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BF970-42BC-BE77-49CE-451C60A64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EDE1B8-26FF-A01D-DF48-759027ACE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8CE4A8-BE4A-8345-73EA-B25CEB51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9EEBA3-CA0D-1703-0CBC-FA0ABF72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720905-69F2-976D-79B3-DF959DA0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02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E904D-71BD-A624-17BB-CAEAB037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FCCE04-EE59-3F2D-CCA5-D7F65091D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24D9C9-751B-DB2E-D890-90AB2482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BAC0A1-8068-A435-7B96-DCD657F5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46BDFA-2794-D78B-A914-B96B74E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9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861131-D9A5-85F1-682E-60C5F3C2C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FE1CBD-9EB5-E32C-F486-1CB1CBE32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A430C5-1EE9-27D2-6F01-7014B9F8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143DDE-BEC3-51F5-C5D9-4AABA285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67EA72-52C7-3358-17E4-6417B9DF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40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A2FBD-BA9F-05D4-E789-7D6E2C37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CFF93-2EED-625A-C440-9EDE9B65F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567233-5365-DB6B-7CB4-09B2ED53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FF9F27-9779-2405-43AD-521005D9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A39699-B19E-130D-0DDB-80AD9B38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7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E7EEA-CBE8-70E6-135F-568491B2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8C139-3CFF-D43E-6024-9E5DA5F09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3A4B7E-8297-FE7F-997D-7158220D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FF4116-296D-B2EB-00FA-64645671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52E405-5C11-A589-01FB-2B11D31B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4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DAB3E-639A-9A7F-235D-5B66BC9D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C45B70-0314-105C-5C67-7CCF28836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8F8D9B-5F1B-69C0-5C1B-6E2ED2DBB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0461B7-7001-A1EC-5DAE-E2812948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F1B733-2365-510E-08B3-94C7B12D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624EDD-F3EE-0290-B2B2-80EB0930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3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A6A29-6B8D-9FC2-35B2-AA74F553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EBBD7E-2857-A55A-B95F-A3D31B2A9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D4C547-BD2B-2C31-3352-AEB24D633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8F177B-5DC9-4DEA-04EF-1392C0568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A447DB-66CA-54DA-EC48-AE7127EF9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ECF02B-0E0E-99BF-71B5-4C6B66BF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997887-0EDE-68D1-9136-179DCBCD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02BBDB-A96A-D668-073C-9EF78807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39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DAC43-F22B-7FCA-CED2-44E2D49C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B0D7C8-CC66-600E-5393-38330373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94DAE7-D1AC-9A7A-DE54-BE7CA7BD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57146E4-14E2-FA71-DF57-7F4F61F9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2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700F6A-C791-6BD6-AF01-9638A41D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44BD2A-BB64-E2EA-761F-2639F226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B23423-B680-D569-64A1-F8012F65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11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C2CE9-FF44-8C0A-ECF8-83CF2C21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51D21-7F3C-8215-F570-72F5D5CD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E91800-A7E5-84C0-3906-2B976C75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FA34DA-DDAB-D470-0873-C7B3F4A1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226303-84B2-B485-EC9D-5136A088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AE2E32-D19E-FB5D-DA25-1DD492A1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17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1DD81-0D50-4487-F529-6F61B50C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E65E60-7608-6CAB-7A85-F1AF1B9CC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176D97-04D3-530C-97FE-A794B1E72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A0E3F6-4C93-C800-5FDA-0F169A5B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B77321-7E1B-EA38-3097-FA0E8141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7082AA-5368-4A76-E360-6EEBFAB2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91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30D8E6-4EA6-97F5-20AE-7067707C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5C7E15-FB19-5FAE-5355-8E3739AD6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3897DF-ACDD-CD1C-8C82-31AFA4BDD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D022-684B-4F96-818A-5480465A2C95}" type="datetimeFigureOut">
              <a:rPr lang="cs-CZ" smtClean="0"/>
              <a:t>03.08.2023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C4A420-3F8C-9268-F9CA-DAD192E3C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89DA1-4F6E-A70B-CB73-F68DDAC10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8E869-BAA9-45EA-8A41-64D4BB9483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85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2333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Opilství činí mnoho zlého. Za prvé tě činí odporného Bohu (BOHU TĚ HYZDÍ). Proto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říká v evangeliu sv.] Lukáše 21: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Mějte se na pozoru, aby vaše srdce nebyla zatížena nestřídmostí a opilstvím a starostmi tohoto světa a nepřekvapil vás onen nečekaný den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atd. Vidíte, ANŤ OPILEC ZDECHNE.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Druhé je, že plodí nesvornosti, Apoštol tu tedy dodává hádky.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Sírachovec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Množství vypitého vína rozvrací národy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tady rozvrací silný nápoj.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(KNM, XVI F 4)</a:t>
            </a:r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E40082D-C643-596F-29CA-D14BD4E88A99}"/>
              </a:ext>
            </a:extLst>
          </p:cNvPr>
          <p:cNvSpPr txBox="1">
            <a:spLocks/>
          </p:cNvSpPr>
          <p:nvPr/>
        </p:nvSpPr>
        <p:spPr>
          <a:xfrm>
            <a:off x="6231466" y="1825625"/>
            <a:ext cx="51223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Opilství tě tedy činí odporného (HYZDÍ TĚ) Bohu. Proto [se říká v evangeliu sv.] Lukáše 21: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Mějte se na pozoru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(PILNI BUĎTE)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aby vaše srdce nebyla zatížena nestřídmostí a opilstvím a starostmi tohoto světa a nepřekvapil vás onen nečekaný den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VIDÚCE ČASTOKRÁT, ANO OPILEC NÁHLÚ SMRTÍ ZDECHNE.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Druhé je, že plodí nesvornosti,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Sírachovec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Množství vypitého vína rozvrací národy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 u nás také pití piva.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(NK, III B 20)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0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otevřenost středověkého textu – přítomnost “různočtení”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široká škála „definitivnosti“ literárního díla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středověký text existuje v rozdílných, navzájem rovnocenných zněních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rozdílná míra „pohyblivosti“ textu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76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jiná konfigurace rolí ve středověké literární komunikaci, v níž se autorská autonomie moderního typu rozplývá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koncept „rozptýleného autora“; pojem „agent“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výzva k jinému uchopení kategorie autora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7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znalost autorova jména či jeho biografie není nezbytnou podmínkou recepce / interpretace díla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anonymita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běžný režim cirkulace středověké literatury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„literatura bez autorů a generací“)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jména, která se nepodařilo průkazně ztotožnit s historicky doloženou osobou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záměrná anonymita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meum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nomen non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laudare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nolo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(neuvádím své jméno, protože nechci být chválen)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pojetí autora jako Božího nástroje / zapisovatele cizího poselství / zprostředkovatele mezi Autorem a recipientem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(stírání osobní zodpovědnosti autora za text)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umělecká anonymita jako projev nábožensky motivované pokory?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95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záměrné upozaďování autorského subjektu, předstírání jeho neexistence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vs.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tematizace textového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produktora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produkčního aktu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středověké projevy autorské hrdosti na vlastní literární počin – pojímání básnické tvorby jako „zvěčňování“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funkce autorského (jmenného) akrostichu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autorské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atribuce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 dobových písemných pramenech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pseudoepigrafie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pseudo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-autor) a proces kanonizace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autor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auctor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 autorita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auctoritas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ipse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dixit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ergo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verum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spousta hypotéz v oblasti atribuční kritiky (středověcí literáti jako zástupná označení pro složitější a namnoze nedosažitelnou skutečnost)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79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1">
            <a:extLst>
              <a:ext uri="{FF2B5EF4-FFF2-40B4-BE49-F238E27FC236}">
                <a16:creationId xmlns:a16="http://schemas.microsoft.com/office/drawing/2014/main" id="{E289681A-AE56-C2DD-43D0-D4AB8708D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012" y="542925"/>
            <a:ext cx="104679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AA155E0-12BC-42EA-911F-1F722A921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11083" r="13369" b="11991"/>
          <a:stretch/>
        </p:blipFill>
        <p:spPr>
          <a:xfrm>
            <a:off x="1650365" y="746760"/>
            <a:ext cx="889127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0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těžištěm úvah dílo samo – dílo je to jediné, co nám z minulosti skutečně zbylo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pokud je znám text, znám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vnitrotextový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autorský subjekt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sociální příslušnost středověkého (</a:t>
            </a:r>
            <a:r>
              <a:rPr lang="cs-CZ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bohemikálního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autora, skupinové identity literárního autorství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duchovní (mnich, kněz) 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“klerik” (literát pohybující se na průsečíku církve a laické šlechtické společnosti)</a:t>
            </a:r>
          </a:p>
        </p:txBody>
      </p:sp>
    </p:spTree>
    <p:extLst>
      <p:ext uri="{BB962C8B-B14F-4D97-AF65-F5344CB8AC3E}">
        <p14:creationId xmlns:p14="http://schemas.microsoft.com/office/powerpoint/2010/main" val="2088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neexistence novodobého pojetí díla jako jednotného tvaru určeného autorským gestem, jako stabilní a uzavřené formy autorizované autorem chápaným jako právoplatný subjekt, pán a unikátní garant smyslu textu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(neexistence autorizace, imprimatur, autorského zákona)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zrození moderního autora a moderní představy textu na počátku 19. století (řada představ souvisejících s pojmem text se odvíjí od technického, duševního a právnického zvratu, k nimž došlo v té době)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65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Literatura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84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Bartlová, Milena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Naše, národní umění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Filozofická fakulta MU, Brno</a:t>
            </a:r>
            <a:r>
              <a:rPr lang="cs-CZ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2009.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Bartlová, Milena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Skutečná přítomnost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Argo, Praha</a:t>
            </a:r>
            <a:r>
              <a:rPr lang="cs-CZ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2010.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Cerquiglini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Bernard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Autorské varianty a písařské variace.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Slovo a smysl 11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2014, č. 22, s. 161–171.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Compagnon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Antoine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Démon teorie. Literatura a běžné myšlení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Host, Brno 2009.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Curtius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Ernst Robert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Evropská literatura a latinský středověk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Triáda, Praha 1993.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Doležalová, Lucie – Dragoun, Michal – Ctibor, Jan 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eds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Čítanka latinských textů z pozdně středověkých Čech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Scriptorium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Praha</a:t>
            </a:r>
            <a:r>
              <a:rPr lang="cs-CZ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2017.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Hon, Jan K.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Překlad, převyprávění a světská epika v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transkulturních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literárních dějinách. In: V.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Petrbok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al. (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eds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 psát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transkulturní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literární dějiny? 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Akropolis – ÚČL AV ČR, Praha 2019, s. 189–220.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von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Chartier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Roger – </a:t>
            </a: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Cavallo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Guglielmo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al. 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eds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Die Welt des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Lesens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Campus, Frankfurt 1999.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Minnis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Alastair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Medieval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Theory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Authorship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Scholastic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litterary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attitudes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later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Middle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Ages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Scholar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Press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London 1984.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Ong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Walter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Technologizace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slova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Karolinum, Praha 2006.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Peters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Ursula 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Text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Kultur.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Mittelalterliche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Literatur 1150–1450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Metzler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Stuttgart –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Weimar</a:t>
            </a:r>
            <a:r>
              <a:rPr lang="cs-CZ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2001.</a:t>
            </a:r>
          </a:p>
        </p:txBody>
      </p:sp>
    </p:spTree>
    <p:extLst>
      <p:ext uri="{BB962C8B-B14F-4D97-AF65-F5344CB8AC3E}">
        <p14:creationId xmlns:p14="http://schemas.microsoft.com/office/powerpoint/2010/main" val="218293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Rychterová, Pavlína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Problém autority v národně jazykovém, nábožensky vzdělavatelném písemnictví pozdního středověku. Tomáš ze Štítného a Vidění svaté Brigity Švédské. In: B. Hanzová (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Pokušení Jaroslava Kolára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ÚČL AV ČR – FF UK, Praha 2009, s. 58–68.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Schubertová, Anna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Stávám se řečí. Smrt a návrat autora v perspektivě filozofie identity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Filozofická fakulta UK, Praha 2021.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Sichálek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Jakub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Editologická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problematika staročeské literatury. In: M. Kosák – J.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Flaišman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al. (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eds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.): </a:t>
            </a:r>
            <a:r>
              <a:rPr lang="cs-CZ" sz="15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Editologie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(od náčrtu ke knize)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Ústav </a:t>
            </a:r>
            <a:r>
              <a:rPr lang="cs-CZ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 českou literaturu AV 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ČR, Praha 2018, s. 219–262.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Soukup, Pavel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Reformní kazatelství a Jakoubek ze Stříbra.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Filosofia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Praha 2011.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Šmahel, František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Hic opus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pinxit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Drobné postřehy k autorským </a:t>
            </a:r>
            <a:r>
              <a:rPr lang="cs-CZ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atribucím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středověkých mistrů. In: týž: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Nahlédnutí do středověku. Mluva písma a četba obrazů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Karolinum, Praha 2017, s. 88–125.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Vidmanová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Anežka – </a:t>
            </a: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Kuťáková</a:t>
            </a:r>
            <a:r>
              <a:rPr lang="cs-CZ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Eva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Slovník latinských spisovatelů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Leda, Praha 2004.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Worstbrock</a:t>
            </a:r>
            <a:r>
              <a:rPr lang="cs-CZ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Franz Josef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Převyprávění a překlad. </a:t>
            </a:r>
            <a:r>
              <a:rPr lang="cs-CZ" sz="1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Česká literatura 57</a:t>
            </a:r>
            <a:r>
              <a:rPr lang="cs-CZ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2009, č. 6, s. 860–876.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41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E9CF9-78CD-FE2D-6E3F-77182AB6F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 je autor aneb Metody a techniky textové produkce ve středověku </a:t>
            </a:r>
            <a:endParaRPr lang="cs-CZ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B5AA78-1305-69B9-9C2E-C7E46CE7D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99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literární dílo jako sdělení někoho někomu (původce – text – adresát)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tvůrce literárního díla jako nezbytná podmínka existence díla, jeho identita zakládá z větší části identitu díla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autor = historický konstrukt, ne přirozená literární kategorie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autor jako základní kategorie literární historie – funkce autorova jména 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65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INTERTEXTUALITA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středověký text jako výrazně neautonomní struktura – množství pretextů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základní tvůrčí metoda: </a:t>
            </a:r>
            <a:r>
              <a:rPr lang="cs-CZ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imitatio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cs-CZ" sz="18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aemulatio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význam literární předlohy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text ve vztazích, jehož význam se může ve výrazné míře utvářet mimo vlastní text, ve vztazích k textům jiným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nectí se tematická a myšlenková původnost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redukce rozdílů mezi produkční (autorskou) a recepční rolí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poetika opakování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(produkce textů s nepevnými textovými hranicemi, které vybízejí k dalšímu zpracování, k další tvorbě)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8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základní znak středověké literatury: mnohonásobné přejímání a přetváření textů, vznik textu v úzkém dialogu s jinými texty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přejímání (kulturní transmise) jako aktivní výkon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neexistence autorského práva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estetika výrazu vs. estetika účinku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63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představa díla jako projevu tvůrčího individua (viz eponyma)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vs.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význam kolektivní tvorby (i skupiny tvůrců časově vzdálených – text jako neustálé 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progress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představa umělce jako svobodného jednotlivce, který prostřednictvím díla vyjadřuje své osobní postoje, ideje, emoce; díla jako projevu tvůrčího individua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vs.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vznik díla ne z potřeby vlastního vyjádření, nýbrž na objednávku, z příkazu představených apod.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47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novodobý konstrukt originálního autorského díla vzniklého ”jednou rukou”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Bonaventura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Bagnoregia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scriptor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compilator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commentator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auctor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46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modernisticky koncipovaná individualita autora se rozplývá mezi další subjekty středověké literární komunikace: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objednavatel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donátor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konceptor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zapisovatel (praxe diktování – neexistence autografu;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reportace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kopista (tzv. inteligentní písař – opisování neodděleno od procesu tvorby textu) 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„překladatel“ (F. J.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Worstbrock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převyprávění vs. překlad)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básník, který je zároveň pěvcem-přednašečem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minnesänger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  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text není svobodným tvůrčím gestem autora, ale součástí sociální sítě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agence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recepce, neexistence autorské autonomie moderního typu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marginálnost otázky autorské intence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alegorese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jako nástroj dodávající nový smysl starým textům)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64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F7337-0D03-66FB-096B-65F917D3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C3C51-72FD-21FB-6E07-1BCF9385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středověký text nemá definitivní, kanonicky neměnný (autorizovaný) tvar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mouvance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pohyblivost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textu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…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nobiles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Egyptios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principibus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Pharaonis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misit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 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…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Vrożena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knieżata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Egipta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Faraonowi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poslal…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… vrozena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kniezata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Egipta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ffaraonowy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poslal…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…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kniezata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vrozena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panij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Egipta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Pharaonowa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poslal…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… vrozena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kniezata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Egipta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poslal k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Faraonowu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rozkazani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e) … Vrozena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knieżata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Egipta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Pharaonowy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poslal jest…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f) … Vrozena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kniezata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Egipta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ffaraonowi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poslal jest…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problém identity literárního díla: dílo jako množina textových verzí, ve kterých se dochovalo; jako variabilní entita – odmítnutí představy autentického autorského znění</a:t>
            </a:r>
          </a:p>
        </p:txBody>
      </p:sp>
    </p:spTree>
    <p:extLst>
      <p:ext uri="{BB962C8B-B14F-4D97-AF65-F5344CB8AC3E}">
        <p14:creationId xmlns:p14="http://schemas.microsoft.com/office/powerpoint/2010/main" val="1992693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1592</Words>
  <Application>Microsoft Office PowerPoint</Application>
  <PresentationFormat>Širokoúhlá obrazovka</PresentationFormat>
  <Paragraphs>143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Motiv Office</vt:lpstr>
      <vt:lpstr>Prezentace aplikace PowerPoint</vt:lpstr>
      <vt:lpstr>Co je autor aneb Metody a techniky textové produkce ve středověku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Činčurová, Bára</dc:creator>
  <cp:lastModifiedBy>Činčurová, Bára</cp:lastModifiedBy>
  <cp:revision>3</cp:revision>
  <dcterms:created xsi:type="dcterms:W3CDTF">2023-08-01T15:20:06Z</dcterms:created>
  <dcterms:modified xsi:type="dcterms:W3CDTF">2023-08-03T06:16:17Z</dcterms:modified>
</cp:coreProperties>
</file>