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99A"/>
    <a:srgbClr val="C3E3DC"/>
    <a:srgbClr val="A1D3C8"/>
    <a:srgbClr val="60B5A2"/>
    <a:srgbClr val="CEA09E"/>
    <a:srgbClr val="EEDFDE"/>
    <a:srgbClr val="DDBDB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22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01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98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0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14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55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3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22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6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C7F-153A-4F93-80A4-80C7EA498A32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1264-C00F-48A6-A296-68FAE1311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7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" TargetMode="External"/><Relationship Id="rId2" Type="http://schemas.openxmlformats.org/officeDocument/2006/relationships/hyperlink" Target="http://hdl.handle.net/10563/314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z.pintere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rot="16200000">
            <a:off x="4948521" y="-3509684"/>
            <a:ext cx="2294966" cy="12192001"/>
          </a:xfrm>
          <a:prstGeom prst="rect">
            <a:avLst/>
          </a:prstGeom>
          <a:solidFill>
            <a:srgbClr val="DDBDBB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K jakým partnerským krizím může dojít a proč?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852" y="5659438"/>
            <a:ext cx="9144000" cy="1655762"/>
          </a:xfrm>
        </p:spPr>
        <p:txBody>
          <a:bodyPr/>
          <a:lstStyle/>
          <a:p>
            <a:pPr algn="l"/>
            <a:r>
              <a:rPr lang="cs-CZ" b="1" dirty="0">
                <a:latin typeface="Franklin Gothic Book" panose="020B0503020102020204" pitchFamily="34" charset="0"/>
              </a:rPr>
              <a:t>Proseminář k akademickým dovednostem</a:t>
            </a:r>
          </a:p>
          <a:p>
            <a:pPr algn="l"/>
            <a:r>
              <a:rPr lang="cs-CZ" b="1" dirty="0">
                <a:latin typeface="Franklin Gothic Book" panose="020B0503020102020204" pitchFamily="34" charset="0"/>
              </a:rPr>
              <a:t>Adéla Procházková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8" y="2057400"/>
            <a:ext cx="4335251" cy="569595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133352" y="5501054"/>
            <a:ext cx="6076948" cy="4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9835EFF-47E7-DF40-AE10-CAF742D6240A}"/>
              </a:ext>
            </a:extLst>
          </p:cNvPr>
          <p:cNvSpPr txBox="1"/>
          <p:nvPr/>
        </p:nvSpPr>
        <p:spPr>
          <a:xfrm>
            <a:off x="1518625" y="3976129"/>
            <a:ext cx="7949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Franklin Gothic Book" panose="020B0503020102020204" pitchFamily="34" charset="0"/>
              </a:rPr>
              <a:t>Klíčová slova: pohlaví, vztahy, partneři, krize, nevěra, žárlivost, vztah, láska, pár, tolerance </a:t>
            </a:r>
          </a:p>
        </p:txBody>
      </p:sp>
      <p:pic>
        <p:nvPicPr>
          <p:cNvPr id="8" name="Audio Recording 17. 5. 2021 19:32:16" descr="Audio Recording 17. 5. 2021 19:32:16">
            <a:hlinkClick r:id="" action="ppaction://media"/>
            <a:extLst>
              <a:ext uri="{FF2B5EF4-FFF2-40B4-BE49-F238E27FC236}">
                <a16:creationId xmlns:a16="http://schemas.microsoft.com/office/drawing/2014/main" id="{6FE8A393-9E44-2149-B659-6CE725BAD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4813" y="117668"/>
            <a:ext cx="698257" cy="6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6b/75/7e/6b757e9ae20f8adeaee693ef2918b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825625"/>
            <a:ext cx="6934199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564x/cf/a5/0b/cfa50b2b3c6e0c108e8880d7b320bf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55624"/>
            <a:ext cx="7024688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Cíl a metoda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>
                <a:latin typeface="Franklin Gothic Book" panose="020B0503020102020204" pitchFamily="34" charset="0"/>
              </a:rPr>
              <a:t>Přiblížení problémů, ke kterým může ve vztahu dojít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Vysvětlení pojmů: žárlivost, nevěra, věkový rozdíl ve vztahu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Metoda práce: přečtení a následný výtah zajímavých informací z odborných publikací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838200" y="1485900"/>
            <a:ext cx="8420100" cy="14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Recording 17. 5. 2021 19:34:31" descr="Audio Recording 17. 5. 2021 19:34:31">
            <a:hlinkClick r:id="" action="ppaction://media"/>
            <a:extLst>
              <a:ext uri="{FF2B5EF4-FFF2-40B4-BE49-F238E27FC236}">
                <a16:creationId xmlns:a16="http://schemas.microsoft.com/office/drawing/2014/main" id="{0EDC5B13-D4A9-8E4B-ADA0-5756B36BD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155722"/>
            <a:ext cx="694838" cy="6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90551" y="572294"/>
            <a:ext cx="5652206" cy="6285699"/>
          </a:xfrm>
          <a:prstGeom prst="rect">
            <a:avLst/>
          </a:prstGeom>
          <a:solidFill>
            <a:srgbClr val="DDBDBB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Krize ve vztahu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5" b="89899" l="4366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291004"/>
            <a:ext cx="6571367" cy="70970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>
                <a:latin typeface="Franklin Gothic Book" panose="020B0503020102020204" pitchFamily="34" charset="0"/>
              </a:rPr>
              <a:t>Některé krize nastávají přirozenou proměnou vztahu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Konflikty ke vztahu patří, důležitá je komunikace mezi partnery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Krize 3. roku aneb upadnutí zamilovanosti a děti v hlavní roli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Krize 7. roku – „stereotyp“</a:t>
            </a:r>
          </a:p>
          <a:p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838200" y="1462454"/>
            <a:ext cx="58896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Recording 17. 5. 2021 19:30:12" descr="Audio Recording 17. 5. 2021 19:30:12">
            <a:hlinkClick r:id="" action="ppaction://media"/>
            <a:extLst>
              <a:ext uri="{FF2B5EF4-FFF2-40B4-BE49-F238E27FC236}">
                <a16:creationId xmlns:a16="http://schemas.microsoft.com/office/drawing/2014/main" id="{3A3E3188-C5E8-754E-8B67-73E75D58C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159215"/>
            <a:ext cx="697867" cy="6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95975" y="532813"/>
            <a:ext cx="6289724" cy="5883851"/>
          </a:xfrm>
          <a:prstGeom prst="rect">
            <a:avLst/>
          </a:prstGeom>
          <a:solidFill>
            <a:srgbClr val="FEB99A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0" y="995966"/>
            <a:ext cx="10515600" cy="1325563"/>
          </a:xfrm>
        </p:spPr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Žárlivost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2321529"/>
            <a:ext cx="5889674" cy="4351338"/>
          </a:xfrm>
        </p:spPr>
        <p:txBody>
          <a:bodyPr>
            <a:normAutofit/>
          </a:bodyPr>
          <a:lstStyle/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Záporný emoční stav, forma úzkosti vznikající z pocitu strachu ze ztráty milované osoby</a:t>
            </a:r>
          </a:p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Scény, kontroly a agresivní výbuchy</a:t>
            </a:r>
          </a:p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Důležitost komunikace a vyjasnění hranic</a:t>
            </a:r>
          </a:p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Žárlivost bývá jedním z nejčastějších důvodů  k rozchodu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6096000" y="2110154"/>
            <a:ext cx="58896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r="14012" b="20000"/>
          <a:stretch/>
        </p:blipFill>
        <p:spPr>
          <a:xfrm>
            <a:off x="19049" y="1186467"/>
            <a:ext cx="5467351" cy="5486400"/>
          </a:xfrm>
          <a:prstGeom prst="rect">
            <a:avLst/>
          </a:prstGeom>
        </p:spPr>
      </p:pic>
      <p:pic>
        <p:nvPicPr>
          <p:cNvPr id="4" name="Audio Recording 17. 5. 2021 17:46:10" descr="Audio Recording 17. 5. 2021 17:46:10">
            <a:hlinkClick r:id="" action="ppaction://media"/>
            <a:extLst>
              <a:ext uri="{FF2B5EF4-FFF2-40B4-BE49-F238E27FC236}">
                <a16:creationId xmlns:a16="http://schemas.microsoft.com/office/drawing/2014/main" id="{65179692-8E21-2049-8613-921BD01CC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9655" y="118573"/>
            <a:ext cx="666019" cy="6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564x/be/2a/94/be2a940c4ac312bf5abc0aa9677749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973" r="222" b="29814"/>
          <a:stretch/>
        </p:blipFill>
        <p:spPr bwMode="auto">
          <a:xfrm rot="16200000">
            <a:off x="-123845" y="657244"/>
            <a:ext cx="6858000" cy="55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3" b="18056"/>
          <a:stretch/>
        </p:blipFill>
        <p:spPr>
          <a:xfrm>
            <a:off x="6076911" y="1245919"/>
            <a:ext cx="6115089" cy="5619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Nevěra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524750" cy="4351338"/>
          </a:xfrm>
        </p:spPr>
        <p:txBody>
          <a:bodyPr>
            <a:normAutofit/>
          </a:bodyPr>
          <a:lstStyle/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Sdílení duševní i tělesné intimity s jinou osobou</a:t>
            </a:r>
          </a:p>
          <a:p>
            <a:pPr algn="just">
              <a:lnSpc>
                <a:spcPct val="100000"/>
              </a:lnSpc>
            </a:pPr>
            <a:r>
              <a:rPr lang="cs-CZ" sz="2600" dirty="0">
                <a:latin typeface="Franklin Gothic Book" panose="020B0503020102020204" pitchFamily="34" charset="0"/>
              </a:rPr>
              <a:t>Snaha uniknout před stereotypem a touha po dobrodružství</a:t>
            </a:r>
          </a:p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Doporučuje se vyhledat pomoc terapeuta</a:t>
            </a:r>
          </a:p>
          <a:p>
            <a:pPr algn="just"/>
            <a:r>
              <a:rPr lang="cs-CZ" sz="2600" dirty="0">
                <a:latin typeface="Franklin Gothic Book" panose="020B0503020102020204" pitchFamily="34" charset="0"/>
              </a:rPr>
              <a:t>Ztráta důvěry ze strany podvedeného partnera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838200" y="1504950"/>
            <a:ext cx="7524750" cy="337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Recording 17. 5. 2021 18:12:27" descr="Audio Recording 17. 5. 2021 18:12:27">
            <a:hlinkClick r:id="" action="ppaction://media"/>
            <a:extLst>
              <a:ext uri="{FF2B5EF4-FFF2-40B4-BE49-F238E27FC236}">
                <a16:creationId xmlns:a16="http://schemas.microsoft.com/office/drawing/2014/main" id="{8C0E3AB9-D77E-744D-813F-454F047D1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2202" y="141251"/>
            <a:ext cx="702811" cy="7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9723" r="24476" b="14721"/>
          <a:stretch/>
        </p:blipFill>
        <p:spPr>
          <a:xfrm flipH="1">
            <a:off x="8543872" y="1690688"/>
            <a:ext cx="3563471" cy="5048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09628" y="251619"/>
            <a:ext cx="7705672" cy="5463381"/>
          </a:xfrm>
          <a:prstGeom prst="rect">
            <a:avLst/>
          </a:prstGeom>
          <a:solidFill>
            <a:srgbClr val="CEA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Watercolor background papaya whip wallpaper image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15009" r="41407" b="328"/>
          <a:stretch/>
        </p:blipFill>
        <p:spPr bwMode="auto">
          <a:xfrm>
            <a:off x="762000" y="670760"/>
            <a:ext cx="7720305" cy="54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Věkový rozdíl mezi partnery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Franklin Gothic Book" panose="020B0503020102020204" pitchFamily="34" charset="0"/>
              </a:rPr>
              <a:t>Nátlak ze strany společnosti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„Má ho jako otce,“ „Bere si ho jenom pro peníze.“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Komplikace v generačních názorech </a:t>
            </a:r>
          </a:p>
          <a:p>
            <a:r>
              <a:rPr lang="cs-CZ" sz="2600" dirty="0">
                <a:latin typeface="Franklin Gothic Book" panose="020B0503020102020204" pitchFamily="34" charset="0"/>
              </a:rPr>
              <a:t>Závislost na mladším partnerovi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900085" y="1497379"/>
            <a:ext cx="7429501" cy="4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Recording 17. 5. 2021 18:14:38" descr="Audio Recording 17. 5. 2021 18:14:38">
            <a:hlinkClick r:id="" action="ppaction://media"/>
            <a:extLst>
              <a:ext uri="{FF2B5EF4-FFF2-40B4-BE49-F238E27FC236}">
                <a16:creationId xmlns:a16="http://schemas.microsoft.com/office/drawing/2014/main" id="{A86CFA0F-DA5E-124A-87B2-B4FE6AFEC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119062"/>
            <a:ext cx="700381" cy="7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771524" y="365124"/>
            <a:ext cx="6048376" cy="6424182"/>
          </a:xfrm>
          <a:prstGeom prst="rect">
            <a:avLst/>
          </a:prstGeom>
          <a:solidFill>
            <a:srgbClr val="C3E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Závěr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25955"/>
          <a:stretch/>
        </p:blipFill>
        <p:spPr>
          <a:xfrm>
            <a:off x="4088097" y="3219450"/>
            <a:ext cx="8103903" cy="3569856"/>
          </a:xfrm>
        </p:spPr>
      </p:pic>
      <p:sp>
        <p:nvSpPr>
          <p:cNvPr id="5" name="Obdélník 4"/>
          <p:cNvSpPr/>
          <p:nvPr/>
        </p:nvSpPr>
        <p:spPr>
          <a:xfrm>
            <a:off x="1485900" y="1765301"/>
            <a:ext cx="8915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Franklin Gothic Book" panose="020B0503020102020204" pitchFamily="34" charset="0"/>
              </a:rPr>
              <a:t>Vztahy závisí na upřímné a otevřené komunikaci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Franklin Gothic Book" panose="020B0503020102020204" pitchFamily="34" charset="0"/>
              </a:rPr>
              <a:t>Problémy se nesmí upozaďovat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latin typeface="Franklin Gothic Book" panose="020B0503020102020204" pitchFamily="34" charset="0"/>
              </a:rPr>
              <a:t>Vyhledat pomoc odborníka neznamená porážku, ba naopak</a:t>
            </a:r>
          </a:p>
          <a:p>
            <a:br>
              <a:rPr lang="cs-CZ" dirty="0"/>
            </a:b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876300" y="1466850"/>
            <a:ext cx="9448800" cy="14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17. 5. 2021 17:56:42" descr="Audio Recording 17. 5. 2021 17:56:42">
            <a:hlinkClick r:id="" action="ppaction://media"/>
            <a:extLst>
              <a:ext uri="{FF2B5EF4-FFF2-40B4-BE49-F238E27FC236}">
                <a16:creationId xmlns:a16="http://schemas.microsoft.com/office/drawing/2014/main" id="{BA34B7D8-0FC7-4644-A412-7859417CB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167168"/>
            <a:ext cx="694479" cy="6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rot="16200000">
            <a:off x="4948521" y="-3509684"/>
            <a:ext cx="2294966" cy="12192001"/>
          </a:xfrm>
          <a:prstGeom prst="rect">
            <a:avLst/>
          </a:prstGeom>
          <a:solidFill>
            <a:srgbClr val="DDBDBB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852" y="5659438"/>
            <a:ext cx="9144000" cy="1655762"/>
          </a:xfrm>
        </p:spPr>
        <p:txBody>
          <a:bodyPr/>
          <a:lstStyle/>
          <a:p>
            <a:pPr algn="l"/>
            <a:r>
              <a:rPr lang="cs-CZ" b="1" dirty="0">
                <a:latin typeface="Franklin Gothic Book" panose="020B0503020102020204" pitchFamily="34" charset="0"/>
              </a:rPr>
              <a:t>Adéla Procházková, 18. 5. 2021 </a:t>
            </a:r>
          </a:p>
          <a:p>
            <a:pPr algn="l"/>
            <a:r>
              <a:rPr lang="cs-CZ" b="1" dirty="0">
                <a:latin typeface="Franklin Gothic Book" panose="020B0503020102020204" pitchFamily="34" charset="0"/>
              </a:rPr>
              <a:t>Kontakt: prochazkovaadela1@gmail.com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48" y="2057400"/>
            <a:ext cx="4335251" cy="569595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133352" y="5501054"/>
            <a:ext cx="6076948" cy="4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/>
          <p:cNvSpPr txBox="1">
            <a:spLocks/>
          </p:cNvSpPr>
          <p:nvPr/>
        </p:nvSpPr>
        <p:spPr>
          <a:xfrm>
            <a:off x="4812822" y="3246439"/>
            <a:ext cx="32344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b="1" dirty="0">
                <a:latin typeface="Franklin Gothic Book" panose="020B0503020102020204" pitchFamily="34" charset="0"/>
              </a:rPr>
              <a:t>Máte dotazy?</a:t>
            </a:r>
            <a:endParaRPr lang="cs-CZ" sz="3200" dirty="0"/>
          </a:p>
        </p:txBody>
      </p:sp>
      <p:pic>
        <p:nvPicPr>
          <p:cNvPr id="5" name="Audio Recording 17. 5. 2021 17:58:19" descr="Audio Recording 17. 5. 2021 17:58:19">
            <a:hlinkClick r:id="" action="ppaction://media"/>
            <a:extLst>
              <a:ext uri="{FF2B5EF4-FFF2-40B4-BE49-F238E27FC236}">
                <a16:creationId xmlns:a16="http://schemas.microsoft.com/office/drawing/2014/main" id="{FC7585B8-CAC5-9442-9AAE-8BB082CDC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8541" y="151228"/>
            <a:ext cx="706901" cy="7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7889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Hoskovec, J. (2010). Hartl, Pavel, Hartlová, Helena. Velký psychologický slovník. </a:t>
            </a:r>
            <a:r>
              <a:rPr lang="cs-CZ" i="1" dirty="0"/>
              <a:t>Portál</a:t>
            </a:r>
            <a:r>
              <a:rPr lang="cs-CZ" dirty="0"/>
              <a:t>, </a:t>
            </a:r>
            <a:r>
              <a:rPr lang="cs-CZ" i="1" dirty="0"/>
              <a:t>800</a:t>
            </a:r>
            <a:r>
              <a:rPr lang="cs-CZ" dirty="0"/>
              <a:t>(s V), 2000.</a:t>
            </a:r>
          </a:p>
          <a:p>
            <a:pPr lvl="0"/>
            <a:r>
              <a:rPr lang="cs-CZ" dirty="0"/>
              <a:t>Martina, V. (2008). </a:t>
            </a:r>
            <a:r>
              <a:rPr lang="cs-CZ" i="1" dirty="0"/>
              <a:t>Průvodce partnerským vztahem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Matějková, E. (2007). </a:t>
            </a:r>
            <a:r>
              <a:rPr lang="cs-CZ" i="1" dirty="0"/>
              <a:t>Jak řešit konflikty a problémy v partnerských vztazích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Matějková, E. (2009). </a:t>
            </a:r>
            <a:r>
              <a:rPr lang="cs-CZ" i="1" dirty="0"/>
              <a:t>Řešíme partnerské problémy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Pekárek, J. (2014). </a:t>
            </a:r>
            <a:r>
              <a:rPr lang="cs-CZ" i="1" dirty="0"/>
              <a:t>Aktuální problémy partnerského soužití</a:t>
            </a:r>
            <a:r>
              <a:rPr lang="cs-CZ" dirty="0"/>
              <a:t> [Univerzita Tomáše Bati ve Zlíně. Fakulta humanitních studií, Institut mezioborových studií]. Univerzita Tomáše Bati ve Zlíně. </a:t>
            </a:r>
            <a:r>
              <a:rPr lang="cs-CZ" u="sng" dirty="0">
                <a:hlinkClick r:id="rId2"/>
              </a:rPr>
              <a:t>http://hdl.handle.net/10563/31482</a:t>
            </a:r>
            <a:r>
              <a:rPr lang="cs-CZ" dirty="0"/>
              <a:t>, datum stažení: 14. 4. 2021</a:t>
            </a:r>
          </a:p>
          <a:p>
            <a:pPr lvl="0"/>
            <a:r>
              <a:rPr lang="cs-CZ" dirty="0" err="1"/>
              <a:t>Praško</a:t>
            </a:r>
            <a:r>
              <a:rPr lang="cs-CZ" dirty="0"/>
              <a:t>, J. (2005). </a:t>
            </a:r>
            <a:r>
              <a:rPr lang="cs-CZ" i="1" dirty="0"/>
              <a:t>Asertivita v partnerství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Šmolka, P. (2010). </a:t>
            </a:r>
            <a:r>
              <a:rPr lang="cs-CZ" i="1" dirty="0"/>
              <a:t>Nevěra-Pro podváděné a podvádějící, 2., rozšířené a aktualizované vydání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Tomáš, N. (2007). </a:t>
            </a:r>
            <a:r>
              <a:rPr lang="cs-CZ" i="1" dirty="0"/>
              <a:t>Věkový rozdíl mezi partnery</a:t>
            </a:r>
            <a:r>
              <a:rPr lang="cs-CZ" dirty="0"/>
              <a:t>.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as.</a:t>
            </a:r>
          </a:p>
          <a:p>
            <a:pPr lvl="0"/>
            <a:r>
              <a:rPr lang="cs-CZ" dirty="0"/>
              <a:t>Uzel, M. R. (2010). </a:t>
            </a:r>
            <a:r>
              <a:rPr lang="cs-CZ" i="1" dirty="0"/>
              <a:t>Nevěra a co s ní</a:t>
            </a:r>
            <a:r>
              <a:rPr lang="cs-CZ" dirty="0"/>
              <a:t>. Nakladatelství Petrklíč.</a:t>
            </a:r>
          </a:p>
          <a:p>
            <a:pPr lvl="0"/>
            <a:r>
              <a:rPr lang="cs-CZ" dirty="0" err="1"/>
              <a:t>Vohlídalová</a:t>
            </a:r>
            <a:r>
              <a:rPr lang="cs-CZ" dirty="0"/>
              <a:t>, M. (2010). Kdo podává žádost o rozvod a jaké jsou příčiny rozpadu partnerských vztahů?. </a:t>
            </a:r>
            <a:r>
              <a:rPr lang="cs-CZ" i="1" dirty="0"/>
              <a:t>Gender rovné příležitosti výzkum</a:t>
            </a:r>
            <a:r>
              <a:rPr lang="cs-CZ" dirty="0"/>
              <a:t>, </a:t>
            </a:r>
            <a:r>
              <a:rPr lang="cs-CZ" i="1" dirty="0"/>
              <a:t>11</a:t>
            </a:r>
            <a:r>
              <a:rPr lang="cs-CZ" dirty="0"/>
              <a:t>(02), 48-56.</a:t>
            </a:r>
          </a:p>
          <a:p>
            <a:pPr lvl="0"/>
            <a:r>
              <a:rPr lang="cs-CZ" dirty="0"/>
              <a:t>Obrázky: </a:t>
            </a:r>
            <a:r>
              <a:rPr lang="cs-CZ" dirty="0">
                <a:hlinkClick r:id="rId3"/>
              </a:rPr>
              <a:t>https://www.vectorstock.com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https://cz.pinterest.com</a:t>
            </a:r>
            <a:endParaRPr lang="cs-CZ" dirty="0"/>
          </a:p>
          <a:p>
            <a:pPr lvl="0"/>
            <a:endParaRPr lang="cs-CZ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05043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Širokoúhlá obrazovka</PresentationFormat>
  <Paragraphs>49</Paragraphs>
  <Slides>9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Motiv Office</vt:lpstr>
      <vt:lpstr>K jakým partnerským krizím může dojít a proč?</vt:lpstr>
      <vt:lpstr>Cíl a metoda práce</vt:lpstr>
      <vt:lpstr>Krize ve vztahu</vt:lpstr>
      <vt:lpstr>Žárlivost</vt:lpstr>
      <vt:lpstr>Nevěra</vt:lpstr>
      <vt:lpstr>Věkový rozdíl mezi partnery</vt:lpstr>
      <vt:lpstr>Závěr</vt:lpstr>
      <vt:lpstr>Děkuji za pozornost</vt:lpstr>
      <vt:lpstr>Zdroje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jakým partnerským krizím může dojít a proč?</dc:title>
  <dc:subject/>
  <dc:creator>Adéla Procházková</dc:creator>
  <cp:keywords/>
  <dc:description/>
  <cp:lastModifiedBy>Čábelková Inna</cp:lastModifiedBy>
  <cp:revision>37</cp:revision>
  <dcterms:created xsi:type="dcterms:W3CDTF">2021-05-16T14:58:13Z</dcterms:created>
  <dcterms:modified xsi:type="dcterms:W3CDTF">2021-05-19T14:17:28Z</dcterms:modified>
  <cp:category/>
</cp:coreProperties>
</file>