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256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53"/>
    <a:srgbClr val="E6B86C"/>
    <a:srgbClr val="E1AA4F"/>
    <a:srgbClr val="D2A879"/>
    <a:srgbClr val="E0A45E"/>
    <a:srgbClr val="B58550"/>
    <a:srgbClr val="EECF95"/>
    <a:srgbClr val="BF7244"/>
    <a:srgbClr val="A0918A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CEF5E-B3A3-4493-A230-B565DF3A4EA3}" v="118" dt="2020-09-30T14:02:1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Červenková" userId="S::85452937@cuni.cz::5c9877c0-e2cb-42fc-ac93-1db4b4d7434c" providerId="AD" clId="Web-{CE5CEF5E-B3A3-4493-A230-B565DF3A4EA3}"/>
    <pc:docChg chg="addSld modSld addMainMaster delMainMaster">
      <pc:chgData name="Denisa Červenková" userId="S::85452937@cuni.cz::5c9877c0-e2cb-42fc-ac93-1db4b4d7434c" providerId="AD" clId="Web-{CE5CEF5E-B3A3-4493-A230-B565DF3A4EA3}" dt="2020-09-30T14:02:14.234" v="128"/>
      <pc:docMkLst>
        <pc:docMk/>
      </pc:docMkLst>
      <pc:sldChg chg="addSp delSp modSp mod setBg modClrScheme delDesignElem chgLayout">
        <pc:chgData name="Denisa Červenková" userId="S::85452937@cuni.cz::5c9877c0-e2cb-42fc-ac93-1db4b4d7434c" providerId="AD" clId="Web-{CE5CEF5E-B3A3-4493-A230-B565DF3A4EA3}" dt="2020-09-30T13:59:52.089" v="89"/>
        <pc:sldMkLst>
          <pc:docMk/>
          <pc:sldMk cId="3799523001" sldId="256"/>
        </pc:sldMkLst>
        <pc:spChg chg="mod ord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3799523001" sldId="256"/>
            <ac:spMk id="9" creationId="{9B37791B-B040-4694-BFDC-8DD132D86E8E}"/>
          </ac:spMkLst>
        </pc:spChg>
        <pc:grpChg chg="add del">
          <ac:chgData name="Denisa Červenková" userId="S::85452937@cuni.cz::5c9877c0-e2cb-42fc-ac93-1db4b4d7434c" providerId="AD" clId="Web-{CE5CEF5E-B3A3-4493-A230-B565DF3A4EA3}" dt="2020-09-30T13:59:52.089" v="89"/>
          <ac:grpSpMkLst>
            <pc:docMk/>
            <pc:sldMk cId="3799523001" sldId="256"/>
            <ac:grpSpMk id="11" creationId="{A7900967-84CA-47B4-9F1C-E787BAC1496A}"/>
          </ac:grpSpMkLst>
        </pc:grpChg>
        <pc:picChg chg="add">
          <ac:chgData name="Denisa Červenková" userId="S::85452937@cuni.cz::5c9877c0-e2cb-42fc-ac93-1db4b4d7434c" providerId="AD" clId="Web-{CE5CEF5E-B3A3-4493-A230-B565DF3A4EA3}" dt="2020-09-30T13:52:59.358" v="31"/>
          <ac:picMkLst>
            <pc:docMk/>
            <pc:sldMk cId="3799523001" sldId="256"/>
            <ac:picMk id="4" creationId="{8E3AAA07-F410-4C69-9AD5-376FD8FB78EF}"/>
          </ac:picMkLst>
        </pc:picChg>
      </pc:sldChg>
      <pc:sldChg chg="addSp delSp modSp new mod setBg modClrScheme delDesignElem chgLayout">
        <pc:chgData name="Denisa Červenková" userId="S::85452937@cuni.cz::5c9877c0-e2cb-42fc-ac93-1db4b4d7434c" providerId="AD" clId="Web-{CE5CEF5E-B3A3-4493-A230-B565DF3A4EA3}" dt="2020-09-30T13:59:52.089" v="89"/>
        <pc:sldMkLst>
          <pc:docMk/>
          <pc:sldMk cId="2097738202" sldId="257"/>
        </pc:sldMkLst>
        <pc:spChg chg="mod ord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2097738202" sldId="257"/>
            <ac:spMk id="2" creationId="{B9EE2998-A83A-482D-B205-A11D129DAB36}"/>
          </ac:spMkLst>
        </pc:spChg>
        <pc:spChg chg="del">
          <ac:chgData name="Denisa Červenková" userId="S::85452937@cuni.cz::5c9877c0-e2cb-42fc-ac93-1db4b4d7434c" providerId="AD" clId="Web-{CE5CEF5E-B3A3-4493-A230-B565DF3A4EA3}" dt="2020-09-30T13:55:45.613" v="52"/>
          <ac:spMkLst>
            <pc:docMk/>
            <pc:sldMk cId="2097738202" sldId="257"/>
            <ac:spMk id="3" creationId="{BF52E444-9066-4FBB-9337-D23E4D8C5EC2}"/>
          </ac:spMkLst>
        </pc:spChg>
        <pc:spChg chg="del">
          <ac:chgData name="Denisa Červenková" userId="S::85452937@cuni.cz::5c9877c0-e2cb-42fc-ac93-1db4b4d7434c" providerId="AD" clId="Web-{CE5CEF5E-B3A3-4493-A230-B565DF3A4EA3}" dt="2020-09-30T13:55:46.300" v="53"/>
          <ac:spMkLst>
            <pc:docMk/>
            <pc:sldMk cId="2097738202" sldId="257"/>
            <ac:spMk id="4" creationId="{90D70FB4-0794-4F6D-84D2-F3F3687603C3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2097738202" sldId="257"/>
            <ac:spMk id="11" creationId="{6B0479F5-59EA-43F3-BAFC-2606376EB662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2097738202" sldId="257"/>
            <ac:spMk id="13" creationId="{71811820-403F-4D93-B710-D7F182DECC3C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2097738202" sldId="257"/>
            <ac:spMk id="15" creationId="{E1A8673D-5FEF-402F-8864-988FBAF8C336}"/>
          </ac:spMkLst>
        </pc:spChg>
        <pc:picChg chg="add mod ord">
          <ac:chgData name="Denisa Červenková" userId="S::85452937@cuni.cz::5c9877c0-e2cb-42fc-ac93-1db4b4d7434c" providerId="AD" clId="Web-{CE5CEF5E-B3A3-4493-A230-B565DF3A4EA3}" dt="2020-09-30T13:59:52.089" v="89"/>
          <ac:picMkLst>
            <pc:docMk/>
            <pc:sldMk cId="2097738202" sldId="257"/>
            <ac:picMk id="5" creationId="{22C520AB-6DDB-447D-B434-60875B48D78C}"/>
          </ac:picMkLst>
        </pc:picChg>
        <pc:picChg chg="add mod ord">
          <ac:chgData name="Denisa Červenková" userId="S::85452937@cuni.cz::5c9877c0-e2cb-42fc-ac93-1db4b4d7434c" providerId="AD" clId="Web-{CE5CEF5E-B3A3-4493-A230-B565DF3A4EA3}" dt="2020-09-30T13:59:52.089" v="89"/>
          <ac:picMkLst>
            <pc:docMk/>
            <pc:sldMk cId="2097738202" sldId="257"/>
            <ac:picMk id="6" creationId="{CBDC0170-2846-4CB8-AF45-A4498267ECE1}"/>
          </ac:picMkLst>
        </pc:picChg>
      </pc:sldChg>
      <pc:sldChg chg="addSp delSp modSp new mod setBg modClrScheme setClrOvrMap delDesignElem chgLayout">
        <pc:chgData name="Denisa Červenková" userId="S::85452937@cuni.cz::5c9877c0-e2cb-42fc-ac93-1db4b4d7434c" providerId="AD" clId="Web-{CE5CEF5E-B3A3-4493-A230-B565DF3A4EA3}" dt="2020-09-30T14:00:12.293" v="92"/>
        <pc:sldMkLst>
          <pc:docMk/>
          <pc:sldMk cId="4049378831" sldId="258"/>
        </pc:sldMkLst>
        <pc:spChg chg="mod ord">
          <ac:chgData name="Denisa Červenková" userId="S::85452937@cuni.cz::5c9877c0-e2cb-42fc-ac93-1db4b4d7434c" providerId="AD" clId="Web-{CE5CEF5E-B3A3-4493-A230-B565DF3A4EA3}" dt="2020-09-30T14:00:12.293" v="92"/>
          <ac:spMkLst>
            <pc:docMk/>
            <pc:sldMk cId="4049378831" sldId="258"/>
            <ac:spMk id="2" creationId="{42D1C37E-0FC9-4781-B087-9E4AF5D22770}"/>
          </ac:spMkLst>
        </pc:spChg>
        <pc:spChg chg="mod ord">
          <ac:chgData name="Denisa Červenková" userId="S::85452937@cuni.cz::5c9877c0-e2cb-42fc-ac93-1db4b4d7434c" providerId="AD" clId="Web-{CE5CEF5E-B3A3-4493-A230-B565DF3A4EA3}" dt="2020-09-30T14:00:12.293" v="92"/>
          <ac:spMkLst>
            <pc:docMk/>
            <pc:sldMk cId="4049378831" sldId="258"/>
            <ac:spMk id="3" creationId="{8E0A98CD-49CC-4810-8D94-9DECCB85BBA8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10.869" v="85"/>
          <ac:spMkLst>
            <pc:docMk/>
            <pc:sldMk cId="4049378831" sldId="258"/>
            <ac:spMk id="5" creationId="{B95B9BA8-1D69-4796-85F5-B6D0BD52354B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14.197" v="87"/>
          <ac:spMkLst>
            <pc:docMk/>
            <pc:sldMk cId="4049378831" sldId="258"/>
            <ac:spMk id="6" creationId="{B95B9BA8-1D69-4796-85F5-B6D0BD52354B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52.089" v="89"/>
          <ac:spMkLst>
            <pc:docMk/>
            <pc:sldMk cId="4049378831" sldId="258"/>
            <ac:spMk id="7" creationId="{B95B9BA8-1D69-4796-85F5-B6D0BD52354B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3:59:02.713" v="83"/>
          <ac:spMkLst>
            <pc:docMk/>
            <pc:sldMk cId="4049378831" sldId="258"/>
            <ac:spMk id="8" creationId="{B95B9BA8-1D69-4796-85F5-B6D0BD52354B}"/>
          </ac:spMkLst>
        </pc:spChg>
        <pc:spChg chg="add del">
          <ac:chgData name="Denisa Červenková" userId="S::85452937@cuni.cz::5c9877c0-e2cb-42fc-ac93-1db4b4d7434c" providerId="AD" clId="Web-{CE5CEF5E-B3A3-4493-A230-B565DF3A4EA3}" dt="2020-09-30T14:00:12.277" v="91"/>
          <ac:spMkLst>
            <pc:docMk/>
            <pc:sldMk cId="4049378831" sldId="258"/>
            <ac:spMk id="9" creationId="{50E53EDA-3B94-4F6B-9E86-D3BB9EBB9616}"/>
          </ac:spMkLst>
        </pc:spChg>
        <pc:spChg chg="add">
          <ac:chgData name="Denisa Červenková" userId="S::85452937@cuni.cz::5c9877c0-e2cb-42fc-ac93-1db4b4d7434c" providerId="AD" clId="Web-{CE5CEF5E-B3A3-4493-A230-B565DF3A4EA3}" dt="2020-09-30T14:00:12.293" v="92"/>
          <ac:spMkLst>
            <pc:docMk/>
            <pc:sldMk cId="4049378831" sldId="258"/>
            <ac:spMk id="11" creationId="{E1EB41F2-E181-4D4D-9131-A30F6B0AE596}"/>
          </ac:spMkLst>
        </pc:spChg>
        <pc:spChg chg="add">
          <ac:chgData name="Denisa Červenková" userId="S::85452937@cuni.cz::5c9877c0-e2cb-42fc-ac93-1db4b4d7434c" providerId="AD" clId="Web-{CE5CEF5E-B3A3-4493-A230-B565DF3A4EA3}" dt="2020-09-30T14:00:12.293" v="92"/>
          <ac:spMkLst>
            <pc:docMk/>
            <pc:sldMk cId="4049378831" sldId="258"/>
            <ac:spMk id="13" creationId="{3D63CC92-C517-4C71-9222-4579252CD62E}"/>
          </ac:spMkLst>
        </pc:spChg>
        <pc:picChg chg="add">
          <ac:chgData name="Denisa Červenková" userId="S::85452937@cuni.cz::5c9877c0-e2cb-42fc-ac93-1db4b4d7434c" providerId="AD" clId="Web-{CE5CEF5E-B3A3-4493-A230-B565DF3A4EA3}" dt="2020-09-30T14:00:12.293" v="92"/>
          <ac:picMkLst>
            <pc:docMk/>
            <pc:sldMk cId="4049378831" sldId="258"/>
            <ac:picMk id="12" creationId="{40A39FDC-39F4-4CB7-873B-8D786EC02516}"/>
          </ac:picMkLst>
        </pc:picChg>
        <pc:cxnChg chg="add del">
          <ac:chgData name="Denisa Červenková" userId="S::85452937@cuni.cz::5c9877c0-e2cb-42fc-ac93-1db4b4d7434c" providerId="AD" clId="Web-{CE5CEF5E-B3A3-4493-A230-B565DF3A4EA3}" dt="2020-09-30T14:00:12.277" v="91"/>
          <ac:cxnSpMkLst>
            <pc:docMk/>
            <pc:sldMk cId="4049378831" sldId="258"/>
            <ac:cxnSpMk id="10" creationId="{30EFD79F-7790-479B-B7DB-BD0D8C101DDD}"/>
          </ac:cxnSpMkLst>
        </pc:cxnChg>
      </pc:sldChg>
      <pc:sldChg chg="modSp new">
        <pc:chgData name="Denisa Červenková" userId="S::85452937@cuni.cz::5c9877c0-e2cb-42fc-ac93-1db4b4d7434c" providerId="AD" clId="Web-{CE5CEF5E-B3A3-4493-A230-B565DF3A4EA3}" dt="2020-09-30T14:01:51.999" v="125" actId="20577"/>
        <pc:sldMkLst>
          <pc:docMk/>
          <pc:sldMk cId="2477727273" sldId="259"/>
        </pc:sldMkLst>
        <pc:spChg chg="mod">
          <ac:chgData name="Denisa Červenková" userId="S::85452937@cuni.cz::5c9877c0-e2cb-42fc-ac93-1db4b4d7434c" providerId="AD" clId="Web-{CE5CEF5E-B3A3-4493-A230-B565DF3A4EA3}" dt="2020-09-30T14:01:31.186" v="112" actId="20577"/>
          <ac:spMkLst>
            <pc:docMk/>
            <pc:sldMk cId="2477727273" sldId="259"/>
            <ac:spMk id="2" creationId="{2612115B-9F99-42DB-9568-DDE59C9B6185}"/>
          </ac:spMkLst>
        </pc:spChg>
        <pc:spChg chg="mod">
          <ac:chgData name="Denisa Červenková" userId="S::85452937@cuni.cz::5c9877c0-e2cb-42fc-ac93-1db4b4d7434c" providerId="AD" clId="Web-{CE5CEF5E-B3A3-4493-A230-B565DF3A4EA3}" dt="2020-09-30T14:01:51.999" v="125" actId="20577"/>
          <ac:spMkLst>
            <pc:docMk/>
            <pc:sldMk cId="2477727273" sldId="259"/>
            <ac:spMk id="3" creationId="{6C6DB45C-B90B-44C3-A6F7-B6DCB131EB4F}"/>
          </ac:spMkLst>
        </pc:spChg>
      </pc:sldChg>
      <pc:sldChg chg="new">
        <pc:chgData name="Denisa Červenková" userId="S::85452937@cuni.cz::5c9877c0-e2cb-42fc-ac93-1db4b4d7434c" providerId="AD" clId="Web-{CE5CEF5E-B3A3-4493-A230-B565DF3A4EA3}" dt="2020-09-30T14:02:14.234" v="128"/>
        <pc:sldMkLst>
          <pc:docMk/>
          <pc:sldMk cId="4185464065" sldId="260"/>
        </pc:sldMkLst>
      </pc:sldChg>
      <pc:sldMasterChg chg="del delSldLayout">
        <pc:chgData name="Denisa Červenková" userId="S::85452937@cuni.cz::5c9877c0-e2cb-42fc-ac93-1db4b4d7434c" providerId="AD" clId="Web-{CE5CEF5E-B3A3-4493-A230-B565DF3A4EA3}" dt="2020-09-30T13:52:59.358" v="31"/>
        <pc:sldMasterMkLst>
          <pc:docMk/>
          <pc:sldMasterMk cId="464252367" sldId="2147483648"/>
        </pc:sldMasterMkLst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Denisa Červenková" userId="S::85452937@cuni.cz::5c9877c0-e2cb-42fc-ac93-1db4b4d7434c" providerId="AD" clId="Web-{CE5CEF5E-B3A3-4493-A230-B565DF3A4EA3}" dt="2020-09-30T13:52:59.358" v="31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Denisa Červenková" userId="S::85452937@cuni.cz::5c9877c0-e2cb-42fc-ac93-1db4b4d7434c" providerId="AD" clId="Web-{CE5CEF5E-B3A3-4493-A230-B565DF3A4EA3}" dt="2020-09-30T13:59:52.089" v="89"/>
        <pc:sldMasterMkLst>
          <pc:docMk/>
          <pc:sldMasterMk cId="3113522728" sldId="2147483687"/>
        </pc:sldMasterMkLst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2232991829" sldId="2147483676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2095479841" sldId="2147483677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2550993419" sldId="2147483678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1108204990" sldId="2147483679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3374472121" sldId="2147483680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782687730" sldId="2147483681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3394446400" sldId="2147483682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1914609490" sldId="2147483683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797049837" sldId="2147483684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2779665405" sldId="2147483685"/>
          </pc:sldLayoutMkLst>
        </pc:sldLayoutChg>
        <pc:sldLayoutChg chg="add del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3113522728" sldId="2147483687"/>
            <pc:sldLayoutMk cId="3323843173" sldId="2147483686"/>
          </pc:sldLayoutMkLst>
        </pc:sldLayoutChg>
      </pc:sldMasterChg>
      <pc:sldMasterChg chg="add addSldLayout modSldLayout">
        <pc:chgData name="Denisa Červenková" userId="S::85452937@cuni.cz::5c9877c0-e2cb-42fc-ac93-1db4b4d7434c" providerId="AD" clId="Web-{CE5CEF5E-B3A3-4493-A230-B565DF3A4EA3}" dt="2020-09-30T13:59:52.089" v="89"/>
        <pc:sldMasterMkLst>
          <pc:docMk/>
          <pc:sldMasterMk cId="1671682336" sldId="2147483688"/>
        </pc:sldMasterMkLst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940800244" sldId="2147483689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042559761" sldId="2147483690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337094615" sldId="2147483691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379118533" sldId="2147483692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713613523" sldId="2147483693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812275012" sldId="2147483694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488590836" sldId="2147483695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1470026638" sldId="2147483696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2962958223" sldId="2147483697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1341347135" sldId="2147483698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4241614167" sldId="2147483699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1975572054" sldId="2147483700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3698545224" sldId="2147483701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1503561176" sldId="2147483702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1398589072" sldId="2147483703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303040508" sldId="2147483704"/>
          </pc:sldLayoutMkLst>
        </pc:sldLayoutChg>
        <pc:sldLayoutChg chg="add mod replId">
          <pc:chgData name="Denisa Červenková" userId="S::85452937@cuni.cz::5c9877c0-e2cb-42fc-ac93-1db4b4d7434c" providerId="AD" clId="Web-{CE5CEF5E-B3A3-4493-A230-B565DF3A4EA3}" dt="2020-09-30T13:59:52.089" v="89"/>
          <pc:sldLayoutMkLst>
            <pc:docMk/>
            <pc:sldMasterMk cId="1671682336" sldId="2147483688"/>
            <pc:sldLayoutMk cId="3534686033" sldId="214748370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2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8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92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4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2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71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9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4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6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5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9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9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u="none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b="0" i="0" u="none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47345" y="886691"/>
            <a:ext cx="4382654" cy="2632364"/>
          </a:xfrm>
        </p:spPr>
        <p:txBody>
          <a:bodyPr>
            <a:normAutofit fontScale="90000"/>
          </a:bodyPr>
          <a:lstStyle/>
          <a:p>
            <a:pPr algn="r"/>
            <a:r>
              <a:rPr lang="cs-CZ" sz="5600" dirty="0">
                <a:solidFill>
                  <a:srgbClr val="F4EBE0"/>
                </a:solidFill>
                <a:cs typeface="Calibri Light"/>
              </a:rPr>
              <a:t>Dějiny křesťanské spirituality</a:t>
            </a:r>
            <a:endParaRPr lang="cs-CZ" sz="5600" dirty="0">
              <a:solidFill>
                <a:srgbClr val="F4EBE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0" y="3809999"/>
            <a:ext cx="6096000" cy="198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dirty="0">
                <a:solidFill>
                  <a:srgbClr val="F6E8DD"/>
                </a:solidFill>
              </a:rPr>
              <a:t>Denisa Červenková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AAA07-F410-4C69-9AD5-376FD8FB7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70890"/>
            <a:ext cx="6518835" cy="6928890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777319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886" y="1"/>
            <a:ext cx="3288750" cy="1847272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Dějiny spirituality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5932714"/>
            <a:ext cx="12256655" cy="1840476"/>
          </a:xfrm>
          <a:solidFill>
            <a:srgbClr val="E6B86C">
              <a:alpha val="73725"/>
            </a:srgb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„trvalé úsilí popsat v dějinách probíhající vědomý vztah konečného ducha člověka s </a:t>
            </a:r>
            <a:r>
              <a:rPr lang="cs-CZ" dirty="0" smtClean="0">
                <a:solidFill>
                  <a:schemeClr val="bg1"/>
                </a:solidFill>
              </a:rPr>
              <a:t>transcendentnem“ (</a:t>
            </a:r>
            <a:r>
              <a:rPr lang="cs-CZ" dirty="0" err="1" smtClean="0">
                <a:solidFill>
                  <a:schemeClr val="bg1"/>
                </a:solidFill>
              </a:rPr>
              <a:t>Dumeige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dějiny </a:t>
            </a:r>
            <a:r>
              <a:rPr lang="cs-CZ" dirty="0">
                <a:solidFill>
                  <a:schemeClr val="bg1"/>
                </a:solidFill>
              </a:rPr>
              <a:t>křesťanské spirituality se zabývají studiem a interpretací „ na zkušenosti založeného vztahu člověka se </a:t>
            </a:r>
            <a:r>
              <a:rPr lang="cs-CZ" dirty="0" err="1">
                <a:solidFill>
                  <a:schemeClr val="bg1"/>
                </a:solidFill>
              </a:rPr>
              <a:t>sebesdělujícím</a:t>
            </a:r>
            <a:r>
              <a:rPr lang="cs-CZ" dirty="0">
                <a:solidFill>
                  <a:schemeClr val="bg1"/>
                </a:solidFill>
              </a:rPr>
              <a:t> se trojjediným </a:t>
            </a:r>
            <a:r>
              <a:rPr lang="cs-CZ" dirty="0" smtClean="0">
                <a:solidFill>
                  <a:schemeClr val="bg1"/>
                </a:solidFill>
              </a:rPr>
              <a:t>Bohem“ (tamtéž)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12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1C37E-0FC9-4781-B087-9E4AF5D2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1642"/>
                </a:solidFill>
              </a:rPr>
              <a:t>Tematické okruhy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A98CD-49CC-4810-8D94-9DECCB85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00943"/>
            <a:ext cx="10820400" cy="46482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Spiritualita, křesťanská duchovní zkušenost, dějiny spirituality – pojmové upřesnění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Podoby biblické spirituality. Žalmy jako modlitba církve. Modlitba Páně.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Spiritualita prvních křesťanských staletí: mučednictví, panenství, askeze a modlitba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Modlitba u církevních otců (Tertulián, Cyprián, Augustin)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Vznik a rozvoj mnišství. Písmo v modlitbě křesťanů – </a:t>
            </a:r>
            <a:r>
              <a:rPr lang="cs-CZ" sz="1400" dirty="0" err="1">
                <a:solidFill>
                  <a:srgbClr val="001642"/>
                </a:solidFill>
                <a:latin typeface="+mj-lt"/>
                <a:ea typeface="+mn-lt"/>
                <a:cs typeface="+mn-lt"/>
              </a:rPr>
              <a:t>lectio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 divina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Středověká mystika: od Bernarda, kanovníky od sv. Viktora po ženské mystičky a mistra </a:t>
            </a:r>
            <a:r>
              <a:rPr lang="cs-CZ" sz="1400" dirty="0" err="1">
                <a:solidFill>
                  <a:srgbClr val="001642"/>
                </a:solidFill>
                <a:latin typeface="+mj-lt"/>
                <a:ea typeface="+mn-lt"/>
                <a:cs typeface="+mn-lt"/>
              </a:rPr>
              <a:t>Eckharta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. Hledání prostoty a sjednocení: Oblak nevědění, Juliána z </a:t>
            </a:r>
            <a:r>
              <a:rPr lang="cs-CZ" sz="1400" dirty="0" err="1">
                <a:solidFill>
                  <a:srgbClr val="001642"/>
                </a:solidFill>
                <a:latin typeface="+mj-lt"/>
                <a:ea typeface="+mn-lt"/>
                <a:cs typeface="+mn-lt"/>
              </a:rPr>
              <a:t>Norwich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, </a:t>
            </a:r>
            <a:r>
              <a:rPr lang="cs-CZ" sz="1400" dirty="0" err="1">
                <a:solidFill>
                  <a:srgbClr val="001642"/>
                </a:solidFill>
                <a:latin typeface="+mj-lt"/>
                <a:ea typeface="+mn-lt"/>
                <a:cs typeface="+mn-lt"/>
              </a:rPr>
              <a:t>devotio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 moderna.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Spiritualita bratrství a služby: žebravé řády, rytířské řády.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Představivost a modlitba, </a:t>
            </a:r>
            <a:r>
              <a:rPr lang="cs-CZ" sz="1400" dirty="0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duchovní rozlišování podle sv. Ignáce z </a:t>
            </a:r>
            <a:r>
              <a:rPr lang="cs-CZ" sz="1400" dirty="0" err="1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Loyoly</a:t>
            </a:r>
            <a:endParaRPr lang="cs-CZ" sz="1400" dirty="0" smtClean="0">
              <a:solidFill>
                <a:srgbClr val="001642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Etapy 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a cíl cesty modlitby: život ve sjednocení s Bohem (Terezie od Ježíše, Jan od Kříže)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F</a:t>
            </a:r>
            <a:r>
              <a:rPr lang="cs-CZ" sz="1400" dirty="0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ormy posvěcování všedního 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života modlitbou (růženec a další pobožnosti</a:t>
            </a:r>
            <a:r>
              <a:rPr lang="cs-CZ" sz="1400" dirty="0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), mystika 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Boží přítomnosti (francouzská škola, br. Vavřinec od Vzkříšení) </a:t>
            </a:r>
            <a:endParaRPr lang="cs-CZ" sz="1400" dirty="0" smtClean="0">
              <a:solidFill>
                <a:srgbClr val="001642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 smtClean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Modlitba 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v čase krize, modlitba Boží nepřítomnosti (Terezie z </a:t>
            </a:r>
            <a:r>
              <a:rPr lang="cs-CZ" sz="1400" dirty="0" err="1">
                <a:solidFill>
                  <a:srgbClr val="001642"/>
                </a:solidFill>
                <a:latin typeface="+mj-lt"/>
                <a:ea typeface="+mn-lt"/>
                <a:cs typeface="+mn-lt"/>
              </a:rPr>
              <a:t>Lisieux</a:t>
            </a: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, matka Tereza)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sz="1400" dirty="0">
                <a:solidFill>
                  <a:srgbClr val="001642"/>
                </a:solidFill>
                <a:latin typeface="+mj-lt"/>
                <a:ea typeface="+mn-lt"/>
                <a:cs typeface="+mn-lt"/>
              </a:rPr>
              <a:t>Novodobé formy modlitby: nekřesťanští autoři, kteří hledají duchovní orientaci a inspiraci v tradici křesťanské modlitby + opačný pohyb: křesťanství, které hledá nový jazyk pro vyjádření vztahu s Bohem v současné kultuře</a:t>
            </a:r>
            <a:endParaRPr lang="cs-CZ" sz="1400" dirty="0">
              <a:solidFill>
                <a:srgbClr val="00164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49378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2115B-9F99-42DB-9568-DDE59C9B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6E8DD"/>
                </a:solidFill>
                <a:cs typeface="Calibri Light"/>
              </a:rPr>
              <a:t>Povinná literatura</a:t>
            </a:r>
            <a:endParaRPr lang="cs-CZ" dirty="0">
              <a:solidFill>
                <a:srgbClr val="F6E8DD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DB45C-B90B-44C3-A6F7-B6DCB131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3659"/>
          </a:xfrm>
        </p:spPr>
        <p:txBody>
          <a:bodyPr/>
          <a:lstStyle/>
          <a:p>
            <a:r>
              <a:rPr lang="cs-CZ" sz="2800" dirty="0" err="1">
                <a:ea typeface="+mn-lt"/>
                <a:cs typeface="+mn-lt"/>
              </a:rPr>
              <a:t>Sheldrake</a:t>
            </a:r>
            <a:r>
              <a:rPr lang="cs-CZ" sz="2800" dirty="0">
                <a:ea typeface="+mn-lt"/>
                <a:cs typeface="+mn-lt"/>
              </a:rPr>
              <a:t>, Philip: Spiritualita a historie. Úvod do studia dějin a interpretace křesťanského duchovního života. CDK 2003. </a:t>
            </a:r>
            <a:endParaRPr lang="cs-CZ" sz="2800" dirty="0">
              <a:cs typeface="Calibri"/>
            </a:endParaRPr>
          </a:p>
          <a:p>
            <a:r>
              <a:rPr lang="cs-CZ" sz="2800" dirty="0" err="1">
                <a:ea typeface="+mn-lt"/>
                <a:cs typeface="+mn-lt"/>
              </a:rPr>
              <a:t>Aumann</a:t>
            </a:r>
            <a:r>
              <a:rPr lang="cs-CZ" sz="2800" dirty="0">
                <a:ea typeface="+mn-lt"/>
                <a:cs typeface="+mn-lt"/>
              </a:rPr>
              <a:t>, Jordan: Dějiny katolické spirituality. Karolinum 2000. </a:t>
            </a:r>
            <a:endParaRPr lang="cs-CZ" sz="2800" dirty="0">
              <a:cs typeface="Calibri"/>
            </a:endParaRPr>
          </a:p>
          <a:p>
            <a:r>
              <a:rPr lang="cs-CZ" sz="2800" dirty="0" err="1">
                <a:ea typeface="+mn-lt"/>
                <a:cs typeface="+mn-lt"/>
              </a:rPr>
              <a:t>Dumeige</a:t>
            </a:r>
            <a:r>
              <a:rPr lang="cs-CZ" sz="2800" dirty="0">
                <a:ea typeface="+mn-lt"/>
                <a:cs typeface="+mn-lt"/>
              </a:rPr>
              <a:t>, G.: Dějiny spirituality, in De </a:t>
            </a:r>
            <a:r>
              <a:rPr lang="cs-CZ" sz="2800" dirty="0" err="1">
                <a:ea typeface="+mn-lt"/>
                <a:cs typeface="+mn-lt"/>
              </a:rPr>
              <a:t>Fiores</a:t>
            </a:r>
            <a:r>
              <a:rPr lang="cs-CZ" sz="2800" dirty="0">
                <a:ea typeface="+mn-lt"/>
                <a:cs typeface="+mn-lt"/>
              </a:rPr>
              <a:t> – </a:t>
            </a:r>
            <a:r>
              <a:rPr lang="cs-CZ" sz="2800" dirty="0" err="1">
                <a:ea typeface="+mn-lt"/>
                <a:cs typeface="+mn-lt"/>
              </a:rPr>
              <a:t>Goffi</a:t>
            </a:r>
            <a:r>
              <a:rPr lang="cs-CZ" sz="2800" dirty="0">
                <a:ea typeface="+mn-lt"/>
                <a:cs typeface="+mn-lt"/>
              </a:rPr>
              <a:t>, Slovník spirituality, s. 163-184. </a:t>
            </a:r>
            <a:endParaRPr lang="cs-CZ" sz="2800" dirty="0">
              <a:cs typeface="Calibri" panose="020F050202020403020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72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6E8DD"/>
                </a:solidFill>
              </a:rPr>
              <a:t>Doporučená literatura</a:t>
            </a:r>
            <a:endParaRPr lang="cs-CZ" dirty="0">
              <a:solidFill>
                <a:srgbClr val="F6E8D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V. Ventura: Spiritualita křesťanského mnišství 1-3- Břevnovské </a:t>
            </a:r>
            <a:r>
              <a:rPr lang="cs-CZ" dirty="0" err="1" smtClean="0"/>
              <a:t>arciopatství</a:t>
            </a:r>
            <a:r>
              <a:rPr lang="cs-CZ" dirty="0" smtClean="0"/>
              <a:t> 2006-</a:t>
            </a:r>
          </a:p>
          <a:p>
            <a:r>
              <a:rPr lang="cs-CZ" dirty="0" smtClean="0"/>
              <a:t>M. </a:t>
            </a:r>
            <a:r>
              <a:rPr lang="cs-CZ" dirty="0" err="1" smtClean="0"/>
              <a:t>Altrichter</a:t>
            </a:r>
            <a:r>
              <a:rPr lang="cs-CZ" dirty="0" smtClean="0"/>
              <a:t>: Krátké dějiny křesťanské spirituality. Refugium 2013.</a:t>
            </a:r>
          </a:p>
          <a:p>
            <a:r>
              <a:rPr lang="cs-CZ" dirty="0" smtClean="0"/>
              <a:t>Slovník spirituality, </a:t>
            </a:r>
            <a:r>
              <a:rPr lang="cs-CZ" dirty="0" err="1" smtClean="0"/>
              <a:t>ed</a:t>
            </a:r>
            <a:r>
              <a:rPr lang="cs-CZ" dirty="0" smtClean="0"/>
              <a:t>. S. de </a:t>
            </a:r>
            <a:r>
              <a:rPr lang="cs-CZ" dirty="0" err="1" smtClean="0"/>
              <a:t>Fiores</a:t>
            </a:r>
            <a:r>
              <a:rPr lang="cs-CZ" dirty="0" smtClean="0"/>
              <a:t>, T. </a:t>
            </a:r>
            <a:r>
              <a:rPr lang="cs-CZ" dirty="0" err="1" smtClean="0"/>
              <a:t>Goffi</a:t>
            </a:r>
            <a:r>
              <a:rPr lang="cs-CZ" dirty="0" smtClean="0"/>
              <a:t>. Karmelitánské nakladatelství 1999.</a:t>
            </a:r>
          </a:p>
          <a:p>
            <a:r>
              <a:rPr lang="cs-CZ" dirty="0" smtClean="0"/>
              <a:t>Slovník křesťanských mystiků. Karmelitánské nakladatelství 2012.</a:t>
            </a:r>
          </a:p>
          <a:p>
            <a:r>
              <a:rPr lang="cs-CZ" dirty="0" err="1" smtClean="0"/>
              <a:t>Nuovo</a:t>
            </a:r>
            <a:r>
              <a:rPr lang="cs-CZ" dirty="0" smtClean="0"/>
              <a:t> </a:t>
            </a:r>
            <a:r>
              <a:rPr lang="cs-CZ" dirty="0" err="1" smtClean="0"/>
              <a:t>dizionario</a:t>
            </a:r>
            <a:r>
              <a:rPr lang="cs-CZ" dirty="0" smtClean="0"/>
              <a:t> di </a:t>
            </a:r>
            <a:r>
              <a:rPr lang="cs-CZ" dirty="0" err="1" smtClean="0"/>
              <a:t>Spiritualitá</a:t>
            </a:r>
            <a:r>
              <a:rPr lang="cs-CZ" dirty="0" smtClean="0"/>
              <a:t>, </a:t>
            </a:r>
            <a:r>
              <a:rPr lang="cs-CZ" dirty="0" err="1" smtClean="0"/>
              <a:t>ed</a:t>
            </a:r>
            <a:r>
              <a:rPr lang="cs-CZ" dirty="0" smtClean="0"/>
              <a:t>. M. </a:t>
            </a:r>
            <a:r>
              <a:rPr lang="cs-CZ" dirty="0" err="1" smtClean="0"/>
              <a:t>Downey</a:t>
            </a:r>
            <a:r>
              <a:rPr lang="cs-CZ" dirty="0" smtClean="0"/>
              <a:t>, L. </a:t>
            </a:r>
            <a:r>
              <a:rPr lang="cs-CZ" dirty="0" err="1" smtClean="0"/>
              <a:t>Borriello</a:t>
            </a:r>
            <a:r>
              <a:rPr lang="cs-CZ" dirty="0" smtClean="0"/>
              <a:t>, </a:t>
            </a:r>
            <a:r>
              <a:rPr lang="cs-CZ" dirty="0" err="1" smtClean="0"/>
              <a:t>Libreria</a:t>
            </a:r>
            <a:r>
              <a:rPr lang="cs-CZ" dirty="0" smtClean="0"/>
              <a:t> </a:t>
            </a:r>
            <a:r>
              <a:rPr lang="cs-CZ" dirty="0" err="1" smtClean="0"/>
              <a:t>Editrice</a:t>
            </a:r>
            <a:r>
              <a:rPr lang="cs-CZ" dirty="0" smtClean="0"/>
              <a:t> </a:t>
            </a:r>
            <a:r>
              <a:rPr lang="cs-CZ" dirty="0" err="1" smtClean="0"/>
              <a:t>Vaticana</a:t>
            </a:r>
            <a:r>
              <a:rPr lang="cs-CZ" dirty="0" smtClean="0"/>
              <a:t> 2003.</a:t>
            </a:r>
          </a:p>
          <a:p>
            <a:r>
              <a:rPr lang="cs-CZ" dirty="0" err="1" smtClean="0"/>
              <a:t>Storia</a:t>
            </a:r>
            <a:r>
              <a:rPr lang="cs-CZ" dirty="0" smtClean="0"/>
              <a:t> </a:t>
            </a:r>
            <a:r>
              <a:rPr lang="cs-CZ" dirty="0" err="1" smtClean="0"/>
              <a:t>della</a:t>
            </a:r>
            <a:r>
              <a:rPr lang="cs-CZ" dirty="0" smtClean="0"/>
              <a:t> </a:t>
            </a:r>
            <a:r>
              <a:rPr lang="cs-CZ" dirty="0" err="1" smtClean="0"/>
              <a:t>spiritualitá</a:t>
            </a:r>
            <a:r>
              <a:rPr lang="cs-CZ" dirty="0" smtClean="0"/>
              <a:t> 1-7, </a:t>
            </a:r>
            <a:r>
              <a:rPr lang="cs-CZ" dirty="0" err="1" smtClean="0"/>
              <a:t>ed</a:t>
            </a:r>
            <a:r>
              <a:rPr lang="cs-CZ" dirty="0" smtClean="0"/>
              <a:t>. V. Grossi, L. </a:t>
            </a:r>
            <a:r>
              <a:rPr lang="cs-CZ" dirty="0" err="1" smtClean="0"/>
              <a:t>Borriello</a:t>
            </a:r>
            <a:r>
              <a:rPr lang="cs-CZ" dirty="0" smtClean="0"/>
              <a:t>, B. </a:t>
            </a:r>
            <a:r>
              <a:rPr lang="cs-CZ" dirty="0" err="1" smtClean="0"/>
              <a:t>Secondin</a:t>
            </a:r>
            <a:r>
              <a:rPr lang="cs-CZ" dirty="0" smtClean="0"/>
              <a:t>, </a:t>
            </a:r>
            <a:r>
              <a:rPr lang="cs-CZ" dirty="0" err="1" smtClean="0"/>
              <a:t>Borla</a:t>
            </a:r>
            <a:r>
              <a:rPr lang="cs-CZ" dirty="0" smtClean="0"/>
              <a:t> 1983-</a:t>
            </a:r>
          </a:p>
          <a:p>
            <a:r>
              <a:rPr lang="cs-CZ" dirty="0" err="1" smtClean="0"/>
              <a:t>Storia</a:t>
            </a:r>
            <a:r>
              <a:rPr lang="cs-CZ" dirty="0" smtClean="0"/>
              <a:t> </a:t>
            </a:r>
            <a:r>
              <a:rPr lang="cs-CZ" dirty="0" err="1" smtClean="0"/>
              <a:t>della</a:t>
            </a:r>
            <a:r>
              <a:rPr lang="cs-CZ" dirty="0" smtClean="0"/>
              <a:t> </a:t>
            </a:r>
            <a:r>
              <a:rPr lang="cs-CZ" dirty="0" err="1" smtClean="0"/>
              <a:t>spiritualitá</a:t>
            </a:r>
            <a:r>
              <a:rPr lang="cs-CZ" dirty="0" smtClean="0"/>
              <a:t> 1-10, </a:t>
            </a:r>
            <a:r>
              <a:rPr lang="cs-CZ" dirty="0" err="1" smtClean="0"/>
              <a:t>ed</a:t>
            </a:r>
            <a:r>
              <a:rPr lang="cs-CZ" dirty="0" smtClean="0"/>
              <a:t>. L. </a:t>
            </a:r>
            <a:r>
              <a:rPr lang="cs-CZ" dirty="0" err="1" smtClean="0"/>
              <a:t>Bouyer</a:t>
            </a:r>
            <a:r>
              <a:rPr lang="cs-CZ" dirty="0" smtClean="0"/>
              <a:t>, E. </a:t>
            </a:r>
            <a:r>
              <a:rPr lang="cs-CZ" dirty="0" err="1" smtClean="0"/>
              <a:t>Ancilli</a:t>
            </a:r>
            <a:r>
              <a:rPr lang="cs-CZ" dirty="0" smtClean="0"/>
              <a:t>, B. </a:t>
            </a:r>
            <a:r>
              <a:rPr lang="cs-CZ" dirty="0" err="1" smtClean="0"/>
              <a:t>Secondin</a:t>
            </a:r>
            <a:r>
              <a:rPr lang="cs-CZ" dirty="0" smtClean="0"/>
              <a:t>, EDB 1984-</a:t>
            </a:r>
          </a:p>
          <a:p>
            <a:r>
              <a:rPr lang="cs-CZ" dirty="0"/>
              <a:t> </a:t>
            </a:r>
            <a:r>
              <a:rPr lang="cs-CZ" dirty="0" err="1"/>
              <a:t>Dictionnaire</a:t>
            </a:r>
            <a:r>
              <a:rPr lang="cs-CZ" dirty="0"/>
              <a:t> de </a:t>
            </a:r>
            <a:r>
              <a:rPr lang="cs-CZ" dirty="0" err="1" smtClean="0"/>
              <a:t>spiritualité</a:t>
            </a:r>
            <a:r>
              <a:rPr lang="cs-CZ" dirty="0" smtClean="0"/>
              <a:t>, </a:t>
            </a:r>
            <a:r>
              <a:rPr lang="cs-CZ" dirty="0"/>
              <a:t> </a:t>
            </a:r>
            <a:r>
              <a:rPr lang="cs-CZ" dirty="0" err="1"/>
              <a:t>Editions</a:t>
            </a:r>
            <a:r>
              <a:rPr lang="cs-CZ" dirty="0"/>
              <a:t> </a:t>
            </a:r>
            <a:r>
              <a:rPr lang="cs-CZ" dirty="0" err="1" smtClean="0"/>
              <a:t>Beauchesne</a:t>
            </a:r>
            <a:r>
              <a:rPr lang="cs-CZ" dirty="0" smtClean="0"/>
              <a:t>, 1932-1995.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57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2853-1B42-4518-98F6-8BFD2F4C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A0918A"/>
                </a:solidFill>
              </a:rPr>
              <a:t>Spiritualita a její dějiny – základní pojmy</a:t>
            </a:r>
            <a:endParaRPr lang="cs-CZ" dirty="0">
              <a:solidFill>
                <a:srgbClr val="A0918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EFF7D-F046-48C9-92BB-DC92ADD6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900218"/>
            <a:ext cx="10353762" cy="2890982"/>
          </a:xfrm>
        </p:spPr>
        <p:txBody>
          <a:bodyPr/>
          <a:lstStyle/>
          <a:p>
            <a:pPr lvl="2" indent="-342900">
              <a:buFont typeface="+mj-lt"/>
              <a:buAutoNum type="arabicPeriod"/>
            </a:pPr>
            <a:r>
              <a:rPr lang="cs-CZ" sz="4000" dirty="0" smtClean="0"/>
              <a:t>Pojem spiritualita</a:t>
            </a:r>
          </a:p>
          <a:p>
            <a:pPr lvl="2" indent="-342900">
              <a:buFont typeface="+mj-lt"/>
              <a:buAutoNum type="arabicPeriod"/>
            </a:pPr>
            <a:r>
              <a:rPr lang="cs-CZ" sz="4000" dirty="0" smtClean="0"/>
              <a:t>Křesťanská duchovní zkušenost</a:t>
            </a:r>
          </a:p>
          <a:p>
            <a:pPr lvl="2" indent="-342900">
              <a:buFont typeface="+mj-lt"/>
              <a:buAutoNum type="arabicPeriod"/>
            </a:pPr>
            <a:r>
              <a:rPr lang="cs-CZ" sz="4000" dirty="0" smtClean="0"/>
              <a:t>Dějiny spirituality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46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572605" cy="970450"/>
          </a:xfrm>
        </p:spPr>
        <p:txBody>
          <a:bodyPr/>
          <a:lstStyle/>
          <a:p>
            <a:r>
              <a:rPr lang="cs-CZ" dirty="0" smtClean="0">
                <a:solidFill>
                  <a:srgbClr val="F6E8DD"/>
                </a:solidFill>
              </a:rPr>
              <a:t>Spiritualita</a:t>
            </a:r>
            <a:endParaRPr lang="cs-CZ" dirty="0">
              <a:solidFill>
                <a:srgbClr val="F6E8D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Projev Božího Ducha v dějinách, jak se Duch projevuje v člověku (</a:t>
            </a:r>
            <a:r>
              <a:rPr lang="cs-CZ" dirty="0" err="1" smtClean="0"/>
              <a:t>Altrichter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Studium</a:t>
            </a:r>
            <a:r>
              <a:rPr lang="cs-CZ" dirty="0"/>
              <a:t>, představení, vysvětlení „zkušenosti vztahu člověka s trojjediným Bohem, který se zjevuje</a:t>
            </a:r>
            <a:r>
              <a:rPr lang="cs-CZ" dirty="0" smtClean="0"/>
              <a:t>“ (</a:t>
            </a:r>
            <a:r>
              <a:rPr lang="cs-CZ" dirty="0" err="1" smtClean="0"/>
              <a:t>Dumeige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souhrn </a:t>
            </a:r>
            <a:r>
              <a:rPr lang="cs-CZ" dirty="0"/>
              <a:t>myšlenek a vnitřních přesvědčení, které vedou křesťany v jejich vztahu s </a:t>
            </a:r>
            <a:r>
              <a:rPr lang="cs-CZ" dirty="0" smtClean="0"/>
              <a:t>Bohem</a:t>
            </a:r>
          </a:p>
          <a:p>
            <a:pPr marL="0" indent="0">
              <a:buNone/>
            </a:pPr>
            <a:r>
              <a:rPr lang="cs-CZ" dirty="0" smtClean="0"/>
              <a:t>vnější </a:t>
            </a:r>
            <a:r>
              <a:rPr lang="cs-CZ" dirty="0"/>
              <a:t>formy a (osobní i skupinové) projevy tohoto </a:t>
            </a:r>
            <a:r>
              <a:rPr lang="cs-CZ" dirty="0" smtClean="0"/>
              <a:t>vztahu (</a:t>
            </a:r>
            <a:r>
              <a:rPr lang="cs-CZ" dirty="0" err="1"/>
              <a:t>D</a:t>
            </a:r>
            <a:r>
              <a:rPr lang="cs-CZ" dirty="0" err="1" smtClean="0"/>
              <a:t>umeige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42" y="0"/>
            <a:ext cx="5506732" cy="6858000"/>
          </a:xfrm>
        </p:spPr>
      </p:pic>
    </p:spTree>
    <p:extLst>
      <p:ext uri="{BB962C8B-B14F-4D97-AF65-F5344CB8AC3E}">
        <p14:creationId xmlns:p14="http://schemas.microsoft.com/office/powerpoint/2010/main" val="422765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1273" y="266701"/>
            <a:ext cx="4905953" cy="10795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DE453"/>
                </a:solidFill>
              </a:rPr>
              <a:t>Spiritualita</a:t>
            </a:r>
            <a:endParaRPr lang="cs-CZ" dirty="0">
              <a:solidFill>
                <a:srgbClr val="FDE453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26317" cy="68580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21894" y="1346201"/>
            <a:ext cx="6166906" cy="5422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A0918A"/>
                </a:solidFill>
              </a:rPr>
              <a:t>zahrnuje </a:t>
            </a:r>
            <a:r>
              <a:rPr lang="cs-CZ" dirty="0">
                <a:solidFill>
                  <a:srgbClr val="A0918A"/>
                </a:solidFill>
              </a:rPr>
              <a:t>nejenom postupy při modlitbě, ale obecněji také vědomý vztah k Bohu v Ježíši Kristu, prostřednictvím imanentního Ducha svatého a v prostředí obce věřících. </a:t>
            </a:r>
            <a:endParaRPr lang="cs-CZ" dirty="0" smtClean="0">
              <a:solidFill>
                <a:srgbClr val="A0918A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A0918A"/>
                </a:solidFill>
              </a:rPr>
              <a:t>Spiritualita </a:t>
            </a:r>
            <a:r>
              <a:rPr lang="cs-CZ" dirty="0">
                <a:solidFill>
                  <a:srgbClr val="A0918A"/>
                </a:solidFill>
              </a:rPr>
              <a:t>se tudíž zabývá spojením teologie, modlitby a křesťanské praxe. Jejím ústředním rysem je fakt, že spiritualita odvozuje svou identitu od křesťanského přesvědčení, že jakožto lidé jsme schopni navázat vztah k Bohu, který je transcendentní, ale současně je také imanentně přítomen v jádru všech stvořených věcí. </a:t>
            </a:r>
            <a:endParaRPr lang="cs-CZ" dirty="0" smtClean="0">
              <a:solidFill>
                <a:srgbClr val="A0918A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A0918A"/>
                </a:solidFill>
              </a:rPr>
              <a:t>Tento </a:t>
            </a:r>
            <a:r>
              <a:rPr lang="cs-CZ" dirty="0">
                <a:solidFill>
                  <a:srgbClr val="A0918A"/>
                </a:solidFill>
              </a:rPr>
              <a:t>vztah je žitý, ale nikoli v izolaci, nýbrž v obci věřících, jež vzniká z oddanosti k Ježíši Kristu. Ta zachovává při životě aktivní přítomnosti Ducha svatého v každém z jejích členů i v obci jako celku. </a:t>
            </a:r>
            <a:endParaRPr lang="cs-CZ" dirty="0" smtClean="0">
              <a:solidFill>
                <a:srgbClr val="A0918A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A0918A"/>
                </a:solidFill>
              </a:rPr>
              <a:t>Z</a:t>
            </a:r>
            <a:r>
              <a:rPr lang="cs-CZ" dirty="0">
                <a:solidFill>
                  <a:srgbClr val="A0918A"/>
                </a:solidFill>
              </a:rPr>
              <a:t> křesťanského hlediska je povznesení nad sebe sama, které patří k situaci, kdy život vztahujeme k něčemu, co jej přesahuje, darem Ducha Božího, který zakládá životodárný vztah s Bohem v Ježíši Kristu v rámci obce věřících. Jinak řečeno platí, že soudobá křesťanská spiritualita je výslovně trojiční, christologická a </a:t>
            </a:r>
            <a:r>
              <a:rPr lang="cs-CZ" dirty="0" smtClean="0">
                <a:solidFill>
                  <a:srgbClr val="A0918A"/>
                </a:solidFill>
              </a:rPr>
              <a:t>církevní (</a:t>
            </a:r>
            <a:r>
              <a:rPr lang="cs-CZ" dirty="0" err="1" smtClean="0">
                <a:solidFill>
                  <a:srgbClr val="A0918A"/>
                </a:solidFill>
              </a:rPr>
              <a:t>Sheldrake</a:t>
            </a:r>
            <a:r>
              <a:rPr lang="cs-CZ" dirty="0" smtClean="0">
                <a:solidFill>
                  <a:srgbClr val="A0918A"/>
                </a:solidFill>
              </a:rPr>
              <a:t>)</a:t>
            </a:r>
            <a:endParaRPr lang="cs-CZ" dirty="0">
              <a:solidFill>
                <a:srgbClr val="A0918A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09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527" y="609600"/>
            <a:ext cx="5107709" cy="1456267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Fáze dějin spirituality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2" y="1948872"/>
            <a:ext cx="4995334" cy="44426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rgbClr val="F6E8DD"/>
                </a:solidFill>
              </a:rPr>
              <a:t>Periodizace s důrazem na osobnosti versus periodizace podle </a:t>
            </a:r>
            <a:r>
              <a:rPr lang="cs-CZ" sz="2600" dirty="0" err="1" smtClean="0">
                <a:solidFill>
                  <a:srgbClr val="F6E8DD"/>
                </a:solidFill>
              </a:rPr>
              <a:t>ideí</a:t>
            </a:r>
            <a:r>
              <a:rPr lang="cs-CZ" sz="2600" dirty="0" smtClean="0">
                <a:solidFill>
                  <a:srgbClr val="F6E8DD"/>
                </a:solidFill>
              </a:rPr>
              <a:t> (M. </a:t>
            </a:r>
            <a:r>
              <a:rPr lang="cs-CZ" sz="2600" dirty="0" err="1" smtClean="0">
                <a:solidFill>
                  <a:srgbClr val="F6E8DD"/>
                </a:solidFill>
              </a:rPr>
              <a:t>Altrichter</a:t>
            </a:r>
            <a:r>
              <a:rPr lang="cs-CZ" sz="2600" dirty="0" smtClean="0">
                <a:solidFill>
                  <a:srgbClr val="F6E8DD"/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Trojice</a:t>
            </a:r>
          </a:p>
          <a:p>
            <a:pPr lvl="1"/>
            <a:r>
              <a:rPr lang="cs-CZ" dirty="0" smtClean="0"/>
              <a:t>Ježíš</a:t>
            </a:r>
          </a:p>
          <a:p>
            <a:pPr lvl="1"/>
            <a:r>
              <a:rPr lang="cs-CZ" dirty="0" smtClean="0"/>
              <a:t>Apoštolové</a:t>
            </a:r>
          </a:p>
          <a:p>
            <a:pPr lvl="1"/>
            <a:r>
              <a:rPr lang="cs-CZ" dirty="0" smtClean="0"/>
              <a:t>Církevní otcové</a:t>
            </a:r>
          </a:p>
          <a:p>
            <a:pPr lvl="1"/>
            <a:r>
              <a:rPr lang="cs-CZ" dirty="0" smtClean="0"/>
              <a:t>Mnišské osobnosti</a:t>
            </a:r>
          </a:p>
          <a:p>
            <a:pPr lvl="1"/>
            <a:r>
              <a:rPr lang="cs-CZ" dirty="0" smtClean="0"/>
              <a:t>Koncipování národnostních spiritualit</a:t>
            </a:r>
          </a:p>
          <a:p>
            <a:pPr lvl="1"/>
            <a:r>
              <a:rPr lang="cs-CZ" dirty="0" smtClean="0"/>
              <a:t>Zápas o univerzálnost a hájení individuálních rysů</a:t>
            </a:r>
          </a:p>
          <a:p>
            <a:pPr lvl="1"/>
            <a:r>
              <a:rPr lang="cs-CZ" dirty="0" smtClean="0"/>
              <a:t>Duchovní </a:t>
            </a:r>
            <a:r>
              <a:rPr lang="cs-CZ" dirty="0" err="1" smtClean="0"/>
              <a:t>kenoze</a:t>
            </a:r>
            <a:r>
              <a:rPr lang="cs-CZ" dirty="0" smtClean="0"/>
              <a:t> současnosti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21895" y="822036"/>
            <a:ext cx="6139196" cy="59205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Periodizace tohoto kurzu (důraz na „dějiny modlitby“)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Spiritualita, křesťanská duchovní zkušenost, dějiny spirituality – pojmové upřesnění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Podoby biblické spirituality. Žalmy jako modlitba církve. Modlitba Páně.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Spiritualita prvních křesťanských staletí: mučednictví, panenství, askeze a modlitba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Modlitba u církevních otců (Tertulián, Cyprián, Augustin)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Vznik a rozvoj mnišství. Písmo v modlitbě křesťanů – 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lectio</a:t>
            </a: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 divina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Středověká mystika: od Bernarda, kanovníky od sv. Viktora po ženské mystičky a mistra 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Eckharta</a:t>
            </a: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. Hledání prostoty a sjednocení: Oblak nevědění, Juliána z 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Norwich</a:t>
            </a: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, 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devotio</a:t>
            </a: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 moderna.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Spiritualita bratrství a služby: žebravé řády, rytířské řády.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Představivost a modlitba, duchovní rozlišování podle sv. Ignáce z 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Loyoly</a:t>
            </a:r>
            <a:endParaRPr lang="cs-CZ" dirty="0">
              <a:solidFill>
                <a:srgbClr val="F6E8DD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Etapy a cíl cesty modlitby: život ve sjednocení s Bohem (Terezie od Ježíše, Jan od Kříže)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Formy posvěcování všedního života modlitbou (růženec a další pobožnosti), mystika Boží přítomnosti (francouzská škola, br. Vavřinec od Vzkříšení)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Modlitba v čase krize, modlitba Boží nepřítomnosti (Terezie z </a:t>
            </a:r>
            <a:r>
              <a:rPr lang="cs-CZ" dirty="0" err="1">
                <a:solidFill>
                  <a:srgbClr val="F6E8DD"/>
                </a:solidFill>
                <a:ea typeface="+mn-lt"/>
                <a:cs typeface="+mn-lt"/>
              </a:rPr>
              <a:t>Lisieux</a:t>
            </a: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, matka Tereza)</a:t>
            </a:r>
            <a:endParaRPr lang="cs-CZ" dirty="0">
              <a:solidFill>
                <a:srgbClr val="F6E8DD"/>
              </a:solidFill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cs-CZ" dirty="0">
                <a:solidFill>
                  <a:srgbClr val="F6E8DD"/>
                </a:solidFill>
                <a:ea typeface="+mn-lt"/>
                <a:cs typeface="+mn-lt"/>
              </a:rPr>
              <a:t>Novodobé formy modlitby: nekřesťanští autoři, kteří hledají duchovní orientaci a inspiraci v tradici křesťanské modlitby + opačný pohyb: křesťanství, které hledá nový jazyk pro vyjádření vztahu s Bohem v současné kultuře</a:t>
            </a:r>
            <a:endParaRPr lang="cs-CZ" dirty="0">
              <a:solidFill>
                <a:srgbClr val="F6E8DD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4634344" cy="1456267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BF7244"/>
                </a:solidFill>
              </a:rPr>
              <a:t>Křesťanská duchovní zkušenost</a:t>
            </a:r>
            <a:endParaRPr lang="cs-CZ" dirty="0">
              <a:solidFill>
                <a:srgbClr val="BF724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8937" y="2844800"/>
            <a:ext cx="5060497" cy="302029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Základ </a:t>
            </a:r>
            <a:r>
              <a:rPr lang="cs-CZ" dirty="0" smtClean="0"/>
              <a:t>nauky </a:t>
            </a:r>
            <a:r>
              <a:rPr lang="cs-CZ" dirty="0"/>
              <a:t>o poznání Boha vychází ze zkušenosti s Bohem: Bůh zjevující se v lidských dějinách je zakoušen ve </a:t>
            </a:r>
            <a:r>
              <a:rPr lang="cs-CZ" dirty="0" smtClean="0"/>
              <a:t>víře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Boží </a:t>
            </a:r>
            <a:r>
              <a:rPr lang="cs-CZ" dirty="0" err="1"/>
              <a:t>sebesdělení</a:t>
            </a:r>
            <a:r>
              <a:rPr lang="cs-CZ" dirty="0"/>
              <a:t> zaznamenané ve slovech Písma a interpretované v tradici </a:t>
            </a:r>
            <a:r>
              <a:rPr lang="cs-CZ" dirty="0" smtClean="0"/>
              <a:t>církve je normou individuální i skupinové křesťanské zkušenosti</a:t>
            </a:r>
          </a:p>
          <a:p>
            <a:endParaRPr lang="cs-CZ" dirty="0" smtClean="0"/>
          </a:p>
          <a:p>
            <a:r>
              <a:rPr lang="cs-CZ" dirty="0" smtClean="0"/>
              <a:t>Co dělá duchovní zkušenost křesťanskou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91" y="-149945"/>
            <a:ext cx="6593209" cy="7007945"/>
          </a:xfrm>
        </p:spPr>
      </p:pic>
    </p:spTree>
    <p:extLst>
      <p:ext uri="{BB962C8B-B14F-4D97-AF65-F5344CB8AC3E}">
        <p14:creationId xmlns:p14="http://schemas.microsoft.com/office/powerpoint/2010/main" val="1964931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ějiny křesťanské spirituali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ematické okruhy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Povinná literatura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Spiritualita a její dějiny – základní pojmy&amp;quot;&quot;/&gt;&lt;property id=&quot;20307&quot; value=&quot;260&quot;/&gt;&lt;/object&gt;&lt;object type=&quot;3&quot; unique_id=&quot;10054&quot;&gt;&lt;property id=&quot;20148&quot; value=&quot;5&quot;/&gt;&lt;property id=&quot;20300&quot; value=&quot;Slide 4 - &amp;quot;Doporučená literatura&amp;quot;&quot;/&gt;&lt;property id=&quot;20307&quot; value=&quot;261&quot;/&gt;&lt;/object&gt;&lt;object type=&quot;3&quot; unique_id=&quot;10055&quot;&gt;&lt;property id=&quot;20148&quot; value=&quot;5&quot;/&gt;&lt;property id=&quot;20300&quot; value=&quot;Slide 6 - &amp;quot;Spiritualita&amp;quot;&quot;/&gt;&lt;property id=&quot;20307&quot; value=&quot;262&quot;/&gt;&lt;/object&gt;&lt;object type=&quot;3&quot; unique_id=&quot;10089&quot;&gt;&lt;property id=&quot;20148&quot; value=&quot;5&quot;/&gt;&lt;property id=&quot;20300&quot; value=&quot;Slide 7 - &amp;quot;Spiritualita&amp;quot;&quot;/&gt;&lt;property id=&quot;20307&quot; value=&quot;263&quot;/&gt;&lt;/object&gt;&lt;object type=&quot;3&quot; unique_id=&quot;10126&quot;&gt;&lt;property id=&quot;20148&quot; value=&quot;5&quot;/&gt;&lt;property id=&quot;20300&quot; value=&quot;Slide 8 - &amp;quot;Fáze dějin spirituality&amp;quot;&quot;/&gt;&lt;property id=&quot;20307&quot; value=&quot;264&quot;/&gt;&lt;/object&gt;&lt;object type=&quot;3&quot; unique_id=&quot;10207&quot;&gt;&lt;property id=&quot;20148&quot; value=&quot;5&quot;/&gt;&lt;property id=&quot;20300&quot; value=&quot;Slide 9 - &amp;quot;Křesťanská duchovní zkušenost&amp;quot;&quot;/&gt;&lt;property id=&quot;20307&quot; value=&quot;265&quot;/&gt;&lt;/object&gt;&lt;object type=&quot;3&quot; unique_id=&quot;10208&quot;&gt;&lt;property id=&quot;20148&quot; value=&quot;5&quot;/&gt;&lt;property id=&quot;20300&quot; value=&quot;Slide 10 - &amp;quot;Dějiny spirituality&amp;quot;&quot;/&gt;&lt;property id=&quot;20307&quot; value=&quot;266&quot;/&gt;&lt;/object&gt;&lt;/object&gt;&lt;object type=&quot;8&quot; unique_id=&quot;1001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466F93DA8D6D479223BEEACE2C546F" ma:contentTypeVersion="10" ma:contentTypeDescription="Vytvoří nový dokument" ma:contentTypeScope="" ma:versionID="63b6e1ae36ee9fb14b47cf6a5060e8a0">
  <xsd:schema xmlns:xsd="http://www.w3.org/2001/XMLSchema" xmlns:xs="http://www.w3.org/2001/XMLSchema" xmlns:p="http://schemas.microsoft.com/office/2006/metadata/properties" xmlns:ns3="7a5fb535-eed2-4ef3-825d-efaf7be55aeb" targetNamespace="http://schemas.microsoft.com/office/2006/metadata/properties" ma:root="true" ma:fieldsID="0c5dadfed21c3ec5d287ecc8c762e508" ns3:_="">
    <xsd:import namespace="7a5fb535-eed2-4ef3-825d-efaf7be55a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535-eed2-4ef3-825d-efaf7be55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AE4FF-C154-4121-97BE-D4F4115220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D9396-32B7-4499-964D-FCBE16678A95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7a5fb535-eed2-4ef3-825d-efaf7be55aeb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99D273-E030-4B27-9991-DF7FD341A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fb535-eed2-4ef3-825d-efaf7be55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973</TotalTime>
  <Words>1047</Words>
  <Application>Microsoft Office PowerPoint</Application>
  <PresentationFormat>Širokoúhlá obrazovka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Calisto MT</vt:lpstr>
      <vt:lpstr>Trebuchet MS</vt:lpstr>
      <vt:lpstr>Wingdings 2</vt:lpstr>
      <vt:lpstr>Břidlice</vt:lpstr>
      <vt:lpstr>Dějiny křesťanské spirituality</vt:lpstr>
      <vt:lpstr>Tematické okruhy</vt:lpstr>
      <vt:lpstr>Povinná literatura</vt:lpstr>
      <vt:lpstr>Doporučená literatura</vt:lpstr>
      <vt:lpstr>Spiritualita a její dějiny – základní pojmy</vt:lpstr>
      <vt:lpstr>Spiritualita</vt:lpstr>
      <vt:lpstr>Spiritualita</vt:lpstr>
      <vt:lpstr>Fáze dějin spirituality</vt:lpstr>
      <vt:lpstr>Křesťanská duchovní zkušenost</vt:lpstr>
      <vt:lpstr>Dějiny spirituality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Denisa Červenková</dc:creator>
  <cp:lastModifiedBy>Denisa Červenková</cp:lastModifiedBy>
  <cp:revision>55</cp:revision>
  <dcterms:created xsi:type="dcterms:W3CDTF">2020-09-30T13:52:31Z</dcterms:created>
  <dcterms:modified xsi:type="dcterms:W3CDTF">2020-10-06T14:36:50Z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0x010100C4466F93DA8D6D479223BEEACE2C546F</vt:lpwstr>
  </property>
</Properties>
</file>