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8" r:id="rId10"/>
    <p:sldId id="271" r:id="rId11"/>
    <p:sldId id="269" r:id="rId12"/>
    <p:sldId id="270" r:id="rId1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6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  <a:lvl2pPr marL="777875" indent="-333375" algn="ctr">
              <a:spcBef>
                <a:spcPts val="0"/>
              </a:spcBef>
              <a:defRPr sz="2400" i="1"/>
            </a:lvl2pPr>
            <a:lvl3pPr marL="1222375" indent="-333375" algn="ctr">
              <a:spcBef>
                <a:spcPts val="0"/>
              </a:spcBef>
              <a:defRPr sz="2400" i="1"/>
            </a:lvl3pPr>
            <a:lvl4pPr marL="1666875" indent="-333375" algn="ctr">
              <a:spcBef>
                <a:spcPts val="0"/>
              </a:spcBef>
              <a:defRPr sz="2400" i="1"/>
            </a:lvl4pPr>
            <a:lvl5pPr marL="2111375" indent="-333375" algn="ctr">
              <a:spcBef>
                <a:spcPts val="0"/>
              </a:spcBef>
              <a:defRPr sz="2400" i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3"/>
          </p:nvPr>
        </p:nvSpPr>
        <p:spPr>
          <a:xfrm>
            <a:off x="1270000" y="4267112"/>
            <a:ext cx="10464800" cy="609777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3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2088" y="289098"/>
            <a:ext cx="9753604" cy="650579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263775" y="613832"/>
            <a:ext cx="12401550" cy="82677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086225" y="2586565"/>
            <a:ext cx="9429750" cy="628650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502400" y="889000"/>
            <a:ext cx="5867400" cy="39116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hebookreview.nl/the-book-business/boekbloggen/5-stappen-recensie-schrijven-printable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tilistiek van het Nederlands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Stilistiek</a:t>
            </a:r>
            <a:r>
              <a:rPr dirty="0"/>
              <a:t> van het </a:t>
            </a:r>
            <a:r>
              <a:rPr dirty="0" err="1"/>
              <a:t>Nederlands</a:t>
            </a:r>
            <a:endParaRPr dirty="0"/>
          </a:p>
        </p:txBody>
      </p:sp>
      <p:sp>
        <p:nvSpPr>
          <p:cNvPr id="120" name="WS 2019. Week 9, 26 November 2019. ‘De eindredactie. Een tekst persklaarmaken. Een tekst corrigeren.’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defTabSz="472676">
              <a:defRPr sz="2976"/>
            </a:lvl1pPr>
          </a:lstStyle>
          <a:p>
            <a:r>
              <a:rPr dirty="0"/>
              <a:t>WS 2019. Week </a:t>
            </a:r>
            <a:r>
              <a:rPr dirty="0" smtClean="0"/>
              <a:t>1</a:t>
            </a:r>
            <a:r>
              <a:rPr lang="cs-CZ" dirty="0" smtClean="0"/>
              <a:t>2</a:t>
            </a:r>
            <a:r>
              <a:rPr dirty="0" smtClean="0"/>
              <a:t>, 1</a:t>
            </a:r>
            <a:r>
              <a:rPr lang="cs-CZ" dirty="0" smtClean="0"/>
              <a:t>7</a:t>
            </a:r>
            <a:r>
              <a:rPr dirty="0" smtClean="0"/>
              <a:t> </a:t>
            </a:r>
            <a:r>
              <a:rPr dirty="0" err="1"/>
              <a:t>december</a:t>
            </a:r>
            <a:r>
              <a:rPr dirty="0"/>
              <a:t> 2019. </a:t>
            </a:r>
            <a:r>
              <a:rPr dirty="0" smtClean="0"/>
              <a:t>‘</a:t>
            </a:r>
            <a:r>
              <a:rPr lang="cs-CZ" dirty="0" smtClean="0"/>
              <a:t>De </a:t>
            </a:r>
            <a:r>
              <a:rPr lang="cs-CZ" dirty="0" err="1" smtClean="0"/>
              <a:t>ontvangst</a:t>
            </a:r>
            <a:r>
              <a:rPr lang="cs-CZ" dirty="0" smtClean="0"/>
              <a:t> van </a:t>
            </a:r>
            <a:r>
              <a:rPr lang="cs-CZ" dirty="0" err="1" smtClean="0"/>
              <a:t>literaire</a:t>
            </a:r>
            <a:r>
              <a:rPr lang="cs-CZ" dirty="0" smtClean="0"/>
              <a:t> </a:t>
            </a:r>
            <a:r>
              <a:rPr lang="cs-CZ" dirty="0" err="1" smtClean="0"/>
              <a:t>tijdschriften</a:t>
            </a:r>
            <a:r>
              <a:rPr dirty="0" smtClean="0"/>
              <a:t>.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recensie</a:t>
            </a:r>
            <a:r>
              <a:rPr lang="cs-CZ" dirty="0" smtClean="0"/>
              <a:t> </a:t>
            </a:r>
            <a:r>
              <a:rPr lang="cs-CZ" dirty="0" err="1" smtClean="0"/>
              <a:t>schrijven</a:t>
            </a:r>
            <a:r>
              <a:rPr lang="cs-CZ" dirty="0" smtClean="0"/>
              <a:t>.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verslag</a:t>
            </a:r>
            <a:r>
              <a:rPr lang="cs-CZ" dirty="0" smtClean="0"/>
              <a:t> </a:t>
            </a:r>
            <a:r>
              <a:rPr lang="cs-CZ" dirty="0" err="1" smtClean="0"/>
              <a:t>schrijven</a:t>
            </a:r>
            <a:r>
              <a:rPr lang="cs-CZ" dirty="0" smtClean="0"/>
              <a:t>.</a:t>
            </a:r>
            <a:r>
              <a:rPr dirty="0" smtClean="0"/>
              <a:t>’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 </a:t>
            </a:r>
            <a:r>
              <a:rPr lang="cs-CZ" dirty="0" err="1" smtClean="0"/>
              <a:t>toets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In de </a:t>
            </a:r>
            <a:r>
              <a:rPr lang="cs-CZ" dirty="0" err="1" smtClean="0"/>
              <a:t>eerste</a:t>
            </a:r>
            <a:r>
              <a:rPr lang="cs-CZ" dirty="0" smtClean="0"/>
              <a:t> </a:t>
            </a:r>
            <a:r>
              <a:rPr lang="cs-CZ" dirty="0" err="1" smtClean="0"/>
              <a:t>plaats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Formuleren</a:t>
            </a:r>
            <a:r>
              <a:rPr lang="cs-CZ" dirty="0" smtClean="0"/>
              <a:t>: </a:t>
            </a:r>
            <a:r>
              <a:rPr lang="cs-CZ" dirty="0" err="1" smtClean="0"/>
              <a:t>theoretische</a:t>
            </a:r>
            <a:r>
              <a:rPr lang="cs-CZ" dirty="0" smtClean="0"/>
              <a:t> </a:t>
            </a:r>
            <a:r>
              <a:rPr lang="cs-CZ" dirty="0" err="1" smtClean="0"/>
              <a:t>vragen</a:t>
            </a:r>
            <a:r>
              <a:rPr lang="cs-CZ" dirty="0" smtClean="0"/>
              <a:t> en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herschrijfopdracht</a:t>
            </a:r>
            <a:r>
              <a:rPr lang="cs-CZ" dirty="0"/>
              <a:t>;</a:t>
            </a:r>
            <a:endParaRPr lang="cs-CZ" dirty="0" smtClean="0"/>
          </a:p>
          <a:p>
            <a:r>
              <a:rPr lang="cs-CZ" dirty="0" err="1"/>
              <a:t>a</a:t>
            </a:r>
            <a:r>
              <a:rPr lang="cs-CZ" dirty="0" err="1" smtClean="0"/>
              <a:t>ndere</a:t>
            </a:r>
            <a:r>
              <a:rPr lang="cs-CZ" dirty="0" smtClean="0"/>
              <a:t> </a:t>
            </a:r>
            <a:r>
              <a:rPr lang="cs-CZ" dirty="0" err="1" smtClean="0"/>
              <a:t>mogelijke</a:t>
            </a:r>
            <a:r>
              <a:rPr lang="cs-CZ" dirty="0" smtClean="0"/>
              <a:t> </a:t>
            </a:r>
            <a:r>
              <a:rPr lang="cs-CZ" dirty="0" err="1" smtClean="0"/>
              <a:t>vragen</a:t>
            </a:r>
            <a:r>
              <a:rPr lang="cs-CZ" dirty="0" smtClean="0"/>
              <a:t>: </a:t>
            </a:r>
            <a:r>
              <a:rPr lang="cs-CZ" dirty="0" err="1"/>
              <a:t>e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praktische</a:t>
            </a:r>
            <a:r>
              <a:rPr lang="cs-CZ" dirty="0" smtClean="0"/>
              <a:t> </a:t>
            </a:r>
            <a:r>
              <a:rPr lang="cs-CZ" dirty="0" err="1" smtClean="0"/>
              <a:t>schrijfopdracht</a:t>
            </a:r>
            <a:r>
              <a:rPr lang="cs-CZ" dirty="0" smtClean="0"/>
              <a:t> op </a:t>
            </a:r>
            <a:r>
              <a:rPr lang="cs-CZ" dirty="0" err="1" smtClean="0"/>
              <a:t>basis</a:t>
            </a:r>
            <a:r>
              <a:rPr lang="cs-CZ" dirty="0" smtClean="0"/>
              <a:t> van de </a:t>
            </a:r>
            <a:r>
              <a:rPr lang="cs-CZ" dirty="0" err="1" smtClean="0"/>
              <a:t>genres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behandeld</a:t>
            </a:r>
            <a:r>
              <a:rPr lang="cs-CZ" dirty="0" smtClean="0"/>
              <a:t> </a:t>
            </a:r>
            <a:r>
              <a:rPr lang="cs-CZ" dirty="0" err="1" smtClean="0"/>
              <a:t>hebben</a:t>
            </a:r>
            <a:r>
              <a:rPr lang="cs-CZ" dirty="0" smtClean="0"/>
              <a:t>;</a:t>
            </a:r>
          </a:p>
          <a:p>
            <a:r>
              <a:rPr lang="cs-CZ" dirty="0" err="1"/>
              <a:t>o</a:t>
            </a:r>
            <a:r>
              <a:rPr lang="cs-CZ" dirty="0" err="1" smtClean="0"/>
              <a:t>f</a:t>
            </a:r>
            <a:r>
              <a:rPr lang="cs-CZ" dirty="0" smtClean="0"/>
              <a:t>: </a:t>
            </a:r>
            <a:r>
              <a:rPr lang="cs-CZ" dirty="0" err="1"/>
              <a:t>e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verbeter</a:t>
            </a:r>
            <a:r>
              <a:rPr lang="cs-CZ" dirty="0" smtClean="0"/>
              <a:t>-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correctieopdracht</a:t>
            </a:r>
            <a:r>
              <a:rPr lang="cs-CZ" dirty="0" smtClean="0"/>
              <a:t>;</a:t>
            </a:r>
          </a:p>
          <a:p>
            <a:r>
              <a:rPr lang="cs-CZ" dirty="0" err="1"/>
              <a:t>o</a:t>
            </a:r>
            <a:r>
              <a:rPr lang="cs-CZ" dirty="0" err="1" smtClean="0"/>
              <a:t>f</a:t>
            </a:r>
            <a:r>
              <a:rPr lang="cs-CZ" dirty="0" smtClean="0"/>
              <a:t>: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vraag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de </a:t>
            </a:r>
            <a:r>
              <a:rPr lang="cs-CZ" dirty="0" err="1" smtClean="0"/>
              <a:t>theoretische</a:t>
            </a:r>
            <a:r>
              <a:rPr lang="cs-CZ" dirty="0" smtClean="0"/>
              <a:t> </a:t>
            </a:r>
            <a:r>
              <a:rPr lang="cs-CZ" dirty="0" err="1" smtClean="0"/>
              <a:t>aspecten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in de </a:t>
            </a:r>
            <a:r>
              <a:rPr lang="cs-CZ" dirty="0" err="1" smtClean="0"/>
              <a:t>eerste</a:t>
            </a:r>
            <a:r>
              <a:rPr lang="cs-CZ" dirty="0" smtClean="0"/>
              <a:t> </a:t>
            </a:r>
            <a:r>
              <a:rPr lang="cs-CZ" dirty="0" err="1" smtClean="0"/>
              <a:t>colleges</a:t>
            </a:r>
            <a:r>
              <a:rPr lang="cs-CZ" dirty="0" smtClean="0"/>
              <a:t> </a:t>
            </a:r>
            <a:r>
              <a:rPr lang="cs-CZ" dirty="0" err="1" smtClean="0"/>
              <a:t>aan</a:t>
            </a:r>
            <a:r>
              <a:rPr lang="cs-CZ" dirty="0" smtClean="0"/>
              <a:t> de </a:t>
            </a:r>
            <a:r>
              <a:rPr lang="cs-CZ" dirty="0" err="1" smtClean="0"/>
              <a:t>orde</a:t>
            </a:r>
            <a:r>
              <a:rPr lang="cs-CZ" dirty="0" smtClean="0"/>
              <a:t> </a:t>
            </a:r>
            <a:r>
              <a:rPr lang="cs-CZ" dirty="0" err="1" smtClean="0"/>
              <a:t>zijn</a:t>
            </a:r>
            <a:r>
              <a:rPr lang="cs-CZ" dirty="0" smtClean="0"/>
              <a:t> </a:t>
            </a:r>
            <a:r>
              <a:rPr lang="cs-CZ" dirty="0" err="1" smtClean="0"/>
              <a:t>gekomen</a:t>
            </a:r>
            <a:r>
              <a:rPr lang="cs-CZ" dirty="0" smtClean="0"/>
              <a:t>.</a:t>
            </a:r>
          </a:p>
          <a:p>
            <a:r>
              <a:rPr lang="cs-CZ" dirty="0" smtClean="0"/>
              <a:t>In </a:t>
            </a:r>
            <a:r>
              <a:rPr lang="cs-CZ" dirty="0" err="1" smtClean="0"/>
              <a:t>ieder</a:t>
            </a:r>
            <a:r>
              <a:rPr lang="cs-CZ" dirty="0" smtClean="0"/>
              <a:t> </a:t>
            </a:r>
            <a:r>
              <a:rPr lang="cs-CZ" dirty="0" err="1" smtClean="0"/>
              <a:t>geval</a:t>
            </a:r>
            <a:r>
              <a:rPr lang="cs-CZ" dirty="0" smtClean="0"/>
              <a:t>: </a:t>
            </a:r>
            <a:r>
              <a:rPr lang="cs-CZ" dirty="0" err="1" smtClean="0"/>
              <a:t>theoretische</a:t>
            </a:r>
            <a:r>
              <a:rPr lang="cs-CZ" dirty="0" smtClean="0"/>
              <a:t> </a:t>
            </a:r>
            <a:r>
              <a:rPr lang="cs-CZ" dirty="0" err="1" smtClean="0"/>
              <a:t>vragen</a:t>
            </a:r>
            <a:r>
              <a:rPr lang="cs-CZ" dirty="0" smtClean="0"/>
              <a:t> en </a:t>
            </a:r>
            <a:r>
              <a:rPr lang="cs-CZ" dirty="0" err="1" smtClean="0"/>
              <a:t>praktische</a:t>
            </a:r>
            <a:r>
              <a:rPr lang="cs-CZ" dirty="0" smtClean="0"/>
              <a:t> </a:t>
            </a:r>
            <a:r>
              <a:rPr lang="cs-CZ" dirty="0" err="1" smtClean="0"/>
              <a:t>oefeningen</a:t>
            </a:r>
            <a:r>
              <a:rPr lang="cs-CZ" dirty="0" smtClean="0"/>
              <a:t>. </a:t>
            </a:r>
            <a:r>
              <a:rPr lang="cs-CZ" dirty="0" err="1" smtClean="0"/>
              <a:t>Geen</a:t>
            </a:r>
            <a:r>
              <a:rPr lang="cs-CZ" dirty="0" smtClean="0"/>
              <a:t> </a:t>
            </a:r>
            <a:r>
              <a:rPr lang="cs-CZ" dirty="0" err="1" smtClean="0"/>
              <a:t>multiple-choice</a:t>
            </a:r>
            <a:r>
              <a:rPr lang="cs-CZ" dirty="0" smtClean="0"/>
              <a:t>, maar </a:t>
            </a:r>
            <a:r>
              <a:rPr lang="cs-CZ" dirty="0" err="1" smtClean="0"/>
              <a:t>ook</a:t>
            </a:r>
            <a:r>
              <a:rPr lang="cs-CZ" dirty="0" smtClean="0"/>
              <a:t> </a:t>
            </a:r>
            <a:r>
              <a:rPr lang="cs-CZ" dirty="0" err="1" smtClean="0"/>
              <a:t>niet</a:t>
            </a:r>
            <a:r>
              <a:rPr lang="cs-CZ" dirty="0" smtClean="0"/>
              <a:t> 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ingewikkeld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90084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Huiswer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Huiswerk</a:t>
            </a:r>
          </a:p>
        </p:txBody>
      </p:sp>
      <p:sp>
        <p:nvSpPr>
          <p:cNvPr id="159" name="Maak de vertaling van een ander persklaar. Corrigeer vervolgens een andere vertaling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s-CZ" dirty="0" err="1" smtClean="0"/>
              <a:t>Geen</a:t>
            </a:r>
            <a:r>
              <a:rPr lang="cs-CZ" dirty="0" smtClean="0"/>
              <a:t> </a:t>
            </a:r>
            <a:r>
              <a:rPr lang="cs-CZ" dirty="0" err="1" smtClean="0"/>
              <a:t>huiswerk</a:t>
            </a:r>
            <a:r>
              <a:rPr lang="cs-CZ" dirty="0" smtClean="0"/>
              <a:t>. (</a:t>
            </a:r>
            <a:r>
              <a:rPr lang="cs-CZ" dirty="0" err="1" smtClean="0"/>
              <a:t>Leren</a:t>
            </a:r>
            <a:r>
              <a:rPr lang="cs-CZ" dirty="0" smtClean="0"/>
              <a:t>/</a:t>
            </a:r>
            <a:r>
              <a:rPr lang="cs-CZ" dirty="0" err="1" smtClean="0"/>
              <a:t>herhalen</a:t>
            </a:r>
            <a:r>
              <a:rPr lang="cs-CZ" dirty="0" smtClean="0"/>
              <a:t> </a:t>
            </a:r>
            <a:r>
              <a:rPr lang="cs-CZ" dirty="0" err="1" smtClean="0"/>
              <a:t>voor</a:t>
            </a:r>
            <a:r>
              <a:rPr lang="cs-CZ" dirty="0" smtClean="0"/>
              <a:t> de </a:t>
            </a:r>
            <a:r>
              <a:rPr lang="cs-CZ" dirty="0" err="1" smtClean="0"/>
              <a:t>toets</a:t>
            </a:r>
            <a:r>
              <a:rPr lang="cs-CZ" dirty="0" smtClean="0"/>
              <a:t>.)</a:t>
            </a:r>
          </a:p>
          <a:p>
            <a:r>
              <a:rPr lang="cs-CZ" dirty="0" err="1" smtClean="0"/>
              <a:t>Huiswerk</a:t>
            </a:r>
            <a:r>
              <a:rPr lang="cs-CZ" dirty="0" smtClean="0"/>
              <a:t> van de </a:t>
            </a:r>
            <a:r>
              <a:rPr lang="cs-CZ" dirty="0" err="1" smtClean="0"/>
              <a:t>laatste</a:t>
            </a:r>
            <a:r>
              <a:rPr lang="cs-CZ" dirty="0" smtClean="0"/>
              <a:t> </a:t>
            </a:r>
            <a:r>
              <a:rPr lang="cs-CZ" dirty="0" err="1" smtClean="0"/>
              <a:t>keer</a:t>
            </a:r>
            <a:r>
              <a:rPr lang="cs-CZ" dirty="0" smtClean="0"/>
              <a:t>?</a:t>
            </a:r>
            <a:endParaRPr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Vergaderin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Vergadering</a:t>
            </a:r>
          </a:p>
        </p:txBody>
      </p:sp>
      <p:sp>
        <p:nvSpPr>
          <p:cNvPr id="162" name="Opening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66700" indent="-266700" defTabSz="245363">
              <a:spcBef>
                <a:spcPts val="1700"/>
              </a:spcBef>
              <a:buSzPct val="100000"/>
              <a:buAutoNum type="arabicPeriod"/>
              <a:defRPr sz="1300"/>
            </a:pPr>
            <a:r>
              <a:rPr dirty="0"/>
              <a:t>Opening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/>
              <a:defRPr sz="1300"/>
            </a:pPr>
            <a:r>
              <a:rPr dirty="0"/>
              <a:t>Agenda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/>
              <a:defRPr sz="1300"/>
            </a:pPr>
            <a:r>
              <a:rPr dirty="0" err="1"/>
              <a:t>Notulen</a:t>
            </a:r>
            <a:endParaRPr dirty="0"/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/>
              <a:defRPr sz="1300"/>
            </a:pPr>
            <a:r>
              <a:rPr dirty="0" err="1"/>
              <a:t>Mededelingen</a:t>
            </a:r>
            <a:endParaRPr dirty="0"/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/>
              <a:defRPr sz="1300"/>
            </a:pPr>
            <a:r>
              <a:rPr dirty="0" err="1"/>
              <a:t>Ingekomen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uitgegane</a:t>
            </a:r>
            <a:r>
              <a:rPr dirty="0"/>
              <a:t> </a:t>
            </a:r>
            <a:r>
              <a:rPr dirty="0" err="1"/>
              <a:t>stukken</a:t>
            </a:r>
            <a:endParaRPr dirty="0"/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/>
              <a:defRPr sz="1300"/>
            </a:pPr>
            <a:r>
              <a:rPr dirty="0" err="1"/>
              <a:t>Secretaris</a:t>
            </a:r>
            <a:endParaRPr dirty="0"/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/>
              <a:defRPr sz="1300"/>
            </a:pPr>
            <a:r>
              <a:rPr dirty="0"/>
              <a:t>PR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/>
              <a:defRPr sz="1300"/>
            </a:pPr>
            <a:r>
              <a:rPr dirty="0" err="1"/>
              <a:t>Acquisitie</a:t>
            </a:r>
            <a:endParaRPr dirty="0"/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/>
              <a:defRPr sz="1300"/>
            </a:pPr>
            <a:r>
              <a:rPr dirty="0" smtClean="0"/>
              <a:t>W.V.T.T.K</a:t>
            </a:r>
            <a:r>
              <a:rPr dirty="0"/>
              <a:t>.</a:t>
            </a:r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/>
              <a:defRPr sz="1300"/>
            </a:pPr>
            <a:r>
              <a:rPr dirty="0" err="1"/>
              <a:t>Rondvraag</a:t>
            </a:r>
            <a:endParaRPr dirty="0"/>
          </a:p>
          <a:p>
            <a:pPr marL="266700" indent="-266700" defTabSz="245363">
              <a:spcBef>
                <a:spcPts val="1700"/>
              </a:spcBef>
              <a:buSzPct val="100000"/>
              <a:buAutoNum type="arabicPeriod"/>
              <a:defRPr sz="1300"/>
            </a:pPr>
            <a:r>
              <a:rPr dirty="0" err="1"/>
              <a:t>Sluiting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Vandaa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Vandaag</a:t>
            </a:r>
          </a:p>
        </p:txBody>
      </p:sp>
      <p:sp>
        <p:nvSpPr>
          <p:cNvPr id="123" name="Huishoudelijke mededelinge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90550" indent="-590550" defTabSz="543305">
              <a:spcBef>
                <a:spcPts val="3900"/>
              </a:spcBef>
              <a:buSzPct val="100000"/>
              <a:buAutoNum type="arabicPeriod"/>
              <a:defRPr sz="2900"/>
            </a:pPr>
            <a:r>
              <a:rPr dirty="0" err="1" smtClean="0"/>
              <a:t>Grafisch</a:t>
            </a:r>
            <a:r>
              <a:rPr dirty="0" smtClean="0"/>
              <a:t> </a:t>
            </a:r>
            <a:r>
              <a:rPr dirty="0" err="1"/>
              <a:t>ontwerpen</a:t>
            </a:r>
            <a:r>
              <a:rPr dirty="0"/>
              <a:t>: Module </a:t>
            </a:r>
            <a:r>
              <a:rPr lang="cs-CZ" dirty="0" smtClean="0"/>
              <a:t>7 en 8</a:t>
            </a:r>
            <a:endParaRPr dirty="0"/>
          </a:p>
          <a:p>
            <a:pPr marL="590550" indent="-590550" defTabSz="543305">
              <a:spcBef>
                <a:spcPts val="3900"/>
              </a:spcBef>
              <a:buSzPct val="100000"/>
              <a:buAutoNum type="arabicPeriod"/>
              <a:defRPr sz="2900"/>
            </a:pPr>
            <a:r>
              <a:rPr dirty="0" err="1"/>
              <a:t>Formuleren</a:t>
            </a:r>
            <a:r>
              <a:rPr dirty="0"/>
              <a:t>: </a:t>
            </a:r>
            <a:r>
              <a:rPr dirty="0" err="1"/>
              <a:t>Hoofdstuk</a:t>
            </a:r>
            <a:r>
              <a:rPr dirty="0"/>
              <a:t> </a:t>
            </a:r>
            <a:r>
              <a:rPr lang="cs-CZ" dirty="0" smtClean="0"/>
              <a:t>8</a:t>
            </a:r>
            <a:endParaRPr dirty="0"/>
          </a:p>
          <a:p>
            <a:pPr marL="590550" indent="-590550" defTabSz="543305">
              <a:spcBef>
                <a:spcPts val="3900"/>
              </a:spcBef>
              <a:buSzPct val="100000"/>
              <a:buAutoNum type="arabicPeriod"/>
              <a:defRPr sz="2900"/>
            </a:pPr>
            <a:r>
              <a:rPr lang="cs-CZ" dirty="0" smtClean="0"/>
              <a:t>De </a:t>
            </a:r>
            <a:r>
              <a:rPr lang="cs-CZ" dirty="0" err="1" smtClean="0"/>
              <a:t>recensie</a:t>
            </a:r>
            <a:endParaRPr dirty="0"/>
          </a:p>
          <a:p>
            <a:pPr marL="590550" indent="-590550" defTabSz="543305">
              <a:spcBef>
                <a:spcPts val="3900"/>
              </a:spcBef>
              <a:buSzPct val="100000"/>
              <a:buAutoNum type="arabicPeriod"/>
              <a:defRPr sz="2900"/>
            </a:pPr>
            <a:r>
              <a:rPr lang="cs-CZ" dirty="0" smtClean="0"/>
              <a:t>De </a:t>
            </a:r>
            <a:r>
              <a:rPr lang="cs-CZ" dirty="0" err="1" smtClean="0"/>
              <a:t>toets</a:t>
            </a:r>
            <a:endParaRPr dirty="0"/>
          </a:p>
          <a:p>
            <a:pPr marL="590550" indent="-590550" defTabSz="543305">
              <a:spcBef>
                <a:spcPts val="3900"/>
              </a:spcBef>
              <a:buSzPct val="100000"/>
              <a:buAutoNum type="arabicPeriod"/>
              <a:defRPr sz="2900"/>
            </a:pPr>
            <a:r>
              <a:rPr dirty="0" err="1"/>
              <a:t>Huiswerk</a:t>
            </a:r>
            <a:endParaRPr dirty="0"/>
          </a:p>
          <a:p>
            <a:pPr marL="590550" indent="-590550" defTabSz="543305">
              <a:spcBef>
                <a:spcPts val="3900"/>
              </a:spcBef>
              <a:buSzPct val="100000"/>
              <a:buAutoNum type="arabicPeriod"/>
              <a:defRPr sz="2900"/>
            </a:pPr>
            <a:r>
              <a:rPr dirty="0" err="1"/>
              <a:t>Vergadering</a:t>
            </a: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rafisch ontwerpen: Module 3 (typografische principes)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79044">
              <a:defRPr sz="6500"/>
            </a:lvl1pPr>
          </a:lstStyle>
          <a:p>
            <a:r>
              <a:rPr dirty="0" err="1"/>
              <a:t>Grafisch</a:t>
            </a:r>
            <a:r>
              <a:rPr dirty="0"/>
              <a:t> </a:t>
            </a:r>
            <a:r>
              <a:rPr dirty="0" err="1"/>
              <a:t>ontwerpen</a:t>
            </a:r>
            <a:r>
              <a:rPr dirty="0"/>
              <a:t>: Module </a:t>
            </a:r>
            <a:r>
              <a:rPr lang="cs-CZ" dirty="0" smtClean="0"/>
              <a:t>7 en 8</a:t>
            </a:r>
            <a:r>
              <a:rPr dirty="0" smtClean="0"/>
              <a:t> (</a:t>
            </a:r>
            <a:r>
              <a:rPr lang="cs-CZ" dirty="0" smtClean="0"/>
              <a:t>Webdesign, </a:t>
            </a:r>
            <a:r>
              <a:rPr lang="cs-CZ" dirty="0" err="1" smtClean="0"/>
              <a:t>professionele</a:t>
            </a:r>
            <a:r>
              <a:rPr lang="cs-CZ" dirty="0" smtClean="0"/>
              <a:t> </a:t>
            </a:r>
            <a:r>
              <a:rPr lang="cs-CZ" dirty="0" err="1" smtClean="0"/>
              <a:t>toekomst</a:t>
            </a:r>
            <a:r>
              <a:rPr dirty="0" smtClean="0"/>
              <a:t>)</a:t>
            </a:r>
            <a:endParaRPr dirty="0"/>
          </a:p>
        </p:txBody>
      </p:sp>
      <p:sp>
        <p:nvSpPr>
          <p:cNvPr id="129" name="Typografie en betekenis;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numCol="2"/>
          <a:lstStyle/>
          <a:p>
            <a:pPr marL="508000" indent="-508000" defTabSz="467359">
              <a:spcBef>
                <a:spcPts val="3300"/>
              </a:spcBef>
              <a:buSzPct val="100000"/>
              <a:buAutoNum type="arabicPeriod"/>
              <a:defRPr sz="2500"/>
            </a:pP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projectontwikkelingsproces</a:t>
            </a:r>
            <a:r>
              <a:rPr dirty="0" smtClean="0"/>
              <a:t>;</a:t>
            </a:r>
            <a:endParaRPr dirty="0"/>
          </a:p>
          <a:p>
            <a:pPr marL="508000" indent="-508000" defTabSz="467359">
              <a:spcBef>
                <a:spcPts val="3300"/>
              </a:spcBef>
              <a:buSzPct val="100000"/>
              <a:buAutoNum type="arabicPeriod"/>
              <a:defRPr sz="2500"/>
            </a:pPr>
            <a:r>
              <a:rPr lang="cs-CZ" dirty="0" err="1" smtClean="0"/>
              <a:t>Projecttypen</a:t>
            </a:r>
            <a:r>
              <a:rPr dirty="0" smtClean="0"/>
              <a:t>;</a:t>
            </a:r>
            <a:endParaRPr dirty="0"/>
          </a:p>
          <a:p>
            <a:pPr marL="508000" indent="-508000" defTabSz="467359">
              <a:spcBef>
                <a:spcPts val="3300"/>
              </a:spcBef>
              <a:buSzPct val="100000"/>
              <a:buAutoNum type="arabicPeriod"/>
              <a:defRPr sz="2500"/>
            </a:pPr>
            <a:r>
              <a:rPr lang="cs-CZ" dirty="0" err="1" smtClean="0"/>
              <a:t>Toepassingen</a:t>
            </a:r>
            <a:r>
              <a:rPr lang="cs-CZ" dirty="0" smtClean="0"/>
              <a:t> </a:t>
            </a:r>
            <a:r>
              <a:rPr lang="cs-CZ" dirty="0" err="1" smtClean="0"/>
              <a:t>voor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web</a:t>
            </a:r>
            <a:r>
              <a:rPr dirty="0" smtClean="0"/>
              <a:t>;</a:t>
            </a:r>
            <a:endParaRPr dirty="0"/>
          </a:p>
          <a:p>
            <a:pPr marL="508000" indent="-508000" defTabSz="467359">
              <a:spcBef>
                <a:spcPts val="3300"/>
              </a:spcBef>
              <a:buSzPct val="100000"/>
              <a:buAutoNum type="arabicPeriod"/>
              <a:defRPr sz="2500"/>
            </a:pPr>
            <a:r>
              <a:rPr lang="cs-CZ" dirty="0" err="1" smtClean="0"/>
              <a:t>Eerste</a:t>
            </a:r>
            <a:r>
              <a:rPr lang="cs-CZ" dirty="0" smtClean="0"/>
              <a:t> </a:t>
            </a:r>
            <a:r>
              <a:rPr lang="cs-CZ" dirty="0" err="1" smtClean="0"/>
              <a:t>bespreking</a:t>
            </a:r>
            <a:r>
              <a:rPr dirty="0" smtClean="0"/>
              <a:t>;</a:t>
            </a:r>
            <a:endParaRPr dirty="0"/>
          </a:p>
          <a:p>
            <a:pPr marL="508000" indent="-508000" defTabSz="467359">
              <a:spcBef>
                <a:spcPts val="3300"/>
              </a:spcBef>
              <a:buSzPct val="100000"/>
              <a:buAutoNum type="arabicPeriod"/>
              <a:defRPr sz="2500"/>
            </a:pPr>
            <a:r>
              <a:rPr lang="cs-CZ" dirty="0" err="1" smtClean="0"/>
              <a:t>Informatie</a:t>
            </a:r>
            <a:r>
              <a:rPr lang="cs-CZ" dirty="0" err="1"/>
              <a:t>-</a:t>
            </a:r>
            <a:r>
              <a:rPr lang="cs-CZ" dirty="0" err="1" smtClean="0"/>
              <a:t>opbouw</a:t>
            </a:r>
            <a:r>
              <a:rPr dirty="0" smtClean="0"/>
              <a:t>;</a:t>
            </a:r>
            <a:endParaRPr dirty="0"/>
          </a:p>
          <a:p>
            <a:pPr marL="508000" indent="-508000" defTabSz="467359">
              <a:spcBef>
                <a:spcPts val="3300"/>
              </a:spcBef>
              <a:buSzPct val="100000"/>
              <a:buAutoNum type="arabicPeriod"/>
              <a:defRPr sz="2500"/>
            </a:pPr>
            <a:r>
              <a:rPr lang="cs-CZ" dirty="0" err="1" smtClean="0"/>
              <a:t>Flowcharts</a:t>
            </a:r>
            <a:r>
              <a:rPr lang="cs-CZ" dirty="0" smtClean="0"/>
              <a:t> en </a:t>
            </a:r>
            <a:r>
              <a:rPr lang="cs-CZ" dirty="0" err="1" smtClean="0"/>
              <a:t>wireframes</a:t>
            </a:r>
            <a:r>
              <a:rPr lang="cs-CZ" dirty="0"/>
              <a:t>;</a:t>
            </a:r>
            <a:endParaRPr lang="cs-CZ" dirty="0" smtClean="0"/>
          </a:p>
          <a:p>
            <a:pPr marL="508000" indent="-508000" defTabSz="467359">
              <a:spcBef>
                <a:spcPts val="3300"/>
              </a:spcBef>
              <a:buSzPct val="100000"/>
              <a:buAutoNum type="arabicPeriod"/>
              <a:defRPr sz="2500"/>
            </a:pPr>
            <a:r>
              <a:rPr lang="cs-CZ" dirty="0" err="1" smtClean="0"/>
              <a:t>Elementen</a:t>
            </a:r>
            <a:r>
              <a:rPr lang="cs-CZ" dirty="0" smtClean="0"/>
              <a:t> van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weblay-out</a:t>
            </a:r>
            <a:r>
              <a:rPr lang="cs-CZ" dirty="0" smtClean="0"/>
              <a:t>;</a:t>
            </a:r>
          </a:p>
          <a:p>
            <a:pPr marL="508000" indent="-508000" defTabSz="467359">
              <a:spcBef>
                <a:spcPts val="3300"/>
              </a:spcBef>
              <a:buSzPct val="100000"/>
              <a:buAutoNum type="arabicPeriod"/>
              <a:defRPr sz="2500"/>
            </a:pPr>
            <a:r>
              <a:rPr lang="cs-CZ" dirty="0" err="1" smtClean="0"/>
              <a:t>Ontwerpen</a:t>
            </a:r>
            <a:r>
              <a:rPr lang="cs-CZ" dirty="0" smtClean="0"/>
              <a:t> </a:t>
            </a:r>
            <a:r>
              <a:rPr lang="cs-CZ" dirty="0" err="1" smtClean="0"/>
              <a:t>voor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web;</a:t>
            </a:r>
          </a:p>
          <a:p>
            <a:pPr marL="508000" indent="-508000" defTabSz="467359">
              <a:spcBef>
                <a:spcPts val="3300"/>
              </a:spcBef>
              <a:buSzPct val="100000"/>
              <a:buAutoNum type="arabicPeriod"/>
              <a:defRPr sz="2500"/>
            </a:pPr>
            <a:r>
              <a:rPr lang="cs-CZ" dirty="0" err="1" smtClean="0"/>
              <a:t>Ontwerpen</a:t>
            </a:r>
            <a:r>
              <a:rPr lang="cs-CZ" dirty="0" smtClean="0"/>
              <a:t> </a:t>
            </a:r>
            <a:r>
              <a:rPr lang="cs-CZ" dirty="0" err="1" smtClean="0"/>
              <a:t>voor</a:t>
            </a:r>
            <a:r>
              <a:rPr lang="cs-CZ" dirty="0" smtClean="0"/>
              <a:t> </a:t>
            </a:r>
            <a:r>
              <a:rPr lang="cs-CZ" dirty="0" err="1" smtClean="0"/>
              <a:t>mobiele</a:t>
            </a:r>
            <a:r>
              <a:rPr lang="cs-CZ" dirty="0" smtClean="0"/>
              <a:t> </a:t>
            </a:r>
            <a:r>
              <a:rPr lang="cs-CZ" dirty="0" err="1" smtClean="0"/>
              <a:t>applicaties</a:t>
            </a:r>
            <a:r>
              <a:rPr lang="cs-CZ" dirty="0" smtClean="0"/>
              <a:t>;</a:t>
            </a:r>
          </a:p>
          <a:p>
            <a:pPr marL="508000" indent="-508000" defTabSz="467359">
              <a:spcBef>
                <a:spcPts val="3300"/>
              </a:spcBef>
              <a:buSzPct val="100000"/>
              <a:buAutoNum type="arabicPeriod"/>
              <a:defRPr sz="2500"/>
            </a:pPr>
            <a:r>
              <a:rPr lang="cs-CZ" dirty="0" err="1" smtClean="0"/>
              <a:t>Werken</a:t>
            </a:r>
            <a:r>
              <a:rPr lang="cs-CZ" dirty="0" smtClean="0"/>
              <a:t> met </a:t>
            </a:r>
            <a:r>
              <a:rPr lang="cs-CZ" dirty="0" err="1" smtClean="0"/>
              <a:t>contentmanagementsystemen</a:t>
            </a:r>
            <a:r>
              <a:rPr lang="cs-CZ" dirty="0" smtClean="0"/>
              <a:t>;</a:t>
            </a:r>
          </a:p>
          <a:p>
            <a:pPr marL="508000" indent="-508000" defTabSz="467359">
              <a:spcBef>
                <a:spcPts val="3300"/>
              </a:spcBef>
              <a:buSzPct val="100000"/>
              <a:buAutoNum type="arabicPeriod"/>
              <a:defRPr sz="2500"/>
            </a:pPr>
            <a:r>
              <a:rPr lang="cs-CZ" dirty="0" err="1" smtClean="0"/>
              <a:t>Bannerontwerp</a:t>
            </a:r>
            <a:r>
              <a:rPr lang="cs-CZ" dirty="0" smtClean="0"/>
              <a:t>;</a:t>
            </a:r>
          </a:p>
          <a:p>
            <a:pPr marL="508000" indent="-508000" defTabSz="467359">
              <a:spcBef>
                <a:spcPts val="3300"/>
              </a:spcBef>
              <a:buSzPct val="100000"/>
              <a:buAutoNum type="arabicPeriod"/>
              <a:defRPr sz="2500"/>
            </a:pPr>
            <a:r>
              <a:rPr lang="cs-CZ" dirty="0" err="1" smtClean="0"/>
              <a:t>Search</a:t>
            </a:r>
            <a:r>
              <a:rPr lang="cs-CZ" dirty="0" smtClean="0"/>
              <a:t> </a:t>
            </a:r>
            <a:r>
              <a:rPr lang="cs-CZ" dirty="0" err="1" smtClean="0"/>
              <a:t>engine</a:t>
            </a:r>
            <a:r>
              <a:rPr lang="cs-CZ" dirty="0" smtClean="0"/>
              <a:t> </a:t>
            </a:r>
            <a:r>
              <a:rPr lang="cs-CZ" dirty="0" err="1" smtClean="0"/>
              <a:t>optimalization</a:t>
            </a:r>
            <a:r>
              <a:rPr lang="cs-CZ" dirty="0" smtClean="0"/>
              <a:t>;</a:t>
            </a:r>
          </a:p>
          <a:p>
            <a:pPr marL="508000" indent="-508000" defTabSz="467359">
              <a:spcBef>
                <a:spcPts val="3300"/>
              </a:spcBef>
              <a:buSzPct val="100000"/>
              <a:buAutoNum type="arabicPeriod"/>
              <a:defRPr sz="2500"/>
            </a:pPr>
            <a:r>
              <a:rPr lang="cs-CZ" dirty="0" err="1" smtClean="0"/>
              <a:t>Onlineportfolio´s</a:t>
            </a:r>
            <a:endParaRPr lang="cs-CZ" dirty="0" smtClean="0"/>
          </a:p>
          <a:p>
            <a:pPr marL="508000" indent="-508000" defTabSz="467359">
              <a:spcBef>
                <a:spcPts val="3300"/>
              </a:spcBef>
              <a:buSzPct val="100000"/>
              <a:buAutoNum type="arabicPeriod"/>
              <a:defRPr sz="2500"/>
            </a:pP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Formuleren, hoofdstuk 5: de naamwoordstijl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00"/>
            </a:lvl1pPr>
          </a:lstStyle>
          <a:p>
            <a:r>
              <a:rPr dirty="0" err="1"/>
              <a:t>Formuleren</a:t>
            </a:r>
            <a:r>
              <a:rPr dirty="0"/>
              <a:t>, </a:t>
            </a:r>
            <a:r>
              <a:rPr dirty="0" err="1"/>
              <a:t>hoofdstuk</a:t>
            </a:r>
            <a:r>
              <a:rPr dirty="0"/>
              <a:t> </a:t>
            </a:r>
            <a:r>
              <a:rPr lang="cs-CZ" dirty="0" smtClean="0"/>
              <a:t>8</a:t>
            </a:r>
            <a:r>
              <a:rPr dirty="0" smtClean="0"/>
              <a:t>: </a:t>
            </a:r>
            <a:r>
              <a:rPr lang="cs-CZ" dirty="0" err="1" smtClean="0"/>
              <a:t>Interpunctie</a:t>
            </a:r>
            <a:endParaRPr dirty="0"/>
          </a:p>
        </p:txBody>
      </p:sp>
      <p:sp>
        <p:nvSpPr>
          <p:cNvPr id="135" name="Inleiding;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35000" indent="-635000">
              <a:buSzPct val="100000"/>
              <a:buAutoNum type="arabicPeriod"/>
            </a:pP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apart</a:t>
            </a:r>
            <a:r>
              <a:rPr lang="cs-CZ" dirty="0" smtClean="0"/>
              <a:t> </a:t>
            </a:r>
            <a:r>
              <a:rPr lang="cs-CZ" dirty="0" err="1" smtClean="0"/>
              <a:t>soort</a:t>
            </a:r>
            <a:r>
              <a:rPr lang="cs-CZ" dirty="0" smtClean="0"/>
              <a:t> </a:t>
            </a:r>
            <a:r>
              <a:rPr lang="cs-CZ" dirty="0" err="1" smtClean="0"/>
              <a:t>verbandaanduiding</a:t>
            </a:r>
            <a:r>
              <a:rPr dirty="0" smtClean="0"/>
              <a:t>;</a:t>
            </a:r>
            <a:endParaRPr dirty="0"/>
          </a:p>
          <a:p>
            <a:pPr marL="635000" indent="-635000">
              <a:buSzPct val="100000"/>
              <a:buAutoNum type="arabicPeriod"/>
            </a:pPr>
            <a:r>
              <a:rPr lang="cs-CZ" dirty="0" err="1" smtClean="0"/>
              <a:t>Leestekens</a:t>
            </a:r>
            <a:r>
              <a:rPr lang="cs-CZ" dirty="0" smtClean="0"/>
              <a:t> in </a:t>
            </a:r>
            <a:r>
              <a:rPr lang="cs-CZ" dirty="0" err="1" smtClean="0"/>
              <a:t>alinea´s</a:t>
            </a:r>
            <a:r>
              <a:rPr lang="cs-CZ" dirty="0" smtClean="0"/>
              <a:t>: </a:t>
            </a:r>
            <a:r>
              <a:rPr lang="cs-CZ" dirty="0" err="1" smtClean="0"/>
              <a:t>komma</a:t>
            </a:r>
            <a:r>
              <a:rPr lang="cs-CZ" dirty="0" smtClean="0"/>
              <a:t>, </a:t>
            </a:r>
            <a:r>
              <a:rPr lang="cs-CZ" dirty="0" err="1" smtClean="0"/>
              <a:t>puntkomma</a:t>
            </a:r>
            <a:r>
              <a:rPr lang="cs-CZ" dirty="0" smtClean="0"/>
              <a:t>, punt</a:t>
            </a:r>
            <a:r>
              <a:rPr dirty="0" smtClean="0"/>
              <a:t>;</a:t>
            </a:r>
            <a:endParaRPr dirty="0"/>
          </a:p>
          <a:p>
            <a:pPr marL="635000" indent="-635000">
              <a:buSzPct val="100000"/>
              <a:buAutoNum type="arabicPeriod"/>
            </a:pPr>
            <a:r>
              <a:rPr lang="cs-CZ" dirty="0" err="1" smtClean="0"/>
              <a:t>Leestekens</a:t>
            </a:r>
            <a:r>
              <a:rPr lang="cs-CZ" dirty="0" smtClean="0"/>
              <a:t> </a:t>
            </a:r>
            <a:r>
              <a:rPr lang="cs-CZ" dirty="0" err="1" smtClean="0"/>
              <a:t>binnen</a:t>
            </a:r>
            <a:r>
              <a:rPr lang="cs-CZ" dirty="0" smtClean="0"/>
              <a:t> </a:t>
            </a:r>
            <a:r>
              <a:rPr lang="cs-CZ" dirty="0" err="1" smtClean="0"/>
              <a:t>volzinnen</a:t>
            </a:r>
            <a:r>
              <a:rPr lang="cs-CZ" dirty="0" smtClean="0"/>
              <a:t>: </a:t>
            </a:r>
            <a:r>
              <a:rPr lang="cs-CZ" dirty="0" err="1" smtClean="0"/>
              <a:t>komma</a:t>
            </a:r>
            <a:r>
              <a:rPr lang="cs-CZ" dirty="0" smtClean="0"/>
              <a:t>, </a:t>
            </a:r>
            <a:r>
              <a:rPr lang="cs-CZ" dirty="0" err="1" smtClean="0"/>
              <a:t>puntkomma</a:t>
            </a:r>
            <a:r>
              <a:rPr lang="cs-CZ" dirty="0" smtClean="0"/>
              <a:t>, </a:t>
            </a:r>
            <a:r>
              <a:rPr lang="cs-CZ" dirty="0" err="1" smtClean="0"/>
              <a:t>dubbele</a:t>
            </a:r>
            <a:r>
              <a:rPr lang="cs-CZ" dirty="0" smtClean="0"/>
              <a:t> punt</a:t>
            </a:r>
            <a:r>
              <a:rPr dirty="0" smtClean="0"/>
              <a:t>;</a:t>
            </a:r>
            <a:endParaRPr dirty="0"/>
          </a:p>
          <a:p>
            <a:pPr marL="635000" indent="-635000">
              <a:buSzPct val="100000"/>
              <a:buAutoNum type="arabicPeriod"/>
            </a:pPr>
            <a:r>
              <a:rPr lang="cs-CZ" dirty="0" err="1" smtClean="0"/>
              <a:t>Samenvatting</a:t>
            </a:r>
            <a:r>
              <a:rPr lang="cs-CZ" dirty="0" smtClean="0"/>
              <a:t>.</a:t>
            </a:r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5.1. Inleidin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cs-CZ" dirty="0" smtClean="0"/>
              <a:t>8.1</a:t>
            </a:r>
            <a:r>
              <a:rPr dirty="0" smtClean="0"/>
              <a:t>.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apart</a:t>
            </a:r>
            <a:r>
              <a:rPr lang="cs-CZ" dirty="0" smtClean="0"/>
              <a:t> </a:t>
            </a:r>
            <a:r>
              <a:rPr lang="cs-CZ" dirty="0" err="1" smtClean="0"/>
              <a:t>soort</a:t>
            </a:r>
            <a:r>
              <a:rPr lang="cs-CZ" dirty="0" smtClean="0"/>
              <a:t> </a:t>
            </a:r>
            <a:r>
              <a:rPr lang="cs-CZ" dirty="0" err="1" smtClean="0"/>
              <a:t>verbandaanduiding</a:t>
            </a:r>
            <a:endParaRPr dirty="0"/>
          </a:p>
        </p:txBody>
      </p:sp>
      <p:sp>
        <p:nvSpPr>
          <p:cNvPr id="138" name="De naamwoordstijl ontleent zijn naam aan het feit dat genominaliseerde werkwoorden er een grote rol in spelen;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s-CZ" dirty="0" err="1" smtClean="0"/>
              <a:t>Interpunctie</a:t>
            </a:r>
            <a:r>
              <a:rPr lang="cs-CZ" dirty="0" smtClean="0"/>
              <a:t>: </a:t>
            </a:r>
            <a:r>
              <a:rPr lang="cs-CZ" dirty="0" err="1" smtClean="0"/>
              <a:t>aanduiding</a:t>
            </a:r>
            <a:r>
              <a:rPr lang="cs-CZ" dirty="0" smtClean="0"/>
              <a:t> van </a:t>
            </a:r>
            <a:r>
              <a:rPr lang="cs-CZ" dirty="0" err="1" smtClean="0"/>
              <a:t>logisch</a:t>
            </a:r>
            <a:r>
              <a:rPr lang="cs-CZ" dirty="0" smtClean="0"/>
              <a:t> </a:t>
            </a:r>
            <a:r>
              <a:rPr lang="cs-CZ" dirty="0" err="1" smtClean="0"/>
              <a:t>verband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op </a:t>
            </a:r>
            <a:r>
              <a:rPr lang="cs-CZ" dirty="0" err="1" smtClean="0"/>
              <a:t>uitspraak</a:t>
            </a:r>
            <a:r>
              <a:rPr lang="cs-CZ" dirty="0" smtClean="0"/>
              <a:t> </a:t>
            </a:r>
            <a:r>
              <a:rPr lang="cs-CZ" dirty="0" err="1" smtClean="0"/>
              <a:t>gebaseerd</a:t>
            </a:r>
            <a:r>
              <a:rPr lang="cs-CZ" dirty="0" smtClean="0"/>
              <a:t>?</a:t>
            </a:r>
            <a:endParaRPr dirty="0"/>
          </a:p>
          <a:p>
            <a:r>
              <a:rPr lang="cs-CZ" dirty="0" smtClean="0"/>
              <a:t>In </a:t>
            </a:r>
            <a:r>
              <a:rPr lang="cs-CZ" dirty="0" err="1" smtClean="0"/>
              <a:t>ieder</a:t>
            </a:r>
            <a:r>
              <a:rPr lang="cs-CZ" dirty="0" smtClean="0"/>
              <a:t> </a:t>
            </a:r>
            <a:r>
              <a:rPr lang="cs-CZ" dirty="0" err="1" smtClean="0"/>
              <a:t>geval</a:t>
            </a:r>
            <a:r>
              <a:rPr lang="cs-CZ" dirty="0" smtClean="0"/>
              <a:t> </a:t>
            </a:r>
            <a:r>
              <a:rPr lang="cs-CZ" dirty="0" err="1" smtClean="0"/>
              <a:t>niet</a:t>
            </a:r>
            <a:r>
              <a:rPr lang="cs-CZ" dirty="0" smtClean="0"/>
              <a:t> </a:t>
            </a:r>
            <a:r>
              <a:rPr lang="cs-CZ" dirty="0" err="1" smtClean="0"/>
              <a:t>enkel</a:t>
            </a:r>
            <a:r>
              <a:rPr lang="cs-CZ" dirty="0" smtClean="0"/>
              <a:t> dat </a:t>
            </a:r>
            <a:r>
              <a:rPr lang="cs-CZ" dirty="0" err="1" smtClean="0"/>
              <a:t>laatste</a:t>
            </a:r>
            <a:r>
              <a:rPr lang="cs-CZ" dirty="0" smtClean="0"/>
              <a:t> (de </a:t>
            </a:r>
            <a:r>
              <a:rPr lang="cs-CZ" dirty="0" err="1" smtClean="0"/>
              <a:t>spreektaal</a:t>
            </a:r>
            <a:r>
              <a:rPr lang="cs-CZ" dirty="0" smtClean="0"/>
              <a:t> </a:t>
            </a:r>
            <a:r>
              <a:rPr lang="cs-CZ" dirty="0" err="1" smtClean="0"/>
              <a:t>heeft</a:t>
            </a:r>
            <a:r>
              <a:rPr lang="cs-CZ" dirty="0" smtClean="0"/>
              <a:t> </a:t>
            </a:r>
            <a:r>
              <a:rPr lang="cs-CZ" dirty="0" err="1" smtClean="0"/>
              <a:t>meer</a:t>
            </a:r>
            <a:r>
              <a:rPr lang="cs-CZ" dirty="0" smtClean="0"/>
              <a:t> </a:t>
            </a:r>
            <a:r>
              <a:rPr lang="cs-CZ" dirty="0" err="1" smtClean="0"/>
              <a:t>pauzes</a:t>
            </a:r>
            <a:r>
              <a:rPr lang="cs-CZ" dirty="0" smtClean="0"/>
              <a:t> en </a:t>
            </a:r>
            <a:r>
              <a:rPr lang="cs-CZ" dirty="0" err="1" smtClean="0"/>
              <a:t>intonatie</a:t>
            </a:r>
            <a:r>
              <a:rPr lang="cs-CZ" dirty="0" smtClean="0"/>
              <a:t> dan in de </a:t>
            </a:r>
            <a:r>
              <a:rPr lang="cs-CZ" dirty="0" err="1" smtClean="0"/>
              <a:t>schrijftaal</a:t>
            </a:r>
            <a:r>
              <a:rPr lang="cs-CZ" dirty="0" smtClean="0"/>
              <a:t> </a:t>
            </a:r>
            <a:r>
              <a:rPr lang="cs-CZ" dirty="0" err="1" smtClean="0"/>
              <a:t>worden</a:t>
            </a:r>
            <a:r>
              <a:rPr lang="cs-CZ" dirty="0" smtClean="0"/>
              <a:t> </a:t>
            </a:r>
            <a:r>
              <a:rPr lang="cs-CZ" dirty="0" err="1" smtClean="0"/>
              <a:t>aangeduid</a:t>
            </a:r>
            <a:r>
              <a:rPr lang="cs-CZ" dirty="0" smtClean="0"/>
              <a:t>).</a:t>
            </a: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5.2. Naamwoordstijl in zin en 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00"/>
            </a:lvl1pPr>
          </a:lstStyle>
          <a:p>
            <a:r>
              <a:rPr lang="cs-CZ" dirty="0" smtClean="0"/>
              <a:t>8.2</a:t>
            </a:r>
            <a:r>
              <a:rPr dirty="0" smtClean="0"/>
              <a:t>. </a:t>
            </a:r>
            <a:r>
              <a:rPr lang="cs-CZ" dirty="0" err="1" smtClean="0"/>
              <a:t>Komma</a:t>
            </a:r>
            <a:r>
              <a:rPr lang="cs-CZ" dirty="0" smtClean="0"/>
              <a:t>, </a:t>
            </a:r>
            <a:r>
              <a:rPr lang="cs-CZ" dirty="0" err="1" smtClean="0"/>
              <a:t>puntkomma</a:t>
            </a:r>
            <a:r>
              <a:rPr lang="cs-CZ" dirty="0" smtClean="0"/>
              <a:t> en punt in de alinea</a:t>
            </a:r>
            <a:endParaRPr dirty="0"/>
          </a:p>
        </p:txBody>
      </p:sp>
      <p:sp>
        <p:nvSpPr>
          <p:cNvPr id="141" name="5.2.1. Referenten, predikaten en nominalisering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11150" indent="-311150" defTabSz="408940">
              <a:spcBef>
                <a:spcPts val="2900"/>
              </a:spcBef>
              <a:defRPr sz="2200"/>
            </a:pPr>
            <a:r>
              <a:rPr lang="cs-CZ" dirty="0" err="1" smtClean="0"/>
              <a:t>Punten</a:t>
            </a:r>
            <a:r>
              <a:rPr lang="cs-CZ" dirty="0" smtClean="0"/>
              <a:t> </a:t>
            </a:r>
            <a:r>
              <a:rPr lang="cs-CZ" dirty="0" err="1" smtClean="0"/>
              <a:t>geven</a:t>
            </a:r>
            <a:r>
              <a:rPr lang="cs-CZ" dirty="0" smtClean="0"/>
              <a:t> </a:t>
            </a:r>
            <a:r>
              <a:rPr lang="cs-CZ" dirty="0" err="1" smtClean="0"/>
              <a:t>aan</a:t>
            </a:r>
            <a:r>
              <a:rPr lang="cs-CZ" dirty="0" smtClean="0"/>
              <a:t> dat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nieuw</a:t>
            </a:r>
            <a:r>
              <a:rPr lang="cs-CZ" dirty="0" smtClean="0"/>
              <a:t> </a:t>
            </a:r>
            <a:r>
              <a:rPr lang="cs-CZ" dirty="0" err="1" smtClean="0"/>
              <a:t>stuk</a:t>
            </a:r>
            <a:r>
              <a:rPr lang="cs-CZ" dirty="0" smtClean="0"/>
              <a:t> </a:t>
            </a:r>
            <a:r>
              <a:rPr lang="cs-CZ" dirty="0" err="1" smtClean="0"/>
              <a:t>informatie</a:t>
            </a:r>
            <a:r>
              <a:rPr lang="cs-CZ" dirty="0" smtClean="0"/>
              <a:t> </a:t>
            </a:r>
            <a:r>
              <a:rPr lang="cs-CZ" dirty="0" err="1" smtClean="0"/>
              <a:t>volgt</a:t>
            </a:r>
            <a:r>
              <a:rPr lang="cs-CZ" dirty="0" smtClean="0"/>
              <a:t>, </a:t>
            </a:r>
            <a:r>
              <a:rPr lang="cs-CZ" dirty="0" err="1" smtClean="0"/>
              <a:t>zonder</a:t>
            </a:r>
            <a:r>
              <a:rPr lang="cs-CZ" dirty="0" smtClean="0"/>
              <a:t> </a:t>
            </a:r>
            <a:r>
              <a:rPr lang="cs-CZ" dirty="0" err="1" smtClean="0"/>
              <a:t>iets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hierarchisch</a:t>
            </a:r>
            <a:r>
              <a:rPr lang="cs-CZ" dirty="0" smtClean="0"/>
              <a:t> </a:t>
            </a:r>
            <a:r>
              <a:rPr lang="cs-CZ" dirty="0" err="1" smtClean="0"/>
              <a:t>verband</a:t>
            </a:r>
            <a:r>
              <a:rPr lang="cs-CZ" dirty="0" smtClean="0"/>
              <a:t> </a:t>
            </a:r>
            <a:r>
              <a:rPr lang="cs-CZ" dirty="0" err="1" smtClean="0"/>
              <a:t>tussen</a:t>
            </a:r>
            <a:r>
              <a:rPr lang="cs-CZ" dirty="0" smtClean="0"/>
              <a:t> de </a:t>
            </a:r>
            <a:r>
              <a:rPr lang="cs-CZ" dirty="0" err="1" smtClean="0"/>
              <a:t>elementen</a:t>
            </a:r>
            <a:r>
              <a:rPr lang="cs-CZ" dirty="0" smtClean="0"/>
              <a:t> 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zeggen</a:t>
            </a:r>
            <a:r>
              <a:rPr lang="cs-CZ" dirty="0" smtClean="0"/>
              <a:t>.</a:t>
            </a:r>
            <a:endParaRPr dirty="0"/>
          </a:p>
          <a:p>
            <a:pPr marL="311150" indent="-311150" defTabSz="408940">
              <a:spcBef>
                <a:spcPts val="2900"/>
              </a:spcBef>
              <a:defRPr sz="2200"/>
            </a:pPr>
            <a:r>
              <a:rPr lang="cs-CZ" dirty="0" err="1" smtClean="0"/>
              <a:t>Komma´s</a:t>
            </a:r>
            <a:r>
              <a:rPr lang="cs-CZ" dirty="0" smtClean="0"/>
              <a:t> en </a:t>
            </a:r>
            <a:r>
              <a:rPr lang="cs-CZ" dirty="0" err="1" smtClean="0"/>
              <a:t>puntkomma´s</a:t>
            </a:r>
            <a:r>
              <a:rPr lang="cs-CZ" dirty="0" smtClean="0"/>
              <a:t> </a:t>
            </a:r>
            <a:r>
              <a:rPr lang="cs-CZ" dirty="0" err="1" smtClean="0"/>
              <a:t>impliceren</a:t>
            </a:r>
            <a:r>
              <a:rPr lang="cs-CZ" dirty="0" smtClean="0"/>
              <a:t> </a:t>
            </a:r>
            <a:r>
              <a:rPr lang="cs-CZ" dirty="0" err="1" smtClean="0"/>
              <a:t>beide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hierarchisch</a:t>
            </a:r>
            <a:r>
              <a:rPr lang="cs-CZ" dirty="0" smtClean="0"/>
              <a:t> </a:t>
            </a:r>
            <a:r>
              <a:rPr lang="cs-CZ" dirty="0" err="1" smtClean="0"/>
              <a:t>verband</a:t>
            </a:r>
            <a:r>
              <a:rPr lang="cs-CZ" dirty="0" smtClean="0"/>
              <a:t>, </a:t>
            </a:r>
            <a:r>
              <a:rPr lang="cs-CZ" dirty="0" err="1" smtClean="0"/>
              <a:t>waarbij</a:t>
            </a:r>
            <a:r>
              <a:rPr lang="cs-CZ" dirty="0" smtClean="0"/>
              <a:t> </a:t>
            </a:r>
            <a:r>
              <a:rPr lang="cs-CZ" dirty="0" err="1" smtClean="0"/>
              <a:t>komma´s</a:t>
            </a:r>
            <a:r>
              <a:rPr lang="cs-CZ" dirty="0" smtClean="0"/>
              <a:t> </a:t>
            </a:r>
            <a:r>
              <a:rPr lang="cs-CZ" dirty="0" err="1" smtClean="0"/>
              <a:t>zwakker</a:t>
            </a:r>
            <a:r>
              <a:rPr lang="cs-CZ" dirty="0" smtClean="0"/>
              <a:t> </a:t>
            </a:r>
            <a:r>
              <a:rPr lang="cs-CZ" dirty="0" err="1" smtClean="0"/>
              <a:t>zijn</a:t>
            </a:r>
            <a:r>
              <a:rPr lang="cs-CZ" dirty="0" smtClean="0"/>
              <a:t> dan </a:t>
            </a:r>
            <a:r>
              <a:rPr lang="cs-CZ" dirty="0" err="1" smtClean="0"/>
              <a:t>puntkomma´s</a:t>
            </a:r>
            <a:r>
              <a:rPr lang="cs-CZ" dirty="0" smtClean="0"/>
              <a:t> en dus </a:t>
            </a:r>
            <a:r>
              <a:rPr lang="cs-CZ" dirty="0" err="1" smtClean="0"/>
              <a:t>voor</a:t>
            </a:r>
            <a:r>
              <a:rPr lang="cs-CZ" dirty="0" smtClean="0"/>
              <a:t> </a:t>
            </a:r>
            <a:r>
              <a:rPr lang="cs-CZ" dirty="0" err="1" smtClean="0"/>
              <a:t>andere</a:t>
            </a:r>
            <a:r>
              <a:rPr lang="cs-CZ" dirty="0" smtClean="0"/>
              <a:t> </a:t>
            </a:r>
            <a:r>
              <a:rPr lang="cs-CZ" dirty="0" err="1" smtClean="0"/>
              <a:t>doeleinden</a:t>
            </a:r>
            <a:r>
              <a:rPr lang="cs-CZ" dirty="0" smtClean="0"/>
              <a:t> </a:t>
            </a:r>
            <a:r>
              <a:rPr lang="cs-CZ" dirty="0" err="1" smtClean="0"/>
              <a:t>geschikt</a:t>
            </a:r>
            <a:r>
              <a:rPr lang="cs-CZ" dirty="0" smtClean="0"/>
              <a:t>.</a:t>
            </a:r>
            <a:endParaRPr dirty="0"/>
          </a:p>
          <a:p>
            <a:pPr marL="311150" indent="-311150" defTabSz="408940">
              <a:spcBef>
                <a:spcPts val="2900"/>
              </a:spcBef>
              <a:defRPr sz="2200"/>
            </a:pPr>
            <a:r>
              <a:rPr lang="cs-CZ" dirty="0" err="1" smtClean="0"/>
              <a:t>Samenvatting</a:t>
            </a:r>
            <a:r>
              <a:rPr lang="cs-CZ" dirty="0" smtClean="0"/>
              <a:t>: </a:t>
            </a:r>
            <a:r>
              <a:rPr lang="cs-CZ" dirty="0" err="1" smtClean="0"/>
              <a:t>Alle</a:t>
            </a:r>
            <a:r>
              <a:rPr lang="cs-CZ" dirty="0" smtClean="0"/>
              <a:t> </a:t>
            </a:r>
            <a:r>
              <a:rPr lang="cs-CZ" dirty="0" err="1" smtClean="0"/>
              <a:t>drie</a:t>
            </a:r>
            <a:r>
              <a:rPr lang="cs-CZ" dirty="0" smtClean="0"/>
              <a:t> de </a:t>
            </a:r>
            <a:r>
              <a:rPr lang="cs-CZ" dirty="0" err="1" smtClean="0"/>
              <a:t>leestekens</a:t>
            </a:r>
            <a:r>
              <a:rPr lang="cs-CZ" dirty="0" smtClean="0"/>
              <a:t> </a:t>
            </a:r>
            <a:r>
              <a:rPr lang="cs-CZ" dirty="0" err="1" smtClean="0"/>
              <a:t>zeggen</a:t>
            </a:r>
            <a:r>
              <a:rPr lang="cs-CZ" dirty="0" smtClean="0"/>
              <a:t> dat je op de </a:t>
            </a:r>
            <a:r>
              <a:rPr lang="cs-CZ" dirty="0" err="1" smtClean="0"/>
              <a:t>desbetreffende</a:t>
            </a:r>
            <a:r>
              <a:rPr lang="cs-CZ" dirty="0" smtClean="0"/>
              <a:t> </a:t>
            </a:r>
            <a:r>
              <a:rPr lang="cs-CZ" dirty="0" err="1" smtClean="0"/>
              <a:t>plaats</a:t>
            </a:r>
            <a:r>
              <a:rPr lang="cs-CZ" dirty="0" smtClean="0"/>
              <a:t> met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nieuwe</a:t>
            </a:r>
            <a:r>
              <a:rPr lang="cs-CZ" dirty="0" smtClean="0"/>
              <a:t> </a:t>
            </a:r>
            <a:r>
              <a:rPr lang="cs-CZ" dirty="0" err="1" smtClean="0"/>
              <a:t>stap</a:t>
            </a:r>
            <a:r>
              <a:rPr lang="cs-CZ" dirty="0" smtClean="0"/>
              <a:t> in de </a:t>
            </a:r>
            <a:r>
              <a:rPr lang="cs-CZ" dirty="0" err="1" smtClean="0"/>
              <a:t>opbouw</a:t>
            </a:r>
            <a:r>
              <a:rPr lang="cs-CZ" dirty="0" smtClean="0"/>
              <a:t> van de </a:t>
            </a:r>
            <a:r>
              <a:rPr lang="cs-CZ" dirty="0" err="1" smtClean="0"/>
              <a:t>informatie</a:t>
            </a:r>
            <a:r>
              <a:rPr lang="cs-CZ" dirty="0" smtClean="0"/>
              <a:t> 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maken</a:t>
            </a:r>
            <a:r>
              <a:rPr lang="cs-CZ" dirty="0" smtClean="0"/>
              <a:t> </a:t>
            </a:r>
            <a:r>
              <a:rPr lang="cs-CZ" dirty="0" err="1" smtClean="0"/>
              <a:t>hebt</a:t>
            </a:r>
            <a:r>
              <a:rPr lang="cs-CZ" dirty="0" smtClean="0"/>
              <a:t>; </a:t>
            </a:r>
            <a:r>
              <a:rPr lang="cs-CZ" dirty="0" err="1" smtClean="0"/>
              <a:t>daarbij</a:t>
            </a:r>
            <a:r>
              <a:rPr lang="cs-CZ" dirty="0" smtClean="0"/>
              <a:t> </a:t>
            </a:r>
            <a:r>
              <a:rPr lang="cs-CZ" dirty="0" err="1" smtClean="0"/>
              <a:t>geven</a:t>
            </a:r>
            <a:r>
              <a:rPr lang="cs-CZ" dirty="0" smtClean="0"/>
              <a:t> de </a:t>
            </a:r>
            <a:r>
              <a:rPr lang="cs-CZ" dirty="0" err="1" smtClean="0"/>
              <a:t>komma</a:t>
            </a:r>
            <a:r>
              <a:rPr lang="cs-CZ" dirty="0" smtClean="0"/>
              <a:t> en de </a:t>
            </a:r>
            <a:r>
              <a:rPr lang="cs-CZ" dirty="0" err="1" smtClean="0"/>
              <a:t>puntkomma</a:t>
            </a:r>
            <a:r>
              <a:rPr lang="cs-CZ" dirty="0" smtClean="0"/>
              <a:t> </a:t>
            </a:r>
            <a:r>
              <a:rPr lang="cs-CZ" dirty="0" err="1" smtClean="0"/>
              <a:t>aan</a:t>
            </a:r>
            <a:r>
              <a:rPr lang="cs-CZ" dirty="0" smtClean="0"/>
              <a:t> dat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stap</a:t>
            </a:r>
            <a:r>
              <a:rPr lang="cs-CZ" dirty="0" smtClean="0"/>
              <a:t> met de </a:t>
            </a:r>
            <a:r>
              <a:rPr lang="cs-CZ" dirty="0" err="1" smtClean="0"/>
              <a:t>vorige</a:t>
            </a:r>
            <a:r>
              <a:rPr lang="cs-CZ" dirty="0" smtClean="0"/>
              <a:t> in de </a:t>
            </a:r>
            <a:r>
              <a:rPr lang="cs-CZ" dirty="0" err="1" smtClean="0"/>
              <a:t>context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andere</a:t>
            </a:r>
            <a:r>
              <a:rPr lang="cs-CZ" dirty="0" smtClean="0"/>
              <a:t> </a:t>
            </a:r>
            <a:r>
              <a:rPr lang="cs-CZ" dirty="0" err="1" smtClean="0"/>
              <a:t>functionele</a:t>
            </a:r>
            <a:r>
              <a:rPr lang="cs-CZ" dirty="0" smtClean="0"/>
              <a:t> </a:t>
            </a:r>
            <a:r>
              <a:rPr lang="cs-CZ" dirty="0" err="1" smtClean="0"/>
              <a:t>eenheid</a:t>
            </a:r>
            <a:r>
              <a:rPr lang="cs-CZ" dirty="0" smtClean="0"/>
              <a:t> </a:t>
            </a:r>
            <a:r>
              <a:rPr lang="cs-CZ" dirty="0" err="1" smtClean="0"/>
              <a:t>vormt</a:t>
            </a:r>
            <a:r>
              <a:rPr lang="cs-CZ" dirty="0" smtClean="0"/>
              <a:t>. De </a:t>
            </a:r>
            <a:r>
              <a:rPr lang="cs-CZ" dirty="0" err="1" smtClean="0"/>
              <a:t>komma</a:t>
            </a:r>
            <a:r>
              <a:rPr lang="cs-CZ" dirty="0" smtClean="0"/>
              <a:t> kan dan </a:t>
            </a:r>
            <a:r>
              <a:rPr lang="cs-CZ" dirty="0" err="1" smtClean="0"/>
              <a:t>nog</a:t>
            </a:r>
            <a:r>
              <a:rPr lang="cs-CZ" dirty="0" smtClean="0"/>
              <a:t> </a:t>
            </a:r>
            <a:r>
              <a:rPr lang="cs-CZ" dirty="0" err="1" smtClean="0"/>
              <a:t>eenheden</a:t>
            </a:r>
            <a:r>
              <a:rPr lang="cs-CZ" dirty="0" smtClean="0"/>
              <a:t> </a:t>
            </a:r>
            <a:r>
              <a:rPr lang="cs-CZ" dirty="0" err="1" smtClean="0"/>
              <a:t>binnen</a:t>
            </a:r>
            <a:r>
              <a:rPr lang="cs-CZ" dirty="0" smtClean="0"/>
              <a:t> ‚</a:t>
            </a:r>
            <a:r>
              <a:rPr lang="cs-CZ" dirty="0" err="1" smtClean="0"/>
              <a:t>puntkomma-eenheden</a:t>
            </a:r>
            <a:r>
              <a:rPr lang="cs-CZ" dirty="0" smtClean="0"/>
              <a:t>‘ </a:t>
            </a:r>
            <a:r>
              <a:rPr lang="cs-CZ" dirty="0" err="1" smtClean="0"/>
              <a:t>vormen</a:t>
            </a:r>
            <a:r>
              <a:rPr lang="cs-CZ" dirty="0" smtClean="0"/>
              <a:t>.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komma</a:t>
            </a:r>
            <a:r>
              <a:rPr lang="cs-CZ" dirty="0" smtClean="0"/>
              <a:t> </a:t>
            </a:r>
            <a:r>
              <a:rPr lang="cs-CZ" dirty="0" err="1" smtClean="0"/>
              <a:t>geeft</a:t>
            </a:r>
            <a:r>
              <a:rPr lang="cs-CZ" dirty="0" smtClean="0"/>
              <a:t> dus </a:t>
            </a:r>
            <a:r>
              <a:rPr lang="cs-CZ" dirty="0" err="1" smtClean="0"/>
              <a:t>aan</a:t>
            </a:r>
            <a:r>
              <a:rPr lang="cs-CZ" dirty="0" smtClean="0"/>
              <a:t> dat de </a:t>
            </a:r>
            <a:r>
              <a:rPr lang="cs-CZ" dirty="0" err="1" smtClean="0"/>
              <a:t>verbonden</a:t>
            </a:r>
            <a:r>
              <a:rPr lang="cs-CZ" dirty="0" smtClean="0"/>
              <a:t> </a:t>
            </a:r>
            <a:r>
              <a:rPr lang="cs-CZ" dirty="0" err="1" smtClean="0"/>
              <a:t>stukjes</a:t>
            </a:r>
            <a:r>
              <a:rPr lang="cs-CZ" dirty="0" smtClean="0"/>
              <a:t> </a:t>
            </a:r>
            <a:r>
              <a:rPr lang="cs-CZ" dirty="0" err="1" smtClean="0"/>
              <a:t>informatie</a:t>
            </a:r>
            <a:r>
              <a:rPr lang="cs-CZ" dirty="0" smtClean="0"/>
              <a:t> </a:t>
            </a:r>
            <a:r>
              <a:rPr lang="cs-CZ" dirty="0" err="1" smtClean="0"/>
              <a:t>zich</a:t>
            </a:r>
            <a:r>
              <a:rPr lang="cs-CZ" dirty="0" smtClean="0"/>
              <a:t> </a:t>
            </a:r>
            <a:r>
              <a:rPr lang="cs-CZ" dirty="0" err="1" smtClean="0"/>
              <a:t>bevinden</a:t>
            </a:r>
            <a:r>
              <a:rPr lang="cs-CZ" dirty="0" smtClean="0"/>
              <a:t> op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niveau</a:t>
            </a:r>
            <a:r>
              <a:rPr lang="cs-CZ" dirty="0" smtClean="0"/>
              <a:t> van de </a:t>
            </a:r>
            <a:r>
              <a:rPr lang="cs-CZ" dirty="0" err="1" smtClean="0"/>
              <a:t>details</a:t>
            </a:r>
            <a:r>
              <a:rPr lang="cs-CZ" dirty="0" smtClean="0"/>
              <a:t>.</a:t>
            </a:r>
            <a:endParaRPr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5.3. Speciale gevallen van de naamwoordstijl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84886">
              <a:defRPr sz="6600"/>
            </a:lvl1pPr>
          </a:lstStyle>
          <a:p>
            <a:r>
              <a:rPr lang="cs-CZ" dirty="0" smtClean="0"/>
              <a:t>8.3. </a:t>
            </a:r>
            <a:r>
              <a:rPr lang="cs-CZ" dirty="0" err="1" smtClean="0"/>
              <a:t>Leestekens</a:t>
            </a:r>
            <a:r>
              <a:rPr lang="cs-CZ" dirty="0" smtClean="0"/>
              <a:t> </a:t>
            </a:r>
            <a:r>
              <a:rPr lang="cs-CZ" dirty="0" err="1" smtClean="0"/>
              <a:t>binnen</a:t>
            </a:r>
            <a:r>
              <a:rPr lang="cs-CZ" dirty="0" smtClean="0"/>
              <a:t> </a:t>
            </a:r>
            <a:r>
              <a:rPr lang="cs-CZ" dirty="0" err="1" smtClean="0"/>
              <a:t>volzinnen</a:t>
            </a:r>
            <a:r>
              <a:rPr lang="cs-CZ" dirty="0" smtClean="0"/>
              <a:t>: </a:t>
            </a:r>
            <a:r>
              <a:rPr lang="cs-CZ" dirty="0" err="1" smtClean="0"/>
              <a:t>komma</a:t>
            </a:r>
            <a:r>
              <a:rPr lang="cs-CZ" dirty="0" smtClean="0"/>
              <a:t>, </a:t>
            </a:r>
            <a:r>
              <a:rPr lang="cs-CZ" dirty="0" err="1" smtClean="0"/>
              <a:t>puntkomma</a:t>
            </a:r>
            <a:r>
              <a:rPr lang="cs-CZ" dirty="0" smtClean="0"/>
              <a:t>, </a:t>
            </a:r>
            <a:r>
              <a:rPr lang="cs-CZ" dirty="0" err="1" smtClean="0"/>
              <a:t>dubbele</a:t>
            </a:r>
            <a:r>
              <a:rPr lang="cs-CZ" dirty="0" smtClean="0"/>
              <a:t> punt</a:t>
            </a:r>
            <a:endParaRPr dirty="0"/>
          </a:p>
        </p:txBody>
      </p:sp>
      <p:sp>
        <p:nvSpPr>
          <p:cNvPr id="144" name="5.3.1. Combinatie met een lijdende zin;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s-CZ" dirty="0" smtClean="0"/>
              <a:t>De </a:t>
            </a:r>
            <a:r>
              <a:rPr lang="cs-CZ" dirty="0" err="1" smtClean="0"/>
              <a:t>komma</a:t>
            </a:r>
            <a:r>
              <a:rPr lang="cs-CZ" dirty="0" smtClean="0"/>
              <a:t>: </a:t>
            </a:r>
            <a:r>
              <a:rPr lang="cs-CZ" dirty="0" err="1" smtClean="0"/>
              <a:t>uitbreidende</a:t>
            </a:r>
            <a:r>
              <a:rPr lang="cs-CZ" dirty="0" smtClean="0"/>
              <a:t> en </a:t>
            </a:r>
            <a:r>
              <a:rPr lang="cs-CZ" dirty="0" err="1" smtClean="0"/>
              <a:t>beperkende</a:t>
            </a:r>
            <a:r>
              <a:rPr lang="cs-CZ" dirty="0" smtClean="0"/>
              <a:t> </a:t>
            </a:r>
            <a:r>
              <a:rPr lang="cs-CZ" dirty="0" err="1" smtClean="0"/>
              <a:t>bepalingen</a:t>
            </a:r>
            <a:r>
              <a:rPr lang="cs-CZ" dirty="0" smtClean="0"/>
              <a:t>; </a:t>
            </a:r>
            <a:r>
              <a:rPr lang="cs-CZ" dirty="0" err="1" smtClean="0"/>
              <a:t>opsommingen</a:t>
            </a:r>
            <a:r>
              <a:rPr lang="cs-CZ" dirty="0" smtClean="0"/>
              <a:t>; </a:t>
            </a:r>
            <a:r>
              <a:rPr lang="cs-CZ" dirty="0" err="1" smtClean="0"/>
              <a:t>onmiddellijke</a:t>
            </a:r>
            <a:r>
              <a:rPr lang="cs-CZ" dirty="0" smtClean="0"/>
              <a:t> </a:t>
            </a:r>
            <a:r>
              <a:rPr lang="cs-CZ" dirty="0" err="1" smtClean="0"/>
              <a:t>duidelijkheid</a:t>
            </a:r>
            <a:r>
              <a:rPr lang="cs-CZ" dirty="0" smtClean="0"/>
              <a:t>.</a:t>
            </a:r>
            <a:endParaRPr dirty="0"/>
          </a:p>
          <a:p>
            <a:r>
              <a:rPr dirty="0"/>
              <a:t>De </a:t>
            </a:r>
            <a:r>
              <a:rPr lang="cs-CZ" dirty="0" err="1" smtClean="0"/>
              <a:t>puntkomma</a:t>
            </a:r>
            <a:r>
              <a:rPr lang="cs-CZ" dirty="0" smtClean="0"/>
              <a:t>: </a:t>
            </a:r>
            <a:r>
              <a:rPr lang="cs-CZ" dirty="0" err="1" smtClean="0"/>
              <a:t>ook</a:t>
            </a:r>
            <a:r>
              <a:rPr lang="cs-CZ" dirty="0" smtClean="0"/>
              <a:t> </a:t>
            </a:r>
            <a:r>
              <a:rPr lang="cs-CZ" dirty="0" err="1" smtClean="0"/>
              <a:t>voor</a:t>
            </a:r>
            <a:r>
              <a:rPr lang="cs-CZ" dirty="0" smtClean="0"/>
              <a:t> </a:t>
            </a:r>
            <a:r>
              <a:rPr lang="cs-CZ" dirty="0" err="1" smtClean="0"/>
              <a:t>opsommingen</a:t>
            </a:r>
            <a:r>
              <a:rPr lang="cs-CZ" dirty="0" smtClean="0"/>
              <a:t>, maar </a:t>
            </a:r>
            <a:r>
              <a:rPr lang="cs-CZ" dirty="0" err="1" smtClean="0"/>
              <a:t>anders</a:t>
            </a:r>
            <a:r>
              <a:rPr lang="cs-CZ" dirty="0" smtClean="0"/>
              <a:t>.</a:t>
            </a:r>
            <a:endParaRPr dirty="0"/>
          </a:p>
          <a:p>
            <a:r>
              <a:rPr dirty="0"/>
              <a:t>De </a:t>
            </a:r>
            <a:r>
              <a:rPr lang="cs-CZ" dirty="0" err="1" smtClean="0"/>
              <a:t>dubbele</a:t>
            </a:r>
            <a:r>
              <a:rPr lang="cs-CZ" dirty="0" smtClean="0"/>
              <a:t> punt: </a:t>
            </a:r>
            <a:r>
              <a:rPr lang="cs-CZ" dirty="0" err="1" smtClean="0"/>
              <a:t>voor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uitleg</a:t>
            </a:r>
            <a:r>
              <a:rPr lang="cs-CZ" dirty="0" smtClean="0"/>
              <a:t> van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voorafgaande</a:t>
            </a:r>
            <a:r>
              <a:rPr lang="cs-CZ" dirty="0" smtClean="0"/>
              <a:t> (</a:t>
            </a:r>
            <a:r>
              <a:rPr lang="cs-CZ" dirty="0" err="1" smtClean="0"/>
              <a:t>eigenlijk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gespecialiseerde</a:t>
            </a:r>
            <a:r>
              <a:rPr lang="cs-CZ" dirty="0" smtClean="0"/>
              <a:t> </a:t>
            </a:r>
            <a:r>
              <a:rPr lang="cs-CZ" dirty="0" err="1" smtClean="0"/>
              <a:t>puntkomma</a:t>
            </a:r>
            <a:r>
              <a:rPr lang="cs-CZ" dirty="0" smtClean="0"/>
              <a:t>); </a:t>
            </a:r>
            <a:r>
              <a:rPr lang="cs-CZ" dirty="0" err="1" smtClean="0"/>
              <a:t>ook</a:t>
            </a:r>
            <a:r>
              <a:rPr lang="cs-CZ" dirty="0" smtClean="0"/>
              <a:t> </a:t>
            </a:r>
            <a:r>
              <a:rPr lang="cs-CZ" dirty="0" err="1" smtClean="0"/>
              <a:t>hier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duidelijkheid</a:t>
            </a:r>
            <a:r>
              <a:rPr lang="cs-CZ" dirty="0" smtClean="0"/>
              <a:t> </a:t>
            </a:r>
            <a:r>
              <a:rPr lang="cs-CZ" dirty="0" err="1" smtClean="0"/>
              <a:t>gewenst</a:t>
            </a:r>
            <a:r>
              <a:rPr lang="cs-CZ" dirty="0" smtClean="0"/>
              <a:t>.</a:t>
            </a:r>
            <a:endParaRPr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7.3. De samengestelde zin: onderschikkin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r>
              <a:rPr lang="cs-CZ" dirty="0" smtClean="0"/>
              <a:t>8.4</a:t>
            </a:r>
            <a:r>
              <a:rPr dirty="0" smtClean="0"/>
              <a:t>. </a:t>
            </a:r>
            <a:r>
              <a:rPr lang="cs-CZ" dirty="0" err="1" smtClean="0"/>
              <a:t>Samenvatting</a:t>
            </a:r>
            <a:endParaRPr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441" y="2906038"/>
            <a:ext cx="8091813" cy="5958229"/>
          </a:xfrm>
          <a:prstGeom prst="rect">
            <a:avLst/>
          </a:prstGeom>
        </p:spPr>
      </p:pic>
      <p:sp>
        <p:nvSpPr>
          <p:cNvPr id="147" name="In een samengestelde zin met onderschikking zijn de twee elementen niet gelijkwaardig aan elkaar: het ene element bestaat ‘in functie’ van het andere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00050" indent="-400050" defTabSz="525779">
              <a:spcBef>
                <a:spcPts val="3700"/>
              </a:spcBef>
              <a:defRPr sz="2880"/>
            </a:pPr>
            <a:endParaRPr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Handboek Tijdschrift: de tijdschriftredacti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00"/>
            </a:lvl1pPr>
          </a:lstStyle>
          <a:p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recensie</a:t>
            </a:r>
            <a:r>
              <a:rPr lang="cs-CZ" dirty="0" smtClean="0"/>
              <a:t> </a:t>
            </a:r>
            <a:r>
              <a:rPr lang="cs-CZ" dirty="0" err="1" smtClean="0"/>
              <a:t>schrijven</a:t>
            </a:r>
            <a:endParaRPr dirty="0"/>
          </a:p>
        </p:txBody>
      </p:sp>
      <p:sp>
        <p:nvSpPr>
          <p:cNvPr id="156" name="Doel en doelgroep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355600" indent="-355600" defTabSz="467359">
              <a:spcBef>
                <a:spcPts val="3300"/>
              </a:spcBef>
              <a:defRPr sz="2560"/>
            </a:pP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://thebookreview.nl/the-book-business/boekbloggen/5-stappen-recensie-schrijven-printable/</a:t>
            </a:r>
            <a:r>
              <a:rPr dirty="0" smtClean="0"/>
              <a:t>;</a:t>
            </a:r>
            <a:endParaRPr dirty="0"/>
          </a:p>
          <a:p>
            <a:pPr marL="355600" indent="-355600" defTabSz="467359">
              <a:spcBef>
                <a:spcPts val="3300"/>
              </a:spcBef>
              <a:defRPr sz="2560"/>
            </a:pPr>
            <a:r>
              <a:rPr lang="cs-CZ" dirty="0" err="1" smtClean="0"/>
              <a:t>Doel</a:t>
            </a:r>
            <a:r>
              <a:rPr lang="cs-CZ" dirty="0" smtClean="0"/>
              <a:t>: de </a:t>
            </a:r>
            <a:r>
              <a:rPr lang="cs-CZ" dirty="0" err="1" smtClean="0"/>
              <a:t>mensen</a:t>
            </a:r>
            <a:r>
              <a:rPr lang="cs-CZ" dirty="0" smtClean="0"/>
              <a:t> </a:t>
            </a:r>
            <a:r>
              <a:rPr lang="cs-CZ" dirty="0" err="1" smtClean="0"/>
              <a:t>laten</a:t>
            </a:r>
            <a:r>
              <a:rPr lang="cs-CZ" dirty="0" smtClean="0"/>
              <a:t> </a:t>
            </a:r>
            <a:r>
              <a:rPr lang="cs-CZ" dirty="0" err="1" smtClean="0"/>
              <a:t>weten</a:t>
            </a:r>
            <a:r>
              <a:rPr lang="cs-CZ" dirty="0" smtClean="0"/>
              <a:t> </a:t>
            </a:r>
            <a:r>
              <a:rPr lang="cs-CZ" dirty="0" err="1" smtClean="0"/>
              <a:t>wat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zoal</a:t>
            </a:r>
            <a:r>
              <a:rPr lang="cs-CZ" dirty="0" smtClean="0"/>
              <a:t> 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koop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en </a:t>
            </a:r>
            <a:r>
              <a:rPr lang="cs-CZ" dirty="0" err="1" smtClean="0"/>
              <a:t>of</a:t>
            </a:r>
            <a:r>
              <a:rPr lang="cs-CZ" dirty="0" smtClean="0"/>
              <a:t> ze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moeten</a:t>
            </a:r>
            <a:r>
              <a:rPr lang="cs-CZ" dirty="0" smtClean="0"/>
              <a:t> kopen (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recensie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dus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soort</a:t>
            </a:r>
            <a:r>
              <a:rPr lang="cs-CZ" dirty="0" smtClean="0"/>
              <a:t> </a:t>
            </a:r>
            <a:r>
              <a:rPr lang="cs-CZ" dirty="0" err="1" smtClean="0"/>
              <a:t>objectieve</a:t>
            </a:r>
            <a:r>
              <a:rPr lang="cs-CZ" dirty="0" smtClean="0"/>
              <a:t> </a:t>
            </a:r>
            <a:r>
              <a:rPr lang="cs-CZ" dirty="0" err="1" smtClean="0"/>
              <a:t>reclame</a:t>
            </a:r>
            <a:r>
              <a:rPr lang="cs-CZ" dirty="0"/>
              <a:t>)</a:t>
            </a:r>
            <a:r>
              <a:rPr dirty="0" smtClean="0"/>
              <a:t>;</a:t>
            </a:r>
            <a:endParaRPr dirty="0"/>
          </a:p>
          <a:p>
            <a:pPr marL="355600" indent="-355600" defTabSz="467359">
              <a:spcBef>
                <a:spcPts val="3300"/>
              </a:spcBef>
              <a:defRPr sz="2560"/>
            </a:pPr>
            <a:r>
              <a:rPr lang="cs-CZ" dirty="0" err="1" smtClean="0"/>
              <a:t>Begin</a:t>
            </a:r>
            <a:r>
              <a:rPr lang="cs-CZ" dirty="0" smtClean="0"/>
              <a:t> met je </a:t>
            </a:r>
            <a:r>
              <a:rPr lang="cs-CZ" dirty="0" err="1" smtClean="0"/>
              <a:t>oordeel</a:t>
            </a:r>
            <a:r>
              <a:rPr dirty="0" smtClean="0"/>
              <a:t>.</a:t>
            </a:r>
            <a:endParaRPr dirty="0"/>
          </a:p>
          <a:p>
            <a:pPr marL="355600" indent="-355600" defTabSz="467359">
              <a:spcBef>
                <a:spcPts val="3300"/>
              </a:spcBef>
              <a:defRPr sz="2560"/>
            </a:pPr>
            <a:r>
              <a:rPr lang="cs-CZ" dirty="0" smtClean="0"/>
              <a:t>Vat de </a:t>
            </a:r>
            <a:r>
              <a:rPr lang="cs-CZ" dirty="0" err="1" smtClean="0"/>
              <a:t>tekst</a:t>
            </a:r>
            <a:r>
              <a:rPr lang="cs-CZ" dirty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werk</a:t>
            </a:r>
            <a:r>
              <a:rPr lang="cs-CZ" dirty="0" smtClean="0"/>
              <a:t> </a:t>
            </a:r>
            <a:r>
              <a:rPr lang="cs-CZ" dirty="0" err="1" smtClean="0"/>
              <a:t>samen</a:t>
            </a:r>
            <a:r>
              <a:rPr dirty="0" smtClean="0"/>
              <a:t>.</a:t>
            </a:r>
            <a:endParaRPr dirty="0"/>
          </a:p>
          <a:p>
            <a:pPr marL="355600" indent="-355600" defTabSz="467359">
              <a:spcBef>
                <a:spcPts val="3300"/>
              </a:spcBef>
              <a:defRPr sz="2560"/>
            </a:pPr>
            <a:r>
              <a:rPr lang="cs-CZ" dirty="0" err="1" smtClean="0"/>
              <a:t>Breng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werk</a:t>
            </a:r>
            <a:r>
              <a:rPr lang="cs-CZ" dirty="0" smtClean="0"/>
              <a:t> met </a:t>
            </a:r>
            <a:r>
              <a:rPr lang="cs-CZ" dirty="0" err="1" smtClean="0"/>
              <a:t>andere</a:t>
            </a:r>
            <a:r>
              <a:rPr lang="cs-CZ" dirty="0" smtClean="0"/>
              <a:t> </a:t>
            </a:r>
            <a:r>
              <a:rPr lang="cs-CZ" dirty="0" err="1" smtClean="0"/>
              <a:t>werken</a:t>
            </a:r>
            <a:r>
              <a:rPr lang="cs-CZ" dirty="0" smtClean="0"/>
              <a:t> in </a:t>
            </a:r>
            <a:r>
              <a:rPr lang="cs-CZ" dirty="0" err="1" smtClean="0"/>
              <a:t>verband</a:t>
            </a:r>
            <a:r>
              <a:rPr dirty="0" smtClean="0"/>
              <a:t>.</a:t>
            </a:r>
            <a:endParaRPr dirty="0"/>
          </a:p>
          <a:p>
            <a:pPr marL="355600" indent="-355600" defTabSz="467359">
              <a:spcBef>
                <a:spcPts val="3300"/>
              </a:spcBef>
              <a:defRPr sz="2560"/>
            </a:pPr>
            <a:r>
              <a:rPr lang="cs-CZ" dirty="0" smtClean="0"/>
              <a:t>Kom </a:t>
            </a:r>
            <a:r>
              <a:rPr lang="cs-CZ" dirty="0" err="1" smtClean="0"/>
              <a:t>terug</a:t>
            </a:r>
            <a:r>
              <a:rPr lang="cs-CZ" dirty="0" smtClean="0"/>
              <a:t> op je </a:t>
            </a:r>
            <a:r>
              <a:rPr lang="cs-CZ" dirty="0" err="1" smtClean="0"/>
              <a:t>oordeel</a:t>
            </a:r>
            <a:r>
              <a:rPr lang="cs-CZ" dirty="0" smtClean="0"/>
              <a:t> en </a:t>
            </a:r>
            <a:r>
              <a:rPr lang="cs-CZ" dirty="0" err="1" smtClean="0"/>
              <a:t>ga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dieper</a:t>
            </a:r>
            <a:r>
              <a:rPr lang="cs-CZ" dirty="0" smtClean="0"/>
              <a:t> op in</a:t>
            </a:r>
            <a:r>
              <a:rPr dirty="0" smtClean="0"/>
              <a:t>.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557</Words>
  <Application>Microsoft Office PowerPoint</Application>
  <PresentationFormat>Vlastní</PresentationFormat>
  <Paragraphs>68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Stilistiek van het Nederlands</vt:lpstr>
      <vt:lpstr>Vandaag</vt:lpstr>
      <vt:lpstr>Grafisch ontwerpen: Module 7 en 8 (Webdesign, professionele toekomst)</vt:lpstr>
      <vt:lpstr>Formuleren, hoofdstuk 8: Interpunctie</vt:lpstr>
      <vt:lpstr>8.1. Een apart soort verbandaanduiding</vt:lpstr>
      <vt:lpstr>8.2. Komma, puntkomma en punt in de alinea</vt:lpstr>
      <vt:lpstr>8.3. Leestekens binnen volzinnen: komma, puntkomma, dubbele punt</vt:lpstr>
      <vt:lpstr>8.4. Samenvatting</vt:lpstr>
      <vt:lpstr>Een recensie schrijven</vt:lpstr>
      <vt:lpstr>De toets</vt:lpstr>
      <vt:lpstr>Huiswerk</vt:lpstr>
      <vt:lpstr>Vergadering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Stilistiek van het Nederlands</dc:title>
  <dc:creator>Zegers, Twan</dc:creator>
  <cp:lastModifiedBy>FFUK</cp:lastModifiedBy>
  <cp:revision>7</cp:revision>
  <dcterms:modified xsi:type="dcterms:W3CDTF">2019-12-16T16:30:24Z</dcterms:modified>
</cp:coreProperties>
</file>