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1"/>
  </p:notesMasterIdLst>
  <p:sldIdLst>
    <p:sldId id="256" r:id="rId2"/>
    <p:sldId id="262" r:id="rId3"/>
    <p:sldId id="257" r:id="rId4"/>
    <p:sldId id="258" r:id="rId5"/>
    <p:sldId id="259" r:id="rId6"/>
    <p:sldId id="261" r:id="rId7"/>
    <p:sldId id="265" r:id="rId8"/>
    <p:sldId id="266" r:id="rId9"/>
    <p:sldId id="267" r:id="rId10"/>
  </p:sldIdLst>
  <p:sldSz cx="9144000" cy="6858000" type="screen4x3"/>
  <p:notesSz cx="6858000" cy="9144000"/>
  <p:embeddedFontLst>
    <p:embeddedFont>
      <p:font typeface="Arvo" panose="020B0604020202020204" charset="0"/>
      <p:regular r:id="rId12"/>
      <p:bold r:id="rId13"/>
      <p:italic r:id="rId14"/>
      <p:boldItalic r:id="rId15"/>
    </p:embeddedFont>
    <p:embeddedFont>
      <p:font typeface="Calibri" panose="020F050202020403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15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 name="Google Shape;3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Úvodní snímek"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1037804" y="5551488"/>
            <a:ext cx="7068392" cy="540703"/>
            <a:chOff x="1143000" y="5585354"/>
            <a:chExt cx="7068392" cy="540703"/>
          </a:xfrm>
        </p:grpSpPr>
        <p:pic>
          <p:nvPicPr>
            <p:cNvPr id="11" name="Google Shape;11;p2"/>
            <p:cNvPicPr preferRelativeResize="0"/>
            <p:nvPr/>
          </p:nvPicPr>
          <p:blipFill rotWithShape="1">
            <a:blip r:embed="rId2">
              <a:alphaModFix/>
            </a:blip>
            <a:srcRect/>
            <a:stretch/>
          </p:blipFill>
          <p:spPr>
            <a:xfrm>
              <a:off x="1143000" y="5606627"/>
              <a:ext cx="1708150" cy="487680"/>
            </a:xfrm>
            <a:prstGeom prst="rect">
              <a:avLst/>
            </a:prstGeom>
            <a:noFill/>
            <a:ln>
              <a:noFill/>
            </a:ln>
          </p:spPr>
        </p:pic>
        <p:pic>
          <p:nvPicPr>
            <p:cNvPr id="12" name="Google Shape;12;p2"/>
            <p:cNvPicPr preferRelativeResize="0"/>
            <p:nvPr/>
          </p:nvPicPr>
          <p:blipFill rotWithShape="1">
            <a:blip r:embed="rId3">
              <a:alphaModFix/>
            </a:blip>
            <a:srcRect/>
            <a:stretch/>
          </p:blipFill>
          <p:spPr>
            <a:xfrm>
              <a:off x="2946293" y="5606627"/>
              <a:ext cx="1134745" cy="457200"/>
            </a:xfrm>
            <a:prstGeom prst="rect">
              <a:avLst/>
            </a:prstGeom>
            <a:noFill/>
            <a:ln>
              <a:noFill/>
            </a:ln>
          </p:spPr>
        </p:pic>
        <p:pic>
          <p:nvPicPr>
            <p:cNvPr id="13" name="Google Shape;13;p2"/>
            <p:cNvPicPr preferRelativeResize="0"/>
            <p:nvPr/>
          </p:nvPicPr>
          <p:blipFill rotWithShape="1">
            <a:blip r:embed="rId4">
              <a:alphaModFix/>
            </a:blip>
            <a:srcRect/>
            <a:stretch/>
          </p:blipFill>
          <p:spPr>
            <a:xfrm>
              <a:off x="4176181" y="5628852"/>
              <a:ext cx="1324610" cy="443230"/>
            </a:xfrm>
            <a:prstGeom prst="rect">
              <a:avLst/>
            </a:prstGeom>
            <a:noFill/>
            <a:ln>
              <a:noFill/>
            </a:ln>
          </p:spPr>
        </p:pic>
        <p:pic>
          <p:nvPicPr>
            <p:cNvPr id="14" name="Google Shape;14;p2"/>
            <p:cNvPicPr preferRelativeResize="0"/>
            <p:nvPr/>
          </p:nvPicPr>
          <p:blipFill rotWithShape="1">
            <a:blip r:embed="rId5">
              <a:alphaModFix/>
            </a:blip>
            <a:srcRect t="14940" b="15879"/>
            <a:stretch/>
          </p:blipFill>
          <p:spPr>
            <a:xfrm>
              <a:off x="5595934" y="5606627"/>
              <a:ext cx="1352550" cy="519430"/>
            </a:xfrm>
            <a:prstGeom prst="rect">
              <a:avLst/>
            </a:prstGeom>
            <a:noFill/>
            <a:ln>
              <a:noFill/>
            </a:ln>
          </p:spPr>
        </p:pic>
        <p:pic>
          <p:nvPicPr>
            <p:cNvPr id="15" name="Google Shape;15;p2"/>
            <p:cNvPicPr preferRelativeResize="0"/>
            <p:nvPr/>
          </p:nvPicPr>
          <p:blipFill rotWithShape="1">
            <a:blip r:embed="rId6">
              <a:alphaModFix/>
            </a:blip>
            <a:srcRect/>
            <a:stretch/>
          </p:blipFill>
          <p:spPr>
            <a:xfrm>
              <a:off x="7043627" y="5585354"/>
              <a:ext cx="1167765" cy="499745"/>
            </a:xfrm>
            <a:prstGeom prst="rect">
              <a:avLst/>
            </a:prstGeom>
            <a:noFill/>
            <a:ln>
              <a:noFill/>
            </a:ln>
          </p:spPr>
        </p:pic>
      </p:grpSp>
      <p:sp>
        <p:nvSpPr>
          <p:cNvPr id="16" name="Google Shape;16;p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FF0000"/>
              </a:buClr>
              <a:buSzPts val="4500"/>
              <a:buFont typeface="Arvo"/>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adpis a obsah" type="obj">
  <p:cSld name="OBJEC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Záhlaví části" type="secHead">
  <p:cSld name="SECTION_HEADER">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FF0000"/>
              </a:buClr>
              <a:buSzPts val="4500"/>
              <a:buFont typeface="Arvo"/>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grpSp>
        <p:nvGrpSpPr>
          <p:cNvPr id="24" name="Google Shape;24;p4"/>
          <p:cNvGrpSpPr/>
          <p:nvPr/>
        </p:nvGrpSpPr>
        <p:grpSpPr>
          <a:xfrm>
            <a:off x="1033042" y="6116639"/>
            <a:ext cx="7068392" cy="540703"/>
            <a:chOff x="1143000" y="5585354"/>
            <a:chExt cx="7068392" cy="540703"/>
          </a:xfrm>
        </p:grpSpPr>
        <p:pic>
          <p:nvPicPr>
            <p:cNvPr id="25" name="Google Shape;25;p4"/>
            <p:cNvPicPr preferRelativeResize="0"/>
            <p:nvPr/>
          </p:nvPicPr>
          <p:blipFill rotWithShape="1">
            <a:blip r:embed="rId2">
              <a:alphaModFix/>
            </a:blip>
            <a:srcRect/>
            <a:stretch/>
          </p:blipFill>
          <p:spPr>
            <a:xfrm>
              <a:off x="4176181" y="5628852"/>
              <a:ext cx="1324610" cy="443230"/>
            </a:xfrm>
            <a:prstGeom prst="rect">
              <a:avLst/>
            </a:prstGeom>
            <a:noFill/>
            <a:ln>
              <a:noFill/>
            </a:ln>
          </p:spPr>
        </p:pic>
        <p:pic>
          <p:nvPicPr>
            <p:cNvPr id="26" name="Google Shape;26;p4"/>
            <p:cNvPicPr preferRelativeResize="0"/>
            <p:nvPr/>
          </p:nvPicPr>
          <p:blipFill rotWithShape="1">
            <a:blip r:embed="rId3">
              <a:alphaModFix/>
            </a:blip>
            <a:srcRect/>
            <a:stretch/>
          </p:blipFill>
          <p:spPr>
            <a:xfrm>
              <a:off x="1143000" y="5606627"/>
              <a:ext cx="1708150" cy="487680"/>
            </a:xfrm>
            <a:prstGeom prst="rect">
              <a:avLst/>
            </a:prstGeom>
            <a:noFill/>
            <a:ln>
              <a:noFill/>
            </a:ln>
          </p:spPr>
        </p:pic>
        <p:pic>
          <p:nvPicPr>
            <p:cNvPr id="27" name="Google Shape;27;p4"/>
            <p:cNvPicPr preferRelativeResize="0"/>
            <p:nvPr/>
          </p:nvPicPr>
          <p:blipFill rotWithShape="1">
            <a:blip r:embed="rId4">
              <a:alphaModFix/>
            </a:blip>
            <a:srcRect/>
            <a:stretch/>
          </p:blipFill>
          <p:spPr>
            <a:xfrm>
              <a:off x="2946293" y="5606627"/>
              <a:ext cx="1134745" cy="457200"/>
            </a:xfrm>
            <a:prstGeom prst="rect">
              <a:avLst/>
            </a:prstGeom>
            <a:noFill/>
            <a:ln>
              <a:noFill/>
            </a:ln>
          </p:spPr>
        </p:pic>
        <p:pic>
          <p:nvPicPr>
            <p:cNvPr id="28" name="Google Shape;28;p4"/>
            <p:cNvPicPr preferRelativeResize="0"/>
            <p:nvPr/>
          </p:nvPicPr>
          <p:blipFill rotWithShape="1">
            <a:blip r:embed="rId5">
              <a:alphaModFix/>
            </a:blip>
            <a:srcRect t="14940" b="15879"/>
            <a:stretch/>
          </p:blipFill>
          <p:spPr>
            <a:xfrm>
              <a:off x="5595934" y="5606627"/>
              <a:ext cx="1352550" cy="519430"/>
            </a:xfrm>
            <a:prstGeom prst="rect">
              <a:avLst/>
            </a:prstGeom>
            <a:noFill/>
            <a:ln>
              <a:noFill/>
            </a:ln>
          </p:spPr>
        </p:pic>
        <p:pic>
          <p:nvPicPr>
            <p:cNvPr id="29" name="Google Shape;29;p4"/>
            <p:cNvPicPr preferRelativeResize="0"/>
            <p:nvPr/>
          </p:nvPicPr>
          <p:blipFill rotWithShape="1">
            <a:blip r:embed="rId6">
              <a:alphaModFix/>
            </a:blip>
            <a:srcRect/>
            <a:stretch/>
          </p:blipFill>
          <p:spPr>
            <a:xfrm>
              <a:off x="7043627" y="5585354"/>
              <a:ext cx="1167765" cy="499745"/>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va obsahy" type="twoObj">
  <p:cSld name="TWO_OBJECT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F00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5"/>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rázdný" type="blank">
  <p:cSld name="BLANK">
    <p:spTree>
      <p:nvGrpSpPr>
        <p:cNvPr id="1" name="Shape 34"/>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FF0000"/>
              </a:buClr>
              <a:buSzPts val="3300"/>
              <a:buFont typeface="Arvo"/>
              <a:buNone/>
              <a:defRPr sz="3300" b="0" i="0" u="none" strike="noStrike" cap="none">
                <a:solidFill>
                  <a:srgbClr val="FF0000"/>
                </a:solidFill>
                <a:latin typeface="Arvo"/>
                <a:ea typeface="Arvo"/>
                <a:cs typeface="Arvo"/>
                <a:sym typeface="Arv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vo"/>
                <a:ea typeface="Arvo"/>
                <a:cs typeface="Arvo"/>
                <a:sym typeface="Arvo"/>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vo"/>
                <a:ea typeface="Arvo"/>
                <a:cs typeface="Arvo"/>
                <a:sym typeface="Arvo"/>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vo"/>
                <a:ea typeface="Arvo"/>
                <a:cs typeface="Arvo"/>
                <a:sym typeface="Arvo"/>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vo"/>
                <a:ea typeface="Arvo"/>
                <a:cs typeface="Arvo"/>
                <a:sym typeface="Arvo"/>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vo"/>
                <a:ea typeface="Arvo"/>
                <a:cs typeface="Arvo"/>
                <a:sym typeface="Arvo"/>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pic>
        <p:nvPicPr>
          <p:cNvPr id="8" name="Google Shape;8;p1"/>
          <p:cNvPicPr preferRelativeResize="0"/>
          <p:nvPr/>
        </p:nvPicPr>
        <p:blipFill rotWithShape="1">
          <a:blip r:embed="rId7">
            <a:alphaModFix/>
          </a:blip>
          <a:srcRect/>
          <a:stretch/>
        </p:blipFill>
        <p:spPr>
          <a:xfrm>
            <a:off x="6637865" y="0"/>
            <a:ext cx="2844801" cy="63059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ulturalpolicies.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7"/>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FF0000"/>
              </a:buClr>
              <a:buSzPts val="4500"/>
              <a:buFont typeface="Arvo"/>
              <a:buNone/>
            </a:pPr>
            <a:r>
              <a:rPr lang="cs-CZ" dirty="0"/>
              <a:t>Art system and cultural policy</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5B1BB8-21F7-42F2-84CC-4A0E73D844B3}"/>
              </a:ext>
            </a:extLst>
          </p:cNvPr>
          <p:cNvSpPr>
            <a:spLocks noGrp="1"/>
          </p:cNvSpPr>
          <p:nvPr>
            <p:ph type="ctrTitle"/>
          </p:nvPr>
        </p:nvSpPr>
        <p:spPr>
          <a:xfrm>
            <a:off x="1143000" y="1"/>
            <a:ext cx="6858000" cy="936170"/>
          </a:xfrm>
        </p:spPr>
        <p:txBody>
          <a:bodyPr/>
          <a:lstStyle/>
          <a:p>
            <a:r>
              <a:rPr lang="cs-CZ" dirty="0" err="1"/>
              <a:t>Before</a:t>
            </a:r>
            <a:r>
              <a:rPr lang="cs-CZ" dirty="0"/>
              <a:t> </a:t>
            </a:r>
            <a:r>
              <a:rPr lang="cs-CZ" dirty="0" err="1"/>
              <a:t>we</a:t>
            </a:r>
            <a:r>
              <a:rPr lang="cs-CZ" dirty="0"/>
              <a:t> start…</a:t>
            </a:r>
          </a:p>
        </p:txBody>
      </p:sp>
      <p:sp>
        <p:nvSpPr>
          <p:cNvPr id="3" name="Podnadpis 2">
            <a:extLst>
              <a:ext uri="{FF2B5EF4-FFF2-40B4-BE49-F238E27FC236}">
                <a16:creationId xmlns:a16="http://schemas.microsoft.com/office/drawing/2014/main" id="{926F8A64-C52C-4EE4-81C8-ADC3F00C8646}"/>
              </a:ext>
            </a:extLst>
          </p:cNvPr>
          <p:cNvSpPr>
            <a:spLocks noGrp="1"/>
          </p:cNvSpPr>
          <p:nvPr>
            <p:ph type="subTitle" idx="1"/>
          </p:nvPr>
        </p:nvSpPr>
        <p:spPr>
          <a:xfrm>
            <a:off x="1143000" y="1055914"/>
            <a:ext cx="6858000" cy="4201887"/>
          </a:xfrm>
        </p:spPr>
        <p:txBody>
          <a:bodyPr/>
          <a:lstStyle/>
          <a:p>
            <a:r>
              <a:rPr lang="en-US" sz="1600" dirty="0"/>
              <a:t>Culture in times of crisis – culture as luxury?</a:t>
            </a:r>
          </a:p>
          <a:p>
            <a:r>
              <a:rPr lang="en-US" sz="1600" dirty="0"/>
              <a:t>Why to invest in culture?</a:t>
            </a:r>
          </a:p>
          <a:p>
            <a:r>
              <a:rPr lang="en-US" sz="1600" dirty="0"/>
              <a:t>Why is culture important?</a:t>
            </a:r>
            <a:endParaRPr lang="cs-CZ" sz="1600" dirty="0"/>
          </a:p>
          <a:p>
            <a:endParaRPr lang="cs-CZ" dirty="0"/>
          </a:p>
          <a:p>
            <a:r>
              <a:rPr lang="en-US" b="0" i="0" dirty="0">
                <a:effectLst/>
                <a:latin typeface="Arial" panose="020B0604020202020204" pitchFamily="34" charset="0"/>
              </a:rPr>
              <a:t>The COVID-19 pandemic has had a devastating effect on the cultural and creative industries. Around the world, the livelihoods of artists and cultural professionals have been profoundly affected by lockdown and physical distancing measures. The precarious nature of their work has made them particularly vulnerable to the economic shocks caused by the crisis, which have, in turn, exacerbated the creative sector’s pre-existing volatility and inequalities. Artists and cultural professionals have lost their jobs in record numbers and around the world, the sector is fighting to survive</a:t>
            </a:r>
            <a:r>
              <a:rPr lang="cs-CZ" b="0" i="0" dirty="0">
                <a:effectLst/>
                <a:latin typeface="Arial" panose="020B0604020202020204" pitchFamily="34" charset="0"/>
              </a:rPr>
              <a:t> (UNESCO)</a:t>
            </a:r>
            <a:endParaRPr lang="en-US" dirty="0"/>
          </a:p>
        </p:txBody>
      </p:sp>
    </p:spTree>
    <p:extLst>
      <p:ext uri="{BB962C8B-B14F-4D97-AF65-F5344CB8AC3E}">
        <p14:creationId xmlns:p14="http://schemas.microsoft.com/office/powerpoint/2010/main" val="193288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7E699-3B33-412A-B2E7-ADF0CB4BB4FE}"/>
              </a:ext>
            </a:extLst>
          </p:cNvPr>
          <p:cNvSpPr>
            <a:spLocks noGrp="1"/>
          </p:cNvSpPr>
          <p:nvPr>
            <p:ph type="title"/>
          </p:nvPr>
        </p:nvSpPr>
        <p:spPr/>
        <p:txBody>
          <a:bodyPr/>
          <a:lstStyle/>
          <a:p>
            <a:r>
              <a:rPr lang="cs-CZ" dirty="0"/>
              <a:t>Structure</a:t>
            </a:r>
          </a:p>
        </p:txBody>
      </p:sp>
      <p:sp>
        <p:nvSpPr>
          <p:cNvPr id="3" name="Zástupný text 2">
            <a:extLst>
              <a:ext uri="{FF2B5EF4-FFF2-40B4-BE49-F238E27FC236}">
                <a16:creationId xmlns:a16="http://schemas.microsoft.com/office/drawing/2014/main" id="{440E80CC-6AEF-46EF-ACBB-9D995A8EA706}"/>
              </a:ext>
            </a:extLst>
          </p:cNvPr>
          <p:cNvSpPr>
            <a:spLocks noGrp="1"/>
          </p:cNvSpPr>
          <p:nvPr>
            <p:ph type="body" idx="1"/>
          </p:nvPr>
        </p:nvSpPr>
        <p:spPr/>
        <p:txBody>
          <a:bodyPr/>
          <a:lstStyle/>
          <a:p>
            <a:r>
              <a:rPr lang="en-US" dirty="0"/>
              <a:t>How to define the Art system?</a:t>
            </a:r>
          </a:p>
          <a:p>
            <a:r>
              <a:rPr lang="en-US" dirty="0"/>
              <a:t>What is cultural policy</a:t>
            </a:r>
            <a:r>
              <a:rPr lang="cs-CZ" dirty="0"/>
              <a:t> and </a:t>
            </a:r>
            <a:r>
              <a:rPr lang="cs-CZ" dirty="0" err="1"/>
              <a:t>what</a:t>
            </a:r>
            <a:r>
              <a:rPr lang="cs-CZ" dirty="0"/>
              <a:t> is </a:t>
            </a:r>
            <a:r>
              <a:rPr lang="cs-CZ" dirty="0" err="1"/>
              <a:t>external</a:t>
            </a:r>
            <a:r>
              <a:rPr lang="cs-CZ" dirty="0"/>
              <a:t> cultural policy?</a:t>
            </a:r>
            <a:endParaRPr lang="en-US" dirty="0"/>
          </a:p>
          <a:p>
            <a:r>
              <a:rPr lang="cs-CZ" dirty="0"/>
              <a:t>Who are </a:t>
            </a:r>
            <a:r>
              <a:rPr lang="cs-CZ" dirty="0" err="1"/>
              <a:t>the</a:t>
            </a:r>
            <a:r>
              <a:rPr lang="cs-CZ" dirty="0"/>
              <a:t> </a:t>
            </a:r>
            <a:r>
              <a:rPr lang="cs-CZ" dirty="0" err="1"/>
              <a:t>main</a:t>
            </a:r>
            <a:r>
              <a:rPr lang="cs-CZ" dirty="0"/>
              <a:t> cultural policy a</a:t>
            </a:r>
            <a:r>
              <a:rPr lang="en-US" dirty="0" err="1"/>
              <a:t>ctors</a:t>
            </a:r>
            <a:r>
              <a:rPr lang="cs-CZ" dirty="0"/>
              <a:t>?</a:t>
            </a:r>
            <a:r>
              <a:rPr lang="en-US" dirty="0"/>
              <a:t> </a:t>
            </a:r>
            <a:endParaRPr lang="cs-CZ" dirty="0"/>
          </a:p>
          <a:p>
            <a:r>
              <a:rPr lang="cs-CZ" dirty="0"/>
              <a:t>What are </a:t>
            </a:r>
            <a:r>
              <a:rPr lang="cs-CZ" dirty="0" err="1"/>
              <a:t>the</a:t>
            </a:r>
            <a:r>
              <a:rPr lang="cs-CZ" dirty="0"/>
              <a:t> cultural policy </a:t>
            </a:r>
            <a:r>
              <a:rPr lang="cs-CZ" dirty="0" err="1"/>
              <a:t>main</a:t>
            </a:r>
            <a:r>
              <a:rPr lang="cs-CZ" dirty="0"/>
              <a:t> </a:t>
            </a:r>
            <a:r>
              <a:rPr lang="cs-CZ" dirty="0" err="1"/>
              <a:t>objectives</a:t>
            </a:r>
            <a:r>
              <a:rPr lang="cs-CZ" dirty="0"/>
              <a:t> and </a:t>
            </a:r>
            <a:r>
              <a:rPr lang="cs-CZ" dirty="0" err="1"/>
              <a:t>priorities</a:t>
            </a:r>
            <a:r>
              <a:rPr lang="cs-CZ" dirty="0"/>
              <a:t>?</a:t>
            </a:r>
          </a:p>
          <a:p>
            <a:r>
              <a:rPr lang="cs-CZ" dirty="0"/>
              <a:t>How to </a:t>
            </a:r>
            <a:r>
              <a:rPr lang="cs-CZ" dirty="0" err="1"/>
              <a:t>evaluate</a:t>
            </a:r>
            <a:r>
              <a:rPr lang="cs-CZ" dirty="0"/>
              <a:t> cultural policy? </a:t>
            </a:r>
          </a:p>
        </p:txBody>
      </p:sp>
    </p:spTree>
    <p:extLst>
      <p:ext uri="{BB962C8B-B14F-4D97-AF65-F5344CB8AC3E}">
        <p14:creationId xmlns:p14="http://schemas.microsoft.com/office/powerpoint/2010/main" val="56599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E11F7E-AA7F-4B6D-B775-033FBC4A125C}"/>
              </a:ext>
            </a:extLst>
          </p:cNvPr>
          <p:cNvSpPr>
            <a:spLocks noGrp="1"/>
          </p:cNvSpPr>
          <p:nvPr>
            <p:ph type="title"/>
          </p:nvPr>
        </p:nvSpPr>
        <p:spPr/>
        <p:txBody>
          <a:bodyPr/>
          <a:lstStyle/>
          <a:p>
            <a:r>
              <a:rPr lang="cs-CZ" dirty="0"/>
              <a:t>Art system</a:t>
            </a:r>
            <a:br>
              <a:rPr lang="cs-CZ" dirty="0"/>
            </a:br>
            <a:endParaRPr lang="cs-CZ" dirty="0"/>
          </a:p>
        </p:txBody>
      </p:sp>
      <p:sp>
        <p:nvSpPr>
          <p:cNvPr id="3" name="Zástupný text 2">
            <a:extLst>
              <a:ext uri="{FF2B5EF4-FFF2-40B4-BE49-F238E27FC236}">
                <a16:creationId xmlns:a16="http://schemas.microsoft.com/office/drawing/2014/main" id="{4CEA0BD8-B57D-483B-AD62-D572B5191224}"/>
              </a:ext>
            </a:extLst>
          </p:cNvPr>
          <p:cNvSpPr>
            <a:spLocks noGrp="1"/>
          </p:cNvSpPr>
          <p:nvPr>
            <p:ph type="body" idx="1"/>
          </p:nvPr>
        </p:nvSpPr>
        <p:spPr>
          <a:xfrm>
            <a:off x="628650" y="1121229"/>
            <a:ext cx="7886700" cy="5055734"/>
          </a:xfrm>
        </p:spPr>
        <p:txBody>
          <a:bodyPr/>
          <a:lstStyle/>
          <a:p>
            <a:r>
              <a:rPr lang="cs-CZ" dirty="0"/>
              <a:t>Natural </a:t>
            </a:r>
            <a:r>
              <a:rPr lang="cs-CZ" dirty="0" err="1"/>
              <a:t>state</a:t>
            </a:r>
            <a:r>
              <a:rPr lang="cs-CZ" dirty="0"/>
              <a:t> – public(s) and </a:t>
            </a:r>
            <a:r>
              <a:rPr lang="cs-CZ" dirty="0" err="1"/>
              <a:t>artist</a:t>
            </a:r>
            <a:r>
              <a:rPr lang="cs-CZ" dirty="0"/>
              <a:t>(s) </a:t>
            </a:r>
            <a:r>
              <a:rPr lang="cs-CZ" dirty="0" err="1"/>
              <a:t>interact</a:t>
            </a:r>
            <a:endParaRPr lang="cs-CZ" dirty="0"/>
          </a:p>
          <a:p>
            <a:r>
              <a:rPr lang="cs-CZ" dirty="0"/>
              <a:t>Cultural policy </a:t>
            </a:r>
            <a:r>
              <a:rPr lang="cs-CZ" dirty="0" err="1"/>
              <a:t>creates</a:t>
            </a:r>
            <a:r>
              <a:rPr lang="cs-CZ" dirty="0"/>
              <a:t> a </a:t>
            </a:r>
            <a:r>
              <a:rPr lang="cs-CZ" dirty="0" err="1"/>
              <a:t>new</a:t>
            </a:r>
            <a:r>
              <a:rPr lang="cs-CZ" dirty="0"/>
              <a:t> axis – institutionnal stakeholders and </a:t>
            </a:r>
            <a:r>
              <a:rPr lang="cs-CZ" dirty="0" err="1"/>
              <a:t>mediators</a:t>
            </a:r>
            <a:r>
              <a:rPr lang="cs-CZ" dirty="0"/>
              <a:t> </a:t>
            </a:r>
            <a:r>
              <a:rPr lang="cs-CZ" dirty="0" err="1"/>
              <a:t>intervene</a:t>
            </a:r>
            <a:r>
              <a:rPr lang="cs-CZ" dirty="0"/>
              <a:t> </a:t>
            </a:r>
          </a:p>
        </p:txBody>
      </p:sp>
      <p:pic>
        <p:nvPicPr>
          <p:cNvPr id="5" name="Obrázek 4" descr="Obsah obrázku šipka&#10;&#10;Popis byl vytvořen automaticky">
            <a:extLst>
              <a:ext uri="{FF2B5EF4-FFF2-40B4-BE49-F238E27FC236}">
                <a16:creationId xmlns:a16="http://schemas.microsoft.com/office/drawing/2014/main" id="{9318FA12-CE85-45C8-8136-6788FC60B2CF}"/>
              </a:ext>
            </a:extLst>
          </p:cNvPr>
          <p:cNvPicPr>
            <a:picLocks noChangeAspect="1"/>
          </p:cNvPicPr>
          <p:nvPr/>
        </p:nvPicPr>
        <p:blipFill>
          <a:blip r:embed="rId2"/>
          <a:stretch>
            <a:fillRect/>
          </a:stretch>
        </p:blipFill>
        <p:spPr>
          <a:xfrm>
            <a:off x="-1" y="2307771"/>
            <a:ext cx="9405257" cy="4401797"/>
          </a:xfrm>
          <a:prstGeom prst="rect">
            <a:avLst/>
          </a:prstGeom>
        </p:spPr>
      </p:pic>
    </p:spTree>
    <p:extLst>
      <p:ext uri="{BB962C8B-B14F-4D97-AF65-F5344CB8AC3E}">
        <p14:creationId xmlns:p14="http://schemas.microsoft.com/office/powerpoint/2010/main" val="238215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097DB-E097-4FC2-9FE7-7AE724A2E770}"/>
              </a:ext>
            </a:extLst>
          </p:cNvPr>
          <p:cNvSpPr>
            <a:spLocks noGrp="1"/>
          </p:cNvSpPr>
          <p:nvPr>
            <p:ph type="title"/>
          </p:nvPr>
        </p:nvSpPr>
        <p:spPr/>
        <p:txBody>
          <a:bodyPr/>
          <a:lstStyle/>
          <a:p>
            <a:r>
              <a:rPr lang="cs-CZ" dirty="0"/>
              <a:t>Art system – cultural policy </a:t>
            </a:r>
            <a:r>
              <a:rPr lang="cs-CZ" dirty="0" err="1"/>
              <a:t>landscape</a:t>
            </a:r>
            <a:endParaRPr lang="cs-CZ" dirty="0"/>
          </a:p>
        </p:txBody>
      </p:sp>
      <p:sp>
        <p:nvSpPr>
          <p:cNvPr id="3" name="Zástupný text 2">
            <a:extLst>
              <a:ext uri="{FF2B5EF4-FFF2-40B4-BE49-F238E27FC236}">
                <a16:creationId xmlns:a16="http://schemas.microsoft.com/office/drawing/2014/main" id="{7B9117EE-C58B-499B-8272-ACC72E63BA7F}"/>
              </a:ext>
            </a:extLst>
          </p:cNvPr>
          <p:cNvSpPr>
            <a:spLocks noGrp="1"/>
          </p:cNvSpPr>
          <p:nvPr>
            <p:ph type="body" idx="1"/>
          </p:nvPr>
        </p:nvSpPr>
        <p:spPr/>
        <p:txBody>
          <a:bodyPr/>
          <a:lstStyle/>
          <a:p>
            <a:r>
              <a:rPr lang="cs-CZ" b="1" dirty="0"/>
              <a:t>In a </a:t>
            </a:r>
            <a:r>
              <a:rPr lang="cs-CZ" b="1" dirty="0" err="1"/>
              <a:t>democratic</a:t>
            </a:r>
            <a:r>
              <a:rPr lang="cs-CZ" b="1" dirty="0"/>
              <a:t>/non </a:t>
            </a:r>
            <a:r>
              <a:rPr lang="cs-CZ" b="1" dirty="0" err="1"/>
              <a:t>democratic</a:t>
            </a:r>
            <a:r>
              <a:rPr lang="cs-CZ" b="1" dirty="0"/>
              <a:t> system?</a:t>
            </a:r>
          </a:p>
          <a:p>
            <a:r>
              <a:rPr lang="cs-CZ" b="1" dirty="0"/>
              <a:t>Institutionnal stakeholders </a:t>
            </a:r>
            <a:r>
              <a:rPr lang="cs-CZ" dirty="0"/>
              <a:t>– </a:t>
            </a:r>
            <a:r>
              <a:rPr lang="cs-CZ" dirty="0" err="1"/>
              <a:t>state</a:t>
            </a:r>
            <a:r>
              <a:rPr lang="cs-CZ" dirty="0"/>
              <a:t> </a:t>
            </a:r>
            <a:r>
              <a:rPr lang="cs-CZ" dirty="0" err="1"/>
              <a:t>actors</a:t>
            </a:r>
            <a:r>
              <a:rPr lang="cs-CZ" dirty="0"/>
              <a:t> (</a:t>
            </a:r>
            <a:r>
              <a:rPr lang="cs-CZ" dirty="0" err="1"/>
              <a:t>ministries</a:t>
            </a:r>
            <a:r>
              <a:rPr lang="cs-CZ" dirty="0"/>
              <a:t>, </a:t>
            </a:r>
            <a:r>
              <a:rPr lang="cs-CZ" dirty="0" err="1"/>
              <a:t>federal</a:t>
            </a:r>
            <a:r>
              <a:rPr lang="cs-CZ" dirty="0"/>
              <a:t> art </a:t>
            </a:r>
            <a:r>
              <a:rPr lang="cs-CZ" dirty="0" err="1"/>
              <a:t>institutions</a:t>
            </a:r>
            <a:r>
              <a:rPr lang="cs-CZ" dirty="0"/>
              <a:t>),</a:t>
            </a:r>
            <a:r>
              <a:rPr lang="cs-CZ" dirty="0" err="1"/>
              <a:t>IOs</a:t>
            </a:r>
            <a:r>
              <a:rPr lang="cs-CZ" dirty="0"/>
              <a:t>, </a:t>
            </a:r>
            <a:r>
              <a:rPr lang="cs-CZ" dirty="0" err="1"/>
              <a:t>regional</a:t>
            </a:r>
            <a:r>
              <a:rPr lang="cs-CZ" dirty="0"/>
              <a:t> </a:t>
            </a:r>
            <a:r>
              <a:rPr lang="cs-CZ" dirty="0" err="1"/>
              <a:t>actors</a:t>
            </a:r>
            <a:r>
              <a:rPr lang="cs-CZ" dirty="0"/>
              <a:t>  </a:t>
            </a:r>
          </a:p>
          <a:p>
            <a:r>
              <a:rPr lang="cs-CZ" b="1" dirty="0"/>
              <a:t>Public</a:t>
            </a:r>
            <a:r>
              <a:rPr lang="cs-CZ" dirty="0"/>
              <a:t> (</a:t>
            </a:r>
            <a:r>
              <a:rPr lang="cs-CZ" dirty="0" err="1"/>
              <a:t>publics</a:t>
            </a:r>
            <a:r>
              <a:rPr lang="cs-CZ" dirty="0"/>
              <a:t>)</a:t>
            </a:r>
          </a:p>
          <a:p>
            <a:r>
              <a:rPr lang="en-US" b="1" dirty="0"/>
              <a:t>Mediators</a:t>
            </a:r>
            <a:r>
              <a:rPr lang="cs-CZ" dirty="0"/>
              <a:t> (institutionnal – </a:t>
            </a:r>
            <a:r>
              <a:rPr lang="cs-CZ" dirty="0" err="1"/>
              <a:t>academies</a:t>
            </a:r>
            <a:r>
              <a:rPr lang="cs-CZ" dirty="0"/>
              <a:t>, </a:t>
            </a:r>
            <a:r>
              <a:rPr lang="cs-CZ" dirty="0" err="1"/>
              <a:t>schools</a:t>
            </a:r>
            <a:r>
              <a:rPr lang="cs-CZ" dirty="0"/>
              <a:t> and </a:t>
            </a:r>
            <a:r>
              <a:rPr lang="cs-CZ" dirty="0" err="1"/>
              <a:t>universities</a:t>
            </a:r>
            <a:r>
              <a:rPr lang="cs-CZ" dirty="0"/>
              <a:t>, </a:t>
            </a:r>
            <a:r>
              <a:rPr lang="cs-CZ" dirty="0" err="1"/>
              <a:t>individual</a:t>
            </a:r>
            <a:r>
              <a:rPr lang="cs-CZ" dirty="0"/>
              <a:t> </a:t>
            </a:r>
            <a:r>
              <a:rPr lang="cs-CZ" dirty="0" err="1"/>
              <a:t>actors</a:t>
            </a:r>
            <a:r>
              <a:rPr lang="cs-CZ" dirty="0"/>
              <a:t> – art </a:t>
            </a:r>
            <a:r>
              <a:rPr lang="cs-CZ" dirty="0" err="1"/>
              <a:t>critique</a:t>
            </a:r>
            <a:r>
              <a:rPr lang="cs-CZ" dirty="0"/>
              <a:t>, </a:t>
            </a:r>
            <a:r>
              <a:rPr lang="cs-CZ" dirty="0" err="1"/>
              <a:t>censorship</a:t>
            </a:r>
            <a:r>
              <a:rPr lang="cs-CZ" dirty="0"/>
              <a:t>, media,  </a:t>
            </a:r>
            <a:r>
              <a:rPr lang="cs-CZ" dirty="0" err="1"/>
              <a:t>social</a:t>
            </a:r>
            <a:r>
              <a:rPr lang="cs-CZ" dirty="0"/>
              <a:t> media, public </a:t>
            </a:r>
            <a:r>
              <a:rPr lang="cs-CZ" dirty="0" err="1"/>
              <a:t>intellectuals</a:t>
            </a:r>
            <a:r>
              <a:rPr lang="cs-CZ" dirty="0"/>
              <a:t> )</a:t>
            </a:r>
            <a:endParaRPr lang="en-US" dirty="0"/>
          </a:p>
          <a:p>
            <a:r>
              <a:rPr lang="en-US" b="1" dirty="0"/>
              <a:t>Artists</a:t>
            </a:r>
            <a:r>
              <a:rPr lang="cs-CZ" dirty="0"/>
              <a:t> (official and unofficial – </a:t>
            </a:r>
            <a:r>
              <a:rPr lang="cs-CZ" dirty="0" err="1"/>
              <a:t>dissent</a:t>
            </a:r>
            <a:r>
              <a:rPr lang="cs-CZ" dirty="0"/>
              <a:t>, different art </a:t>
            </a:r>
            <a:r>
              <a:rPr lang="cs-CZ" dirty="0" err="1"/>
              <a:t>disciplines</a:t>
            </a:r>
            <a:r>
              <a:rPr lang="cs-CZ" dirty="0"/>
              <a:t>)</a:t>
            </a:r>
            <a:endParaRPr lang="en-US" dirty="0"/>
          </a:p>
          <a:p>
            <a:endParaRPr lang="cs-CZ" dirty="0"/>
          </a:p>
          <a:p>
            <a:endParaRPr lang="cs-CZ" dirty="0"/>
          </a:p>
          <a:p>
            <a:endParaRPr lang="cs-CZ" dirty="0"/>
          </a:p>
        </p:txBody>
      </p:sp>
    </p:spTree>
    <p:extLst>
      <p:ext uri="{BB962C8B-B14F-4D97-AF65-F5344CB8AC3E}">
        <p14:creationId xmlns:p14="http://schemas.microsoft.com/office/powerpoint/2010/main" val="649682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1923E9-A3FA-4A90-AE48-6E6753137DC7}"/>
              </a:ext>
            </a:extLst>
          </p:cNvPr>
          <p:cNvSpPr>
            <a:spLocks noGrp="1"/>
          </p:cNvSpPr>
          <p:nvPr>
            <p:ph type="title"/>
          </p:nvPr>
        </p:nvSpPr>
        <p:spPr/>
        <p:txBody>
          <a:bodyPr/>
          <a:lstStyle/>
          <a:p>
            <a:r>
              <a:rPr lang="cs-CZ" dirty="0"/>
              <a:t>Cultural policy</a:t>
            </a:r>
          </a:p>
        </p:txBody>
      </p:sp>
      <p:sp>
        <p:nvSpPr>
          <p:cNvPr id="3" name="Zástupný text 2">
            <a:extLst>
              <a:ext uri="{FF2B5EF4-FFF2-40B4-BE49-F238E27FC236}">
                <a16:creationId xmlns:a16="http://schemas.microsoft.com/office/drawing/2014/main" id="{C232AA6B-2911-4EED-A138-D990E86613F2}"/>
              </a:ext>
            </a:extLst>
          </p:cNvPr>
          <p:cNvSpPr>
            <a:spLocks noGrp="1"/>
          </p:cNvSpPr>
          <p:nvPr>
            <p:ph type="body" idx="1"/>
          </p:nvPr>
        </p:nvSpPr>
        <p:spPr>
          <a:xfrm>
            <a:off x="628650" y="1404257"/>
            <a:ext cx="7886700" cy="4772706"/>
          </a:xfrm>
        </p:spPr>
        <p:txBody>
          <a:bodyPr/>
          <a:lstStyle/>
          <a:p>
            <a:r>
              <a:rPr lang="cs-CZ" dirty="0"/>
              <a:t>As a </a:t>
            </a:r>
            <a:r>
              <a:rPr lang="cs-CZ" b="1" dirty="0"/>
              <a:t>policy agenda </a:t>
            </a:r>
            <a:r>
              <a:rPr lang="cs-CZ" dirty="0"/>
              <a:t>– second </a:t>
            </a:r>
            <a:r>
              <a:rPr lang="cs-CZ" dirty="0" err="1"/>
              <a:t>half</a:t>
            </a:r>
            <a:r>
              <a:rPr lang="cs-CZ" dirty="0"/>
              <a:t> of </a:t>
            </a:r>
            <a:r>
              <a:rPr lang="cs-CZ" dirty="0" err="1"/>
              <a:t>the</a:t>
            </a:r>
            <a:r>
              <a:rPr lang="cs-CZ" dirty="0"/>
              <a:t> 19th </a:t>
            </a:r>
            <a:r>
              <a:rPr lang="cs-CZ" dirty="0" err="1"/>
              <a:t>century</a:t>
            </a:r>
            <a:r>
              <a:rPr lang="cs-CZ" dirty="0"/>
              <a:t>, </a:t>
            </a:r>
            <a:r>
              <a:rPr lang="cs-CZ" dirty="0" err="1"/>
              <a:t>first</a:t>
            </a:r>
            <a:r>
              <a:rPr lang="cs-CZ" dirty="0"/>
              <a:t> Ministry of Culture in France (1959)</a:t>
            </a:r>
            <a:endParaRPr lang="en-US" dirty="0"/>
          </a:p>
          <a:p>
            <a:r>
              <a:rPr lang="cs-CZ" dirty="0"/>
              <a:t>Cultural policy </a:t>
            </a:r>
            <a:r>
              <a:rPr lang="cs-CZ" dirty="0" err="1"/>
              <a:t>covers</a:t>
            </a:r>
            <a:r>
              <a:rPr lang="cs-CZ" dirty="0"/>
              <a:t> </a:t>
            </a:r>
            <a:r>
              <a:rPr lang="cs-CZ" dirty="0" err="1"/>
              <a:t>government</a:t>
            </a:r>
            <a:r>
              <a:rPr lang="cs-CZ" dirty="0"/>
              <a:t> </a:t>
            </a:r>
            <a:r>
              <a:rPr lang="cs-CZ" dirty="0" err="1"/>
              <a:t>action</a:t>
            </a:r>
            <a:r>
              <a:rPr lang="cs-CZ" dirty="0"/>
              <a:t> –</a:t>
            </a:r>
            <a:r>
              <a:rPr lang="en-US" dirty="0"/>
              <a:t> no</a:t>
            </a:r>
            <a:r>
              <a:rPr lang="cs-CZ" dirty="0"/>
              <a:t>t</a:t>
            </a:r>
            <a:r>
              <a:rPr lang="en-US" dirty="0"/>
              <a:t> only Ministry of culture activities</a:t>
            </a:r>
            <a:r>
              <a:rPr lang="cs-CZ" dirty="0"/>
              <a:t> (</a:t>
            </a:r>
            <a:r>
              <a:rPr lang="cs-CZ" dirty="0" err="1"/>
              <a:t>at</a:t>
            </a:r>
            <a:r>
              <a:rPr lang="cs-CZ" dirty="0"/>
              <a:t> </a:t>
            </a:r>
            <a:r>
              <a:rPr lang="cs-CZ" dirty="0" err="1"/>
              <a:t>the</a:t>
            </a:r>
            <a:r>
              <a:rPr lang="cs-CZ" dirty="0"/>
              <a:t> </a:t>
            </a:r>
            <a:r>
              <a:rPr lang="cs-CZ" dirty="0" err="1"/>
              <a:t>State</a:t>
            </a:r>
            <a:r>
              <a:rPr lang="cs-CZ" dirty="0"/>
              <a:t> level – </a:t>
            </a:r>
            <a:r>
              <a:rPr lang="cs-CZ" dirty="0" err="1"/>
              <a:t>Arts</a:t>
            </a:r>
            <a:r>
              <a:rPr lang="cs-CZ" dirty="0"/>
              <a:t> </a:t>
            </a:r>
            <a:r>
              <a:rPr lang="cs-CZ" dirty="0" err="1"/>
              <a:t>Councils</a:t>
            </a:r>
            <a:r>
              <a:rPr lang="cs-CZ" dirty="0"/>
              <a:t>, Ministry of </a:t>
            </a:r>
            <a:r>
              <a:rPr lang="cs-CZ" dirty="0" err="1"/>
              <a:t>Education</a:t>
            </a:r>
            <a:r>
              <a:rPr lang="cs-CZ" dirty="0"/>
              <a:t>, MFO…) – cultural policy is a </a:t>
            </a:r>
            <a:r>
              <a:rPr lang="cs-CZ" dirty="0" err="1"/>
              <a:t>result</a:t>
            </a:r>
            <a:r>
              <a:rPr lang="cs-CZ" dirty="0"/>
              <a:t> of </a:t>
            </a:r>
            <a:r>
              <a:rPr lang="cs-CZ" dirty="0" err="1"/>
              <a:t>cooperation</a:t>
            </a:r>
            <a:r>
              <a:rPr lang="cs-CZ" dirty="0"/>
              <a:t> </a:t>
            </a:r>
            <a:r>
              <a:rPr lang="cs-CZ" dirty="0" err="1"/>
              <a:t>within</a:t>
            </a:r>
            <a:r>
              <a:rPr lang="cs-CZ" dirty="0"/>
              <a:t> a </a:t>
            </a:r>
            <a:r>
              <a:rPr lang="cs-CZ" dirty="0" err="1"/>
              <a:t>broader</a:t>
            </a:r>
            <a:r>
              <a:rPr lang="cs-CZ" dirty="0"/>
              <a:t> cultural </a:t>
            </a:r>
            <a:r>
              <a:rPr lang="cs-CZ" b="1" dirty="0"/>
              <a:t>network </a:t>
            </a:r>
            <a:r>
              <a:rPr lang="cs-CZ" b="1" dirty="0" err="1"/>
              <a:t>like</a:t>
            </a:r>
            <a:r>
              <a:rPr lang="cs-CZ" b="1" dirty="0"/>
              <a:t> environment </a:t>
            </a:r>
            <a:r>
              <a:rPr lang="cs-CZ" dirty="0" err="1"/>
              <a:t>where</a:t>
            </a:r>
            <a:r>
              <a:rPr lang="cs-CZ" dirty="0"/>
              <a:t> </a:t>
            </a:r>
            <a:r>
              <a:rPr lang="cs-CZ" dirty="0" err="1"/>
              <a:t>credibility</a:t>
            </a:r>
            <a:r>
              <a:rPr lang="cs-CZ" dirty="0"/>
              <a:t> </a:t>
            </a:r>
            <a:r>
              <a:rPr lang="cs-CZ" dirty="0" err="1"/>
              <a:t>depends</a:t>
            </a:r>
            <a:r>
              <a:rPr lang="cs-CZ" dirty="0"/>
              <a:t> on </a:t>
            </a:r>
            <a:r>
              <a:rPr lang="cs-CZ" b="1" dirty="0" err="1"/>
              <a:t>freedom</a:t>
            </a:r>
            <a:r>
              <a:rPr lang="cs-CZ" b="1" dirty="0"/>
              <a:t> of </a:t>
            </a:r>
            <a:r>
              <a:rPr lang="cs-CZ" b="1" dirty="0" err="1"/>
              <a:t>action</a:t>
            </a:r>
            <a:endParaRPr lang="en-US" b="1" dirty="0"/>
          </a:p>
          <a:p>
            <a:r>
              <a:rPr lang="en-US" dirty="0"/>
              <a:t>Internal/external dimensions: </a:t>
            </a:r>
            <a:r>
              <a:rPr lang="en-US" b="1" dirty="0"/>
              <a:t>cultural diplomacy </a:t>
            </a:r>
            <a:r>
              <a:rPr lang="en-US" dirty="0"/>
              <a:t>and public policy</a:t>
            </a:r>
            <a:r>
              <a:rPr lang="cs-CZ" dirty="0"/>
              <a:t>/</a:t>
            </a:r>
            <a:r>
              <a:rPr lang="cs-CZ" dirty="0" err="1"/>
              <a:t>international</a:t>
            </a:r>
            <a:r>
              <a:rPr lang="cs-CZ" dirty="0"/>
              <a:t> cultural relations</a:t>
            </a:r>
            <a:endParaRPr lang="en-US" dirty="0"/>
          </a:p>
          <a:p>
            <a:r>
              <a:rPr lang="cs-CZ" dirty="0"/>
              <a:t>Cultural </a:t>
            </a:r>
            <a:r>
              <a:rPr lang="cs-CZ" b="1" dirty="0"/>
              <a:t>policy m</a:t>
            </a:r>
            <a:r>
              <a:rPr lang="en-US" b="1" dirty="0" err="1"/>
              <a:t>odels</a:t>
            </a:r>
            <a:endParaRPr lang="cs-CZ" b="1" dirty="0"/>
          </a:p>
          <a:p>
            <a:pPr lvl="1"/>
            <a:r>
              <a:rPr lang="cs-CZ" dirty="0"/>
              <a:t>L</a:t>
            </a:r>
            <a:r>
              <a:rPr lang="en-US" dirty="0" err="1"/>
              <a:t>iberal</a:t>
            </a:r>
            <a:r>
              <a:rPr lang="cs-CZ" dirty="0"/>
              <a:t> (UK)</a:t>
            </a:r>
          </a:p>
          <a:p>
            <a:pPr lvl="1"/>
            <a:r>
              <a:rPr lang="cs-CZ" dirty="0"/>
              <a:t>F</a:t>
            </a:r>
            <a:r>
              <a:rPr lang="en-US" dirty="0" err="1"/>
              <a:t>ederal</a:t>
            </a:r>
            <a:r>
              <a:rPr lang="cs-CZ" dirty="0"/>
              <a:t> (Germany)</a:t>
            </a:r>
          </a:p>
          <a:p>
            <a:pPr lvl="1"/>
            <a:r>
              <a:rPr lang="en-US" dirty="0"/>
              <a:t>Centralistic</a:t>
            </a:r>
            <a:r>
              <a:rPr lang="cs-CZ" dirty="0"/>
              <a:t> (France)</a:t>
            </a:r>
            <a:endParaRPr lang="en-US" dirty="0"/>
          </a:p>
          <a:p>
            <a:endParaRPr lang="cs-CZ" dirty="0"/>
          </a:p>
          <a:p>
            <a:endParaRPr lang="cs-CZ" dirty="0"/>
          </a:p>
          <a:p>
            <a:endParaRPr lang="cs-CZ" dirty="0"/>
          </a:p>
        </p:txBody>
      </p:sp>
    </p:spTree>
    <p:extLst>
      <p:ext uri="{BB962C8B-B14F-4D97-AF65-F5344CB8AC3E}">
        <p14:creationId xmlns:p14="http://schemas.microsoft.com/office/powerpoint/2010/main" val="2337518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D9BAF6-ABA7-4F8E-AE75-7A1EAB2CA6CB}"/>
              </a:ext>
            </a:extLst>
          </p:cNvPr>
          <p:cNvSpPr>
            <a:spLocks noGrp="1"/>
          </p:cNvSpPr>
          <p:nvPr>
            <p:ph type="title"/>
          </p:nvPr>
        </p:nvSpPr>
        <p:spPr/>
        <p:txBody>
          <a:bodyPr/>
          <a:lstStyle/>
          <a:p>
            <a:r>
              <a:rPr lang="cs-CZ" dirty="0" err="1"/>
              <a:t>Objectives</a:t>
            </a:r>
            <a:br>
              <a:rPr lang="cs-CZ" dirty="0"/>
            </a:br>
            <a:endParaRPr lang="cs-CZ" dirty="0"/>
          </a:p>
        </p:txBody>
      </p:sp>
      <p:sp>
        <p:nvSpPr>
          <p:cNvPr id="3" name="Zástupný text 2">
            <a:extLst>
              <a:ext uri="{FF2B5EF4-FFF2-40B4-BE49-F238E27FC236}">
                <a16:creationId xmlns:a16="http://schemas.microsoft.com/office/drawing/2014/main" id="{83E8B20E-CC80-4040-B680-D96213BBF6F6}"/>
              </a:ext>
            </a:extLst>
          </p:cNvPr>
          <p:cNvSpPr>
            <a:spLocks noGrp="1"/>
          </p:cNvSpPr>
          <p:nvPr>
            <p:ph type="body" idx="1"/>
          </p:nvPr>
        </p:nvSpPr>
        <p:spPr>
          <a:xfrm>
            <a:off x="628650" y="1360714"/>
            <a:ext cx="7886700" cy="4816249"/>
          </a:xfrm>
        </p:spPr>
        <p:txBody>
          <a:bodyPr/>
          <a:lstStyle/>
          <a:p>
            <a:pPr algn="l"/>
            <a:r>
              <a:rPr lang="en-US" b="0" i="0" dirty="0">
                <a:solidFill>
                  <a:srgbClr val="333333"/>
                </a:solidFill>
                <a:effectLst/>
                <a:latin typeface="Arvo" panose="020B0604020202020204" charset="0"/>
              </a:rPr>
              <a:t>The Cultural Policy 2021 - 2025 has the following objectives</a:t>
            </a:r>
            <a:r>
              <a:rPr lang="cs-CZ" b="0" i="0" dirty="0">
                <a:solidFill>
                  <a:srgbClr val="333333"/>
                </a:solidFill>
                <a:effectLst/>
                <a:latin typeface="Arvo" panose="020B0604020202020204" charset="0"/>
              </a:rPr>
              <a:t> (Czech </a:t>
            </a:r>
            <a:r>
              <a:rPr lang="cs-CZ" b="0" i="0" dirty="0" err="1">
                <a:solidFill>
                  <a:srgbClr val="333333"/>
                </a:solidFill>
                <a:effectLst/>
                <a:latin typeface="Arvo" panose="020B0604020202020204" charset="0"/>
              </a:rPr>
              <a:t>republic</a:t>
            </a:r>
            <a:r>
              <a:rPr lang="cs-CZ" b="0" i="0" dirty="0">
                <a:solidFill>
                  <a:srgbClr val="333333"/>
                </a:solidFill>
                <a:effectLst/>
                <a:latin typeface="Arvo" panose="020B0604020202020204" charset="0"/>
              </a:rPr>
              <a:t>)</a:t>
            </a:r>
            <a:endParaRPr lang="en-US" b="0" i="0" dirty="0">
              <a:solidFill>
                <a:srgbClr val="333333"/>
              </a:solidFill>
              <a:effectLst/>
              <a:latin typeface="Arvo" panose="020B0604020202020204" charset="0"/>
            </a:endParaRPr>
          </a:p>
          <a:p>
            <a:pPr algn="l"/>
            <a:r>
              <a:rPr lang="en-US" b="0" i="0" dirty="0">
                <a:solidFill>
                  <a:srgbClr val="333333"/>
                </a:solidFill>
                <a:effectLst/>
                <a:latin typeface="Arvo" panose="020B0604020202020204" charset="0"/>
              </a:rPr>
              <a:t>Objective 1: Increasing </a:t>
            </a:r>
            <a:r>
              <a:rPr lang="en-US" b="1" i="0" dirty="0">
                <a:solidFill>
                  <a:srgbClr val="333333"/>
                </a:solidFill>
                <a:effectLst/>
                <a:latin typeface="Arvo" panose="020B0604020202020204" charset="0"/>
              </a:rPr>
              <a:t>accessibility</a:t>
            </a:r>
            <a:r>
              <a:rPr lang="en-US" b="0" i="0" dirty="0">
                <a:solidFill>
                  <a:srgbClr val="333333"/>
                </a:solidFill>
                <a:effectLst/>
                <a:latin typeface="Arvo" panose="020B0604020202020204" charset="0"/>
              </a:rPr>
              <a:t> and availability of culture</a:t>
            </a:r>
            <a:r>
              <a:rPr lang="cs-CZ" b="0" i="0" dirty="0">
                <a:solidFill>
                  <a:srgbClr val="333333"/>
                </a:solidFill>
                <a:effectLst/>
                <a:latin typeface="Arvo" panose="020B0604020202020204" charset="0"/>
              </a:rPr>
              <a:t> (</a:t>
            </a:r>
            <a:r>
              <a:rPr lang="cs-CZ" b="0" i="0" dirty="0" err="1">
                <a:solidFill>
                  <a:srgbClr val="333333"/>
                </a:solidFill>
                <a:effectLst/>
                <a:latin typeface="Arvo" panose="020B0604020202020204" charset="0"/>
              </a:rPr>
              <a:t>financial</a:t>
            </a:r>
            <a:r>
              <a:rPr lang="cs-CZ" b="0" i="0" dirty="0">
                <a:solidFill>
                  <a:srgbClr val="333333"/>
                </a:solidFill>
                <a:effectLst/>
                <a:latin typeface="Arvo" panose="020B0604020202020204" charset="0"/>
              </a:rPr>
              <a:t>, </a:t>
            </a:r>
            <a:r>
              <a:rPr lang="cs-CZ" b="0" i="0" dirty="0" err="1">
                <a:solidFill>
                  <a:srgbClr val="333333"/>
                </a:solidFill>
                <a:effectLst/>
                <a:latin typeface="Arvo" panose="020B0604020202020204" charset="0"/>
              </a:rPr>
              <a:t>regional</a:t>
            </a:r>
            <a:r>
              <a:rPr lang="cs-CZ" b="0" i="0" dirty="0">
                <a:solidFill>
                  <a:srgbClr val="333333"/>
                </a:solidFill>
                <a:effectLst/>
                <a:latin typeface="Arvo" panose="020B0604020202020204" charset="0"/>
              </a:rPr>
              <a:t>)</a:t>
            </a:r>
            <a:endParaRPr lang="en-US" b="0" i="0" dirty="0">
              <a:solidFill>
                <a:srgbClr val="333333"/>
              </a:solidFill>
              <a:effectLst/>
              <a:latin typeface="Arvo" panose="020B0604020202020204" charset="0"/>
            </a:endParaRPr>
          </a:p>
          <a:p>
            <a:pPr algn="l"/>
            <a:r>
              <a:rPr lang="en-US" b="0" i="0" dirty="0">
                <a:solidFill>
                  <a:srgbClr val="333333"/>
                </a:solidFill>
                <a:effectLst/>
                <a:latin typeface="Arvo" panose="020B0604020202020204" charset="0"/>
              </a:rPr>
              <a:t>Objective 2: Effective care of </a:t>
            </a:r>
            <a:r>
              <a:rPr lang="en-US" b="1" i="0" dirty="0">
                <a:solidFill>
                  <a:srgbClr val="333333"/>
                </a:solidFill>
                <a:effectLst/>
                <a:latin typeface="Arvo" panose="020B0604020202020204" charset="0"/>
              </a:rPr>
              <a:t>cultural heritage</a:t>
            </a:r>
          </a:p>
          <a:p>
            <a:pPr algn="l"/>
            <a:r>
              <a:rPr lang="en-US" b="0" i="0" dirty="0">
                <a:solidFill>
                  <a:srgbClr val="333333"/>
                </a:solidFill>
                <a:effectLst/>
                <a:latin typeface="Arvo" panose="020B0604020202020204" charset="0"/>
              </a:rPr>
              <a:t>Objective 3: Developing the </a:t>
            </a:r>
            <a:r>
              <a:rPr lang="en-US" b="1" i="0" dirty="0">
                <a:solidFill>
                  <a:srgbClr val="333333"/>
                </a:solidFill>
                <a:effectLst/>
                <a:latin typeface="Arvo" panose="020B0604020202020204" charset="0"/>
              </a:rPr>
              <a:t>living arts</a:t>
            </a:r>
          </a:p>
          <a:p>
            <a:pPr algn="l"/>
            <a:r>
              <a:rPr lang="en-US" b="0" i="0" dirty="0">
                <a:solidFill>
                  <a:srgbClr val="333333"/>
                </a:solidFill>
                <a:effectLst/>
                <a:latin typeface="Arvo" panose="020B0604020202020204" charset="0"/>
              </a:rPr>
              <a:t>Objective 4: Development of cultural and </a:t>
            </a:r>
            <a:r>
              <a:rPr lang="en-US" b="1" i="0" dirty="0">
                <a:solidFill>
                  <a:srgbClr val="333333"/>
                </a:solidFill>
                <a:effectLst/>
                <a:latin typeface="Arvo" panose="020B0604020202020204" charset="0"/>
              </a:rPr>
              <a:t>creative industries</a:t>
            </a:r>
          </a:p>
          <a:p>
            <a:pPr algn="l"/>
            <a:r>
              <a:rPr lang="en-US" b="0" i="0" dirty="0">
                <a:solidFill>
                  <a:srgbClr val="333333"/>
                </a:solidFill>
                <a:effectLst/>
                <a:latin typeface="Arvo" panose="020B0604020202020204" charset="0"/>
              </a:rPr>
              <a:t>Objective 5: Broader role of culture in the Czech Republic</a:t>
            </a:r>
          </a:p>
          <a:p>
            <a:pPr algn="l"/>
            <a:r>
              <a:rPr lang="en-US" b="0" i="0" dirty="0">
                <a:solidFill>
                  <a:srgbClr val="333333"/>
                </a:solidFill>
                <a:effectLst/>
                <a:latin typeface="Arvo" panose="020B0604020202020204" charset="0"/>
              </a:rPr>
              <a:t>Objective 6: Transformation of the Ministry of Culture</a:t>
            </a:r>
          </a:p>
          <a:p>
            <a:pPr marL="114300" indent="0">
              <a:buNone/>
            </a:pPr>
            <a:endParaRPr lang="cs-CZ" dirty="0"/>
          </a:p>
          <a:p>
            <a:pPr marL="114300" indent="0">
              <a:buNone/>
            </a:pPr>
            <a:endParaRPr lang="cs-CZ" dirty="0"/>
          </a:p>
        </p:txBody>
      </p:sp>
    </p:spTree>
    <p:extLst>
      <p:ext uri="{BB962C8B-B14F-4D97-AF65-F5344CB8AC3E}">
        <p14:creationId xmlns:p14="http://schemas.microsoft.com/office/powerpoint/2010/main" val="3810021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D9BAF6-ABA7-4F8E-AE75-7A1EAB2CA6CB}"/>
              </a:ext>
            </a:extLst>
          </p:cNvPr>
          <p:cNvSpPr>
            <a:spLocks noGrp="1"/>
          </p:cNvSpPr>
          <p:nvPr>
            <p:ph type="title"/>
          </p:nvPr>
        </p:nvSpPr>
        <p:spPr>
          <a:xfrm>
            <a:off x="628650" y="365126"/>
            <a:ext cx="7886700" cy="516617"/>
          </a:xfrm>
        </p:spPr>
        <p:txBody>
          <a:bodyPr/>
          <a:lstStyle/>
          <a:p>
            <a:r>
              <a:rPr lang="cs-CZ" dirty="0"/>
              <a:t>Instruments</a:t>
            </a:r>
            <a:br>
              <a:rPr lang="cs-CZ" dirty="0"/>
            </a:br>
            <a:endParaRPr lang="cs-CZ" dirty="0"/>
          </a:p>
        </p:txBody>
      </p:sp>
      <p:sp>
        <p:nvSpPr>
          <p:cNvPr id="3" name="Zástupný text 2">
            <a:extLst>
              <a:ext uri="{FF2B5EF4-FFF2-40B4-BE49-F238E27FC236}">
                <a16:creationId xmlns:a16="http://schemas.microsoft.com/office/drawing/2014/main" id="{83E8B20E-CC80-4040-B680-D96213BBF6F6}"/>
              </a:ext>
            </a:extLst>
          </p:cNvPr>
          <p:cNvSpPr>
            <a:spLocks noGrp="1"/>
          </p:cNvSpPr>
          <p:nvPr>
            <p:ph type="body" idx="1"/>
          </p:nvPr>
        </p:nvSpPr>
        <p:spPr>
          <a:xfrm>
            <a:off x="141514" y="762000"/>
            <a:ext cx="8373836" cy="5414963"/>
          </a:xfrm>
        </p:spPr>
        <p:txBody>
          <a:bodyPr/>
          <a:lstStyle/>
          <a:p>
            <a:pPr marL="114300" indent="0">
              <a:buNone/>
            </a:pPr>
            <a:r>
              <a:rPr lang="en-US" dirty="0"/>
              <a:t> a. </a:t>
            </a:r>
            <a:r>
              <a:rPr lang="en-US" b="1" dirty="0"/>
              <a:t>LEGISLATIVE</a:t>
            </a:r>
            <a:r>
              <a:rPr lang="en-US" dirty="0"/>
              <a:t> </a:t>
            </a:r>
            <a:r>
              <a:rPr lang="cs-CZ" dirty="0"/>
              <a:t> - </a:t>
            </a:r>
            <a:r>
              <a:rPr lang="cs-CZ" dirty="0" err="1"/>
              <a:t>regulation</a:t>
            </a:r>
            <a:r>
              <a:rPr lang="cs-CZ" dirty="0"/>
              <a:t> of </a:t>
            </a:r>
            <a:r>
              <a:rPr lang="cs-CZ" dirty="0" err="1"/>
              <a:t>the</a:t>
            </a:r>
            <a:r>
              <a:rPr lang="cs-CZ" dirty="0"/>
              <a:t> art </a:t>
            </a:r>
            <a:r>
              <a:rPr lang="cs-CZ" dirty="0" err="1"/>
              <a:t>sector</a:t>
            </a:r>
            <a:r>
              <a:rPr lang="cs-CZ" dirty="0"/>
              <a:t> (</a:t>
            </a:r>
            <a:r>
              <a:rPr lang="cs-CZ" dirty="0" err="1"/>
              <a:t>intellectual</a:t>
            </a:r>
            <a:r>
              <a:rPr lang="cs-CZ" dirty="0"/>
              <a:t> </a:t>
            </a:r>
            <a:r>
              <a:rPr lang="cs-CZ" dirty="0" err="1"/>
              <a:t>property</a:t>
            </a:r>
            <a:r>
              <a:rPr lang="cs-CZ" dirty="0"/>
              <a:t>, </a:t>
            </a:r>
            <a:r>
              <a:rPr lang="cs-CZ" dirty="0" err="1"/>
              <a:t>child</a:t>
            </a:r>
            <a:r>
              <a:rPr lang="cs-CZ" dirty="0"/>
              <a:t> </a:t>
            </a:r>
            <a:r>
              <a:rPr lang="cs-CZ" dirty="0" err="1"/>
              <a:t>protection</a:t>
            </a:r>
            <a:r>
              <a:rPr lang="cs-CZ" dirty="0"/>
              <a:t>, export and import, archeology…)</a:t>
            </a:r>
          </a:p>
          <a:p>
            <a:pPr marL="114300" indent="0">
              <a:buNone/>
            </a:pPr>
            <a:r>
              <a:rPr lang="en-US" dirty="0"/>
              <a:t> b. </a:t>
            </a:r>
            <a:r>
              <a:rPr lang="en-US" b="1" dirty="0"/>
              <a:t>ECONOMIC</a:t>
            </a:r>
            <a:r>
              <a:rPr lang="cs-CZ" dirty="0"/>
              <a:t> - t</a:t>
            </a:r>
            <a:r>
              <a:rPr lang="en-US" dirty="0"/>
              <a:t>he state stimulates culture directly by grants and allowances from the national budget or, alternatively, structural funds or by financial instruments of national and structural funds, as well as indirectly by tax incentives. </a:t>
            </a:r>
            <a:endParaRPr lang="cs-CZ" dirty="0"/>
          </a:p>
          <a:p>
            <a:pPr marL="114300" indent="0">
              <a:buNone/>
            </a:pPr>
            <a:r>
              <a:rPr lang="en-US" dirty="0"/>
              <a:t>c. </a:t>
            </a:r>
            <a:r>
              <a:rPr lang="en-US" b="1" dirty="0"/>
              <a:t>GUIDANCE</a:t>
            </a:r>
            <a:r>
              <a:rPr lang="en-US" dirty="0"/>
              <a:t> </a:t>
            </a:r>
            <a:r>
              <a:rPr lang="cs-CZ" dirty="0"/>
              <a:t>- m</a:t>
            </a:r>
            <a:r>
              <a:rPr lang="en-US" dirty="0" err="1"/>
              <a:t>ost</a:t>
            </a:r>
            <a:r>
              <a:rPr lang="en-US" dirty="0"/>
              <a:t> activities in culture, especially in the area of cultural heritage conservation and the librarianship, can be influenced positively by methodological guidelines. Their effect can be increased by making grants conditional to the implementation of the guidelines as part of the grant policy</a:t>
            </a:r>
            <a:r>
              <a:rPr lang="cs-CZ" dirty="0"/>
              <a:t>.</a:t>
            </a:r>
          </a:p>
          <a:p>
            <a:pPr marL="114300" indent="0">
              <a:buNone/>
            </a:pPr>
            <a:r>
              <a:rPr lang="en-US" dirty="0"/>
              <a:t>d. </a:t>
            </a:r>
            <a:r>
              <a:rPr lang="en-US" b="1" dirty="0"/>
              <a:t>INSTITUTIONAL</a:t>
            </a:r>
            <a:r>
              <a:rPr lang="en-US" dirty="0"/>
              <a:t> </a:t>
            </a:r>
            <a:r>
              <a:rPr lang="cs-CZ" dirty="0"/>
              <a:t>- s</a:t>
            </a:r>
            <a:r>
              <a:rPr lang="en-US" dirty="0" err="1"/>
              <a:t>tate</a:t>
            </a:r>
            <a:r>
              <a:rPr lang="en-US" dirty="0"/>
              <a:t> cultural institutions bear and implement the tasks arising from National Cultural Policy in an effective manner</a:t>
            </a:r>
            <a:r>
              <a:rPr lang="cs-CZ" dirty="0"/>
              <a:t> (</a:t>
            </a:r>
            <a:r>
              <a:rPr lang="cs-CZ" dirty="0" err="1"/>
              <a:t>includes</a:t>
            </a:r>
            <a:r>
              <a:rPr lang="cs-CZ" dirty="0"/>
              <a:t> </a:t>
            </a:r>
            <a:r>
              <a:rPr lang="cs-CZ" dirty="0" err="1"/>
              <a:t>appointments</a:t>
            </a:r>
            <a:r>
              <a:rPr lang="cs-CZ" dirty="0"/>
              <a:t>)</a:t>
            </a:r>
          </a:p>
          <a:p>
            <a:pPr marL="114300" indent="0">
              <a:buNone/>
            </a:pPr>
            <a:endParaRPr lang="cs-CZ" dirty="0"/>
          </a:p>
        </p:txBody>
      </p:sp>
    </p:spTree>
    <p:extLst>
      <p:ext uri="{BB962C8B-B14F-4D97-AF65-F5344CB8AC3E}">
        <p14:creationId xmlns:p14="http://schemas.microsoft.com/office/powerpoint/2010/main" val="1621550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D9BAF6-ABA7-4F8E-AE75-7A1EAB2CA6CB}"/>
              </a:ext>
            </a:extLst>
          </p:cNvPr>
          <p:cNvSpPr>
            <a:spLocks noGrp="1"/>
          </p:cNvSpPr>
          <p:nvPr>
            <p:ph type="title"/>
          </p:nvPr>
        </p:nvSpPr>
        <p:spPr>
          <a:xfrm>
            <a:off x="628650" y="365126"/>
            <a:ext cx="7886700" cy="516617"/>
          </a:xfrm>
        </p:spPr>
        <p:txBody>
          <a:bodyPr/>
          <a:lstStyle/>
          <a:p>
            <a:r>
              <a:rPr lang="cs-CZ" dirty="0" err="1"/>
              <a:t>Evaluation</a:t>
            </a:r>
            <a:br>
              <a:rPr lang="cs-CZ" dirty="0"/>
            </a:br>
            <a:endParaRPr lang="cs-CZ" dirty="0"/>
          </a:p>
        </p:txBody>
      </p:sp>
      <p:sp>
        <p:nvSpPr>
          <p:cNvPr id="3" name="Zástupný text 2">
            <a:extLst>
              <a:ext uri="{FF2B5EF4-FFF2-40B4-BE49-F238E27FC236}">
                <a16:creationId xmlns:a16="http://schemas.microsoft.com/office/drawing/2014/main" id="{83E8B20E-CC80-4040-B680-D96213BBF6F6}"/>
              </a:ext>
            </a:extLst>
          </p:cNvPr>
          <p:cNvSpPr>
            <a:spLocks noGrp="1"/>
          </p:cNvSpPr>
          <p:nvPr>
            <p:ph type="body" idx="1"/>
          </p:nvPr>
        </p:nvSpPr>
        <p:spPr>
          <a:xfrm>
            <a:off x="141514" y="762000"/>
            <a:ext cx="8373836" cy="5414963"/>
          </a:xfrm>
        </p:spPr>
        <p:txBody>
          <a:bodyPr/>
          <a:lstStyle/>
          <a:p>
            <a:pPr marL="114300" indent="0">
              <a:buNone/>
            </a:pPr>
            <a:r>
              <a:rPr lang="en-US" b="1" dirty="0"/>
              <a:t>Cultural Policies in Europe </a:t>
            </a:r>
            <a:r>
              <a:rPr lang="en-US" dirty="0"/>
              <a:t>– A Compendium of Basic Facts and Trends (Council of Europe</a:t>
            </a:r>
            <a:r>
              <a:rPr lang="cs-CZ" dirty="0"/>
              <a:t>)</a:t>
            </a:r>
            <a:r>
              <a:rPr lang="en-US" dirty="0"/>
              <a:t> </a:t>
            </a:r>
            <a:r>
              <a:rPr lang="cs-CZ" dirty="0"/>
              <a:t> - </a:t>
            </a:r>
            <a:r>
              <a:rPr lang="cs-CZ" dirty="0">
                <a:hlinkClick r:id="rId2"/>
              </a:rPr>
              <a:t>www.culturalpolicies.net</a:t>
            </a:r>
            <a:r>
              <a:rPr lang="cs-CZ" dirty="0"/>
              <a:t> – online database </a:t>
            </a:r>
            <a:r>
              <a:rPr lang="cs-CZ" dirty="0" err="1"/>
              <a:t>with</a:t>
            </a:r>
            <a:r>
              <a:rPr lang="cs-CZ" dirty="0"/>
              <a:t> country </a:t>
            </a:r>
            <a:r>
              <a:rPr lang="cs-CZ" dirty="0" err="1"/>
              <a:t>profiles</a:t>
            </a:r>
            <a:endParaRPr lang="cs-CZ" dirty="0"/>
          </a:p>
          <a:p>
            <a:pPr marL="114300" indent="0">
              <a:buNone/>
            </a:pPr>
            <a:endParaRPr lang="cs-CZ" dirty="0"/>
          </a:p>
          <a:p>
            <a:pPr marL="114300" indent="0">
              <a:buNone/>
            </a:pPr>
            <a:r>
              <a:rPr lang="cs-CZ" dirty="0" err="1"/>
              <a:t>Evaluating</a:t>
            </a:r>
            <a:r>
              <a:rPr lang="cs-CZ" dirty="0"/>
              <a:t> cultural policy is a </a:t>
            </a:r>
            <a:r>
              <a:rPr lang="cs-CZ" dirty="0" err="1"/>
              <a:t>complexe</a:t>
            </a:r>
            <a:r>
              <a:rPr lang="cs-CZ" dirty="0"/>
              <a:t> </a:t>
            </a:r>
            <a:r>
              <a:rPr lang="cs-CZ" dirty="0" err="1"/>
              <a:t>exercice</a:t>
            </a:r>
            <a:endParaRPr lang="cs-CZ" dirty="0"/>
          </a:p>
          <a:p>
            <a:pPr marL="114300" indent="0">
              <a:buNone/>
            </a:pPr>
            <a:endParaRPr lang="cs-CZ" dirty="0"/>
          </a:p>
          <a:p>
            <a:pPr marL="114300" indent="0">
              <a:buNone/>
            </a:pPr>
            <a:r>
              <a:rPr lang="cs-CZ" b="1" dirty="0" err="1"/>
              <a:t>Quantitative</a:t>
            </a:r>
            <a:r>
              <a:rPr lang="cs-CZ" b="1" dirty="0"/>
              <a:t> </a:t>
            </a:r>
            <a:r>
              <a:rPr lang="cs-CZ" b="1" dirty="0" err="1"/>
              <a:t>indicators</a:t>
            </a:r>
            <a:r>
              <a:rPr lang="cs-CZ" b="1" dirty="0"/>
              <a:t>  </a:t>
            </a:r>
            <a:r>
              <a:rPr lang="cs-CZ" dirty="0"/>
              <a:t>- cultural data and </a:t>
            </a:r>
            <a:r>
              <a:rPr lang="cs-CZ" dirty="0" err="1"/>
              <a:t>statistics</a:t>
            </a:r>
            <a:r>
              <a:rPr lang="cs-CZ" dirty="0"/>
              <a:t> </a:t>
            </a:r>
          </a:p>
          <a:p>
            <a:pPr marL="114300" indent="0">
              <a:buNone/>
            </a:pPr>
            <a:r>
              <a:rPr lang="cs-CZ" dirty="0"/>
              <a:t>(</a:t>
            </a:r>
            <a:r>
              <a:rPr lang="cs-CZ" dirty="0" err="1"/>
              <a:t>attendance</a:t>
            </a:r>
            <a:r>
              <a:rPr lang="cs-CZ" dirty="0"/>
              <a:t>, </a:t>
            </a:r>
            <a:r>
              <a:rPr lang="cs-CZ" dirty="0" err="1"/>
              <a:t>number</a:t>
            </a:r>
            <a:r>
              <a:rPr lang="cs-CZ" dirty="0"/>
              <a:t> of </a:t>
            </a:r>
            <a:r>
              <a:rPr lang="cs-CZ" dirty="0" err="1"/>
              <a:t>events</a:t>
            </a:r>
            <a:r>
              <a:rPr lang="cs-CZ" dirty="0"/>
              <a:t>, </a:t>
            </a:r>
            <a:r>
              <a:rPr lang="cs-CZ" dirty="0" err="1"/>
              <a:t>frequency</a:t>
            </a:r>
            <a:r>
              <a:rPr lang="cs-CZ" dirty="0"/>
              <a:t>)</a:t>
            </a:r>
          </a:p>
          <a:p>
            <a:pPr marL="114300" indent="0">
              <a:buNone/>
            </a:pPr>
            <a:r>
              <a:rPr lang="cs-CZ" b="1" dirty="0" err="1"/>
              <a:t>Qualitative</a:t>
            </a:r>
            <a:r>
              <a:rPr lang="cs-CZ" b="1" dirty="0"/>
              <a:t> </a:t>
            </a:r>
            <a:r>
              <a:rPr lang="cs-CZ" b="1" dirty="0" err="1"/>
              <a:t>elements</a:t>
            </a:r>
            <a:r>
              <a:rPr lang="cs-CZ" b="1" dirty="0"/>
              <a:t> </a:t>
            </a:r>
          </a:p>
          <a:p>
            <a:pPr marL="114300" indent="0">
              <a:buNone/>
            </a:pPr>
            <a:r>
              <a:rPr lang="cs-CZ" dirty="0"/>
              <a:t>	-  Standard of </a:t>
            </a:r>
            <a:r>
              <a:rPr lang="cs-CZ" dirty="0" err="1"/>
              <a:t>living</a:t>
            </a:r>
            <a:r>
              <a:rPr lang="cs-CZ" dirty="0"/>
              <a:t> (</a:t>
            </a:r>
            <a:r>
              <a:rPr lang="cs-CZ" dirty="0" err="1"/>
              <a:t>local</a:t>
            </a:r>
            <a:r>
              <a:rPr lang="cs-CZ" dirty="0"/>
              <a:t>/</a:t>
            </a:r>
            <a:r>
              <a:rPr lang="cs-CZ" dirty="0" err="1"/>
              <a:t>regional</a:t>
            </a:r>
            <a:r>
              <a:rPr lang="cs-CZ" dirty="0"/>
              <a:t>/</a:t>
            </a:r>
            <a:r>
              <a:rPr lang="cs-CZ" dirty="0" err="1"/>
              <a:t>state</a:t>
            </a:r>
            <a:r>
              <a:rPr lang="cs-CZ" dirty="0"/>
              <a:t> </a:t>
            </a:r>
            <a:r>
              <a:rPr lang="cs-CZ" dirty="0" err="1"/>
              <a:t>levels</a:t>
            </a:r>
            <a:r>
              <a:rPr lang="cs-CZ" dirty="0"/>
              <a:t>)</a:t>
            </a:r>
          </a:p>
          <a:p>
            <a:pPr marL="114300" indent="0">
              <a:buNone/>
            </a:pPr>
            <a:r>
              <a:rPr lang="cs-CZ" dirty="0"/>
              <a:t>	-  Access to </a:t>
            </a:r>
            <a:r>
              <a:rPr lang="cs-CZ" dirty="0" err="1"/>
              <a:t>culture</a:t>
            </a:r>
            <a:endParaRPr lang="cs-CZ" dirty="0"/>
          </a:p>
          <a:p>
            <a:pPr marL="114300" indent="0">
              <a:buNone/>
            </a:pPr>
            <a:r>
              <a:rPr lang="cs-CZ" dirty="0"/>
              <a:t>	-  Cultural vitality and </a:t>
            </a:r>
            <a:r>
              <a:rPr lang="cs-CZ" dirty="0" err="1"/>
              <a:t>competitiveness</a:t>
            </a:r>
            <a:r>
              <a:rPr lang="cs-CZ" dirty="0"/>
              <a:t> by </a:t>
            </a:r>
            <a:r>
              <a:rPr lang="cs-CZ" dirty="0" err="1"/>
              <a:t>sector</a:t>
            </a:r>
            <a:endParaRPr lang="cs-CZ" dirty="0"/>
          </a:p>
        </p:txBody>
      </p:sp>
    </p:spTree>
    <p:extLst>
      <p:ext uri="{BB962C8B-B14F-4D97-AF65-F5344CB8AC3E}">
        <p14:creationId xmlns:p14="http://schemas.microsoft.com/office/powerpoint/2010/main" val="958844708"/>
      </p:ext>
    </p:extLst>
  </p:cSld>
  <p:clrMapOvr>
    <a:masterClrMapping/>
  </p:clrMapOvr>
</p:sld>
</file>

<file path=ppt/theme/theme1.xml><?xml version="1.0" encoding="utf-8"?>
<a:theme xmlns:a="http://schemas.openxmlformats.org/drawingml/2006/main" name="Motiv Office">
  <a:themeElements>
    <a:clrScheme name="Kancelář">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678</Words>
  <Application>Microsoft Office PowerPoint</Application>
  <PresentationFormat>Předvádění na obrazovce (4:3)</PresentationFormat>
  <Paragraphs>56</Paragraphs>
  <Slides>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Arvo</vt:lpstr>
      <vt:lpstr>Arial</vt:lpstr>
      <vt:lpstr>Calibri</vt:lpstr>
      <vt:lpstr>Motiv Office</vt:lpstr>
      <vt:lpstr>Art system and cultural policy</vt:lpstr>
      <vt:lpstr>Before we start…</vt:lpstr>
      <vt:lpstr>Structure</vt:lpstr>
      <vt:lpstr>Art system </vt:lpstr>
      <vt:lpstr>Art system – cultural policy landscape</vt:lpstr>
      <vt:lpstr>Cultural policy</vt:lpstr>
      <vt:lpstr>Objectives </vt:lpstr>
      <vt:lpstr>Instruments </vt:lpstr>
      <vt:lpstr>Evaluation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Eliška</dc:creator>
  <cp:lastModifiedBy>Eliška</cp:lastModifiedBy>
  <cp:revision>8</cp:revision>
  <cp:lastPrinted>2022-11-23T15:12:22Z</cp:lastPrinted>
  <dcterms:modified xsi:type="dcterms:W3CDTF">2022-11-23T15:12:43Z</dcterms:modified>
</cp:coreProperties>
</file>