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028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25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33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61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2980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54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27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91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6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35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76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B486919-2DDE-4BFA-9683-EF37E901D221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B0E1D22-F61B-4E28-A60B-DB4B36AFB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1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1016" y="2386744"/>
            <a:ext cx="9601200" cy="1645920"/>
          </a:xfrm>
        </p:spPr>
        <p:txBody>
          <a:bodyPr>
            <a:normAutofit/>
          </a:bodyPr>
          <a:lstStyle/>
          <a:p>
            <a:r>
              <a:rPr lang="cs-CZ" sz="3200" b="1" dirty="0"/>
              <a:t>Macumi Imaiová – Jazyk a myšlení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4000" dirty="0"/>
              <a:t>Předmluva</a:t>
            </a:r>
          </a:p>
          <a:p>
            <a:endParaRPr lang="cs-CZ" sz="4000" dirty="0"/>
          </a:p>
          <a:p>
            <a:r>
              <a:rPr lang="cs-CZ" sz="2000" dirty="0"/>
              <a:t>Alžběta Anna Mankovecká</a:t>
            </a:r>
          </a:p>
        </p:txBody>
      </p:sp>
    </p:spTree>
    <p:extLst>
      <p:ext uri="{BB962C8B-B14F-4D97-AF65-F5344CB8AC3E}">
        <p14:creationId xmlns:p14="http://schemas.microsoft.com/office/powerpoint/2010/main" val="2735575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IMAI, Mutsumi. </a:t>
            </a:r>
            <a:r>
              <a:rPr lang="cs-CZ" i="1" dirty="0"/>
              <a:t>Jazyk a myšlení</a:t>
            </a:r>
            <a:r>
              <a:rPr lang="cs-CZ" dirty="0"/>
              <a:t>. Přeložil Petra KANASUGI. Praha: Univerzita Karlova, nakladatelství Karolinum, 2017. Lingvistika (Karolinum). ISBN 978-80-246-3675-7. str. 4-13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69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964692"/>
            <a:ext cx="8698992" cy="1188720"/>
          </a:xfrm>
        </p:spPr>
        <p:txBody>
          <a:bodyPr/>
          <a:lstStyle/>
          <a:p>
            <a:r>
              <a:rPr lang="cs-CZ" dirty="0"/>
              <a:t>Základní údaje o knize: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2907792"/>
            <a:ext cx="8595360" cy="4351337"/>
          </a:xfrm>
        </p:spPr>
        <p:txBody>
          <a:bodyPr/>
          <a:lstStyle/>
          <a:p>
            <a:r>
              <a:rPr lang="cs-CZ" dirty="0"/>
              <a:t>Originál - Kotoba to shikou</a:t>
            </a:r>
          </a:p>
          <a:p>
            <a:r>
              <a:rPr lang="cs-CZ" dirty="0"/>
              <a:t>Rok a místo vydání – Japonsko, 2010</a:t>
            </a:r>
          </a:p>
          <a:p>
            <a:r>
              <a:rPr lang="cs-CZ" dirty="0"/>
              <a:t>Překladatel – Petra Kanasugi</a:t>
            </a:r>
          </a:p>
          <a:p>
            <a:r>
              <a:rPr lang="cs-CZ" dirty="0"/>
              <a:t>České vydání – Praha: Univerzita Karlova, nakladatelství Karolinum, 2017 </a:t>
            </a:r>
          </a:p>
        </p:txBody>
      </p:sp>
    </p:spTree>
    <p:extLst>
      <p:ext uri="{BB962C8B-B14F-4D97-AF65-F5344CB8AC3E}">
        <p14:creationId xmlns:p14="http://schemas.microsoft.com/office/powerpoint/2010/main" val="297403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6384"/>
            <a:ext cx="9692640" cy="1325562"/>
          </a:xfrm>
        </p:spPr>
        <p:txBody>
          <a:bodyPr>
            <a:normAutofit/>
          </a:bodyPr>
          <a:lstStyle/>
          <a:p>
            <a:r>
              <a:rPr lang="cs-CZ" dirty="0"/>
              <a:t>Předmluva </a:t>
            </a:r>
            <a:br>
              <a:rPr lang="cs-CZ" dirty="0"/>
            </a:br>
            <a:r>
              <a:rPr lang="cs-CZ" dirty="0"/>
              <a:t>Slova jako voda, zelená, vlevo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75856"/>
            <a:ext cx="10515600" cy="4351338"/>
          </a:xfrm>
        </p:spPr>
        <p:txBody>
          <a:bodyPr/>
          <a:lstStyle/>
          <a:p>
            <a:r>
              <a:rPr lang="cs-CZ" sz="2000" dirty="0"/>
              <a:t>Jazyk je oknem do světa – na svět se díváme optikou našeho jazyka</a:t>
            </a:r>
          </a:p>
          <a:p>
            <a:r>
              <a:rPr lang="cs-CZ" sz="2000" dirty="0"/>
              <a:t>Chápe dítě, které ještě nezná slovo </a:t>
            </a:r>
            <a:r>
              <a:rPr lang="cs-CZ" sz="2000" i="1" dirty="0"/>
              <a:t>voda, </a:t>
            </a:r>
            <a:r>
              <a:rPr lang="cs-CZ" sz="2000" dirty="0"/>
              <a:t>vodu jinak, než dospělý?</a:t>
            </a:r>
          </a:p>
          <a:p>
            <a:r>
              <a:rPr lang="cs-CZ" sz="2000" dirty="0"/>
              <a:t>Chápou lidé, hovořící jazykem, ve kterém neexistuje slovo </a:t>
            </a:r>
            <a:r>
              <a:rPr lang="cs-CZ" sz="2000" i="1" dirty="0"/>
              <a:t>vlevo</a:t>
            </a:r>
            <a:r>
              <a:rPr lang="cs-CZ" sz="2000" dirty="0"/>
              <a:t>, prostorové vztahy jinak, než my?</a:t>
            </a:r>
          </a:p>
          <a:p>
            <a:r>
              <a:rPr lang="cs-CZ" sz="2000" dirty="0"/>
              <a:t>Velký slovník jazykovědy – existuje více než 8000 jazyků</a:t>
            </a:r>
          </a:p>
          <a:p>
            <a:r>
              <a:rPr lang="cs-CZ" sz="2000" dirty="0"/>
              <a:t>Způsoby segmentace světa – velice rozmanité</a:t>
            </a:r>
          </a:p>
          <a:p>
            <a:endParaRPr lang="cs-CZ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7992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152144"/>
            <a:ext cx="10101072" cy="694626"/>
          </a:xfrm>
        </p:spPr>
        <p:txBody>
          <a:bodyPr>
            <a:normAutofit fontScale="90000"/>
          </a:bodyPr>
          <a:lstStyle/>
          <a:p>
            <a:r>
              <a:rPr lang="cs-CZ" dirty="0"/>
              <a:t>Jak segmentujeme svět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2313432"/>
            <a:ext cx="10101072" cy="3895344"/>
          </a:xfrm>
        </p:spPr>
        <p:txBody>
          <a:bodyPr>
            <a:normAutofit/>
          </a:bodyPr>
          <a:lstStyle/>
          <a:p>
            <a:r>
              <a:rPr lang="cs-CZ" dirty="0"/>
              <a:t>Kategorie = skupina věcí stejného druhu</a:t>
            </a:r>
          </a:p>
          <a:p>
            <a:r>
              <a:rPr lang="cs-CZ" dirty="0"/>
              <a:t>Jazyk rozděluje svět do kategorií (vyjímka – vlastní jména)</a:t>
            </a:r>
          </a:p>
          <a:p>
            <a:r>
              <a:rPr lang="cs-CZ" dirty="0"/>
              <a:t>Kategorie rozlišované jazykem se neomezují jen na věci</a:t>
            </a:r>
          </a:p>
          <a:p>
            <a:r>
              <a:rPr lang="cs-CZ" dirty="0"/>
              <a:t>Jak slova vyjadřují vztahy mezi předměty – jazyk množství variací prostorových vztahů třídí do kategorií a dává jim řád</a:t>
            </a:r>
          </a:p>
          <a:p>
            <a:pPr lvl="1"/>
            <a:r>
              <a:rPr lang="cs-CZ" i="1" dirty="0"/>
              <a:t>Věc A je před, za, vedle, vlevo od... věci B</a:t>
            </a:r>
            <a:r>
              <a:rPr lang="cs-CZ" dirty="0"/>
              <a:t>  - na užití nemá vliv místo, vzájemná vzdálenost, ani co je věc A a B </a:t>
            </a:r>
          </a:p>
          <a:p>
            <a:pPr lvl="1"/>
            <a:r>
              <a:rPr lang="cs-CZ" dirty="0"/>
              <a:t>-&gt; jazyk množství v 3D prostoru existujících konstelací dvou předmětů rozděluje do malého počtu kategorií prostorových vztahů a systematizuje je</a:t>
            </a:r>
          </a:p>
          <a:p>
            <a:r>
              <a:rPr lang="cs-CZ" dirty="0"/>
              <a:t>Pokud svět vidíme tak, jak nám jej jazyk segmentuje, pak by způsob vidění světa a myšlení lidí, kteří mluví různými jazyky, měl být odlišný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72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964692"/>
            <a:ext cx="9345168" cy="1188720"/>
          </a:xfrm>
        </p:spPr>
        <p:txBody>
          <a:bodyPr/>
          <a:lstStyle/>
          <a:p>
            <a:r>
              <a:rPr lang="cs-CZ" dirty="0"/>
              <a:t>Co je to myšlení?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3127248"/>
            <a:ext cx="8595360" cy="4351337"/>
          </a:xfrm>
        </p:spPr>
        <p:txBody>
          <a:bodyPr/>
          <a:lstStyle/>
          <a:p>
            <a:r>
              <a:rPr lang="cs-CZ" sz="2000" dirty="0"/>
              <a:t>Myšlení = veškerá kognitivní aktivita, která se odehrává v lidské mysli</a:t>
            </a:r>
          </a:p>
          <a:p>
            <a:r>
              <a:rPr lang="cs-CZ" sz="2000" dirty="0"/>
              <a:t>Vědomé kognitivní procesy </a:t>
            </a:r>
          </a:p>
          <a:p>
            <a:r>
              <a:rPr lang="cs-CZ" sz="2000" dirty="0"/>
              <a:t>Nevědomé kognitivní procesy – vnímání věcí, dějů, chápání vnímaného)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50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58368"/>
            <a:ext cx="10101072" cy="1325562"/>
          </a:xfrm>
        </p:spPr>
        <p:txBody>
          <a:bodyPr/>
          <a:lstStyle/>
          <a:p>
            <a:r>
              <a:rPr lang="cs-CZ" dirty="0"/>
              <a:t>Co je to poznávání?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2638044"/>
            <a:ext cx="10101072" cy="3625596"/>
          </a:xfrm>
        </p:spPr>
        <p:txBody>
          <a:bodyPr>
            <a:normAutofit/>
          </a:bodyPr>
          <a:lstStyle/>
          <a:p>
            <a:r>
              <a:rPr lang="cs-CZ" dirty="0"/>
              <a:t>V kontextu každodenních automatizovaných aktivit je </a:t>
            </a:r>
            <a:r>
              <a:rPr lang="cs-CZ" i="1" dirty="0"/>
              <a:t>poznávání</a:t>
            </a:r>
            <a:r>
              <a:rPr lang="cs-CZ" dirty="0"/>
              <a:t> a </a:t>
            </a:r>
            <a:r>
              <a:rPr lang="cs-CZ" i="1" dirty="0"/>
              <a:t>myšlení</a:t>
            </a:r>
            <a:r>
              <a:rPr lang="cs-CZ" dirty="0"/>
              <a:t> definováno víceméně stejně</a:t>
            </a:r>
          </a:p>
          <a:p>
            <a:r>
              <a:rPr lang="cs-CZ" dirty="0"/>
              <a:t>Příklad:</a:t>
            </a:r>
          </a:p>
          <a:p>
            <a:pPr lvl="1"/>
            <a:r>
              <a:rPr lang="cs-CZ" dirty="0"/>
              <a:t>Hledám svůj oblíbený hrníček, vidím různé druhy nádobí, hrníčků, mezi nimi vyhledám ten svůj – vím, co je hrnek, vím, který je můj oblíbený – tyto informace mám uloženy v paměti</a:t>
            </a:r>
          </a:p>
          <a:p>
            <a:r>
              <a:rPr lang="cs-CZ" dirty="0"/>
              <a:t>Jinou optikou:</a:t>
            </a:r>
          </a:p>
          <a:p>
            <a:pPr lvl="1"/>
            <a:r>
              <a:rPr lang="cs-CZ" dirty="0"/>
              <a:t>Mezi nádobím poznávám hrníčky, talíře, misky, navíc poznávám, který hrníček je můj oblíbený</a:t>
            </a:r>
          </a:p>
          <a:p>
            <a:r>
              <a:rPr lang="cs-CZ" dirty="0"/>
              <a:t>Výloha – mezi předměty rozeznávám klobouky podle tvaru</a:t>
            </a:r>
          </a:p>
          <a:p>
            <a:r>
              <a:rPr lang="cs-CZ" dirty="0"/>
              <a:t>Rozsah poznávání není uložen pouze na viděné (zvuk, dotek, správnost, ...)</a:t>
            </a:r>
          </a:p>
          <a:p>
            <a:r>
              <a:rPr lang="cs-CZ" dirty="0"/>
              <a:t>Hranice poznávání a myšlení nejsou ostré</a:t>
            </a:r>
          </a:p>
        </p:txBody>
      </p:sp>
    </p:spTree>
    <p:extLst>
      <p:ext uri="{BB962C8B-B14F-4D97-AF65-F5344CB8AC3E}">
        <p14:creationId xmlns:p14="http://schemas.microsoft.com/office/powerpoint/2010/main" val="134575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12064"/>
            <a:ext cx="9692640" cy="1325562"/>
          </a:xfrm>
        </p:spPr>
        <p:txBody>
          <a:bodyPr/>
          <a:lstStyle/>
          <a:p>
            <a:r>
              <a:rPr lang="cs-CZ" dirty="0"/>
              <a:t>Přístup psychologie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0254"/>
            <a:ext cx="10515600" cy="3207586"/>
          </a:xfrm>
        </p:spPr>
        <p:txBody>
          <a:bodyPr>
            <a:normAutofit/>
          </a:bodyPr>
          <a:lstStyle/>
          <a:p>
            <a:r>
              <a:rPr lang="cs-CZ" sz="2000" dirty="0"/>
              <a:t>Různé publikace představují, jak se liší segmentace světa v různých jazycích od segmentace, kterou na základě našeho mateřského jazyka považujeme za samozřejmou</a:t>
            </a:r>
          </a:p>
          <a:p>
            <a:r>
              <a:rPr lang="cs-CZ" sz="2000" dirty="0"/>
              <a:t>Kniha </a:t>
            </a:r>
            <a:r>
              <a:rPr lang="cs-CZ" sz="2000" i="1" dirty="0"/>
              <a:t>Japonský jazyk (1988) – </a:t>
            </a:r>
            <a:r>
              <a:rPr lang="cs-CZ" sz="2000" dirty="0"/>
              <a:t>příklad kulturně významných slov – amaeru (využívat něčí přízně), kenage (odhodlání), izagijoi (pozitivní)</a:t>
            </a:r>
          </a:p>
          <a:p>
            <a:r>
              <a:rPr lang="cs-CZ" sz="2000" dirty="0"/>
              <a:t>George Lakoff – způsob segmentace světa konkrétním jazykem je odrazem myšlenkových procesů, které nevědomě ovlivňují mluvčího daného jazyka, segmentace světa v podání jednoho jazyka je nepřeložitelná do jazyka jiného</a:t>
            </a:r>
          </a:p>
          <a:p>
            <a:r>
              <a:rPr lang="cs-CZ" sz="2000" dirty="0"/>
              <a:t>Rozdíly mezi jazyky odrážejí rozdíly v myšlení – tvrzení není podloženo vědeckými experimenty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55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2084833"/>
            <a:ext cx="10515600" cy="5586984"/>
          </a:xfrm>
        </p:spPr>
        <p:txBody>
          <a:bodyPr>
            <a:normAutofit/>
          </a:bodyPr>
          <a:lstStyle/>
          <a:p>
            <a:r>
              <a:rPr lang="cs-CZ" sz="2000" dirty="0"/>
              <a:t>Vztah jazyka a myšlení – dosud především antropologové a jazykovědci</a:t>
            </a:r>
          </a:p>
          <a:p>
            <a:r>
              <a:rPr lang="cs-CZ" sz="2000" dirty="0"/>
              <a:t>Hlavní zájem – zjistit, jestli se myšlení mluvčích v různých jazycích liší</a:t>
            </a:r>
          </a:p>
          <a:p>
            <a:r>
              <a:rPr lang="cs-CZ" sz="2000" dirty="0"/>
              <a:t>Nový pohled na tuto otázku – kognitivní a vývojová psychologie</a:t>
            </a:r>
          </a:p>
          <a:p>
            <a:r>
              <a:rPr lang="cs-CZ" sz="2000" dirty="0"/>
              <a:t>Jak změní učení se jazyku znalosti, které dítě má? Jak ovlivňuje osvojování si jazyka myšlenkové procesy dítěte? Chápe miminko věci, které vidí jinak, než dospělí, kteří mají jazyk k dispozici?</a:t>
            </a:r>
          </a:p>
          <a:p>
            <a:r>
              <a:rPr lang="cs-CZ" sz="2000" dirty="0"/>
              <a:t>Japonci říkají barvě, která na semaforu znamená volno, modrá. Američané nazývají stejnou barvu zelená. Vidí opravdu Japonci barvu na semaforu jako modrou a Američani zelenou? Chápou každý barvu odlišně?</a:t>
            </a:r>
          </a:p>
        </p:txBody>
      </p:sp>
    </p:spTree>
    <p:extLst>
      <p:ext uri="{BB962C8B-B14F-4D97-AF65-F5344CB8AC3E}">
        <p14:creationId xmlns:p14="http://schemas.microsoft.com/office/powerpoint/2010/main" val="1019482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" y="356615"/>
            <a:ext cx="10515600" cy="736335"/>
          </a:xfrm>
        </p:spPr>
        <p:txBody>
          <a:bodyPr>
            <a:normAutofit fontScale="90000"/>
          </a:bodyPr>
          <a:lstStyle/>
          <a:p>
            <a:r>
              <a:rPr lang="cs-CZ" dirty="0"/>
              <a:t>Co chce autorka publikací říct?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1347537"/>
            <a:ext cx="10515600" cy="55104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Kniha reviduje dosavadní odpovědi na otázku, zda se mluvčí různých jazyků dívají na svět různými způsoby</a:t>
            </a:r>
          </a:p>
          <a:p>
            <a:pPr lvl="0"/>
            <a:r>
              <a:rPr lang="cs-CZ" dirty="0"/>
              <a:t>Nabízí nový pohled na to, čím vlastně pro člověka jazyk je</a:t>
            </a:r>
          </a:p>
          <a:p>
            <a:pPr lvl="0"/>
            <a:r>
              <a:rPr lang="cs-CZ" dirty="0"/>
              <a:t>Struktura publikace:</a:t>
            </a:r>
          </a:p>
          <a:p>
            <a:pPr lvl="1"/>
            <a:r>
              <a:rPr lang="cs-CZ" sz="2100" dirty="0"/>
              <a:t>1. kapitola – seznámení se způsobem, jakým jazyk segmentuje svět kolem nás</a:t>
            </a:r>
          </a:p>
          <a:p>
            <a:pPr lvl="1"/>
            <a:r>
              <a:rPr lang="cs-CZ" sz="2100" dirty="0"/>
              <a:t>2. kapitola – odráží poznávání mluvčích různých jazyků segmentaci světa?</a:t>
            </a:r>
          </a:p>
          <a:p>
            <a:pPr lvl="1"/>
            <a:r>
              <a:rPr lang="cs-CZ" sz="2100" dirty="0"/>
              <a:t>3. kapitola – jaké univerzální principy v jazycích existují</a:t>
            </a:r>
          </a:p>
          <a:p>
            <a:pPr lvl="1"/>
            <a:r>
              <a:rPr lang="cs-CZ" sz="2100" dirty="0"/>
              <a:t>4. kapitola – vztah jazyka a psychického vývoje dětí</a:t>
            </a:r>
          </a:p>
          <a:p>
            <a:pPr lvl="1"/>
            <a:r>
              <a:rPr lang="cs-CZ" sz="2100" dirty="0"/>
              <a:t>5. kapitola – jak hluboký vztah spojuje jazyk a naše každodenní myšlení, je myšlení bez jazyka vůbec možné?</a:t>
            </a:r>
          </a:p>
          <a:p>
            <a:pPr lvl="1"/>
            <a:r>
              <a:rPr lang="cs-CZ" sz="2100" dirty="0"/>
              <a:t>6. kapitola – mohou si mluvčí různých jazyků porozumět? </a:t>
            </a:r>
          </a:p>
          <a:p>
            <a:r>
              <a:rPr lang="cs-CZ" dirty="0"/>
              <a:t>Publikace se snaží  přinést originální pohled na to, jaké má jazyk místo v běžném lidském myšlení</a:t>
            </a:r>
          </a:p>
          <a:p>
            <a:pPr lvl="0"/>
            <a:r>
              <a:rPr lang="cs-CZ" i="1" dirty="0"/>
              <a:t>Slovo</a:t>
            </a:r>
            <a:r>
              <a:rPr lang="cs-CZ" dirty="0"/>
              <a:t> – používáno dvěma způsoby:</a:t>
            </a:r>
          </a:p>
          <a:p>
            <a:pPr lvl="1"/>
            <a:r>
              <a:rPr lang="cs-CZ" dirty="0"/>
              <a:t>Konkrétní význam odpovídající slovu </a:t>
            </a:r>
            <a:r>
              <a:rPr lang="cs-CZ" i="1" dirty="0"/>
              <a:t>word </a:t>
            </a:r>
            <a:r>
              <a:rPr lang="cs-CZ" dirty="0"/>
              <a:t>(slovo)</a:t>
            </a:r>
          </a:p>
          <a:p>
            <a:pPr lvl="1"/>
            <a:r>
              <a:rPr lang="cs-CZ" dirty="0"/>
              <a:t>Abstraktnější význam odpovídající slovu </a:t>
            </a:r>
            <a:r>
              <a:rPr lang="cs-CZ" i="1" dirty="0"/>
              <a:t>language </a:t>
            </a:r>
            <a:r>
              <a:rPr lang="cs-CZ" dirty="0"/>
              <a:t>(jazyk)</a:t>
            </a:r>
          </a:p>
          <a:p>
            <a:pPr lvl="0"/>
            <a:r>
              <a:rPr lang="cs-CZ" dirty="0"/>
              <a:t>Snaha užití termínů rozlišovat (slovo=word, jazyk=language), ale někdy jediné slovo odkazuje k oběma významům, rozlišení není zcela důsledné</a:t>
            </a:r>
          </a:p>
        </p:txBody>
      </p:sp>
    </p:spTree>
    <p:extLst>
      <p:ext uri="{BB962C8B-B14F-4D97-AF65-F5344CB8AC3E}">
        <p14:creationId xmlns:p14="http://schemas.microsoft.com/office/powerpoint/2010/main" val="10783667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222</TotalTime>
  <Words>794</Words>
  <Application>Microsoft Office PowerPoint</Application>
  <PresentationFormat>Širokoúhlá obrazovka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Parcel</vt:lpstr>
      <vt:lpstr>Macumi Imaiová – Jazyk a myšlení</vt:lpstr>
      <vt:lpstr>Základní údaje o knize:</vt:lpstr>
      <vt:lpstr>Předmluva  Slova jako voda, zelená, vlevo</vt:lpstr>
      <vt:lpstr>Jak segmentujeme svět</vt:lpstr>
      <vt:lpstr>Co je to myšlení?</vt:lpstr>
      <vt:lpstr>Co je to poznávání?</vt:lpstr>
      <vt:lpstr>Přístup psychologie</vt:lpstr>
      <vt:lpstr>Prezentace aplikace PowerPoint</vt:lpstr>
      <vt:lpstr>Co chce autorka publikací říct?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Macumi Imaiová – Jazyk a myšlení</dc:title>
  <dc:creator>Dell</dc:creator>
  <cp:lastModifiedBy>Lenovo Allinone</cp:lastModifiedBy>
  <cp:revision>13</cp:revision>
  <dcterms:created xsi:type="dcterms:W3CDTF">2021-04-20T10:51:00Z</dcterms:created>
  <dcterms:modified xsi:type="dcterms:W3CDTF">2021-04-21T09:46:00Z</dcterms:modified>
</cp:coreProperties>
</file>