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23" r:id="rId2"/>
    <p:sldId id="338" r:id="rId3"/>
    <p:sldId id="339" r:id="rId4"/>
    <p:sldId id="340" r:id="rId5"/>
    <p:sldId id="351" r:id="rId6"/>
    <p:sldId id="341" r:id="rId7"/>
    <p:sldId id="342" r:id="rId8"/>
    <p:sldId id="343" r:id="rId9"/>
    <p:sldId id="345" r:id="rId10"/>
    <p:sldId id="344" r:id="rId11"/>
    <p:sldId id="346" r:id="rId12"/>
    <p:sldId id="347" r:id="rId13"/>
    <p:sldId id="358" r:id="rId14"/>
    <p:sldId id="348" r:id="rId15"/>
    <p:sldId id="349" r:id="rId16"/>
    <p:sldId id="350" r:id="rId17"/>
    <p:sldId id="352" r:id="rId18"/>
    <p:sldId id="359" r:id="rId19"/>
    <p:sldId id="354" r:id="rId20"/>
    <p:sldId id="357" r:id="rId21"/>
    <p:sldId id="355" r:id="rId22"/>
    <p:sldId id="356" r:id="rId23"/>
    <p:sldId id="361" r:id="rId24"/>
    <p:sldId id="363" r:id="rId25"/>
    <p:sldId id="364" r:id="rId26"/>
    <p:sldId id="365" r:id="rId27"/>
    <p:sldId id="366" r:id="rId28"/>
    <p:sldId id="367" r:id="rId29"/>
    <p:sldId id="368" r:id="rId30"/>
    <p:sldId id="369" r:id="rId31"/>
    <p:sldId id="370" r:id="rId32"/>
    <p:sldId id="371" r:id="rId33"/>
    <p:sldId id="372" r:id="rId34"/>
    <p:sldId id="373" r:id="rId35"/>
    <p:sldId id="374" r:id="rId36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FF99"/>
    <a:srgbClr val="FFFF00"/>
    <a:srgbClr val="FF6600"/>
    <a:srgbClr val="FF9966"/>
    <a:srgbClr val="4F4FD3"/>
    <a:srgbClr val="6666FF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14" autoAdjust="0"/>
    <p:restoredTop sz="97674" autoAdjust="0"/>
  </p:normalViewPr>
  <p:slideViewPr>
    <p:cSldViewPr showGuides="1">
      <p:cViewPr varScale="1">
        <p:scale>
          <a:sx n="88" d="100"/>
          <a:sy n="88" d="100"/>
        </p:scale>
        <p:origin x="1421" y="67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841BEF68-B892-4CE7-89D1-D0EF8911C19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469729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10741-07EB-41AC-99B4-DC45F04A2E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55084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73F8F-0736-480F-ADE1-E1CD344CF68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11191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7726F-85BE-4325-872F-F3497508EF6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5651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k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71771-E8AF-4C72-A0B0-8DB94A0C3A7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80551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517768-129A-4689-8786-40C86400A56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55830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F3681-2097-44F4-BFEC-53B16972276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91522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DFF8A-724B-487E-9D7D-84EE980A30F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93427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D3BA1-2168-4290-85D3-78791E47114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1815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4314B-CFC0-417E-B2E0-DF540CD2215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43876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B6C7E-5E69-4D6B-8AE9-73B5857177B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06524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81E8E-F561-4490-96DF-F45F30B0703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35762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78144-AB32-4641-9A5A-5FEDF63CC7D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16940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charset="0"/>
              </a:defRPr>
            </a:lvl1pPr>
          </a:lstStyle>
          <a:p>
            <a:pPr>
              <a:defRPr/>
            </a:pPr>
            <a:fld id="{50302E2C-EF0A-47B5-BDBC-6885E00B584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3.emf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.emf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3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/>
          <p:cNvSpPr/>
          <p:nvPr/>
        </p:nvSpPr>
        <p:spPr>
          <a:xfrm>
            <a:off x="0" y="5422900"/>
            <a:ext cx="9144000" cy="14351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22900"/>
            <a:ext cx="3835400" cy="1435100"/>
          </a:xfrm>
          <a:prstGeom prst="rect">
            <a:avLst/>
          </a:prstGeom>
        </p:spPr>
      </p:pic>
      <p:cxnSp>
        <p:nvCxnSpPr>
          <p:cNvPr id="7" name="Straight Connector 7"/>
          <p:cNvCxnSpPr/>
          <p:nvPr/>
        </p:nvCxnSpPr>
        <p:spPr>
          <a:xfrm flipV="1">
            <a:off x="3876368" y="5661742"/>
            <a:ext cx="0" cy="958647"/>
          </a:xfrm>
          <a:prstGeom prst="line">
            <a:avLst/>
          </a:prstGeom>
          <a:ln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5"/>
          <p:cNvSpPr txBox="1"/>
          <p:nvPr/>
        </p:nvSpPr>
        <p:spPr>
          <a:xfrm>
            <a:off x="4104971" y="5613121"/>
            <a:ext cx="4653929" cy="95103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>
              <a:lnSpc>
                <a:spcPct val="130000"/>
              </a:lnSpc>
            </a:pPr>
            <a:r>
              <a:rPr lang="cs-CZ" sz="2000" b="1" dirty="0">
                <a:latin typeface="Arial"/>
                <a:cs typeface="Arial"/>
              </a:rPr>
              <a:t>Anorganická chemie</a:t>
            </a:r>
            <a:endParaRPr lang="en-US" sz="2000" b="1" dirty="0">
              <a:latin typeface="Arial"/>
              <a:cs typeface="Arial"/>
            </a:endParaRPr>
          </a:p>
          <a:p>
            <a:pPr>
              <a:lnSpc>
                <a:spcPct val="130000"/>
              </a:lnSpc>
            </a:pPr>
            <a:r>
              <a:rPr lang="cs-CZ" sz="1600" dirty="0">
                <a:latin typeface="Arial"/>
                <a:cs typeface="Arial"/>
              </a:rPr>
              <a:t>Tvary a </a:t>
            </a:r>
            <a:r>
              <a:rPr lang="cs-CZ" sz="1600">
                <a:latin typeface="Arial"/>
                <a:cs typeface="Arial"/>
              </a:rPr>
              <a:t>symetrie molekul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9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0" y="184785"/>
            <a:ext cx="7776000" cy="543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882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4 valenční páry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3 vazebné páry, 1 nevazebný pár: AB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Pozor, název tvaru určuje hmota: trigonální (trojboká) pyramida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NH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3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NHF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PF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3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PCl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3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AsCl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3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H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3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O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+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H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3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S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+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ClO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3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, SO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3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2−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096" y="2164794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3124064" y="4757082"/>
            <a:ext cx="28712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vazebný úhel 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&lt;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109,5°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endParaRPr lang="cs-CZ" sz="2000" dirty="0"/>
          </a:p>
        </p:txBody>
      </p:sp>
      <p:sp>
        <p:nvSpPr>
          <p:cNvPr id="12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461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014" y="4336461"/>
            <a:ext cx="2857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4 valenční páry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 vazebné páry, 2 nevazebné páry: AB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Pozor, název tvaru určuje hmota: lomené uspořádání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H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lang="cs-CZ" sz="2000" dirty="0">
                <a:latin typeface="Arial" charset="0"/>
                <a:cs typeface="Arial" charset="0"/>
                <a:sym typeface="Symbol" pitchFamily="18" charset="2"/>
              </a:rPr>
              <a:t>O, OF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H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S</a:t>
            </a:r>
            <a:r>
              <a:rPr lang="cs-CZ" sz="2000" dirty="0">
                <a:latin typeface="Arial" charset="0"/>
                <a:cs typeface="Arial" charset="0"/>
                <a:sym typeface="Symbol" pitchFamily="18" charset="2"/>
              </a:rPr>
              <a:t>, SCl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lang="cs-CZ" sz="2000" dirty="0">
                <a:latin typeface="Arial" charset="0"/>
                <a:cs typeface="Arial" charset="0"/>
                <a:sym typeface="Symbol" pitchFamily="18" charset="2"/>
              </a:rPr>
              <a:t>, N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H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ClO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radikál: ClO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(117°)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1 vazebný pár, 3 nevazebné páry: ABE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3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lineární uspořádání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(dvojatomové molekuly ani nemohou být jinak)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HF,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HCl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OH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cs-CZ" sz="2000" dirty="0">
                <a:latin typeface="Arial" charset="0"/>
                <a:cs typeface="Arial" charset="0"/>
                <a:sym typeface="Symbol" pitchFamily="18" charset="2"/>
              </a:rPr>
              <a:t>, S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H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cs-CZ" sz="2000" dirty="0">
                <a:latin typeface="Arial" charset="0"/>
                <a:cs typeface="Arial" charset="0"/>
                <a:sym typeface="Symbol" pitchFamily="18" charset="2"/>
              </a:rPr>
              <a:t>, N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H</a:t>
            </a:r>
            <a:r>
              <a:rPr lang="cs-CZ" altLang="cs-CZ" sz="2000" baseline="30000" dirty="0"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714" y="1556792"/>
            <a:ext cx="2857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4653029" y="3429000"/>
            <a:ext cx="28712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vazebný úhel 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&lt;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109,5°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endParaRPr lang="cs-CZ" sz="2000" dirty="0"/>
          </a:p>
        </p:txBody>
      </p:sp>
      <p:sp>
        <p:nvSpPr>
          <p:cNvPr id="11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684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5 valenčních párů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900000"/>
            <a:ext cx="8605265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Tvar molekuly vychází z rozmístění valenčních párů do takových směrů, aby repulze mezi nimi byla co nejmenší = trigonální (trojboká)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bipyramida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Trigonální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bipyramida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je z hlediska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interelektronové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repulze výhodnější tvar než tetragonální (čtyřboká) pyramida, byť energetický rozdíl není velký (díky tomu se v trigonální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bipyramidě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snadno vyměňují ekvatoriální substituenty 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 axiálními, tzv.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Berryho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pseudorotace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U koordinačních sloučenin jsou oba tyto tvary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populované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zhruba stejně, včetně přechodných geometrií.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5 vazebných párů: AB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trigonální (trojboká)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bipyramida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PF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5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PCl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5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PF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3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Cl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AsF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5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AsF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3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(CH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3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)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SbF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5</a:t>
            </a:r>
            <a:endParaRPr lang="cs-CZ" altLang="cs-CZ" sz="2000" baseline="30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06896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2843808" y="5085184"/>
            <a:ext cx="39388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vazebné úhly =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90, 120 a 180°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endParaRPr lang="cs-CZ" sz="2000" dirty="0"/>
          </a:p>
        </p:txBody>
      </p:sp>
      <p:sp>
        <p:nvSpPr>
          <p:cNvPr id="12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535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5 valenčních párů</a:t>
            </a:r>
            <a:endParaRPr lang="en-US" sz="2600" b="1" dirty="0">
              <a:latin typeface="Arial"/>
              <a:cs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87" y="3192016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887" y="3192016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765" y="3192016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2"/>
          <p:cNvSpPr txBox="1"/>
          <p:nvPr/>
        </p:nvSpPr>
        <p:spPr>
          <a:xfrm>
            <a:off x="288000" y="900000"/>
            <a:ext cx="8605265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Berryho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pseudorotace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Fluxionální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chování trigonální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bipyramidy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umožňuje vzájemnou výměnu axiálních a ekvatoriálních poloh.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Důsledek: např. 1 signál v 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F NMR spektru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PF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5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naměřeném za běžné teploty.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Teprve při ochlazení vzorku dojde k rozštěpení signálu na dva píky </a:t>
            </a:r>
            <a:b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 intenzitě 2:3 (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ax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.: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eq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.).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Btw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 – tímto je prokázáno, že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PF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5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je trigonální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bipyramida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v případě tetragonální pyramidy by pásy měly relativní intenzity 1:4 (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ax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.: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eq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.).</a:t>
            </a:r>
          </a:p>
        </p:txBody>
      </p:sp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907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5 valenčních párů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4 vazebné páry, 1 nevazebný pár: AB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Pozor, dvě možnosti, kam umístit stereochemicky náročnější volný elektronový pár. Výhodnější je ekvatoriální pozice.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Pozor, název tvaru určuje hmota: houpačka (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disfenoid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)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SF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4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SeF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4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(CH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3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)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Te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Cl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2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80420"/>
            <a:ext cx="2857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708920"/>
            <a:ext cx="1714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3040840" y="5134372"/>
            <a:ext cx="37962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vazebné úhly 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&lt;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90, 120 a 180°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endParaRPr lang="cs-CZ" sz="2000" dirty="0"/>
          </a:p>
        </p:txBody>
      </p:sp>
      <p:sp>
        <p:nvSpPr>
          <p:cNvPr id="11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810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5 valenčních párů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3 vazebné páry, 2 nevazebné páry: AB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Pozor, název tvaru určuje hmota: T-tvar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ClF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3</a:t>
            </a:r>
            <a:r>
              <a:rPr lang="cs-CZ" sz="2000" dirty="0">
                <a:latin typeface="Arial" charset="0"/>
                <a:cs typeface="Arial" charset="0"/>
                <a:sym typeface="Symbol" pitchFamily="18" charset="2"/>
              </a:rPr>
              <a:t>, BrF</a:t>
            </a:r>
            <a:r>
              <a:rPr lang="cs-CZ" sz="2000" baseline="-25000" dirty="0">
                <a:latin typeface="Arial" charset="0"/>
                <a:cs typeface="Arial" charset="0"/>
                <a:sym typeface="Symbol" pitchFamily="18" charset="2"/>
              </a:rPr>
              <a:t>3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(C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6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H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5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)ICl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2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 vazebné páry, 3 nevazebné páry: AB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Pozor, název tvaru určuje hmota: lineární uspořádání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XeF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XeCl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I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3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ICl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2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endParaRPr lang="cs-CZ" altLang="cs-CZ" sz="2000" baseline="-25000" dirty="0">
              <a:latin typeface="Arial" charset="0"/>
              <a:cs typeface="Arial" charset="0"/>
              <a:sym typeface="Symbol" pitchFamily="18" charset="2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490" y="4592538"/>
            <a:ext cx="28575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00422"/>
            <a:ext cx="28575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102" y="1124744"/>
            <a:ext cx="20002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3710023" y="2852936"/>
            <a:ext cx="32271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planární</a:t>
            </a:r>
          </a:p>
          <a:p>
            <a:pPr algn="ctr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vazebné úhly 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&lt;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90 a 180°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endParaRPr lang="cs-CZ" sz="2000" dirty="0"/>
          </a:p>
        </p:txBody>
      </p:sp>
      <p:sp>
        <p:nvSpPr>
          <p:cNvPr id="12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737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882" y="3074846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6 valenčních párů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900000"/>
            <a:ext cx="8605265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Tvar molekuly vychází z rozmístění valenčních párů do takových směrů, aby repulze mezi nimi byla co nejmenší = oktaedr (osmistěn, pravidelná tetragonální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bipyramida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6 vazebných párů: AB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oktaedr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SF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6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SeF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6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H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6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TeO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6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PF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6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SiF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6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2−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AlF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6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3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endParaRPr lang="cs-CZ" altLang="cs-CZ" sz="2000" baseline="30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</p:txBody>
      </p:sp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0039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490" y="2204864"/>
            <a:ext cx="28575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2"/>
          <p:cNvSpPr txBox="1"/>
          <p:nvPr/>
        </p:nvSpPr>
        <p:spPr>
          <a:xfrm>
            <a:off x="287214" y="900000"/>
            <a:ext cx="860526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5 vazebných párů, 1 nevazebný pár: AB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Pozor, název tvaru určuje hmota: tetragonální (čtyřboká) pyramida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ClF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5</a:t>
            </a:r>
            <a:r>
              <a:rPr lang="cs-CZ" sz="2000" dirty="0">
                <a:latin typeface="Arial" charset="0"/>
                <a:cs typeface="Arial" charset="0"/>
                <a:sym typeface="Symbol" pitchFamily="18" charset="2"/>
              </a:rPr>
              <a:t>, BrF</a:t>
            </a:r>
            <a:r>
              <a:rPr lang="cs-CZ" sz="2000" baseline="-25000" dirty="0">
                <a:latin typeface="Arial" charset="0"/>
                <a:cs typeface="Arial" charset="0"/>
                <a:sym typeface="Symbol" pitchFamily="18" charset="2"/>
              </a:rPr>
              <a:t>5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I</a:t>
            </a:r>
            <a:r>
              <a:rPr lang="cs-CZ" sz="2000" dirty="0">
                <a:latin typeface="Arial" charset="0"/>
                <a:cs typeface="Arial" charset="0"/>
                <a:sym typeface="Symbol" pitchFamily="18" charset="2"/>
              </a:rPr>
              <a:t>F</a:t>
            </a:r>
            <a:r>
              <a:rPr lang="cs-CZ" sz="2000" baseline="-25000" dirty="0">
                <a:latin typeface="Arial" charset="0"/>
                <a:cs typeface="Arial" charset="0"/>
                <a:sym typeface="Symbol" pitchFamily="18" charset="2"/>
              </a:rPr>
              <a:t>5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XeOF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4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6 valenčních párů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2319426" y="4809346"/>
            <a:ext cx="45416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centrální atom je mírně pod základnou</a:t>
            </a:r>
          </a:p>
          <a:p>
            <a:pPr algn="ctr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vazebné úhly 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&lt;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90 a 180°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endParaRPr lang="cs-CZ" sz="2000" dirty="0"/>
          </a:p>
        </p:txBody>
      </p:sp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393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/>
          <p:nvPr/>
        </p:nvSpPr>
        <p:spPr>
          <a:xfrm>
            <a:off x="287214" y="900000"/>
            <a:ext cx="8605265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4 vazebné páry, 2 nevazebné páry: AB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Pozor, název tvaru určuje hmota: čtverec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XeF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4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ClF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4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ICl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4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3 vazebné páry, 3 nevazebné páry: AB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Pozor, název tvaru určuje hmota: T-tvar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XeF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3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6 valenčních párů</a:t>
            </a:r>
            <a:endParaRPr lang="en-US" sz="2600" b="1" dirty="0">
              <a:latin typeface="Arial"/>
              <a:cs typeface="Arial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490" y="1556792"/>
            <a:ext cx="28575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645024"/>
            <a:ext cx="28575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3417268" y="5069707"/>
            <a:ext cx="32271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planární</a:t>
            </a:r>
          </a:p>
          <a:p>
            <a:pPr algn="ctr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vazebné úhly 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&lt;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90 a 180°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endParaRPr lang="cs-CZ" sz="2000" dirty="0"/>
          </a:p>
        </p:txBody>
      </p:sp>
      <p:sp>
        <p:nvSpPr>
          <p:cNvPr id="11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494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89040"/>
            <a:ext cx="28575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684" y="921869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7 valenčních párů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338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Pentagonální (pětiboká)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bipyramida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BrF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7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Pentagonální (pětiboká) pyramida			AB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2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XeOF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5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IOF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5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2−						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Pětiúhelník</a:t>
            </a:r>
            <a:endParaRPr lang="cs-CZ" sz="2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							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XeF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5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endParaRPr lang="cs-CZ" altLang="cs-CZ" sz="2000" baseline="-25000" dirty="0">
              <a:latin typeface="Arial" charset="0"/>
              <a:cs typeface="Arial" charset="0"/>
              <a:sym typeface="Symbol" pitchFamily="18" charset="2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376514"/>
            <a:ext cx="28575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79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VSEPR = Valence Shell </a:t>
            </a:r>
            <a:r>
              <a:rPr lang="cs-CZ" sz="2600" b="1" dirty="0" err="1">
                <a:latin typeface="Arial"/>
                <a:cs typeface="Arial"/>
              </a:rPr>
              <a:t>Electron</a:t>
            </a:r>
            <a:r>
              <a:rPr lang="cs-CZ" sz="2600" b="1" dirty="0">
                <a:latin typeface="Arial"/>
                <a:cs typeface="Arial"/>
              </a:rPr>
              <a:t> Pair </a:t>
            </a:r>
            <a:r>
              <a:rPr lang="cs-CZ" sz="2600" b="1" dirty="0" err="1">
                <a:latin typeface="Arial"/>
                <a:cs typeface="Arial"/>
              </a:rPr>
              <a:t>Repulsion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Též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Gillespieova-Nyholmova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teorie.</a:t>
            </a:r>
          </a:p>
          <a:p>
            <a:pPr>
              <a:buClr>
                <a:srgbClr val="D22D40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Geometrie molekuly v základním stavu odpovídá minimální energii molekuly.</a:t>
            </a: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 celkové energii molekuly přispívá řada složek. Z elektrostatického hlediska to jsou: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mezielektronová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repulze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mezijaderná repulze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přitahování elektronů a jader</a:t>
            </a:r>
          </a:p>
          <a:p>
            <a:pPr>
              <a:buClr>
                <a:srgbClr val="D22D40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VSEPR uvažuje pouze elektrostatické odpuzování valenčních elektronových párů na centrálním atomu molekuly. Valenční páry jsou: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vazebné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nevazebné (volné).</a:t>
            </a:r>
          </a:p>
          <a:p>
            <a:pPr>
              <a:buClr>
                <a:srgbClr val="D22D40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Princip: elektronový pár se snaží co nejvíce přiblížit k jádru a zároveň být co nejdále od ostatních elektronových párů.</a:t>
            </a: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9527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09178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8 valenčních párů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Tetragonální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antiprisma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(čtvercové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antiprisma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Archimédovo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antiprisma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)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ZrF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8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4−</a:t>
            </a:r>
            <a:endParaRPr lang="cs-CZ" altLang="cs-CZ" sz="2000" baseline="-25000" dirty="0">
              <a:latin typeface="Arial" charset="0"/>
              <a:cs typeface="Arial" charset="0"/>
              <a:sym typeface="Symbol" pitchFamily="18" charset="2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3060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9 valenčních párů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15" name="TextBox 2"/>
          <p:cNvSpPr txBox="1"/>
          <p:nvPr/>
        </p:nvSpPr>
        <p:spPr>
          <a:xfrm>
            <a:off x="288000" y="3708000"/>
            <a:ext cx="860526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Trigonální prisma se třemi přidanými vrcholy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(třikrát očepičkovaný trojboký hranol)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ReH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9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2−</a:t>
            </a:r>
            <a:endParaRPr lang="cs-CZ" altLang="cs-CZ" sz="2000" baseline="-25000" dirty="0">
              <a:latin typeface="Arial" charset="0"/>
              <a:cs typeface="Arial" charset="0"/>
              <a:sym typeface="Symbol" pitchFamily="18" charset="2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882" y="530907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6628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7–9  valenčních párů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Malé energetické rozdíly mezi dalšími alternativními uspořádáními.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Pro sloučeniny s takto velkým počtem valenčních párů není často jeden volný elektronový pár stereochemicky aktivní.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XeF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6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TeCl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6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2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BiCl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6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3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mají tvar (mírně deformovaného) oktaedru, ačkoliv jsou AB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E.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XeF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8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2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je tetragonální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antiprisma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ačkoliv je AB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E.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Alternativní uspořádání lze odvodit od tvaru pro menší počet valenčních párů přidáním dalšího vrcholu nad největší plochu (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očepičkování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capping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7 valenčních párů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Základní tvar: pentagonální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bipyramida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Alternativy: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Oktaedr s přidaným vrcholem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Trigonální prisma s přidaným vrcholem</a:t>
            </a:r>
          </a:p>
        </p:txBody>
      </p:sp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323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7–9  valenčních párů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8 valenčních párů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Základní tvar: tetragonální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antiprisma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Alternativy: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Trigonální prisma se dvěma přidanými vrcholy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Dodekaedr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(Krychle je nevýhodná)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9 valenčních párů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Základní tvar: trigonální prisma se třemi přidanými vrcholy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Alternativy: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Tetragonální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antiprisma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s přidaným vrcholem</a:t>
            </a:r>
          </a:p>
        </p:txBody>
      </p:sp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9474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Bodové grupy symetrie = grupy operací symetrie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660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Bodové grupy symetrie se používají pro popis symetrie molekul.</a:t>
            </a:r>
          </a:p>
          <a:p>
            <a:pPr>
              <a:spcBef>
                <a:spcPts val="0"/>
              </a:spcBef>
              <a:buClr>
                <a:srgbClr val="FF660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6600"/>
              </a:buClr>
              <a:buFontTx/>
              <a:buNone/>
            </a:pPr>
            <a:r>
              <a:rPr lang="cs-CZ" altLang="cs-CZ" sz="2000" u="sng" dirty="0">
                <a:latin typeface="Arial" charset="0"/>
                <a:cs typeface="Arial" charset="0"/>
              </a:rPr>
              <a:t>Operace</a:t>
            </a:r>
            <a:r>
              <a:rPr lang="cs-CZ" altLang="cs-CZ" sz="2000" dirty="0">
                <a:latin typeface="Arial" charset="0"/>
                <a:cs typeface="Arial" charset="0"/>
              </a:rPr>
              <a:t> symetrie je operace, po jejímž provedení je objekt nerozlišitelný (ne nutně identický!) od původního objektu (tj. jedná se o transformaci molekuly, které nevede k její zdánlivé změně vzhledem k pozorovateli).</a:t>
            </a:r>
          </a:p>
          <a:p>
            <a:pPr>
              <a:spcBef>
                <a:spcPts val="0"/>
              </a:spcBef>
              <a:buClr>
                <a:srgbClr val="FF6600"/>
              </a:buClr>
              <a:buFontTx/>
              <a:buNone/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6600"/>
              </a:buClr>
              <a:buFontTx/>
              <a:buNone/>
            </a:pPr>
            <a:r>
              <a:rPr lang="cs-CZ" altLang="cs-CZ" sz="2000" u="sng" dirty="0">
                <a:latin typeface="Arial" charset="0"/>
                <a:cs typeface="Arial" charset="0"/>
              </a:rPr>
              <a:t>Prvek</a:t>
            </a:r>
            <a:r>
              <a:rPr lang="cs-CZ" altLang="cs-CZ" sz="2000" dirty="0">
                <a:latin typeface="Arial" charset="0"/>
                <a:cs typeface="Arial" charset="0"/>
              </a:rPr>
              <a:t> symetrie je bod (střed symetrie), přímka (osa rotace) nebo rovina (zrcadlo), vůči kterým se operace symetrie provádí.</a:t>
            </a:r>
          </a:p>
          <a:p>
            <a:pPr>
              <a:spcBef>
                <a:spcPts val="0"/>
              </a:spcBef>
              <a:buClr>
                <a:srgbClr val="FF660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</a:pPr>
            <a:r>
              <a:rPr lang="cs-CZ" altLang="cs-CZ" sz="2000" dirty="0">
                <a:latin typeface="Arial" charset="0"/>
                <a:cs typeface="Arial" charset="0"/>
              </a:rPr>
              <a:t>Při všech operacích musí alespoň 1 bod zůstat nezměněn – proto bodové grupy: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  <a:cs typeface="Arial" charset="0"/>
              </a:rPr>
              <a:t>vůči středové symetrii je invariantní pouze samotný střed symetrie (bod);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  <a:cs typeface="Arial" charset="0"/>
              </a:rPr>
              <a:t>vůči rotaci jsou invariantní body, které leží na ose symetrie (nekonečně mnoho bodů);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  <a:cs typeface="Arial" charset="0"/>
              </a:rPr>
              <a:t>vůči zrcadlení jsou invariantní body, které leží na rovině symetrie (nekonečně mnoho bodů).</a:t>
            </a: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4354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Operace bodové symetrie a prvky symetrie</a:t>
            </a:r>
            <a:endParaRPr lang="en-US" sz="2600" b="1" dirty="0"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ulka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0919805"/>
                  </p:ext>
                </p:extLst>
              </p:nvPr>
            </p:nvGraphicFramePr>
            <p:xfrm>
              <a:off x="288000" y="900000"/>
              <a:ext cx="8496000" cy="4847019"/>
            </p:xfrm>
            <a:graphic>
              <a:graphicData uri="http://schemas.openxmlformats.org/drawingml/2006/table">
                <a:tbl>
                  <a:tblPr>
                    <a:tableStyleId>{793D81CF-94F2-401A-BA57-92F5A7B2D0C5}</a:tableStyleId>
                  </a:tblPr>
                  <a:tblGrid>
                    <a:gridCol w="2124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124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1240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1240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Prvek symetrie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Operace symetrie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Schönfliesovy</a:t>
                          </a:r>
                          <a:r>
                            <a:rPr lang="cs-CZ" sz="1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symboly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Hermannovy-</a:t>
                          </a:r>
                          <a:r>
                            <a:rPr lang="cs-CZ" sz="18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Mauguinovy</a:t>
                          </a:r>
                          <a:r>
                            <a:rPr lang="cs-CZ" sz="1800" b="1" baseline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symboly</a:t>
                          </a:r>
                          <a:endParaRPr lang="cs-CZ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identita</a:t>
                          </a:r>
                          <a:endParaRPr lang="cs-CZ" sz="1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rotace o 2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  <a:sym typeface="Symbol" pitchFamily="18" charset="2"/>
                            </a:rPr>
                            <a:t>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 (360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  <a:sym typeface="Symbol"/>
                            </a:rPr>
                            <a:t>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200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E</a:t>
                          </a:r>
                          <a:r>
                            <a:rPr lang="cs-CZ" sz="2000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cs-CZ" sz="2000" i="1" u="none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I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2000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i="1" dirty="0">
                              <a:latin typeface="Arial" charset="0"/>
                              <a:cs typeface="Arial" charset="0"/>
                            </a:rPr>
                            <a:t>n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-četná rotační osa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rotace o 2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  <a:sym typeface="Symbol" pitchFamily="18" charset="2"/>
                            </a:rPr>
                            <a:t>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/</a:t>
                          </a:r>
                          <a:r>
                            <a:rPr lang="cs-CZ" altLang="cs-CZ" sz="1800" i="1" dirty="0">
                              <a:latin typeface="Arial" charset="0"/>
                              <a:cs typeface="Arial" charset="0"/>
                            </a:rPr>
                            <a:t>n</a:t>
                          </a:r>
                          <a:endParaRPr lang="cs-CZ" altLang="cs-CZ" sz="1800" dirty="0">
                            <a:latin typeface="Arial" charset="0"/>
                            <a:cs typeface="Arial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2000" i="1" dirty="0" err="1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C</a:t>
                          </a:r>
                          <a:r>
                            <a:rPr lang="cs-CZ" sz="2000" i="1" baseline="-25000" dirty="0" err="1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n</a:t>
                          </a:r>
                          <a:endParaRPr lang="cs-CZ" sz="2000" i="1" baseline="-25000" dirty="0">
                            <a:latin typeface="Cambria" panose="02040503050406030204" pitchFamily="18" charset="0"/>
                            <a:ea typeface="Cambria" panose="020405030504060302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2000" b="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charset="0"/>
                            </a:rPr>
                            <a:t>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rovina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zrcadlení</a:t>
                          </a:r>
                          <a:endParaRPr lang="cs-CZ" sz="1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2000" b="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charset="0"/>
                              <a:sym typeface="Symbol" pitchFamily="18" charset="2"/>
                            </a:rPr>
                            <a:t>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200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střed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inverze</a:t>
                          </a:r>
                          <a:endParaRPr lang="cs-CZ" sz="1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200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i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cs-CZ" sz="200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accPr>
                                <m:e>
                                  <m:r>
                                    <a:rPr lang="cs-CZ" sz="20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1</m:t>
                                  </m:r>
                                </m:e>
                              </m:acc>
                            </m:oMath>
                          </a14:m>
                          <a:r>
                            <a:rPr lang="cs-CZ" sz="20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, </a:t>
                          </a:r>
                          <a:r>
                            <a:rPr lang="cs-CZ" sz="2000" kern="1200" dirty="0">
                              <a:solidFill>
                                <a:schemeClr val="dk1"/>
                              </a:solidFill>
                              <a:effectLst/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+mn-cs"/>
                            </a:rPr>
                            <a:t>−1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i="1" dirty="0">
                              <a:latin typeface="Arial" charset="0"/>
                              <a:cs typeface="Arial" charset="0"/>
                            </a:rPr>
                            <a:t>n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-četná rotačně- reflexní osa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rotace o 2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  <a:sym typeface="Symbol" pitchFamily="18" charset="2"/>
                            </a:rPr>
                            <a:t>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/</a:t>
                          </a:r>
                          <a:r>
                            <a:rPr lang="cs-CZ" altLang="cs-CZ" sz="1800" i="1" dirty="0">
                              <a:latin typeface="Arial" charset="0"/>
                              <a:cs typeface="Arial" charset="0"/>
                            </a:rPr>
                            <a:t>n</a:t>
                          </a:r>
                          <a:endParaRPr lang="cs-CZ" altLang="cs-CZ" sz="1800" i="0" dirty="0">
                            <a:latin typeface="Arial" charset="0"/>
                            <a:cs typeface="Arial" charset="0"/>
                          </a:endParaRP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s zrcadlením v rovině kolmé</a:t>
                          </a:r>
                          <a:b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</a:b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na rotační osu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2000" i="1" dirty="0" err="1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S</a:t>
                          </a:r>
                          <a:r>
                            <a:rPr lang="cs-CZ" sz="2000" i="1" baseline="-25000" dirty="0" err="1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n</a:t>
                          </a:r>
                          <a:endParaRPr lang="cs-CZ" sz="2000" i="1" baseline="-25000" dirty="0">
                            <a:latin typeface="Cambria" panose="02040503050406030204" pitchFamily="18" charset="0"/>
                            <a:ea typeface="Cambria" panose="02040503050406030204" pitchFamily="18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sz="200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S</a:t>
                          </a:r>
                          <a:r>
                            <a:rPr lang="cs-CZ" sz="2000" i="0" baseline="-25000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1</a:t>
                          </a:r>
                          <a:r>
                            <a:rPr lang="cs-CZ" sz="2000" i="0" baseline="0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 = </a:t>
                          </a:r>
                          <a:r>
                            <a:rPr lang="cs-CZ" altLang="cs-CZ" sz="2000" b="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charset="0"/>
                              <a:sym typeface="Symbol" pitchFamily="18" charset="2"/>
                            </a:rPr>
                            <a:t></a:t>
                          </a:r>
                          <a:r>
                            <a:rPr lang="cs-CZ" altLang="cs-CZ" sz="2000" b="0" i="0" baseline="0" dirty="0">
                              <a:latin typeface="Arial" panose="020B0604020202020204" pitchFamily="34" charset="0"/>
                              <a:ea typeface="Cambria" panose="02040503050406030204" pitchFamily="18" charset="0"/>
                              <a:cs typeface="Arial" panose="020B0604020202020204" pitchFamily="34" charset="0"/>
                              <a:sym typeface="Symbol" pitchFamily="18" charset="2"/>
                            </a:rPr>
                            <a:t>,</a:t>
                          </a:r>
                          <a:r>
                            <a:rPr lang="cs-CZ" sz="2000" i="0" baseline="0" dirty="0">
                              <a:latin typeface="Arial" panose="020B0604020202020204" pitchFamily="34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cs-CZ" sz="200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S</a:t>
                          </a:r>
                          <a:r>
                            <a:rPr lang="cs-CZ" sz="2000" i="0" baseline="-25000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cs-CZ" sz="2000" i="0" baseline="0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 = </a:t>
                          </a:r>
                          <a:r>
                            <a:rPr lang="cs-CZ" sz="2000" i="1" baseline="0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i</a:t>
                          </a:r>
                          <a:endParaRPr lang="cs-CZ" sz="2000" i="1" baseline="-25000" dirty="0">
                            <a:latin typeface="Cambria" panose="02040503050406030204" pitchFamily="18" charset="0"/>
                            <a:ea typeface="Cambria" panose="020405030504060302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̃"/>
                                    <m:ctrlPr>
                                      <a:rPr lang="cs-CZ" sz="20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accPr>
                                  <m:e>
                                    <m:r>
                                      <a:rPr lang="cs-CZ" sz="20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𝑛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cs-CZ" sz="20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i="1" dirty="0">
                              <a:latin typeface="Arial" charset="0"/>
                              <a:cs typeface="Arial" charset="0"/>
                            </a:rPr>
                            <a:t>n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-četná rotačně- inverzní osa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rotace o 2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  <a:sym typeface="Symbol" pitchFamily="18" charset="2"/>
                            </a:rPr>
                            <a:t>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/</a:t>
                          </a:r>
                          <a:r>
                            <a:rPr lang="cs-CZ" altLang="cs-CZ" sz="1800" i="1" dirty="0">
                              <a:latin typeface="Arial" charset="0"/>
                              <a:cs typeface="Arial" charset="0"/>
                            </a:rPr>
                            <a:t>n</a:t>
                          </a:r>
                          <a:b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</a:b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následovaná inverzí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2000" i="1" dirty="0" err="1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C</a:t>
                          </a:r>
                          <a:r>
                            <a:rPr lang="cs-CZ" sz="2000" i="1" baseline="-25000" dirty="0" err="1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n</a:t>
                          </a:r>
                          <a:r>
                            <a:rPr lang="cs-CZ" sz="2000" i="0" baseline="-25000" dirty="0" err="1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i</a:t>
                          </a:r>
                          <a:endParaRPr lang="cs-CZ" sz="2000" i="0" baseline="-25000" dirty="0">
                            <a:latin typeface="Cambria" panose="02040503050406030204" pitchFamily="18" charset="0"/>
                            <a:ea typeface="Cambria" panose="020405030504060302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cs-CZ" sz="20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accPr>
                                  <m:e>
                                    <m:r>
                                      <a:rPr lang="cs-CZ" sz="20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𝑛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cs-CZ" sz="20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ulka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0919805"/>
                  </p:ext>
                </p:extLst>
              </p:nvPr>
            </p:nvGraphicFramePr>
            <p:xfrm>
              <a:off x="288000" y="900000"/>
              <a:ext cx="8496000" cy="4847019"/>
            </p:xfrm>
            <a:graphic>
              <a:graphicData uri="http://schemas.openxmlformats.org/drawingml/2006/table">
                <a:tbl>
                  <a:tblPr>
                    <a:tableStyleId>{793D81CF-94F2-401A-BA57-92F5A7B2D0C5}</a:tableStyleId>
                  </a:tblPr>
                  <a:tblGrid>
                    <a:gridCol w="2124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124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1240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1240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9144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Prvek symetrie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Operace symetrie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Schönfliesovy</a:t>
                          </a:r>
                          <a:r>
                            <a:rPr lang="cs-CZ" sz="1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symboly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1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Hermannovy-</a:t>
                          </a:r>
                          <a:r>
                            <a:rPr lang="cs-CZ" sz="18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Mauguinovy</a:t>
                          </a:r>
                          <a:r>
                            <a:rPr lang="cs-CZ" sz="1800" b="1" baseline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symboly</a:t>
                          </a:r>
                          <a:endParaRPr lang="cs-CZ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identita</a:t>
                          </a:r>
                          <a:endParaRPr lang="cs-CZ" sz="1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rotace o 2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  <a:sym typeface="Symbol" pitchFamily="18" charset="2"/>
                            </a:rPr>
                            <a:t>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 (360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  <a:sym typeface="Symbol"/>
                            </a:rPr>
                            <a:t>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200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E</a:t>
                          </a:r>
                          <a:r>
                            <a:rPr lang="cs-CZ" sz="2000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cs-CZ" sz="2000" i="1" u="none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I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2000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i="1" dirty="0">
                              <a:latin typeface="Arial" charset="0"/>
                              <a:cs typeface="Arial" charset="0"/>
                            </a:rPr>
                            <a:t>n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-četná rotační osa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rotace o 2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  <a:sym typeface="Symbol" pitchFamily="18" charset="2"/>
                            </a:rPr>
                            <a:t>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/</a:t>
                          </a:r>
                          <a:r>
                            <a:rPr lang="cs-CZ" altLang="cs-CZ" sz="1800" i="1" dirty="0">
                              <a:latin typeface="Arial" charset="0"/>
                              <a:cs typeface="Arial" charset="0"/>
                            </a:rPr>
                            <a:t>n</a:t>
                          </a:r>
                          <a:endParaRPr lang="cs-CZ" altLang="cs-CZ" sz="1800" dirty="0">
                            <a:latin typeface="Arial" charset="0"/>
                            <a:cs typeface="Arial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2000" i="1" dirty="0" err="1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C</a:t>
                          </a:r>
                          <a:r>
                            <a:rPr lang="cs-CZ" sz="2000" i="1" baseline="-25000" dirty="0" err="1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n</a:t>
                          </a:r>
                          <a:endParaRPr lang="cs-CZ" sz="2000" i="1" baseline="-25000" dirty="0">
                            <a:latin typeface="Cambria" panose="02040503050406030204" pitchFamily="18" charset="0"/>
                            <a:ea typeface="Cambria" panose="020405030504060302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2000" b="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charset="0"/>
                            </a:rPr>
                            <a:t>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rovina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zrcadlení</a:t>
                          </a:r>
                          <a:endParaRPr lang="cs-CZ" sz="1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2000" b="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charset="0"/>
                              <a:sym typeface="Symbol" pitchFamily="18" charset="2"/>
                            </a:rPr>
                            <a:t>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200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96939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střed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inverze</a:t>
                          </a:r>
                          <a:endParaRPr lang="cs-CZ" sz="1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200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i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cs-CZ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1437" t="-590909" r="-2011" b="-5469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118872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i="1" dirty="0">
                              <a:latin typeface="Arial" charset="0"/>
                              <a:cs typeface="Arial" charset="0"/>
                            </a:rPr>
                            <a:t>n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-četná rotačně- reflexní osa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rotace o 2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  <a:sym typeface="Symbol" pitchFamily="18" charset="2"/>
                            </a:rPr>
                            <a:t>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/</a:t>
                          </a:r>
                          <a:r>
                            <a:rPr lang="cs-CZ" altLang="cs-CZ" sz="1800" i="1" dirty="0">
                              <a:latin typeface="Arial" charset="0"/>
                              <a:cs typeface="Arial" charset="0"/>
                            </a:rPr>
                            <a:t>n</a:t>
                          </a:r>
                          <a:endParaRPr lang="cs-CZ" altLang="cs-CZ" sz="1800" i="0" dirty="0">
                            <a:latin typeface="Arial" charset="0"/>
                            <a:cs typeface="Arial" charset="0"/>
                          </a:endParaRP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s zrcadlením v rovině kolmé</a:t>
                          </a:r>
                          <a:b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</a:b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na rotační osu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2000" i="1" dirty="0" err="1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S</a:t>
                          </a:r>
                          <a:r>
                            <a:rPr lang="cs-CZ" sz="2000" i="1" baseline="-25000" dirty="0" err="1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n</a:t>
                          </a:r>
                          <a:endParaRPr lang="cs-CZ" sz="2000" i="1" baseline="-25000" dirty="0">
                            <a:latin typeface="Cambria" panose="02040503050406030204" pitchFamily="18" charset="0"/>
                            <a:ea typeface="Cambria" panose="02040503050406030204" pitchFamily="18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sz="200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S</a:t>
                          </a:r>
                          <a:r>
                            <a:rPr lang="cs-CZ" sz="2000" i="0" baseline="-25000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1</a:t>
                          </a:r>
                          <a:r>
                            <a:rPr lang="cs-CZ" sz="2000" i="0" baseline="0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 = </a:t>
                          </a:r>
                          <a:r>
                            <a:rPr lang="cs-CZ" altLang="cs-CZ" sz="2000" b="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charset="0"/>
                              <a:sym typeface="Symbol" pitchFamily="18" charset="2"/>
                            </a:rPr>
                            <a:t></a:t>
                          </a:r>
                          <a:r>
                            <a:rPr lang="cs-CZ" altLang="cs-CZ" sz="2000" b="0" i="0" baseline="0" dirty="0">
                              <a:latin typeface="Arial" panose="020B0604020202020204" pitchFamily="34" charset="0"/>
                              <a:ea typeface="Cambria" panose="02040503050406030204" pitchFamily="18" charset="0"/>
                              <a:cs typeface="Arial" panose="020B0604020202020204" pitchFamily="34" charset="0"/>
                              <a:sym typeface="Symbol" pitchFamily="18" charset="2"/>
                            </a:rPr>
                            <a:t>,</a:t>
                          </a:r>
                          <a:r>
                            <a:rPr lang="cs-CZ" sz="2000" i="0" baseline="0" dirty="0">
                              <a:latin typeface="Arial" panose="020B0604020202020204" pitchFamily="34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cs-CZ" sz="2000" i="1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S</a:t>
                          </a:r>
                          <a:r>
                            <a:rPr lang="cs-CZ" sz="2000" i="0" baseline="-25000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cs-CZ" sz="2000" i="0" baseline="0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 = </a:t>
                          </a:r>
                          <a:r>
                            <a:rPr lang="cs-CZ" sz="2000" i="1" baseline="0" dirty="0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i</a:t>
                          </a:r>
                          <a:endParaRPr lang="cs-CZ" sz="2000" i="1" baseline="-25000" dirty="0">
                            <a:latin typeface="Cambria" panose="02040503050406030204" pitchFamily="18" charset="0"/>
                            <a:ea typeface="Cambria" panose="020405030504060302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cs-CZ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1437" t="-233846" r="-2011" b="-8512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91440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i="1" dirty="0">
                              <a:latin typeface="Arial" charset="0"/>
                              <a:cs typeface="Arial" charset="0"/>
                            </a:rPr>
                            <a:t>n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-četná rotačně- inverzní osa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rotace o 2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  <a:sym typeface="Symbol" pitchFamily="18" charset="2"/>
                            </a:rPr>
                            <a:t></a:t>
                          </a: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/</a:t>
                          </a:r>
                          <a:r>
                            <a:rPr lang="cs-CZ" altLang="cs-CZ" sz="1800" i="1" dirty="0">
                              <a:latin typeface="Arial" charset="0"/>
                              <a:cs typeface="Arial" charset="0"/>
                            </a:rPr>
                            <a:t>n</a:t>
                          </a:r>
                          <a:b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</a:br>
                          <a:r>
                            <a:rPr lang="cs-CZ" altLang="cs-CZ" sz="1800" dirty="0">
                              <a:latin typeface="Arial" charset="0"/>
                              <a:cs typeface="Arial" charset="0"/>
                            </a:rPr>
                            <a:t>následovaná inverzí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cs-CZ" sz="2000" i="1" dirty="0" err="1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C</a:t>
                          </a:r>
                          <a:r>
                            <a:rPr lang="cs-CZ" sz="2000" i="1" baseline="-25000" dirty="0" err="1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n</a:t>
                          </a:r>
                          <a:r>
                            <a:rPr lang="cs-CZ" sz="2000" i="0" baseline="-25000" dirty="0" err="1"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Arial" panose="020B0604020202020204" pitchFamily="34" charset="0"/>
                            </a:rPr>
                            <a:t>i</a:t>
                          </a:r>
                          <a:endParaRPr lang="cs-CZ" sz="2000" i="0" baseline="-25000" dirty="0">
                            <a:latin typeface="Cambria" panose="02040503050406030204" pitchFamily="18" charset="0"/>
                            <a:ea typeface="Cambria" panose="020405030504060302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cs-CZ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1437" t="-434000" r="-2011" b="-10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7113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Matematický zápis operace bodové symetrie</a:t>
            </a:r>
            <a:endParaRPr lang="en-US" sz="2600" b="1" dirty="0"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2"/>
              <p:cNvSpPr txBox="1"/>
              <p:nvPr/>
            </p:nvSpPr>
            <p:spPr>
              <a:xfrm>
                <a:off x="287214" y="900000"/>
                <a:ext cx="8605265" cy="50341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0"/>
                  </a:spcBef>
                  <a:buClr>
                    <a:srgbClr val="FF6600"/>
                  </a:buClr>
                </a:pPr>
                <a:r>
                  <a:rPr lang="cs-CZ" altLang="cs-CZ" sz="2000" dirty="0">
                    <a:latin typeface="Arial" charset="0"/>
                    <a:cs typeface="Arial" charset="0"/>
                  </a:rPr>
                  <a:t>Počáteční pozice (souřadnice </a:t>
                </a:r>
                <a:r>
                  <a:rPr lang="cs-CZ" altLang="cs-CZ" sz="2000" i="1" dirty="0" err="1">
                    <a:latin typeface="Cambria" panose="02040503050406030204" pitchFamily="18" charset="0"/>
                    <a:ea typeface="Cambria" panose="02040503050406030204" pitchFamily="18" charset="0"/>
                    <a:cs typeface="Arial" charset="0"/>
                  </a:rPr>
                  <a:t>x</a:t>
                </a:r>
                <a:r>
                  <a:rPr lang="cs-CZ" altLang="cs-CZ" sz="2000" dirty="0" err="1">
                    <a:latin typeface="Arial" panose="020B0604020202020204" pitchFamily="34" charset="0"/>
                    <a:ea typeface="Cambria" panose="02040503050406030204" pitchFamily="18" charset="0"/>
                    <a:cs typeface="Arial" panose="020B0604020202020204" pitchFamily="34" charset="0"/>
                  </a:rPr>
                  <a:t>,</a:t>
                </a:r>
                <a:r>
                  <a:rPr lang="cs-CZ" altLang="cs-CZ" sz="2000" i="1" dirty="0" err="1">
                    <a:latin typeface="Cambria" panose="02040503050406030204" pitchFamily="18" charset="0"/>
                    <a:ea typeface="Cambria" panose="02040503050406030204" pitchFamily="18" charset="0"/>
                    <a:cs typeface="Arial" charset="0"/>
                  </a:rPr>
                  <a:t>y</a:t>
                </a:r>
                <a:r>
                  <a:rPr lang="cs-CZ" altLang="cs-CZ" sz="2000" dirty="0" err="1">
                    <a:latin typeface="Arial" panose="020B0604020202020204" pitchFamily="34" charset="0"/>
                    <a:ea typeface="Cambria" panose="02040503050406030204" pitchFamily="18" charset="0"/>
                    <a:cs typeface="Arial" panose="020B0604020202020204" pitchFamily="34" charset="0"/>
                  </a:rPr>
                  <a:t>,</a:t>
                </a:r>
                <a:r>
                  <a:rPr lang="cs-CZ" altLang="cs-CZ" sz="2000" i="1" dirty="0" err="1">
                    <a:latin typeface="Cambria" panose="02040503050406030204" pitchFamily="18" charset="0"/>
                    <a:ea typeface="Cambria" panose="02040503050406030204" pitchFamily="18" charset="0"/>
                    <a:cs typeface="Arial" charset="0"/>
                  </a:rPr>
                  <a:t>z</a:t>
                </a:r>
                <a:r>
                  <a:rPr lang="cs-CZ" altLang="cs-CZ" sz="2000" dirty="0">
                    <a:latin typeface="Arial" charset="0"/>
                    <a:cs typeface="Arial" charset="0"/>
                  </a:rPr>
                  <a:t>) se transformací dostane do koncového stavu (souřadnice </a:t>
                </a:r>
                <a:r>
                  <a:rPr lang="cs-CZ" altLang="cs-CZ" sz="2000" i="1" dirty="0">
                    <a:latin typeface="Cambria" panose="02040503050406030204" pitchFamily="18" charset="0"/>
                    <a:ea typeface="Cambria" panose="02040503050406030204" pitchFamily="18" charset="0"/>
                    <a:cs typeface="Arial" charset="0"/>
                  </a:rPr>
                  <a:t>x</a:t>
                </a:r>
                <a:r>
                  <a:rPr lang="en-US" altLang="cs-CZ" sz="2000" dirty="0">
                    <a:latin typeface="Cambria" panose="02040503050406030204" pitchFamily="18" charset="0"/>
                    <a:ea typeface="Cambria" panose="02040503050406030204" pitchFamily="18" charset="0"/>
                    <a:cs typeface="Arial" charset="0"/>
                  </a:rPr>
                  <a:t>’</a:t>
                </a:r>
                <a:r>
                  <a:rPr lang="en-US" altLang="cs-CZ" sz="2000" dirty="0">
                    <a:latin typeface="Arial" panose="020B0604020202020204" pitchFamily="34" charset="0"/>
                    <a:ea typeface="Cambria" panose="02040503050406030204" pitchFamily="18" charset="0"/>
                    <a:cs typeface="Arial" panose="020B0604020202020204" pitchFamily="34" charset="0"/>
                  </a:rPr>
                  <a:t>,</a:t>
                </a:r>
                <a:r>
                  <a:rPr lang="en-US" altLang="cs-CZ" sz="2000" i="1" dirty="0" err="1">
                    <a:latin typeface="Cambria" panose="02040503050406030204" pitchFamily="18" charset="0"/>
                    <a:ea typeface="Cambria" panose="02040503050406030204" pitchFamily="18" charset="0"/>
                    <a:cs typeface="Arial" charset="0"/>
                  </a:rPr>
                  <a:t>y</a:t>
                </a:r>
                <a:r>
                  <a:rPr lang="en-US" altLang="cs-CZ" sz="2000" dirty="0" err="1">
                    <a:latin typeface="Cambria" panose="02040503050406030204" pitchFamily="18" charset="0"/>
                    <a:ea typeface="Cambria" panose="02040503050406030204" pitchFamily="18" charset="0"/>
                    <a:cs typeface="Arial" charset="0"/>
                  </a:rPr>
                  <a:t>’</a:t>
                </a:r>
                <a:r>
                  <a:rPr lang="en-US" altLang="cs-CZ" sz="2000" dirty="0" err="1">
                    <a:latin typeface="Arial" panose="020B0604020202020204" pitchFamily="34" charset="0"/>
                    <a:ea typeface="Cambria" panose="02040503050406030204" pitchFamily="18" charset="0"/>
                    <a:cs typeface="Arial" panose="020B0604020202020204" pitchFamily="34" charset="0"/>
                  </a:rPr>
                  <a:t>,</a:t>
                </a:r>
                <a:r>
                  <a:rPr lang="en-US" altLang="cs-CZ" sz="2000" i="1" dirty="0" err="1">
                    <a:latin typeface="Cambria" panose="02040503050406030204" pitchFamily="18" charset="0"/>
                    <a:ea typeface="Cambria" panose="02040503050406030204" pitchFamily="18" charset="0"/>
                    <a:cs typeface="Arial" charset="0"/>
                  </a:rPr>
                  <a:t>z</a:t>
                </a:r>
                <a:r>
                  <a:rPr lang="en-US" altLang="cs-CZ" sz="2000" dirty="0">
                    <a:latin typeface="Cambria" panose="02040503050406030204" pitchFamily="18" charset="0"/>
                    <a:ea typeface="Cambria" panose="02040503050406030204" pitchFamily="18" charset="0"/>
                    <a:cs typeface="Arial" charset="0"/>
                  </a:rPr>
                  <a:t>’</a:t>
                </a:r>
                <a:r>
                  <a:rPr lang="cs-CZ" altLang="cs-CZ" sz="2000" dirty="0">
                    <a:latin typeface="Arial" charset="0"/>
                    <a:cs typeface="Arial" charset="0"/>
                  </a:rPr>
                  <a:t>). K zápisu této transformace (operace symetrie) je vhodný maticový počet:</a:t>
                </a:r>
              </a:p>
              <a:p>
                <a:pPr>
                  <a:spcBef>
                    <a:spcPts val="0"/>
                  </a:spcBef>
                  <a:buClr>
                    <a:srgbClr val="FF6600"/>
                  </a:buClr>
                </a:pPr>
                <a:endParaRPr lang="cs-CZ" altLang="cs-CZ" sz="2000" dirty="0">
                  <a:latin typeface="Arial" charset="0"/>
                  <a:cs typeface="Arial" charset="0"/>
                </a:endParaRPr>
              </a:p>
              <a:p>
                <a:pPr>
                  <a:spcBef>
                    <a:spcPts val="0"/>
                  </a:spcBef>
                  <a:buClr>
                    <a:srgbClr val="FF6600"/>
                  </a:buClr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cs-CZ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cs-CZ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cs-CZ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𝑎</m:t>
                                          </m:r>
                                        </m:e>
                                        <m:sub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11</m:t>
                                          </m:r>
                                        </m:sub>
                                      </m:sSub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cs-CZ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𝑎</m:t>
                                          </m:r>
                                        </m:e>
                                        <m:sub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12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  <m:e>
                                <m:sSub>
                                  <m:sSubPr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13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cs-CZ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𝑎</m:t>
                                          </m:r>
                                        </m:e>
                                        <m:sub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21</m:t>
                                          </m:r>
                                        </m:sub>
                                      </m:sSub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cs-CZ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𝑎</m:t>
                                          </m:r>
                                        </m:e>
                                        <m:sub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22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cs-CZ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𝑎</m:t>
                                          </m:r>
                                        </m:e>
                                        <m:sub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31</m:t>
                                          </m:r>
                                        </m:sub>
                                      </m:sSub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cs-CZ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𝑎</m:t>
                                          </m:r>
                                        </m:e>
                                        <m:sub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32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cs-CZ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𝑎</m:t>
                                          </m:r>
                                        </m:e>
                                        <m:sub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23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cs-CZ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𝑎</m:t>
                                          </m:r>
                                        </m:e>
                                        <m:sub>
                                          <m:r>
                                            <a:rPr lang="en-US" sz="2000" i="1">
                                              <a:latin typeface="Cambria Math"/>
                                            </a:rPr>
                                            <m:t>33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  <m:r>
                        <a:rPr lang="en-US" sz="2000" i="1">
                          <a:latin typeface="Cambria Math"/>
                        </a:rPr>
                        <m:t>∗</m:t>
                      </m:r>
                      <m:d>
                        <m:dPr>
                          <m:begChr m:val="["/>
                          <m:endChr m:val="]"/>
                          <m:ctrlPr>
                            <a:rPr lang="cs-CZ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cs-CZ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000" i="1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cs-CZ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cs-CZ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11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/>
                                  </a:rPr>
                                  <m:t>∙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12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/>
                                  </a:rPr>
                                  <m:t>∙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𝑦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13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/>
                                  </a:rPr>
                                  <m:t>∙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𝑧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21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/>
                                  </a:rPr>
                                  <m:t>∙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22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/>
                                  </a:rPr>
                                  <m:t>∙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𝑦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23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/>
                                  </a:rPr>
                                  <m:t>∙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𝑧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31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/>
                                  </a:rPr>
                                  <m:t>∙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32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/>
                                  </a:rPr>
                                  <m:t>∙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𝑦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33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/>
                                  </a:rPr>
                                  <m:t>∙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000" i="1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cs-CZ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cs-CZ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𝑦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𝑧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cs-CZ" sz="20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>
                  <a:spcBef>
                    <a:spcPts val="0"/>
                  </a:spcBef>
                  <a:buClr>
                    <a:srgbClr val="FF6600"/>
                  </a:buClr>
                </a:pPr>
                <a:endParaRPr lang="cs-CZ" altLang="cs-CZ" sz="2000" dirty="0">
                  <a:latin typeface="Arial" charset="0"/>
                  <a:cs typeface="Arial" charset="0"/>
                </a:endParaRPr>
              </a:p>
              <a:p>
                <a:pPr>
                  <a:spcBef>
                    <a:spcPts val="0"/>
                  </a:spcBef>
                  <a:buClr>
                    <a:srgbClr val="FF6600"/>
                  </a:buClr>
                </a:pPr>
                <a:r>
                  <a:rPr lang="cs-CZ" altLang="cs-CZ" sz="2000" dirty="0">
                    <a:latin typeface="Arial" charset="0"/>
                    <a:cs typeface="Arial" charset="0"/>
                  </a:rPr>
                  <a:t>Např. pro střed symetrie, kdy se ze souřadnic (</a:t>
                </a:r>
                <a:r>
                  <a:rPr lang="cs-CZ" altLang="cs-CZ" sz="2000" i="1" dirty="0" err="1">
                    <a:latin typeface="Cambria" panose="02040503050406030204" pitchFamily="18" charset="0"/>
                    <a:ea typeface="Cambria" panose="02040503050406030204" pitchFamily="18" charset="0"/>
                    <a:cs typeface="Arial" charset="0"/>
                  </a:rPr>
                  <a:t>x</a:t>
                </a:r>
                <a:r>
                  <a:rPr lang="cs-CZ" altLang="cs-CZ" sz="2000" dirty="0" err="1">
                    <a:latin typeface="Arial" panose="020B0604020202020204" pitchFamily="34" charset="0"/>
                    <a:ea typeface="Cambria" panose="02040503050406030204" pitchFamily="18" charset="0"/>
                    <a:cs typeface="Arial" panose="020B0604020202020204" pitchFamily="34" charset="0"/>
                  </a:rPr>
                  <a:t>,</a:t>
                </a:r>
                <a:r>
                  <a:rPr lang="cs-CZ" altLang="cs-CZ" sz="2000" i="1" dirty="0" err="1">
                    <a:latin typeface="Cambria" panose="02040503050406030204" pitchFamily="18" charset="0"/>
                    <a:ea typeface="Cambria" panose="02040503050406030204" pitchFamily="18" charset="0"/>
                    <a:cs typeface="Arial" charset="0"/>
                  </a:rPr>
                  <a:t>y</a:t>
                </a:r>
                <a:r>
                  <a:rPr lang="cs-CZ" altLang="cs-CZ" sz="2000" dirty="0" err="1">
                    <a:latin typeface="Arial" panose="020B0604020202020204" pitchFamily="34" charset="0"/>
                    <a:ea typeface="Cambria" panose="02040503050406030204" pitchFamily="18" charset="0"/>
                    <a:cs typeface="Arial" panose="020B0604020202020204" pitchFamily="34" charset="0"/>
                  </a:rPr>
                  <a:t>,</a:t>
                </a:r>
                <a:r>
                  <a:rPr lang="cs-CZ" altLang="cs-CZ" sz="2000" i="1" dirty="0" err="1">
                    <a:latin typeface="Cambria" panose="02040503050406030204" pitchFamily="18" charset="0"/>
                    <a:ea typeface="Cambria" panose="02040503050406030204" pitchFamily="18" charset="0"/>
                    <a:cs typeface="Arial" charset="0"/>
                  </a:rPr>
                  <a:t>z</a:t>
                </a:r>
                <a:r>
                  <a:rPr lang="cs-CZ" altLang="cs-CZ" sz="2000" dirty="0">
                    <a:latin typeface="Arial" charset="0"/>
                    <a:cs typeface="Arial" charset="0"/>
                  </a:rPr>
                  <a:t>) dostaneme zjevně do bodu (</a:t>
                </a:r>
                <a:r>
                  <a:rPr lang="en-US" sz="2000" dirty="0"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−</a:t>
                </a:r>
                <a:r>
                  <a:rPr lang="cs-CZ" sz="2000" i="1" dirty="0"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x</a:t>
                </a:r>
                <a:r>
                  <a:rPr lang="cs-CZ" sz="2000" dirty="0">
                    <a:latin typeface="Arial" panose="020B0604020202020204" pitchFamily="34" charset="0"/>
                    <a:ea typeface="Cambria" panose="02040503050406030204" pitchFamily="18" charset="0"/>
                    <a:cs typeface="Arial" panose="020B0604020202020204" pitchFamily="34" charset="0"/>
                  </a:rPr>
                  <a:t>,</a:t>
                </a:r>
                <a:r>
                  <a:rPr lang="en-US" sz="2000" dirty="0"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−</a:t>
                </a:r>
                <a:r>
                  <a:rPr lang="cs-CZ" sz="2000" i="1" dirty="0"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y</a:t>
                </a:r>
                <a:r>
                  <a:rPr lang="cs-CZ" sz="2000" dirty="0">
                    <a:latin typeface="Arial" panose="020B0604020202020204" pitchFamily="34" charset="0"/>
                    <a:ea typeface="Cambria" panose="02040503050406030204" pitchFamily="18" charset="0"/>
                    <a:cs typeface="Arial" panose="020B0604020202020204" pitchFamily="34" charset="0"/>
                  </a:rPr>
                  <a:t>,</a:t>
                </a:r>
                <a:r>
                  <a:rPr lang="en-US" sz="2000" dirty="0"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−</a:t>
                </a:r>
                <a:r>
                  <a:rPr lang="cs-CZ" sz="2000" i="1" dirty="0"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z</a:t>
                </a:r>
                <a:r>
                  <a:rPr lang="cs-C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), zjevně platí:</a:t>
                </a:r>
              </a:p>
              <a:p>
                <a:pPr>
                  <a:spcBef>
                    <a:spcPts val="0"/>
                  </a:spcBef>
                  <a:buClr>
                    <a:srgbClr val="FF6600"/>
                  </a:buClr>
                </a:pPr>
                <a:endParaRPr lang="cs-C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0"/>
                  </a:spcBef>
                  <a:buClr>
                    <a:srgbClr val="FF66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cs-CZ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cs-CZ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000" i="1">
                          <a:latin typeface="Cambria Math"/>
                        </a:rPr>
                        <m:t>∗</m:t>
                      </m:r>
                      <m:d>
                        <m:dPr>
                          <m:begChr m:val="["/>
                          <m:endChr m:val="]"/>
                          <m:ctrlPr>
                            <a:rPr lang="cs-CZ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cs-CZ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000" i="1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cs-CZ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cs-CZ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−1∙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+0∙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𝑦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+0∙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𝑧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0∙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−1∙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𝑦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+0∙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𝑧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0∙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+0∙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𝑦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−1∙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000" i="1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cs-CZ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cs-CZ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cs-CZ" sz="2000" dirty="0"/>
              </a:p>
              <a:p>
                <a:pPr>
                  <a:spcBef>
                    <a:spcPts val="0"/>
                  </a:spcBef>
                  <a:buClr>
                    <a:srgbClr val="FF6600"/>
                  </a:buClr>
                </a:pPr>
                <a:r>
                  <a:rPr lang="cs-CZ" altLang="cs-CZ" sz="2000" dirty="0">
                    <a:latin typeface="Arial" charset="0"/>
                    <a:cs typeface="Arial" charset="0"/>
                  </a:rPr>
                  <a:t> </a:t>
                </a:r>
              </a:p>
              <a:p>
                <a:pPr>
                  <a:spcBef>
                    <a:spcPts val="0"/>
                  </a:spcBef>
                  <a:buClr>
                    <a:srgbClr val="FF6600"/>
                  </a:buClr>
                </a:pPr>
                <a:r>
                  <a:rPr lang="cs-CZ" altLang="cs-CZ" sz="2000" dirty="0">
                    <a:latin typeface="Arial" charset="0"/>
                    <a:cs typeface="Arial" charset="0"/>
                  </a:rPr>
                  <a:t>Součin dvou transformačních matic je další (nová) transformační matice.</a:t>
                </a:r>
              </a:p>
            </p:txBody>
          </p:sp>
        </mc:Choice>
        <mc:Fallback xmlns="">
          <p:sp>
            <p:nvSpPr>
              <p:cNvPr id="7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214" y="900000"/>
                <a:ext cx="8605265" cy="5034199"/>
              </a:xfrm>
              <a:prstGeom prst="rect">
                <a:avLst/>
              </a:prstGeom>
              <a:blipFill rotWithShape="1">
                <a:blip r:embed="rId4"/>
                <a:stretch>
                  <a:fillRect l="-1771" t="-1576" r="-425" b="-218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506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Střed (centrum) symetrie, </a:t>
            </a:r>
            <a:r>
              <a:rPr lang="cs-CZ" sz="2600" b="1" i="1" dirty="0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i</a:t>
            </a:r>
            <a:endParaRPr lang="en-US" sz="2600" b="1" i="1" dirty="0"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40" y="1524000"/>
            <a:ext cx="381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622" y="1524000"/>
            <a:ext cx="381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Šipka doprava 2"/>
          <p:cNvSpPr/>
          <p:nvPr/>
        </p:nvSpPr>
        <p:spPr>
          <a:xfrm>
            <a:off x="3947646" y="3140967"/>
            <a:ext cx="1224136" cy="576065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inverze</a:t>
            </a:r>
          </a:p>
        </p:txBody>
      </p:sp>
      <p:sp>
        <p:nvSpPr>
          <p:cNvPr id="9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7857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526" y="3768784"/>
            <a:ext cx="3810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76" y="3769942"/>
            <a:ext cx="3810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620688"/>
            <a:ext cx="381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Rotační osa </a:t>
            </a:r>
            <a:r>
              <a:rPr lang="cs-CZ" sz="2600" b="1" i="1" dirty="0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C</a:t>
            </a:r>
            <a:r>
              <a:rPr lang="cs-CZ" sz="2600" b="1" baseline="-25000" dirty="0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2</a:t>
            </a:r>
            <a:endParaRPr lang="en-US" sz="2600" b="1" baseline="-25000" dirty="0"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287214" y="900000"/>
            <a:ext cx="860526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660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rotace o 180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 (360/2, </a:t>
            </a:r>
            <a:r>
              <a:rPr lang="cs-CZ" altLang="cs-CZ" sz="2000" dirty="0">
                <a:latin typeface="Arial" charset="0"/>
                <a:cs typeface="Arial" charset="0"/>
              </a:rPr>
              <a:t>2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</a:t>
            </a:r>
            <a:r>
              <a:rPr lang="cs-CZ" altLang="cs-CZ" sz="2000" dirty="0">
                <a:latin typeface="Arial" charset="0"/>
                <a:cs typeface="Arial" charset="0"/>
              </a:rPr>
              <a:t>/2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)</a:t>
            </a:r>
            <a:endParaRPr lang="cs-CZ" altLang="cs-CZ" sz="2000" dirty="0">
              <a:latin typeface="Arial" charset="0"/>
              <a:cs typeface="Arial" charset="0"/>
            </a:endParaRPr>
          </a:p>
        </p:txBody>
      </p:sp>
      <p:sp>
        <p:nvSpPr>
          <p:cNvPr id="4" name="Obousměrná vodorovná šipka 3"/>
          <p:cNvSpPr/>
          <p:nvPr/>
        </p:nvSpPr>
        <p:spPr>
          <a:xfrm>
            <a:off x="3551602" y="4725144"/>
            <a:ext cx="2016224" cy="576064"/>
          </a:xfrm>
          <a:prstGeom prst="left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rotace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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cs-CZ" altLang="cs-CZ" sz="1600" dirty="0">
                <a:latin typeface="Arial" charset="0"/>
                <a:cs typeface="Arial" charset="0"/>
                <a:sym typeface="Symbol"/>
              </a:rPr>
              <a:t>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181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615" y="2060848"/>
            <a:ext cx="2286198" cy="2286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739" y="1340767"/>
            <a:ext cx="2286198" cy="1600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Rotační osa </a:t>
            </a:r>
            <a:r>
              <a:rPr lang="cs-CZ" sz="2600" b="1" i="1" dirty="0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C</a:t>
            </a:r>
            <a:r>
              <a:rPr lang="cs-CZ" sz="2600" b="1" baseline="-25000" dirty="0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3</a:t>
            </a:r>
            <a:endParaRPr lang="en-US" sz="2600" b="1" baseline="-25000" dirty="0"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15" name="TextBox 2"/>
          <p:cNvSpPr txBox="1"/>
          <p:nvPr/>
        </p:nvSpPr>
        <p:spPr>
          <a:xfrm>
            <a:off x="287214" y="900000"/>
            <a:ext cx="860526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660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rotace o 120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 (360/3, </a:t>
            </a:r>
            <a:r>
              <a:rPr lang="cs-CZ" altLang="cs-CZ" sz="2000" dirty="0">
                <a:latin typeface="Arial" charset="0"/>
                <a:cs typeface="Arial" charset="0"/>
              </a:rPr>
              <a:t>2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</a:t>
            </a:r>
            <a:r>
              <a:rPr lang="cs-CZ" altLang="cs-CZ" sz="2000" dirty="0">
                <a:latin typeface="Arial" charset="0"/>
                <a:cs typeface="Arial" charset="0"/>
              </a:rPr>
              <a:t>/3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)</a:t>
            </a:r>
            <a:endParaRPr lang="cs-CZ" altLang="cs-CZ" sz="2000" dirty="0">
              <a:latin typeface="Arial" charset="0"/>
              <a:cs typeface="Arial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2286198" cy="1600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615" y="4437112"/>
            <a:ext cx="2286198" cy="1600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Obousměrná vodorovná šipka 24"/>
          <p:cNvSpPr/>
          <p:nvPr/>
        </p:nvSpPr>
        <p:spPr>
          <a:xfrm>
            <a:off x="5508104" y="3636000"/>
            <a:ext cx="2016224" cy="576064"/>
          </a:xfrm>
          <a:prstGeom prst="leftRightArrow">
            <a:avLst/>
          </a:prstGeom>
          <a:scene3d>
            <a:camera prst="orthographicFront">
              <a:rot lat="0" lon="0" rev="3000000"/>
            </a:camera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rotace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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120</a:t>
            </a:r>
            <a:r>
              <a:rPr lang="cs-CZ" altLang="cs-CZ" sz="1600" dirty="0">
                <a:latin typeface="Arial" charset="0"/>
                <a:cs typeface="Arial" charset="0"/>
                <a:sym typeface="Symbol"/>
              </a:rPr>
              <a:t>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ousměrná vodorovná šipka 25"/>
          <p:cNvSpPr/>
          <p:nvPr/>
        </p:nvSpPr>
        <p:spPr>
          <a:xfrm>
            <a:off x="3563888" y="1484784"/>
            <a:ext cx="2016224" cy="576064"/>
          </a:xfrm>
          <a:prstGeom prst="left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rotace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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120</a:t>
            </a:r>
            <a:r>
              <a:rPr lang="cs-CZ" altLang="cs-CZ" sz="1600" dirty="0">
                <a:latin typeface="Arial" charset="0"/>
                <a:cs typeface="Arial" charset="0"/>
                <a:sym typeface="Symbol"/>
              </a:rPr>
              <a:t>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ousměrná vodorovná šipka 23"/>
          <p:cNvSpPr/>
          <p:nvPr/>
        </p:nvSpPr>
        <p:spPr>
          <a:xfrm>
            <a:off x="1835696" y="3636000"/>
            <a:ext cx="2016224" cy="576064"/>
          </a:xfrm>
          <a:prstGeom prst="leftRightArrow">
            <a:avLst/>
          </a:prstGeom>
          <a:scene3d>
            <a:camera prst="orthographicFront">
              <a:rot lat="0" lon="0" rev="18600000"/>
            </a:camera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rotace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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120</a:t>
            </a:r>
            <a:r>
              <a:rPr lang="cs-CZ" altLang="cs-CZ" sz="1600" dirty="0">
                <a:latin typeface="Arial" charset="0"/>
                <a:cs typeface="Arial" charset="0"/>
                <a:sym typeface="Symbol"/>
              </a:rPr>
              <a:t>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7245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Rotační osy </a:t>
            </a:r>
            <a:r>
              <a:rPr lang="cs-CZ" sz="2600" b="1" i="1" dirty="0" err="1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C</a:t>
            </a:r>
            <a:r>
              <a:rPr lang="cs-CZ" sz="2600" b="1" i="1" baseline="-25000" dirty="0" err="1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n</a:t>
            </a:r>
            <a:endParaRPr lang="en-US" sz="2600" b="1" i="1" baseline="-25000" dirty="0"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15" name="TextBox 2"/>
          <p:cNvSpPr txBox="1"/>
          <p:nvPr/>
        </p:nvSpPr>
        <p:spPr>
          <a:xfrm>
            <a:off x="287214" y="900000"/>
            <a:ext cx="8605265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660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S vícečetnými rotačními osami symetrie se pojí více operací symetrie:</a:t>
            </a:r>
          </a:p>
          <a:p>
            <a:pPr>
              <a:spcBef>
                <a:spcPts val="0"/>
              </a:spcBef>
              <a:buClr>
                <a:srgbClr val="FF660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6600"/>
              </a:buClr>
            </a:pP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  <a:r>
              <a:rPr lang="cs-CZ" altLang="cs-CZ" sz="2000" dirty="0">
                <a:latin typeface="Arial" charset="0"/>
                <a:cs typeface="Arial" charset="0"/>
              </a:rPr>
              <a:t>: operace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  <a:r>
              <a:rPr lang="cs-CZ" sz="2000" baseline="30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</a:t>
            </a:r>
            <a:r>
              <a:rPr lang="cs-CZ" altLang="cs-CZ" sz="2000" dirty="0">
                <a:latin typeface="Arial" charset="0"/>
                <a:cs typeface="Arial" charset="0"/>
              </a:rPr>
              <a:t> (rotace o 120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) a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  <a:r>
              <a:rPr lang="cs-CZ" sz="2000" baseline="30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cs-CZ" altLang="cs-CZ" sz="2000" dirty="0">
                <a:latin typeface="Arial" charset="0"/>
                <a:cs typeface="Arial" charset="0"/>
              </a:rPr>
              <a:t> (rotace o 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240, resp.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cs-CZ" altLang="cs-CZ" sz="2000" dirty="0">
                <a:latin typeface="Arial" charset="0"/>
                <a:cs typeface="Arial" charset="0"/>
              </a:rPr>
              <a:t>120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)</a:t>
            </a:r>
          </a:p>
          <a:p>
            <a:pPr>
              <a:spcBef>
                <a:spcPts val="0"/>
              </a:spcBef>
              <a:buClr>
                <a:srgbClr val="FF6600"/>
              </a:buClr>
            </a:pPr>
            <a:endParaRPr lang="cs-CZ" altLang="cs-CZ" sz="2000" dirty="0">
              <a:latin typeface="Arial" charset="0"/>
              <a:cs typeface="Arial" charset="0"/>
              <a:sym typeface="Symbol"/>
            </a:endParaRPr>
          </a:p>
          <a:p>
            <a:pPr>
              <a:spcBef>
                <a:spcPts val="0"/>
              </a:spcBef>
              <a:buClr>
                <a:srgbClr val="FF6600"/>
              </a:buClr>
            </a:pP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4</a:t>
            </a:r>
            <a:r>
              <a:rPr lang="cs-CZ" altLang="cs-CZ" sz="2000" dirty="0">
                <a:latin typeface="Arial" charset="0"/>
                <a:cs typeface="Arial" charset="0"/>
              </a:rPr>
              <a:t>: operace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4</a:t>
            </a:r>
            <a:r>
              <a:rPr lang="cs-CZ" sz="2000" baseline="30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</a:t>
            </a:r>
            <a:r>
              <a:rPr lang="cs-CZ" altLang="cs-CZ" sz="2000" dirty="0">
                <a:latin typeface="Arial" charset="0"/>
                <a:cs typeface="Arial" charset="0"/>
              </a:rPr>
              <a:t> (rotace o 90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),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4</a:t>
            </a:r>
            <a:r>
              <a:rPr lang="cs-CZ" sz="2000" baseline="30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cs-CZ" altLang="cs-CZ" sz="2000" dirty="0">
                <a:latin typeface="Arial" charset="0"/>
                <a:cs typeface="Arial" charset="0"/>
              </a:rPr>
              <a:t> (rotace o 180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, tj.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4</a:t>
            </a:r>
            <a:r>
              <a:rPr lang="cs-CZ" sz="2000" baseline="30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cs-CZ" altLang="cs-CZ" sz="2000" dirty="0">
                <a:latin typeface="Arial" charset="0"/>
                <a:cs typeface="Arial" charset="0"/>
              </a:rPr>
              <a:t> =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) a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4</a:t>
            </a:r>
            <a:r>
              <a:rPr lang="cs-CZ" sz="2000" baseline="30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  <a:r>
              <a:rPr lang="cs-CZ" altLang="cs-CZ" sz="2000" dirty="0">
                <a:latin typeface="Arial" charset="0"/>
                <a:cs typeface="Arial" charset="0"/>
              </a:rPr>
              <a:t> (rotace o 270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, resp.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−9</a:t>
            </a:r>
            <a:r>
              <a:rPr lang="cs-CZ" altLang="cs-CZ" sz="2000" dirty="0">
                <a:latin typeface="Arial" charset="0"/>
                <a:cs typeface="Arial" charset="0"/>
              </a:rPr>
              <a:t>0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)</a:t>
            </a: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660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6600"/>
              </a:buClr>
            </a:pP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5</a:t>
            </a:r>
            <a:r>
              <a:rPr lang="cs-CZ" altLang="cs-CZ" sz="2000" dirty="0">
                <a:latin typeface="Arial" charset="0"/>
                <a:cs typeface="Arial" charset="0"/>
              </a:rPr>
              <a:t>: operace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5</a:t>
            </a:r>
            <a:r>
              <a:rPr lang="cs-CZ" sz="2000" baseline="30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</a:t>
            </a:r>
            <a:r>
              <a:rPr lang="cs-CZ" altLang="cs-CZ" sz="2000" dirty="0">
                <a:latin typeface="Arial" charset="0"/>
                <a:cs typeface="Arial" charset="0"/>
              </a:rPr>
              <a:t> (rotace o 72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),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5</a:t>
            </a:r>
            <a:r>
              <a:rPr lang="cs-CZ" sz="2000" baseline="30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cs-CZ" altLang="cs-CZ" sz="2000" dirty="0">
                <a:latin typeface="Arial" charset="0"/>
                <a:cs typeface="Arial" charset="0"/>
              </a:rPr>
              <a:t> (rotace o 144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),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5</a:t>
            </a:r>
            <a:r>
              <a:rPr lang="cs-CZ" sz="2000" baseline="30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  <a:r>
              <a:rPr lang="cs-CZ" altLang="cs-CZ" sz="2000" dirty="0">
                <a:latin typeface="Arial" charset="0"/>
                <a:cs typeface="Arial" charset="0"/>
              </a:rPr>
              <a:t> (rotace o 216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) a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5</a:t>
            </a:r>
            <a:r>
              <a:rPr lang="cs-CZ" sz="2000" baseline="30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4</a:t>
            </a:r>
            <a:r>
              <a:rPr lang="cs-CZ" altLang="cs-CZ" sz="2000" dirty="0">
                <a:latin typeface="Arial" charset="0"/>
                <a:cs typeface="Arial" charset="0"/>
              </a:rPr>
              <a:t> (rotace 288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)</a:t>
            </a:r>
          </a:p>
          <a:p>
            <a:pPr>
              <a:spcBef>
                <a:spcPts val="0"/>
              </a:spcBef>
              <a:buClr>
                <a:srgbClr val="FF6600"/>
              </a:buClr>
            </a:pPr>
            <a:endParaRPr lang="cs-CZ" altLang="cs-CZ" sz="2000" dirty="0">
              <a:latin typeface="Arial" charset="0"/>
              <a:cs typeface="Arial" charset="0"/>
              <a:sym typeface="Symbol"/>
            </a:endParaRPr>
          </a:p>
          <a:p>
            <a:pPr>
              <a:spcBef>
                <a:spcPts val="0"/>
              </a:spcBef>
              <a:buClr>
                <a:srgbClr val="FF6600"/>
              </a:buClr>
            </a:pP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</a:t>
            </a:r>
            <a:r>
              <a:rPr lang="cs-CZ" altLang="cs-CZ" sz="2000" dirty="0">
                <a:latin typeface="Arial" charset="0"/>
                <a:cs typeface="Arial" charset="0"/>
              </a:rPr>
              <a:t>: operace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</a:t>
            </a:r>
            <a:r>
              <a:rPr lang="cs-CZ" sz="2000" baseline="30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</a:t>
            </a:r>
            <a:r>
              <a:rPr lang="cs-CZ" altLang="cs-CZ" sz="2000" dirty="0">
                <a:latin typeface="Arial" charset="0"/>
                <a:cs typeface="Arial" charset="0"/>
              </a:rPr>
              <a:t> (rotace o 60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),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</a:t>
            </a:r>
            <a:r>
              <a:rPr lang="cs-CZ" sz="2000" baseline="30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cs-CZ" altLang="cs-CZ" sz="2000" dirty="0">
                <a:latin typeface="Arial" charset="0"/>
                <a:cs typeface="Arial" charset="0"/>
              </a:rPr>
              <a:t> (rotace o 120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, tj.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</a:t>
            </a:r>
            <a:r>
              <a:rPr lang="cs-CZ" sz="2000" baseline="30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cs-CZ" altLang="cs-CZ" sz="2000" dirty="0">
                <a:latin typeface="Arial" charset="0"/>
                <a:cs typeface="Arial" charset="0"/>
              </a:rPr>
              <a:t> =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  <a:r>
              <a:rPr lang="cs-CZ" sz="2000" baseline="30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),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</a:t>
            </a:r>
            <a:r>
              <a:rPr lang="cs-CZ" sz="2000" baseline="30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  <a:r>
              <a:rPr lang="cs-CZ" altLang="cs-CZ" sz="2000" dirty="0">
                <a:latin typeface="Arial" charset="0"/>
                <a:cs typeface="Arial" charset="0"/>
              </a:rPr>
              <a:t> (rotace o 180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, tj.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</a:t>
            </a:r>
            <a:r>
              <a:rPr lang="cs-CZ" sz="2000" baseline="30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  <a:r>
              <a:rPr lang="cs-CZ" altLang="cs-CZ" sz="2000" dirty="0">
                <a:latin typeface="Arial" charset="0"/>
                <a:cs typeface="Arial" charset="0"/>
              </a:rPr>
              <a:t> =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),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</a:t>
            </a:r>
            <a:r>
              <a:rPr lang="cs-CZ" sz="2000" baseline="30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4</a:t>
            </a:r>
            <a:r>
              <a:rPr lang="cs-CZ" altLang="cs-CZ" sz="2000" dirty="0">
                <a:latin typeface="Arial" charset="0"/>
                <a:cs typeface="Arial" charset="0"/>
              </a:rPr>
              <a:t> (rotace o 240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, tj.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</a:t>
            </a:r>
            <a:r>
              <a:rPr lang="cs-CZ" sz="2000" baseline="30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4</a:t>
            </a:r>
            <a:r>
              <a:rPr lang="cs-CZ" altLang="cs-CZ" sz="2000" dirty="0">
                <a:latin typeface="Arial" charset="0"/>
                <a:cs typeface="Arial" charset="0"/>
              </a:rPr>
              <a:t> =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  <a:r>
              <a:rPr lang="cs-CZ" sz="2000" baseline="30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) a 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4</a:t>
            </a:r>
            <a:r>
              <a:rPr lang="cs-CZ" sz="2000" baseline="30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5</a:t>
            </a:r>
            <a:r>
              <a:rPr lang="cs-CZ" altLang="cs-CZ" sz="2000" dirty="0">
                <a:latin typeface="Arial" charset="0"/>
                <a:cs typeface="Arial" charset="0"/>
              </a:rPr>
              <a:t> (rotace o 300</a:t>
            </a: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)</a:t>
            </a: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6600"/>
              </a:buClr>
            </a:pPr>
            <a:endParaRPr lang="cs-CZ" altLang="cs-CZ" sz="2000" dirty="0">
              <a:latin typeface="Arial" charset="0"/>
              <a:cs typeface="Arial" charset="0"/>
              <a:sym typeface="Symbol"/>
            </a:endParaRPr>
          </a:p>
          <a:p>
            <a:pPr>
              <a:spcBef>
                <a:spcPts val="0"/>
              </a:spcBef>
              <a:buClr>
                <a:srgbClr val="FF6600"/>
              </a:buClr>
            </a:pPr>
            <a:r>
              <a:rPr lang="cs-CZ" altLang="cs-CZ" sz="2000" dirty="0">
                <a:latin typeface="Arial" charset="0"/>
                <a:cs typeface="Arial" charset="0"/>
                <a:sym typeface="Symbol"/>
              </a:rPr>
              <a:t>Z hlediska matematiky (teorie grup) je nutno uvažovat všechny možné operace symetrie, pro naše účely v tuto chvíli postačí „jen“ nalezení prvků symetrie.</a:t>
            </a:r>
            <a:endParaRPr lang="cs-CZ" altLang="cs-CZ" sz="2000" dirty="0">
              <a:latin typeface="Arial" charset="0"/>
              <a:cs typeface="Arial" charset="0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30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VSEPR = Valence Shell </a:t>
            </a:r>
            <a:r>
              <a:rPr lang="cs-CZ" sz="2600" b="1" dirty="0" err="1">
                <a:latin typeface="Arial"/>
                <a:cs typeface="Arial"/>
              </a:rPr>
              <a:t>Electron</a:t>
            </a:r>
            <a:r>
              <a:rPr lang="cs-CZ" sz="2600" b="1" dirty="0">
                <a:latin typeface="Arial"/>
                <a:cs typeface="Arial"/>
              </a:rPr>
              <a:t> Pair </a:t>
            </a:r>
            <a:r>
              <a:rPr lang="cs-CZ" sz="2600" b="1" dirty="0" err="1">
                <a:latin typeface="Arial"/>
                <a:cs typeface="Arial"/>
              </a:rPr>
              <a:t>Repulsion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Coulombova síla klesá s kvadrátem vzdálenosti, a proto se z nevazebných párů stereochemicky uplatňují pouze ty v orbitalech na „povrchu“ atomu, </a:t>
            </a:r>
            <a:r>
              <a:rPr lang="cs-CZ" alt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alt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(mají největší hlavní kvantové číslo 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které koreluje s velikostí orbitalu). Proto VSEPR dobře popisuje geometrii kovalentních sloučenin nepřechodných prvků.</a:t>
            </a:r>
          </a:p>
          <a:p>
            <a:pPr>
              <a:buClr>
                <a:srgbClr val="D22D40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Přechodné kovy mají typicky konfiguraci  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cs-CZ" altLang="cs-C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altLang="cs-CZ" sz="2000" i="1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a elektrony </a:t>
            </a: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 orbitalech (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−1)</a:t>
            </a:r>
            <a:r>
              <a:rPr lang="cs-CZ" alt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nejsou stereochemicky aktivní (jsou schované „uvnitř“ atomu). Situaci komplikuje velké množství koordinačně-kovalentních vazeb (zapojení </a:t>
            </a:r>
            <a:r>
              <a:rPr lang="cs-CZ" alt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-orbitalů do MO) a částečný iontový charakter vazeb, díky čemuž je tvar koordinačních sloučenin dán sterickou náročností ligandů. VSEPR je proto pro sloučeniny přechodných prvků nevhodný s výjimkou symetrických konfigurací </a:t>
            </a:r>
            <a:r>
              <a:rPr lang="cs-CZ" alt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alt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Clr>
                <a:srgbClr val="D22D4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Princip: tvar molekuly vychází z rozmístění valenčních párů do takových směrů, aby repulze mezi nimi byla co nejmenší.</a:t>
            </a: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8010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Rovina symetrie </a:t>
            </a:r>
            <a:r>
              <a:rPr lang="cs-CZ" sz="2600" b="1" i="1" dirty="0" err="1">
                <a:latin typeface="Symbol" panose="05050102010706020507" pitchFamily="18" charset="2"/>
                <a:cs typeface="Arial"/>
              </a:rPr>
              <a:t>s</a:t>
            </a:r>
            <a:r>
              <a:rPr lang="cs-CZ" sz="2600" b="1" baseline="-25000" dirty="0" err="1">
                <a:latin typeface="Cambria" panose="02040503050406030204" pitchFamily="18" charset="0"/>
                <a:ea typeface="Cambria" panose="02040503050406030204" pitchFamily="18" charset="0"/>
                <a:cs typeface="Arial" charset="0"/>
              </a:rPr>
              <a:t>v</a:t>
            </a:r>
            <a:endParaRPr lang="en-US" sz="2600" b="1" baseline="-25000" dirty="0"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15" name="TextBox 2"/>
          <p:cNvSpPr txBox="1"/>
          <p:nvPr/>
        </p:nvSpPr>
        <p:spPr>
          <a:xfrm>
            <a:off x="287214" y="900000"/>
            <a:ext cx="860526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660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vertikální roviny </a:t>
            </a:r>
            <a:r>
              <a:rPr lang="cs-CZ" altLang="cs-CZ" sz="2000" i="1" dirty="0" err="1">
                <a:latin typeface="Symbol" panose="05050102010706020507" pitchFamily="18" charset="2"/>
                <a:cs typeface="Arial" charset="0"/>
              </a:rPr>
              <a:t>s</a:t>
            </a:r>
            <a:r>
              <a:rPr lang="cs-CZ" altLang="cs-CZ" sz="2000" baseline="-25000" dirty="0" err="1">
                <a:latin typeface="Cambria" panose="02040503050406030204" pitchFamily="18" charset="0"/>
                <a:ea typeface="Cambria" panose="02040503050406030204" pitchFamily="18" charset="0"/>
                <a:cs typeface="Arial" charset="0"/>
              </a:rPr>
              <a:t>v</a:t>
            </a:r>
            <a:r>
              <a:rPr lang="cs-CZ" altLang="cs-CZ" sz="2000" dirty="0">
                <a:latin typeface="Arial" charset="0"/>
                <a:cs typeface="Arial" charset="0"/>
              </a:rPr>
              <a:t>, rovnoběžné s hlavní osou</a:t>
            </a:r>
          </a:p>
          <a:p>
            <a:pPr>
              <a:spcBef>
                <a:spcPts val="0"/>
              </a:spcBef>
              <a:buClr>
                <a:srgbClr val="FF660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(hlavní osa = osa symetrie s nejvyšší četností)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04864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204864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122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Rovina symetrie </a:t>
            </a:r>
            <a:r>
              <a:rPr lang="cs-CZ" sz="2600" b="1" i="1" dirty="0" err="1">
                <a:latin typeface="Symbol" panose="05050102010706020507" pitchFamily="18" charset="2"/>
                <a:cs typeface="Arial"/>
              </a:rPr>
              <a:t>s</a:t>
            </a:r>
            <a:r>
              <a:rPr lang="cs-CZ" sz="2600" b="1" baseline="-25000" dirty="0" err="1">
                <a:latin typeface="Cambria" panose="02040503050406030204" pitchFamily="18" charset="0"/>
                <a:ea typeface="Cambria" panose="02040503050406030204" pitchFamily="18" charset="0"/>
                <a:cs typeface="Arial" charset="0"/>
              </a:rPr>
              <a:t>v</a:t>
            </a:r>
            <a:endParaRPr lang="en-US" sz="2600" b="1" baseline="-25000" dirty="0"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15" name="TextBox 2"/>
          <p:cNvSpPr txBox="1"/>
          <p:nvPr/>
        </p:nvSpPr>
        <p:spPr>
          <a:xfrm>
            <a:off x="287214" y="900000"/>
            <a:ext cx="860526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660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vertikální roviny </a:t>
            </a:r>
            <a:r>
              <a:rPr lang="cs-CZ" altLang="cs-CZ" sz="2000" i="1" dirty="0" err="1">
                <a:latin typeface="Symbol" panose="05050102010706020507" pitchFamily="18" charset="2"/>
                <a:cs typeface="Arial" charset="0"/>
              </a:rPr>
              <a:t>s</a:t>
            </a:r>
            <a:r>
              <a:rPr lang="cs-CZ" altLang="cs-CZ" sz="2000" baseline="-25000" dirty="0" err="1">
                <a:latin typeface="Cambria" panose="02040503050406030204" pitchFamily="18" charset="0"/>
                <a:ea typeface="Cambria" panose="02040503050406030204" pitchFamily="18" charset="0"/>
                <a:cs typeface="Arial" charset="0"/>
              </a:rPr>
              <a:t>v</a:t>
            </a:r>
            <a:r>
              <a:rPr lang="cs-CZ" altLang="cs-CZ" sz="2000" dirty="0">
                <a:latin typeface="Arial" charset="0"/>
                <a:cs typeface="Arial" charset="0"/>
              </a:rPr>
              <a:t>, rovnoběžné s hlavní osou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901551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03" y="1901551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526" y="1901551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4106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3591272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Roviny symetrie </a:t>
            </a:r>
            <a:r>
              <a:rPr lang="cs-CZ" sz="2600" b="1" i="1" dirty="0" err="1">
                <a:latin typeface="Symbol" panose="05050102010706020507" pitchFamily="18" charset="2"/>
                <a:cs typeface="Arial"/>
              </a:rPr>
              <a:t>s</a:t>
            </a:r>
            <a:r>
              <a:rPr lang="cs-CZ" sz="2600" b="1" baseline="-25000" dirty="0" err="1">
                <a:latin typeface="Cambria" panose="02040503050406030204" pitchFamily="18" charset="0"/>
                <a:ea typeface="Cambria" panose="02040503050406030204" pitchFamily="18" charset="0"/>
                <a:cs typeface="Arial" charset="0"/>
              </a:rPr>
              <a:t>v</a:t>
            </a:r>
            <a:r>
              <a:rPr lang="cs-CZ" altLang="cs-CZ" sz="2600" b="1" dirty="0">
                <a:latin typeface="Arial" charset="0"/>
                <a:cs typeface="Arial" charset="0"/>
              </a:rPr>
              <a:t> a </a:t>
            </a:r>
            <a:r>
              <a:rPr lang="cs-CZ" altLang="cs-CZ" sz="2600" b="1" i="1" dirty="0" err="1">
                <a:latin typeface="Symbol" panose="05050102010706020507" pitchFamily="18" charset="2"/>
                <a:cs typeface="Arial" charset="0"/>
              </a:rPr>
              <a:t>s</a:t>
            </a:r>
            <a:r>
              <a:rPr lang="cs-CZ" altLang="cs-CZ" sz="2600" b="1" baseline="-25000" dirty="0" err="1">
                <a:latin typeface="Cambria" panose="02040503050406030204" pitchFamily="18" charset="0"/>
                <a:ea typeface="Cambria" panose="02040503050406030204" pitchFamily="18" charset="0"/>
                <a:cs typeface="Arial" charset="0"/>
              </a:rPr>
              <a:t>d</a:t>
            </a:r>
            <a:r>
              <a:rPr lang="cs-CZ" altLang="cs-CZ" sz="2600" b="1" dirty="0">
                <a:latin typeface="Arial" charset="0"/>
                <a:cs typeface="Arial" charset="0"/>
              </a:rPr>
              <a:t> </a:t>
            </a:r>
            <a:endParaRPr lang="en-US" sz="2600" b="1" baseline="-25000" dirty="0"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1521296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971" y="1521296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688" y="3591272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2"/>
          <p:cNvSpPr txBox="1"/>
          <p:nvPr/>
        </p:nvSpPr>
        <p:spPr>
          <a:xfrm>
            <a:off x="287214" y="900000"/>
            <a:ext cx="8605265" cy="5232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660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vertikální roviny </a:t>
            </a:r>
            <a:r>
              <a:rPr lang="cs-CZ" altLang="cs-CZ" sz="2000" i="1" dirty="0" err="1">
                <a:latin typeface="Symbol" panose="05050102010706020507" pitchFamily="18" charset="2"/>
                <a:cs typeface="Arial" charset="0"/>
              </a:rPr>
              <a:t>s</a:t>
            </a:r>
            <a:r>
              <a:rPr lang="cs-CZ" altLang="cs-CZ" sz="2000" baseline="-25000" dirty="0" err="1">
                <a:latin typeface="Cambria" panose="02040503050406030204" pitchFamily="18" charset="0"/>
                <a:ea typeface="Cambria" panose="02040503050406030204" pitchFamily="18" charset="0"/>
                <a:cs typeface="Arial" charset="0"/>
              </a:rPr>
              <a:t>v</a:t>
            </a:r>
            <a:r>
              <a:rPr lang="cs-CZ" altLang="cs-CZ" sz="2000" dirty="0">
                <a:latin typeface="Arial" charset="0"/>
                <a:cs typeface="Arial" charset="0"/>
              </a:rPr>
              <a:t> a </a:t>
            </a:r>
            <a:r>
              <a:rPr lang="cs-CZ" altLang="cs-CZ" sz="2000" i="1" dirty="0" err="1">
                <a:latin typeface="Symbol" panose="05050102010706020507" pitchFamily="18" charset="2"/>
                <a:cs typeface="Arial" charset="0"/>
              </a:rPr>
              <a:t>s</a:t>
            </a:r>
            <a:r>
              <a:rPr lang="cs-CZ" altLang="cs-CZ" sz="2000" baseline="-25000" dirty="0" err="1">
                <a:latin typeface="Cambria" panose="02040503050406030204" pitchFamily="18" charset="0"/>
                <a:ea typeface="Cambria" panose="02040503050406030204" pitchFamily="18" charset="0"/>
                <a:cs typeface="Arial" charset="0"/>
              </a:rPr>
              <a:t>d</a:t>
            </a:r>
            <a:r>
              <a:rPr lang="cs-CZ" altLang="cs-CZ" sz="2000" dirty="0">
                <a:latin typeface="Arial" charset="0"/>
                <a:cs typeface="Arial" charset="0"/>
              </a:rPr>
              <a:t> (speciální vertikální roviny, tzv. diagonální, půlí úhel vazeb), rovnoběžné s hlavní osou</a:t>
            </a:r>
          </a:p>
          <a:p>
            <a:pPr>
              <a:spcBef>
                <a:spcPts val="0"/>
              </a:spcBef>
              <a:buClr>
                <a:srgbClr val="FF660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6600"/>
              </a:buClr>
            </a:pPr>
            <a:r>
              <a:rPr lang="cs-CZ" altLang="cs-CZ" sz="2000" i="1" dirty="0" err="1">
                <a:latin typeface="Symbol" panose="05050102010706020507" pitchFamily="18" charset="2"/>
                <a:cs typeface="Arial" charset="0"/>
              </a:rPr>
              <a:t>s</a:t>
            </a:r>
            <a:r>
              <a:rPr lang="cs-CZ" altLang="cs-CZ" sz="2000" baseline="-25000" dirty="0" err="1">
                <a:latin typeface="Cambria" panose="02040503050406030204" pitchFamily="18" charset="0"/>
                <a:ea typeface="Cambria" panose="02040503050406030204" pitchFamily="18" charset="0"/>
                <a:cs typeface="Arial" charset="0"/>
              </a:rPr>
              <a:t>v</a:t>
            </a:r>
            <a:r>
              <a:rPr lang="cs-CZ" altLang="cs-CZ" sz="2000" baseline="-25000" dirty="0">
                <a:latin typeface="Cambria" panose="02040503050406030204" pitchFamily="18" charset="0"/>
                <a:ea typeface="Cambria" panose="02040503050406030204" pitchFamily="18" charset="0"/>
                <a:cs typeface="Arial" charset="0"/>
              </a:rPr>
              <a:t>					</a:t>
            </a:r>
            <a:r>
              <a:rPr lang="cs-CZ" altLang="cs-CZ" sz="2000" i="1" dirty="0" err="1">
                <a:latin typeface="Symbol" panose="05050102010706020507" pitchFamily="18" charset="2"/>
                <a:cs typeface="Arial" charset="0"/>
              </a:rPr>
              <a:t>s</a:t>
            </a:r>
            <a:r>
              <a:rPr lang="cs-CZ" altLang="cs-CZ" sz="2000" baseline="-25000" dirty="0" err="1">
                <a:latin typeface="Cambria" panose="02040503050406030204" pitchFamily="18" charset="0"/>
                <a:ea typeface="Cambria" panose="02040503050406030204" pitchFamily="18" charset="0"/>
                <a:cs typeface="Arial" charset="0"/>
              </a:rPr>
              <a:t>d</a:t>
            </a: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660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660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660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660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660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660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660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660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660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660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6600"/>
              </a:buClr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6600"/>
              </a:buClr>
            </a:pPr>
            <a:endParaRPr lang="cs-CZ" altLang="cs-CZ" sz="1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660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celkový počet vertikálních rovin odpovídá četnosti hlavní osy</a:t>
            </a:r>
          </a:p>
        </p:txBody>
      </p:sp>
      <p:sp>
        <p:nvSpPr>
          <p:cNvPr id="11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0515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Rovina symetrie </a:t>
            </a:r>
            <a:r>
              <a:rPr lang="cs-CZ" sz="2600" b="1" i="1" dirty="0" err="1">
                <a:latin typeface="Symbol" panose="05050102010706020507" pitchFamily="18" charset="2"/>
                <a:cs typeface="Arial"/>
              </a:rPr>
              <a:t>s</a:t>
            </a:r>
            <a:r>
              <a:rPr lang="cs-CZ" altLang="cs-CZ" sz="2600" b="1" baseline="-25000" dirty="0" err="1">
                <a:latin typeface="Cambria" panose="02040503050406030204" pitchFamily="18" charset="0"/>
                <a:ea typeface="Cambria" panose="02040503050406030204" pitchFamily="18" charset="0"/>
                <a:cs typeface="Arial" charset="0"/>
              </a:rPr>
              <a:t>h</a:t>
            </a:r>
            <a:endParaRPr lang="en-US" sz="2600" b="1" baseline="-25000" dirty="0"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15" name="TextBox 2"/>
          <p:cNvSpPr txBox="1"/>
          <p:nvPr/>
        </p:nvSpPr>
        <p:spPr>
          <a:xfrm>
            <a:off x="287214" y="900000"/>
            <a:ext cx="860526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660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horizontální rovina </a:t>
            </a:r>
            <a:r>
              <a:rPr lang="cs-CZ" altLang="cs-CZ" sz="2000" i="1" dirty="0" err="1">
                <a:latin typeface="Symbol" panose="05050102010706020507" pitchFamily="18" charset="2"/>
                <a:cs typeface="Arial" charset="0"/>
              </a:rPr>
              <a:t>s</a:t>
            </a:r>
            <a:r>
              <a:rPr lang="cs-CZ" altLang="cs-CZ" sz="2000" baseline="-25000" dirty="0" err="1">
                <a:latin typeface="Cambria" panose="02040503050406030204" pitchFamily="18" charset="0"/>
                <a:ea typeface="Cambria" panose="02040503050406030204" pitchFamily="18" charset="0"/>
                <a:cs typeface="Arial" charset="0"/>
              </a:rPr>
              <a:t>h</a:t>
            </a:r>
            <a:r>
              <a:rPr lang="cs-CZ" altLang="cs-CZ" sz="2000" dirty="0">
                <a:latin typeface="Arial" charset="0"/>
                <a:cs typeface="Arial" charset="0"/>
              </a:rPr>
              <a:t>, kolmá k hlavní ose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258788"/>
            <a:ext cx="47625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4463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Rotačně-reflexní osa </a:t>
            </a:r>
            <a:r>
              <a:rPr lang="cs-CZ" sz="2600" b="1" i="1" dirty="0" err="1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S</a:t>
            </a:r>
            <a:r>
              <a:rPr lang="cs-CZ" sz="2600" b="1" i="1" baseline="-25000" dirty="0" err="1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n</a:t>
            </a:r>
            <a:endParaRPr lang="en-US" sz="2600" b="1" i="1" baseline="-25000" dirty="0"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15" name="TextBox 2"/>
          <p:cNvSpPr txBox="1"/>
          <p:nvPr/>
        </p:nvSpPr>
        <p:spPr>
          <a:xfrm>
            <a:off x="287214" y="900000"/>
            <a:ext cx="860526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660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tzv. nevlastní osa, kombinace </a:t>
            </a:r>
            <a:r>
              <a:rPr lang="cs-CZ" altLang="cs-CZ" sz="2000" i="1" dirty="0">
                <a:latin typeface="Arial" charset="0"/>
                <a:cs typeface="Arial" charset="0"/>
              </a:rPr>
              <a:t>n</a:t>
            </a:r>
            <a:r>
              <a:rPr lang="cs-CZ" altLang="cs-CZ" sz="2000" dirty="0">
                <a:latin typeface="Arial" charset="0"/>
                <a:cs typeface="Arial" charset="0"/>
              </a:rPr>
              <a:t>-četné rotace a následného zrcadlení </a:t>
            </a:r>
          </a:p>
          <a:p>
            <a:pPr>
              <a:spcBef>
                <a:spcPts val="0"/>
              </a:spcBef>
              <a:buClr>
                <a:srgbClr val="FF660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v rovině kolmé k ose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1707232"/>
            <a:ext cx="78041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Šipka doprava 12"/>
          <p:cNvSpPr/>
          <p:nvPr/>
        </p:nvSpPr>
        <p:spPr>
          <a:xfrm>
            <a:off x="5364088" y="4404320"/>
            <a:ext cx="1224136" cy="576064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zrcadlení</a:t>
            </a:r>
          </a:p>
        </p:txBody>
      </p:sp>
      <p:sp>
        <p:nvSpPr>
          <p:cNvPr id="14" name="Šipka doprava 13"/>
          <p:cNvSpPr/>
          <p:nvPr/>
        </p:nvSpPr>
        <p:spPr>
          <a:xfrm>
            <a:off x="2483768" y="4404320"/>
            <a:ext cx="1224136" cy="576064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rotace</a:t>
            </a:r>
          </a:p>
        </p:txBody>
      </p:sp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7674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2095500"/>
            <a:ext cx="78041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Rotačně-inverzní osa </a:t>
            </a:r>
            <a:r>
              <a:rPr lang="cs-CZ" sz="2600" b="1" i="1" dirty="0" err="1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C</a:t>
            </a:r>
            <a:r>
              <a:rPr lang="cs-CZ" sz="2600" b="1" i="1" baseline="-25000" dirty="0" err="1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n</a:t>
            </a:r>
            <a:r>
              <a:rPr lang="cs-CZ" sz="2600" b="1" baseline="-25000" dirty="0" err="1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i</a:t>
            </a:r>
            <a:endParaRPr lang="en-US" sz="2600" b="1" baseline="-25000" dirty="0"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15" name="TextBox 2"/>
          <p:cNvSpPr txBox="1"/>
          <p:nvPr/>
        </p:nvSpPr>
        <p:spPr>
          <a:xfrm>
            <a:off x="287214" y="900000"/>
            <a:ext cx="860526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660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tzv. nevlastní osa, kombinace </a:t>
            </a:r>
            <a:r>
              <a:rPr lang="cs-CZ" altLang="cs-CZ" sz="2000" i="1" dirty="0">
                <a:latin typeface="Arial" charset="0"/>
                <a:cs typeface="Arial" charset="0"/>
              </a:rPr>
              <a:t>n</a:t>
            </a:r>
            <a:r>
              <a:rPr lang="cs-CZ" altLang="cs-CZ" sz="2000" dirty="0">
                <a:latin typeface="Arial" charset="0"/>
                <a:cs typeface="Arial" charset="0"/>
              </a:rPr>
              <a:t>-četné rotace a následné inverze</a:t>
            </a:r>
          </a:p>
        </p:txBody>
      </p:sp>
      <p:sp>
        <p:nvSpPr>
          <p:cNvPr id="13" name="Šipka doprava 12"/>
          <p:cNvSpPr/>
          <p:nvPr/>
        </p:nvSpPr>
        <p:spPr>
          <a:xfrm>
            <a:off x="5364088" y="4653136"/>
            <a:ext cx="1224136" cy="576064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inverze</a:t>
            </a:r>
          </a:p>
        </p:txBody>
      </p:sp>
      <p:sp>
        <p:nvSpPr>
          <p:cNvPr id="14" name="Šipka doprava 13"/>
          <p:cNvSpPr/>
          <p:nvPr/>
        </p:nvSpPr>
        <p:spPr>
          <a:xfrm>
            <a:off x="2483768" y="4653136"/>
            <a:ext cx="1224136" cy="576064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rotace</a:t>
            </a:r>
          </a:p>
        </p:txBody>
      </p:sp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144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VSEPR = Valence Shell </a:t>
            </a:r>
            <a:r>
              <a:rPr lang="cs-CZ" sz="2600" b="1" dirty="0" err="1">
                <a:latin typeface="Arial"/>
                <a:cs typeface="Arial"/>
              </a:rPr>
              <a:t>Electron</a:t>
            </a:r>
            <a:r>
              <a:rPr lang="cs-CZ" sz="2600" b="1" dirty="0">
                <a:latin typeface="Arial"/>
                <a:cs typeface="Arial"/>
              </a:rPr>
              <a:t> Pair </a:t>
            </a:r>
            <a:r>
              <a:rPr lang="cs-CZ" sz="2600" b="1" dirty="0" err="1">
                <a:latin typeface="Arial"/>
                <a:cs typeface="Arial"/>
              </a:rPr>
              <a:t>Repulsion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Ze zjevných důvodů má smysl uvažovat pro násobné vazby jen jeden směr (</a:t>
            </a:r>
            <a:r>
              <a:rPr lang="cs-CZ" altLang="cs-CZ" sz="2000" dirty="0">
                <a:latin typeface="Symbol" panose="05050102010706020507" pitchFamily="18" charset="2"/>
                <a:cs typeface="Arial" charset="0"/>
              </a:rPr>
              <a:t>s</a:t>
            </a:r>
            <a:r>
              <a:rPr lang="cs-CZ" altLang="cs-CZ" sz="2000" dirty="0">
                <a:latin typeface="Arial" charset="0"/>
                <a:cs typeface="Arial" charset="0"/>
              </a:rPr>
              <a:t> a </a:t>
            </a:r>
            <a:r>
              <a:rPr lang="cs-CZ" altLang="cs-CZ" sz="2000" dirty="0">
                <a:latin typeface="Symbol" panose="05050102010706020507" pitchFamily="18" charset="2"/>
                <a:cs typeface="Arial" charset="0"/>
              </a:rPr>
              <a:t>p</a:t>
            </a:r>
            <a:r>
              <a:rPr lang="cs-CZ" altLang="cs-CZ" sz="2000" dirty="0">
                <a:latin typeface="Arial" charset="0"/>
                <a:cs typeface="Arial" charset="0"/>
              </a:rPr>
              <a:t> vazby mezi dvěma partnery nelze rozdělit do různých směrů).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charset="0"/>
                <a:cs typeface="Arial" charset="0"/>
              </a:rPr>
              <a:t>Základní tvar může být dále deformován: volné elektronové páry patří zcela centrálního atomu (jsou lokalizovány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v malém prostoru AO), vazebné páry jsou sdílené s vazebným partnerem (jsou lokalizovány ve větším prostoru MO). Hustota náboje nevazebných párů je tudíž větší než hustota náboje vazebných párů. Proto r</a:t>
            </a:r>
            <a:r>
              <a:rPr lang="cs-CZ" altLang="cs-CZ" sz="2000" dirty="0">
                <a:latin typeface="Arial" charset="0"/>
                <a:cs typeface="Arial" charset="0"/>
              </a:rPr>
              <a:t>epulze mezi elektronovými páry klesá v pořadí: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charset="0"/>
                <a:cs typeface="Arial" charset="0"/>
              </a:rPr>
              <a:t>	1.  dva nevazebné (volné) elektronové páry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charset="0"/>
                <a:cs typeface="Arial" charset="0"/>
              </a:rPr>
              <a:t>	2.  vazebný pár – nevazebný pár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charset="0"/>
                <a:cs typeface="Arial" charset="0"/>
              </a:rPr>
              <a:t>	3.  dva vazebné elektronové páry</a:t>
            </a: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921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VSEPR = Valence Shell </a:t>
            </a:r>
            <a:r>
              <a:rPr lang="cs-CZ" sz="2600" b="1" dirty="0" err="1">
                <a:latin typeface="Arial"/>
                <a:cs typeface="Arial"/>
              </a:rPr>
              <a:t>Electron</a:t>
            </a:r>
            <a:r>
              <a:rPr lang="cs-CZ" sz="2600" b="1" dirty="0">
                <a:latin typeface="Arial"/>
                <a:cs typeface="Arial"/>
              </a:rPr>
              <a:t> Pair </a:t>
            </a:r>
            <a:r>
              <a:rPr lang="cs-CZ" sz="2600" b="1" dirty="0" err="1">
                <a:latin typeface="Arial"/>
                <a:cs typeface="Arial"/>
              </a:rPr>
              <a:t>Repulsion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charset="0"/>
                <a:cs typeface="Arial" charset="0"/>
              </a:rPr>
              <a:t>Odpuzování násobných vazeb je větší než odpuzování jednoduchých vazeb.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charset="0"/>
                <a:cs typeface="Arial" charset="0"/>
              </a:rPr>
              <a:t>Odpuzování radikálových elektronů je menší než odpuzování jednoduchých vazeb.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charset="0"/>
              <a:cs typeface="Arial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charset="0"/>
                <a:cs typeface="Arial" charset="0"/>
              </a:rPr>
              <a:t>Pro Coulombovo odpuzování mezi vazbami hraje největší roli elektronová hustota v těsném okolí centrálního atomu – zde k sobě mají elektronové hustoty různých vazeb (párů) nejblíže. Klíčová je tedy polarizace vazeb </a:t>
            </a:r>
            <a:br>
              <a:rPr lang="cs-CZ" altLang="cs-CZ" sz="2000" dirty="0">
                <a:latin typeface="Arial" charset="0"/>
                <a:cs typeface="Arial" charset="0"/>
              </a:rPr>
            </a:br>
            <a:r>
              <a:rPr lang="cs-CZ" altLang="cs-CZ" sz="2000" dirty="0">
                <a:latin typeface="Arial" charset="0"/>
                <a:cs typeface="Arial" charset="0"/>
              </a:rPr>
              <a:t>(a tedy elektronegativita vazebných partnerů).</a:t>
            </a:r>
            <a:endParaRPr lang="en-US" altLang="cs-CZ" sz="2000" dirty="0">
              <a:latin typeface="Arial" charset="0"/>
              <a:cs typeface="Arial" charset="0"/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014" y="3949990"/>
            <a:ext cx="2057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598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2 valenční páry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Tvar molekuly vychází z rozmístění valenčních párů do takových směrů, aby repulze mezi nimi byla co nejmenší = lineární uspořádání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 vazebné páry: AB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lineární uspořádání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BeCl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MgCl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ZnI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CdBr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HgCl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CO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CS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NO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2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+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N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3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HCN, HOCN, HCCH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MX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(M = Ca,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Sr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a Ba) jsou překvapivě lomené (vliv </a:t>
            </a:r>
            <a:r>
              <a:rPr lang="cs-CZ" alt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-orbitalů)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 vazebný pár, 1 nevazebný pár: ABE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lineární uspořádání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(dvojatomové molekuly ani nemohou být jinak)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GaCl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InCl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TlBr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938" y="1772816"/>
            <a:ext cx="2857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938" y="4365104"/>
            <a:ext cx="2857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5684638" y="2525261"/>
            <a:ext cx="26581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vazebný úhel = 180°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endParaRPr lang="cs-CZ" sz="2000" dirty="0"/>
          </a:p>
        </p:txBody>
      </p:sp>
      <p:sp>
        <p:nvSpPr>
          <p:cNvPr id="11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808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3 valenční páry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Tvar molekuly vychází z rozmístění valenčních párů do takových směrů, aby repulze mezi nimi byla co nejmenší = trojúhelník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3 vazebné páry: AB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trojúhelník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BF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3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BCl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3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GaCl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3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InBr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3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</a:t>
            </a:r>
            <a:endParaRPr lang="cs-CZ" altLang="cs-CZ" sz="2000" baseline="30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SO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3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COCl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NO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3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CO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3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2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964" y="2132856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5364088" y="3330773"/>
            <a:ext cx="26581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vazebný úhel = 120°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endParaRPr lang="cs-CZ" sz="2000" dirty="0"/>
          </a:p>
        </p:txBody>
      </p:sp>
      <p:sp>
        <p:nvSpPr>
          <p:cNvPr id="12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047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916" y="4448645"/>
            <a:ext cx="28575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2"/>
          <p:cNvSpPr txBox="1"/>
          <p:nvPr/>
        </p:nvSpPr>
        <p:spPr>
          <a:xfrm>
            <a:off x="287214" y="900000"/>
            <a:ext cx="8605265" cy="48013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 vazebné páry, 1 nevazebný pár: AB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Pozor, název tvaru určuje hmota (tj. pozice jader atomů vazebných partnerů, nikoliv difúzní a lehké volné elektronové páry): lomené uspořádání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CCl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SnCl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PbBr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2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O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3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, SO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, NO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radikál: NO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 (</a:t>
            </a:r>
            <a:r>
              <a:rPr lang="en-US" altLang="cs-CZ" sz="2000" dirty="0">
                <a:latin typeface="Arial" charset="0"/>
                <a:cs typeface="Arial" charset="0"/>
                <a:sym typeface="Symbol" pitchFamily="18" charset="2"/>
              </a:rPr>
              <a:t>1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34°)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16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endParaRPr lang="cs-CZ" altLang="cs-CZ" sz="16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1 vazebný pár, 2 nevazebné páry: ABE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2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lineární uspořádání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(dvojatomové molekuly ani nemohou být jinak)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NO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radikál: NO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991" y="1942233"/>
            <a:ext cx="2857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3 valenční páry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5730324" y="2587439"/>
            <a:ext cx="26581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vazebný úhel 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&lt;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120°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endParaRPr lang="cs-CZ" sz="2000" dirty="0"/>
          </a:p>
        </p:txBody>
      </p:sp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627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096" y="309178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604480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4 valenční páry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4" y="900000"/>
            <a:ext cx="8605265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Tvar molekuly vychází z rozmístění valenčních párů do takových směrů, aby repulze mezi nimi byla co nejmenší = tetraedr (čtyřstěn)</a:t>
            </a: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9933"/>
              </a:buClr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4 vazebné páry: AB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en-US" altLang="cs-CZ" sz="2000" dirty="0" err="1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tetraedr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(čtyřstěn)</a:t>
            </a:r>
            <a:endParaRPr lang="en-US" altLang="cs-CZ" sz="2000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  <a:p>
            <a:pPr>
              <a:spcBef>
                <a:spcPts val="0"/>
              </a:spcBef>
              <a:buClr>
                <a:srgbClr val="FF9933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CH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4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CCl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4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SiCl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4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GeBr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4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BH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4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BF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4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AlCl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4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NH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4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+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PH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4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+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, PCl</a:t>
            </a:r>
            <a:r>
              <a:rPr lang="cs-CZ" altLang="cs-CZ" sz="2000" baseline="-25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4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+</a:t>
            </a:r>
          </a:p>
          <a:p>
            <a:pPr>
              <a:spcBef>
                <a:spcPts val="0"/>
              </a:spcBef>
            </a:pP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XeO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4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, ClO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4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, SO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4</a:t>
            </a:r>
            <a:r>
              <a:rPr lang="cs-CZ" altLang="cs-CZ" sz="2000" baseline="30000" dirty="0"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, POCl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3</a:t>
            </a:r>
            <a:r>
              <a:rPr lang="cs-CZ" altLang="cs-CZ" sz="2000" dirty="0">
                <a:latin typeface="Arial" charset="0"/>
                <a:cs typeface="Arial" charset="0"/>
                <a:sym typeface="Symbol" pitchFamily="18" charset="2"/>
              </a:rPr>
              <a:t>, PO</a:t>
            </a:r>
            <a:r>
              <a:rPr lang="cs-CZ" altLang="cs-CZ" sz="2000" baseline="-25000" dirty="0">
                <a:latin typeface="Arial" charset="0"/>
                <a:cs typeface="Arial" charset="0"/>
                <a:sym typeface="Symbol" pitchFamily="18" charset="2"/>
              </a:rPr>
              <a:t>4</a:t>
            </a:r>
            <a:r>
              <a:rPr lang="cs-CZ" altLang="cs-CZ" sz="2000" baseline="30000" dirty="0">
                <a:latin typeface="Arial" charset="0"/>
                <a:cs typeface="Arial" charset="0"/>
                <a:sym typeface="Symbol" pitchFamily="18" charset="2"/>
              </a:rPr>
              <a:t>3</a:t>
            </a:r>
            <a:r>
              <a:rPr 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endParaRPr lang="cs-CZ" altLang="cs-CZ" sz="2000" baseline="30000" dirty="0">
              <a:latin typeface="Arial" charset="0"/>
              <a:cs typeface="Arial" charset="0"/>
              <a:sym typeface="Symbol" pitchFamily="18" charset="2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4788024" y="4109010"/>
            <a:ext cx="28712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vazebný úhel = 109,5°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endParaRPr lang="cs-CZ" sz="2000" dirty="0"/>
          </a:p>
        </p:txBody>
      </p:sp>
      <p:sp>
        <p:nvSpPr>
          <p:cNvPr id="12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1499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4170</TotalTime>
  <Words>2565</Words>
  <Application>Microsoft Office PowerPoint</Application>
  <PresentationFormat>Předvádění na obrazovce (4:3)</PresentationFormat>
  <Paragraphs>434</Paragraphs>
  <Slides>35</Slides>
  <Notes>34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42" baseType="lpstr">
      <vt:lpstr>Arial</vt:lpstr>
      <vt:lpstr>Cambria</vt:lpstr>
      <vt:lpstr>Cambria Math</vt:lpstr>
      <vt:lpstr>Symbol</vt:lpstr>
      <vt:lpstr>Times New Roman</vt:lpstr>
      <vt:lpstr>Wingdings</vt:lpstr>
      <vt:lpstr>Default Design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Anorganika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Tvary a symetrie molekul</dc:title>
  <dc:creator>Honza</dc:creator>
  <cp:lastModifiedBy>Vojtěch Kubíček</cp:lastModifiedBy>
  <cp:revision>614</cp:revision>
  <dcterms:created xsi:type="dcterms:W3CDTF">2004-05-01T17:45:26Z</dcterms:created>
  <dcterms:modified xsi:type="dcterms:W3CDTF">2026-02-18T16:05:46Z</dcterms:modified>
</cp:coreProperties>
</file>