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9" r:id="rId4"/>
    <p:sldId id="280" r:id="rId5"/>
    <p:sldId id="281" r:id="rId6"/>
    <p:sldId id="278" r:id="rId7"/>
    <p:sldId id="282" r:id="rId8"/>
    <p:sldId id="283" r:id="rId9"/>
    <p:sldId id="268" r:id="rId10"/>
    <p:sldId id="285" r:id="rId11"/>
    <p:sldId id="272" r:id="rId12"/>
    <p:sldId id="271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F0AA0-0354-4085-9AF0-E561618B9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AFF009-B4F8-4611-93B0-5B3B2E53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056788-9C40-4E35-8C21-B9AA117F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8B98D3-8545-4A60-A149-3FE21538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3EBFEB-4621-40EF-BE00-A67ECD6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07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3123E-E5F0-46B5-9ED1-129C93E3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8B2591-7AA7-49D1-ABE2-3799B0148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E3EA1E-C7DF-4F86-883D-EC1214ED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CE17E-DEC0-4C39-9854-E3036EF4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99CD05-8F0A-4CC9-9CCB-C2303063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07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E117821-A8B6-4CD0-A902-29563B50D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4F2A48-B0D6-4AB3-B8E6-1CB8A39F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F0195-B8D7-4A65-ACC4-94051103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B251-2B9B-4279-878B-369EA302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84F048-06D4-40B0-A965-710298B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35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9F77-FE60-475D-94F0-BB096245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11283B-BF78-402A-A8DD-2C000CFB9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A0B5-666A-49C3-9564-D8A119F3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4F2EAA-0FF9-4646-B04E-58945645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D373F1-07A2-4ECC-A7BA-705C06FF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19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B9CBE-20D0-4FB6-9C3A-DAF88A7B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BD1260A-917F-4C46-A2F0-8A852FD9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1C0561-4164-4670-8E7E-D76FC6E6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2C5127-FC5A-4CCB-83A7-3E6E2259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FC9388-FE67-43EE-A647-DB459BDA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8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CA9AD-C159-45E2-95CA-D646CB86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10FFED-1714-495A-9A61-E4E9D3C1A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D45BB7D-5BCA-48C4-BBFB-9DD1F45DF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0A8269-2833-4ED5-B4B8-9BACA3FC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EB969F-35D5-4971-9A4E-3EEE3382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2B5916-00BD-4825-A9C0-77D4E703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9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49552-A64B-4424-95BC-3E0664A1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3B0AA1-7B4A-46C4-BB22-7F421BB05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808C0E-A7B8-482B-BC94-726D7E8B8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83FC7B-CD46-431D-AE68-06CE89830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DB7769B-A205-46CA-AB44-9F28D9B4F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12F9DF2-D06B-4A26-8596-6072D836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7E71EE7-22FB-4D80-91C7-02A12CC8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4F4631D-BF6E-481E-9E5C-8AA9C798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46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86266-4979-4F61-8B68-6A876888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6AA1102-ED59-4438-926B-214571E3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F22BE2-233C-4FCE-8A5B-BF40DB4C8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073CB5-E7E8-4E17-BC97-A6B63B72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18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473688-4AC1-4F1A-A90A-FE60598D3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6D8A44F-2683-4D45-BBD0-05FE3CBD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15714-270D-4F40-B7A3-6C5739D3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6E3AB-1A7F-4292-A420-3A949A88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2EE4-755B-4A77-8A2A-136F300E3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41755E-8812-4054-9776-C35508EF1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9D0556-FFEA-4F8B-9EDA-B8C38377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DB263E-2E10-47DD-91FB-6F245A38B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9B2CE9-919F-4E3B-BC2A-FD111BC9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9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3FAE5-77FE-4497-A03C-FDEDE72F6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4F8F3B-9690-4077-9766-0B2554F32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F3A7260-F1ED-4DFC-B592-67904BD70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1A8B63-1ABA-406C-A598-5CCA7CED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DF0347-E920-47CE-885C-31D9E01B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318D20-268D-49E6-87FE-7DC33744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84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9E8A5A-650B-4514-A8C3-1C1829F4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D64975-55AD-4975-8FFA-34E3862F0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82136E-F32D-4CCD-8FFB-24694F5F7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95DFD-2E9E-46F9-BAC4-79C0BD00CB6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5A98A-F8E2-4FBD-A683-4343767BD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585DB0-B780-42BA-B2FC-0C2401CFE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EEB5-9C77-417A-9D7E-40A1FAF5E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7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hyperlink" Target="vymena_manzelek_ukazka.mp4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851920" cy="6858000"/>
          </a:xfrm>
          <a:solidFill>
            <a:schemeClr val="tx1"/>
          </a:solidFill>
        </p:spPr>
        <p:txBody>
          <a:bodyPr/>
          <a:lstStyle/>
          <a:p>
            <a:endParaRPr lang="cs-CZ" sz="4800" b="1" dirty="0">
              <a:solidFill>
                <a:schemeClr val="bg1"/>
              </a:solidFill>
              <a:latin typeface="+mj-lt"/>
            </a:endParaRPr>
          </a:p>
          <a:p>
            <a:r>
              <a:rPr lang="cs-CZ" sz="4800" b="1" dirty="0">
                <a:solidFill>
                  <a:schemeClr val="bg1"/>
                </a:solidFill>
                <a:latin typeface="+mj-lt"/>
              </a:rPr>
              <a:t>Vybrané  kapitoly z 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kulturálních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studií</a:t>
            </a: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PhDr.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irena.reifova</a:t>
            </a:r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@fsv.cuni.cz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LS 2019/2020</a:t>
            </a: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8" name="Obrázek 7" descr="Obsah obrázku zeď, interiér, pes, vsedě&#10;&#10;Popis vygenerován s velmi vysokou mírou spolehlivosti">
            <a:hlinkClick r:id="rId2" action="ppaction://hlinkfile"/>
            <a:extLst>
              <a:ext uri="{FF2B5EF4-FFF2-40B4-BE49-F238E27FC236}">
                <a16:creationId xmlns:a16="http://schemas.microsoft.com/office/drawing/2014/main" id="{8EF3673A-4DF6-440B-B3AC-B82F768A7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233837" cy="222503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3A9A0D7-B447-495C-B012-7E631A424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762" y="-12976"/>
            <a:ext cx="4106238" cy="22209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1EA2406-5D82-479F-B40F-999397F4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762" y="2118733"/>
            <a:ext cx="4106238" cy="23324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111F5AC-76D1-4A32-904D-5A3EC1665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18" y="2118732"/>
            <a:ext cx="4233841" cy="25313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4A8F36-2BEE-4D99-99D3-F49ADF212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15" y="4574179"/>
            <a:ext cx="4233842" cy="22838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06CBBE-4B62-49A3-B44D-77407DAB03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295" y="4451162"/>
            <a:ext cx="4159172" cy="24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 err="1"/>
              <a:t>governmentalita</a:t>
            </a:r>
            <a:endParaRPr lang="cs-CZ" sz="4000" b="1" dirty="0"/>
          </a:p>
          <a:p>
            <a:endParaRPr lang="cs-CZ" sz="40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Michel </a:t>
            </a:r>
            <a:r>
              <a:rPr lang="cs-CZ" sz="3200" dirty="0" err="1"/>
              <a:t>Foucault</a:t>
            </a:r>
            <a:r>
              <a:rPr lang="cs-CZ" sz="3200" dirty="0"/>
              <a:t> – vztah mezi řízením společnosti a přenosem daného typu vládnutí na subjekt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Klasické moderní instituce: </a:t>
            </a:r>
            <a:r>
              <a:rPr lang="cs-CZ" sz="3200" dirty="0" err="1"/>
              <a:t>disciplinace</a:t>
            </a:r>
            <a:r>
              <a:rPr lang="cs-CZ" sz="3200" dirty="0"/>
              <a:t>, represe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Vládnutí v liberálních společnostech: </a:t>
            </a:r>
            <a:r>
              <a:rPr lang="cs-CZ" sz="3200" dirty="0" err="1"/>
              <a:t>govenrmentalita</a:t>
            </a:r>
            <a:r>
              <a:rPr lang="cs-CZ" sz="3200" dirty="0"/>
              <a:t> – </a:t>
            </a:r>
            <a:r>
              <a:rPr lang="cs-CZ" sz="3200" dirty="0" err="1"/>
              <a:t>governing</a:t>
            </a:r>
            <a:r>
              <a:rPr lang="cs-CZ" sz="3200" dirty="0"/>
              <a:t> </a:t>
            </a:r>
            <a:r>
              <a:rPr lang="cs-CZ" sz="3200" dirty="0" err="1"/>
              <a:t>at</a:t>
            </a:r>
            <a:r>
              <a:rPr lang="cs-CZ" sz="3200" dirty="0"/>
              <a:t> distance – tvorba </a:t>
            </a:r>
            <a:r>
              <a:rPr lang="cs-CZ" sz="3200" dirty="0" err="1"/>
              <a:t>normativity</a:t>
            </a:r>
            <a:r>
              <a:rPr lang="cs-CZ" sz="3200" dirty="0"/>
              <a:t>, definice normálnosti, systém apelů, očekávání, požadavků – poskytnutí svobody + vytvoření normativních zásad pro to, jak s touto svobodou zacházet</a:t>
            </a:r>
          </a:p>
          <a:p>
            <a:endParaRPr lang="cs-CZ" sz="4000" b="1" dirty="0"/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73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vztah žánru Reality TV a neoliberální </a:t>
            </a:r>
            <a:r>
              <a:rPr lang="cs-CZ" sz="4000" b="1" dirty="0" err="1"/>
              <a:t>normativity</a:t>
            </a:r>
            <a:endParaRPr lang="cs-CZ" sz="4000" b="1" dirty="0"/>
          </a:p>
          <a:p>
            <a:endParaRPr lang="cs-CZ" sz="4000" b="1" dirty="0"/>
          </a:p>
          <a:p>
            <a:endParaRPr lang="cs-CZ" sz="3200" dirty="0"/>
          </a:p>
          <a:p>
            <a:endParaRPr lang="cs-CZ" sz="32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443E020-8BA2-4E26-AC8F-93B0077F180E}"/>
              </a:ext>
            </a:extLst>
          </p:cNvPr>
          <p:cNvSpPr txBox="1"/>
          <p:nvPr/>
        </p:nvSpPr>
        <p:spPr>
          <a:xfrm>
            <a:off x="8080134" y="1965769"/>
            <a:ext cx="2044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b="1" dirty="0">
                <a:solidFill>
                  <a:srgbClr val="C00000"/>
                </a:solidFill>
              </a:rPr>
              <a:t>logika neoliberalismu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91BEAA9-2E7F-4FE8-8503-55DB88D1AEAF}"/>
              </a:ext>
            </a:extLst>
          </p:cNvPr>
          <p:cNvSpPr txBox="1"/>
          <p:nvPr/>
        </p:nvSpPr>
        <p:spPr>
          <a:xfrm>
            <a:off x="9499214" y="5252221"/>
            <a:ext cx="2030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/>
                </a:solidFill>
              </a:rPr>
              <a:t>       </a:t>
            </a:r>
            <a:r>
              <a:rPr lang="cs-CZ" sz="2000" b="1" dirty="0">
                <a:solidFill>
                  <a:schemeClr val="accent1"/>
                </a:solidFill>
              </a:rPr>
              <a:t>logika reality     </a:t>
            </a:r>
          </a:p>
          <a:p>
            <a:r>
              <a:rPr lang="cs-CZ" sz="2000" b="1" dirty="0">
                <a:solidFill>
                  <a:schemeClr val="accent1"/>
                </a:solidFill>
              </a:rPr>
              <a:t>       </a:t>
            </a:r>
            <a:r>
              <a:rPr lang="cs-CZ" sz="2000" b="1" dirty="0" err="1">
                <a:solidFill>
                  <a:schemeClr val="accent1"/>
                </a:solidFill>
              </a:rPr>
              <a:t>television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37AFD3-C1C5-458A-A701-5BAD54F89F4C}"/>
              </a:ext>
            </a:extLst>
          </p:cNvPr>
          <p:cNvSpPr txBox="1"/>
          <p:nvPr/>
        </p:nvSpPr>
        <p:spPr>
          <a:xfrm>
            <a:off x="9083985" y="3720934"/>
            <a:ext cx="1374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interpelace subjektu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DC7AFFE-5899-4FCC-9C6C-D4B08BCCB298}"/>
              </a:ext>
            </a:extLst>
          </p:cNvPr>
          <p:cNvSpPr txBox="1"/>
          <p:nvPr/>
        </p:nvSpPr>
        <p:spPr>
          <a:xfrm>
            <a:off x="389614" y="1804946"/>
            <a:ext cx="73417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časová shoda </a:t>
            </a:r>
            <a:r>
              <a:rPr lang="cs-CZ" sz="2800" i="1" dirty="0"/>
              <a:t>(</a:t>
            </a:r>
            <a:r>
              <a:rPr lang="cs-CZ" sz="2800" i="1" dirty="0" err="1"/>
              <a:t>Andrejevič</a:t>
            </a:r>
            <a:r>
              <a:rPr lang="cs-CZ" sz="2800" i="1" dirty="0"/>
              <a:t>, 2004)</a:t>
            </a:r>
          </a:p>
          <a:p>
            <a:r>
              <a:rPr lang="cs-CZ" sz="2800" dirty="0"/>
              <a:t> </a:t>
            </a:r>
            <a:r>
              <a:rPr lang="cs-CZ" sz="2800" b="1" dirty="0"/>
              <a:t>/</a:t>
            </a:r>
            <a:r>
              <a:rPr lang="cs-CZ" sz="2800" dirty="0"/>
              <a:t> 70. léta: rozvoj neoliberalismu + vznik žánru Reality TV </a:t>
            </a:r>
          </a:p>
          <a:p>
            <a:r>
              <a:rPr lang="cs-CZ" sz="2800" b="1" dirty="0"/>
              <a:t>/</a:t>
            </a:r>
            <a:r>
              <a:rPr lang="cs-CZ" sz="2800" dirty="0"/>
              <a:t> 90. léta do současnosti: zlatá éra neoliberalismu + boom pořadů Reality TV</a:t>
            </a:r>
          </a:p>
          <a:p>
            <a:endParaRPr lang="cs-CZ" sz="2800" dirty="0"/>
          </a:p>
          <a:p>
            <a:r>
              <a:rPr lang="cs-CZ" sz="2800" b="1" dirty="0"/>
              <a:t>Reality TV jako kulturní technologie neoliberální </a:t>
            </a:r>
            <a:r>
              <a:rPr lang="cs-CZ" sz="2800" b="1" dirty="0" err="1"/>
              <a:t>normativity</a:t>
            </a:r>
            <a:r>
              <a:rPr lang="cs-CZ" sz="2800" b="1" dirty="0"/>
              <a:t> </a:t>
            </a:r>
            <a:r>
              <a:rPr lang="cs-CZ" sz="2800" dirty="0"/>
              <a:t>(</a:t>
            </a:r>
            <a:r>
              <a:rPr lang="cs-CZ" sz="2800" i="1" dirty="0" err="1"/>
              <a:t>Oulette</a:t>
            </a:r>
            <a:r>
              <a:rPr lang="cs-CZ" sz="2800" i="1" dirty="0"/>
              <a:t>, </a:t>
            </a:r>
            <a:r>
              <a:rPr lang="cs-CZ" sz="2800" i="1" dirty="0" err="1"/>
              <a:t>Hay</a:t>
            </a:r>
            <a:r>
              <a:rPr lang="cs-CZ" sz="2800" i="1" dirty="0"/>
              <a:t>, 2006; </a:t>
            </a:r>
            <a:r>
              <a:rPr lang="cs-CZ" sz="2800" i="1" dirty="0" err="1"/>
              <a:t>McCarthy</a:t>
            </a:r>
            <a:r>
              <a:rPr lang="cs-CZ" sz="2800" i="1" dirty="0"/>
              <a:t>, 2007; </a:t>
            </a:r>
            <a:r>
              <a:rPr lang="cs-CZ" sz="2800" i="1" dirty="0" err="1"/>
              <a:t>Lyle</a:t>
            </a:r>
            <a:r>
              <a:rPr lang="cs-CZ" sz="2800" i="1" dirty="0"/>
              <a:t>, 2008).</a:t>
            </a:r>
          </a:p>
          <a:p>
            <a:r>
              <a:rPr lang="cs-CZ" sz="2800" b="1" dirty="0"/>
              <a:t>/</a:t>
            </a:r>
            <a:r>
              <a:rPr lang="cs-CZ" sz="2800" dirty="0"/>
              <a:t> shoda v interpelaci subjektu </a:t>
            </a:r>
            <a:r>
              <a:rPr lang="cs-CZ" sz="2800" i="1" dirty="0"/>
              <a:t>(</a:t>
            </a:r>
            <a:r>
              <a:rPr lang="cs-CZ" sz="2800" i="1" dirty="0" err="1"/>
              <a:t>Althusser</a:t>
            </a:r>
            <a:r>
              <a:rPr lang="cs-CZ" sz="2800" i="1" dirty="0"/>
              <a:t>, 1971)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771F631-552A-4BCC-8BC2-80774E510A5C}"/>
              </a:ext>
            </a:extLst>
          </p:cNvPr>
          <p:cNvSpPr/>
          <p:nvPr/>
        </p:nvSpPr>
        <p:spPr>
          <a:xfrm>
            <a:off x="7911047" y="2028959"/>
            <a:ext cx="2770094" cy="263275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F314F56F-4467-422B-8224-63E64BB13EEE}"/>
              </a:ext>
            </a:extLst>
          </p:cNvPr>
          <p:cNvSpPr/>
          <p:nvPr/>
        </p:nvSpPr>
        <p:spPr>
          <a:xfrm>
            <a:off x="8841477" y="3569456"/>
            <a:ext cx="2770094" cy="263275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762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5507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jak je subjekt interpelován neoliberalismem?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AA2909-B5C7-4A00-BEAD-187A1CC10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21" y="1749287"/>
            <a:ext cx="4859180" cy="506639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EFD1356-8B7A-4397-A373-C484DFC3E1AD}"/>
              </a:ext>
            </a:extLst>
          </p:cNvPr>
          <p:cNvSpPr txBox="1"/>
          <p:nvPr/>
        </p:nvSpPr>
        <p:spPr>
          <a:xfrm>
            <a:off x="7447720" y="6569461"/>
            <a:ext cx="1898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Zdroj: www.chlseakrost.com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7E0D823-74E8-4D09-BB86-BCAB05F6353F}"/>
              </a:ext>
            </a:extLst>
          </p:cNvPr>
          <p:cNvSpPr txBox="1"/>
          <p:nvPr/>
        </p:nvSpPr>
        <p:spPr>
          <a:xfrm>
            <a:off x="256972" y="1528875"/>
            <a:ext cx="674162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00" b="1" dirty="0"/>
              <a:t>/</a:t>
            </a:r>
            <a:r>
              <a:rPr lang="cs-CZ" sz="2300" dirty="0"/>
              <a:t> jednotlivec jako jediný nositel odpovědnosti za vlastní životní situaci (potlačení role strukturních vnějších podmínek)</a:t>
            </a:r>
          </a:p>
          <a:p>
            <a:endParaRPr lang="cs-CZ" sz="2300" dirty="0"/>
          </a:p>
          <a:p>
            <a:r>
              <a:rPr lang="cs-CZ" sz="2300" b="1" dirty="0"/>
              <a:t>/</a:t>
            </a:r>
            <a:r>
              <a:rPr lang="cs-CZ" sz="2300" dirty="0"/>
              <a:t> ekonomizace všech oblastí společenského života (</a:t>
            </a:r>
            <a:r>
              <a:rPr lang="cs-CZ" sz="2300" dirty="0" err="1"/>
              <a:t>Foucault</a:t>
            </a:r>
            <a:r>
              <a:rPr lang="cs-CZ" sz="2300" dirty="0"/>
              <a:t>, 2008)</a:t>
            </a:r>
          </a:p>
          <a:p>
            <a:endParaRPr lang="cs-CZ" sz="2300" dirty="0"/>
          </a:p>
          <a:p>
            <a:r>
              <a:rPr lang="cs-CZ" sz="2300" dirty="0"/>
              <a:t> </a:t>
            </a:r>
            <a:r>
              <a:rPr lang="cs-CZ" sz="2300" b="1" dirty="0"/>
              <a:t>/</a:t>
            </a:r>
            <a:r>
              <a:rPr lang="cs-CZ" sz="2300" dirty="0"/>
              <a:t> každý se stává podnikatelem se svým vlastním „já“</a:t>
            </a:r>
          </a:p>
          <a:p>
            <a:endParaRPr lang="cs-CZ" sz="2300" dirty="0"/>
          </a:p>
          <a:p>
            <a:r>
              <a:rPr lang="cs-CZ" sz="2300" b="1" dirty="0"/>
              <a:t>/</a:t>
            </a:r>
            <a:r>
              <a:rPr lang="cs-CZ" sz="2300" dirty="0"/>
              <a:t> každý má být manažerem vlastní existence a řídit sebe sama jako firmu</a:t>
            </a:r>
          </a:p>
          <a:p>
            <a:endParaRPr lang="cs-CZ" sz="2300" dirty="0"/>
          </a:p>
          <a:p>
            <a:r>
              <a:rPr lang="cs-CZ" sz="2300" b="1" dirty="0"/>
              <a:t>/</a:t>
            </a:r>
            <a:r>
              <a:rPr lang="cs-CZ" sz="2300" dirty="0"/>
              <a:t> „já“ jako nejcennější typ kapitálu: investice, maximalizace zisku, minimalizace nákladů, přijímání rizika, nutnost inovací</a:t>
            </a:r>
          </a:p>
        </p:txBody>
      </p:sp>
    </p:spTree>
    <p:extLst>
      <p:ext uri="{BB962C8B-B14F-4D97-AF65-F5344CB8AC3E}">
        <p14:creationId xmlns:p14="http://schemas.microsoft.com/office/powerpoint/2010/main" val="130075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 err="1"/>
              <a:t>disciplinace</a:t>
            </a:r>
            <a:r>
              <a:rPr lang="cs-CZ" sz="4000" b="1" dirty="0"/>
              <a:t> sebe sama v pořadech Reality TV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69063-C9CF-40C8-8EAF-3538171910B8}"/>
              </a:ext>
            </a:extLst>
          </p:cNvPr>
          <p:cNvSpPr txBox="1"/>
          <p:nvPr/>
        </p:nvSpPr>
        <p:spPr>
          <a:xfrm>
            <a:off x="232756" y="1878676"/>
            <a:ext cx="674162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/</a:t>
            </a:r>
            <a:r>
              <a:rPr lang="cs-CZ" sz="2100" dirty="0"/>
              <a:t> </a:t>
            </a:r>
            <a:r>
              <a:rPr lang="cs-CZ" sz="2100" dirty="0" err="1"/>
              <a:t>surveillence</a:t>
            </a:r>
            <a:r>
              <a:rPr lang="cs-CZ" sz="2100" dirty="0"/>
              <a:t>: vhled do každodennosti a soukromí</a:t>
            </a:r>
          </a:p>
          <a:p>
            <a:endParaRPr lang="cs-CZ" sz="2100" dirty="0"/>
          </a:p>
          <a:p>
            <a:r>
              <a:rPr lang="cs-CZ" sz="2100" b="1" dirty="0"/>
              <a:t>/ </a:t>
            </a:r>
            <a:r>
              <a:rPr lang="cs-CZ" sz="2100" dirty="0"/>
              <a:t>normativní kamera: pohled kamery jako výraz nároků a očekávání (norem) kladených na účastníky</a:t>
            </a:r>
          </a:p>
          <a:p>
            <a:endParaRPr lang="cs-CZ" sz="2100" dirty="0"/>
          </a:p>
          <a:p>
            <a:r>
              <a:rPr lang="cs-CZ" sz="2100" b="1" dirty="0"/>
              <a:t>/</a:t>
            </a:r>
            <a:r>
              <a:rPr lang="cs-CZ" sz="2100" dirty="0"/>
              <a:t> </a:t>
            </a:r>
            <a:r>
              <a:rPr lang="cs-CZ" sz="2100" dirty="0" err="1"/>
              <a:t>responsibilizace</a:t>
            </a:r>
            <a:r>
              <a:rPr lang="cs-CZ" sz="2100" dirty="0"/>
              <a:t> jednotlivce </a:t>
            </a:r>
            <a:r>
              <a:rPr lang="cs-CZ" sz="2100" i="1" dirty="0"/>
              <a:t>(Rose, 2004): </a:t>
            </a:r>
            <a:r>
              <a:rPr lang="cs-CZ" sz="2100" dirty="0"/>
              <a:t>odloučení státu a jednotlivce</a:t>
            </a:r>
          </a:p>
          <a:p>
            <a:endParaRPr lang="cs-CZ" sz="2100" i="1" dirty="0"/>
          </a:p>
          <a:p>
            <a:r>
              <a:rPr lang="cs-CZ" sz="2100" b="1" dirty="0"/>
              <a:t>/</a:t>
            </a:r>
            <a:r>
              <a:rPr lang="cs-CZ" sz="2100" dirty="0"/>
              <a:t> projevy neodpovědnosti: finanční negramotnost (spotřební dluhy, exekuce), nedostatek hygieny a pořádku, špatná výchova dětí, nevhodné stravování, kouření zanedbávání zdravotní péče, </a:t>
            </a:r>
            <a:r>
              <a:rPr lang="cs-CZ" sz="2100" dirty="0" err="1"/>
              <a:t>etc</a:t>
            </a:r>
            <a:r>
              <a:rPr lang="cs-CZ" sz="2100" dirty="0"/>
              <a:t>.</a:t>
            </a:r>
          </a:p>
          <a:p>
            <a:endParaRPr lang="cs-CZ" sz="2100" dirty="0"/>
          </a:p>
          <a:p>
            <a:r>
              <a:rPr lang="cs-CZ" sz="2100" dirty="0"/>
              <a:t>/ základní norma: rozvoj a kapitalizace „já“ - sebe-disciplína a sebekázeň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00660C-EED0-42FA-A9D3-33933650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70" y="1492792"/>
            <a:ext cx="4191977" cy="23962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E46E6A5-EB57-4A1B-A324-7E1CB449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70" y="3889074"/>
            <a:ext cx="4191977" cy="234168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5360670-B179-455F-84C2-96AC372F53A6}"/>
              </a:ext>
            </a:extLst>
          </p:cNvPr>
          <p:cNvSpPr txBox="1"/>
          <p:nvPr/>
        </p:nvSpPr>
        <p:spPr>
          <a:xfrm>
            <a:off x="7207134" y="5828934"/>
            <a:ext cx="1898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Zdroj: Krotitelé dluhů, ČT, 2009</a:t>
            </a:r>
          </a:p>
        </p:txBody>
      </p:sp>
    </p:spTree>
    <p:extLst>
      <p:ext uri="{BB962C8B-B14F-4D97-AF65-F5344CB8AC3E}">
        <p14:creationId xmlns:p14="http://schemas.microsoft.com/office/powerpoint/2010/main" val="369487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 err="1"/>
              <a:t>disciplinace</a:t>
            </a:r>
            <a:r>
              <a:rPr lang="cs-CZ" sz="4000" b="1" dirty="0"/>
              <a:t> sebe sama v různých typech Reality TV 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951090-CF92-4222-A991-BAF64B885C8D}"/>
              </a:ext>
            </a:extLst>
          </p:cNvPr>
          <p:cNvSpPr txBox="1"/>
          <p:nvPr/>
        </p:nvSpPr>
        <p:spPr>
          <a:xfrm>
            <a:off x="505571" y="1686296"/>
            <a:ext cx="4898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 err="1"/>
              <a:t>makeover</a:t>
            </a:r>
            <a:r>
              <a:rPr lang="cs-CZ" sz="2100" b="1" dirty="0"/>
              <a:t> </a:t>
            </a:r>
            <a:r>
              <a:rPr lang="cs-CZ" sz="2100" b="1" dirty="0" err="1"/>
              <a:t>television</a:t>
            </a:r>
            <a:r>
              <a:rPr lang="cs-CZ" sz="2100" b="1" dirty="0"/>
              <a:t> (televizní proměny):</a:t>
            </a:r>
            <a:r>
              <a:rPr lang="cs-CZ" sz="2100" dirty="0"/>
              <a:t> </a:t>
            </a:r>
          </a:p>
          <a:p>
            <a:endParaRPr lang="cs-CZ" sz="2100" dirty="0"/>
          </a:p>
          <a:p>
            <a:r>
              <a:rPr lang="cs-CZ" sz="2100" dirty="0"/>
              <a:t>/ iniciace a zobrazení práce subjektu na sobě samém</a:t>
            </a:r>
          </a:p>
          <a:p>
            <a:r>
              <a:rPr lang="cs-CZ" sz="2100" dirty="0"/>
              <a:t>/ proměna: zvýšení (směnné) hodnoty sebe sama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848524-747C-4ABE-9079-FF3F312B50F4}"/>
              </a:ext>
            </a:extLst>
          </p:cNvPr>
          <p:cNvSpPr txBox="1"/>
          <p:nvPr/>
        </p:nvSpPr>
        <p:spPr>
          <a:xfrm>
            <a:off x="6195390" y="1686296"/>
            <a:ext cx="535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ostatní normativní Reality TV pořady:</a:t>
            </a:r>
          </a:p>
          <a:p>
            <a:endParaRPr lang="cs-CZ" sz="2100" dirty="0"/>
          </a:p>
          <a:p>
            <a:r>
              <a:rPr lang="cs-CZ" sz="2100" dirty="0"/>
              <a:t>/ uplatnění norem (nároků, očekávání)</a:t>
            </a:r>
          </a:p>
          <a:p>
            <a:r>
              <a:rPr lang="cs-CZ" sz="2100" dirty="0"/>
              <a:t>/ dohled nad naplňováním norem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31FB14-5EEB-4C61-B552-66C3B763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30" y="4005299"/>
            <a:ext cx="4634286" cy="264726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FBDD569-B188-4A9B-B518-A3E46FC0AC4D}"/>
              </a:ext>
            </a:extLst>
          </p:cNvPr>
          <p:cNvSpPr txBox="1"/>
          <p:nvPr/>
        </p:nvSpPr>
        <p:spPr>
          <a:xfrm>
            <a:off x="586410" y="3697885"/>
            <a:ext cx="2594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Mladší o pár let, TV Prima, 2011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B390CE-6ED7-4768-B2E2-ACCC40750D9A}"/>
              </a:ext>
            </a:extLst>
          </p:cNvPr>
          <p:cNvSpPr txBox="1"/>
          <p:nvPr/>
        </p:nvSpPr>
        <p:spPr>
          <a:xfrm>
            <a:off x="8161404" y="6385950"/>
            <a:ext cx="2715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 Farmář hledá ženu, TV Barrandov, 20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D46CEB9-547D-48EB-9B74-3DC5BCC05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390" y="3998713"/>
            <a:ext cx="4379716" cy="266043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6578E3-5911-4092-A24E-9619C092F64B}"/>
              </a:ext>
            </a:extLst>
          </p:cNvPr>
          <p:cNvSpPr txBox="1"/>
          <p:nvPr/>
        </p:nvSpPr>
        <p:spPr>
          <a:xfrm>
            <a:off x="6195390" y="3690936"/>
            <a:ext cx="305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Farmář hledá ženu, TV Barrandov, 2017</a:t>
            </a:r>
          </a:p>
        </p:txBody>
      </p:sp>
    </p:spTree>
    <p:extLst>
      <p:ext uri="{BB962C8B-B14F-4D97-AF65-F5344CB8AC3E}">
        <p14:creationId xmlns:p14="http://schemas.microsoft.com/office/powerpoint/2010/main" val="2756212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Reality TV jako prostor veřejného zostuzování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6985D3-FCE1-4B3B-A108-E8E08C36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301" y="1796906"/>
            <a:ext cx="3623296" cy="412407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D887FA0-8D0B-4331-8569-3610A8AED78E}"/>
              </a:ext>
            </a:extLst>
          </p:cNvPr>
          <p:cNvSpPr txBox="1"/>
          <p:nvPr/>
        </p:nvSpPr>
        <p:spPr>
          <a:xfrm>
            <a:off x="7696863" y="6088438"/>
            <a:ext cx="4428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Pranýř, Anglie, před r. 1837, Zdroj:</a:t>
            </a:r>
          </a:p>
          <a:p>
            <a:r>
              <a:rPr lang="cs-CZ" sz="1400" dirty="0"/>
              <a:t>http://etc.usf.edu/clipart/22700/22765/pillory_22765.htm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172275-8B81-40E0-A13F-BA01423FDD88}"/>
              </a:ext>
            </a:extLst>
          </p:cNvPr>
          <p:cNvSpPr txBox="1"/>
          <p:nvPr/>
        </p:nvSpPr>
        <p:spPr>
          <a:xfrm>
            <a:off x="413468" y="1741336"/>
            <a:ext cx="70369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dirty="0"/>
              <a:t>/</a:t>
            </a:r>
            <a:r>
              <a:rPr lang="cs-CZ" sz="2100" dirty="0"/>
              <a:t> Zostuzení: </a:t>
            </a:r>
          </a:p>
          <a:p>
            <a:r>
              <a:rPr lang="cs-CZ" sz="2100" dirty="0"/>
              <a:t>slovní nebo obrazová stigmatizace aktérů jako zásadně se vymykajících normě</a:t>
            </a:r>
          </a:p>
          <a:p>
            <a:r>
              <a:rPr lang="cs-CZ" sz="2100" dirty="0"/>
              <a:t>-</a:t>
            </a:r>
            <a:r>
              <a:rPr lang="cs-CZ" sz="2100" dirty="0" err="1"/>
              <a:t>voiceover</a:t>
            </a:r>
            <a:endParaRPr lang="cs-CZ" sz="2100" dirty="0"/>
          </a:p>
          <a:p>
            <a:r>
              <a:rPr lang="cs-CZ" sz="2100" dirty="0"/>
              <a:t>-kamera (pátravá: pohyb kamery, zkoumavá: detailní záběr)</a:t>
            </a:r>
          </a:p>
          <a:p>
            <a:r>
              <a:rPr lang="cs-CZ" sz="2100" dirty="0"/>
              <a:t>-výroky dalších účastníků</a:t>
            </a:r>
          </a:p>
          <a:p>
            <a:r>
              <a:rPr lang="cs-CZ" sz="2100" dirty="0"/>
              <a:t>-výroky diváků v online diskusích</a:t>
            </a:r>
          </a:p>
          <a:p>
            <a:endParaRPr lang="cs-CZ" sz="2100" dirty="0"/>
          </a:p>
          <a:p>
            <a:r>
              <a:rPr lang="cs-CZ" sz="2100" b="1" dirty="0"/>
              <a:t>/</a:t>
            </a:r>
            <a:r>
              <a:rPr lang="cs-CZ" sz="2100" dirty="0"/>
              <a:t> Ostuda:</a:t>
            </a:r>
          </a:p>
          <a:p>
            <a:r>
              <a:rPr lang="cs-CZ" sz="2100" dirty="0"/>
              <a:t>sociální emoce – ve vztahu k druhým</a:t>
            </a:r>
          </a:p>
          <a:p>
            <a:r>
              <a:rPr lang="cs-CZ" sz="2100" dirty="0"/>
              <a:t>anticipace nelichotivého pohledu druhých</a:t>
            </a:r>
          </a:p>
          <a:p>
            <a:r>
              <a:rPr lang="cs-CZ" sz="2100" dirty="0"/>
              <a:t>symbolický </a:t>
            </a:r>
            <a:r>
              <a:rPr lang="cs-CZ" sz="2100" dirty="0" err="1"/>
              <a:t>interakcionismus</a:t>
            </a:r>
            <a:r>
              <a:rPr lang="cs-CZ" sz="2100" dirty="0"/>
              <a:t> a reciprocita perspektiv (</a:t>
            </a:r>
            <a:r>
              <a:rPr lang="cs-CZ" sz="2100" dirty="0" err="1"/>
              <a:t>Mead</a:t>
            </a:r>
            <a:r>
              <a:rPr lang="cs-CZ" sz="2100" dirty="0"/>
              <a:t>, 1934)</a:t>
            </a:r>
          </a:p>
          <a:p>
            <a:r>
              <a:rPr lang="cs-CZ" sz="2100" dirty="0"/>
              <a:t>Reality TV – augmentace „těch druhých“ – jeviště pro rituály ponížení</a:t>
            </a:r>
          </a:p>
        </p:txBody>
      </p:sp>
    </p:spTree>
    <p:extLst>
      <p:ext uri="{BB962C8B-B14F-4D97-AF65-F5344CB8AC3E}">
        <p14:creationId xmlns:p14="http://schemas.microsoft.com/office/powerpoint/2010/main" val="98435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298173" y="75180"/>
            <a:ext cx="1189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zostuzování nízkého sociální statusu a chudoby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008396-B530-4C62-9C0D-234C7106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58" y="1693628"/>
            <a:ext cx="5437038" cy="40893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DA6CB32-9331-4D93-84CF-409BEE98C516}"/>
              </a:ext>
            </a:extLst>
          </p:cNvPr>
          <p:cNvSpPr txBox="1"/>
          <p:nvPr/>
        </p:nvSpPr>
        <p:spPr>
          <a:xfrm>
            <a:off x="8340918" y="5343277"/>
            <a:ext cx="347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</a:t>
            </a:r>
            <a:r>
              <a:rPr lang="cs-CZ" sz="1600" dirty="0" err="1">
                <a:solidFill>
                  <a:schemeClr val="bg1"/>
                </a:solidFill>
              </a:rPr>
              <a:t>Benefits</a:t>
            </a:r>
            <a:r>
              <a:rPr lang="cs-CZ" sz="1600" dirty="0">
                <a:solidFill>
                  <a:schemeClr val="bg1"/>
                </a:solidFill>
              </a:rPr>
              <a:t> Street, </a:t>
            </a:r>
            <a:r>
              <a:rPr lang="cs-CZ" sz="1600" dirty="0" err="1">
                <a:solidFill>
                  <a:schemeClr val="bg1"/>
                </a:solidFill>
              </a:rPr>
              <a:t>Channel</a:t>
            </a:r>
            <a:r>
              <a:rPr lang="cs-CZ" sz="1600" dirty="0">
                <a:solidFill>
                  <a:schemeClr val="bg1"/>
                </a:solidFill>
              </a:rPr>
              <a:t> 4, 2014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7D67452-11E5-4521-8DF7-1E566C733E1D}"/>
              </a:ext>
            </a:extLst>
          </p:cNvPr>
          <p:cNvSpPr txBox="1"/>
          <p:nvPr/>
        </p:nvSpPr>
        <p:spPr>
          <a:xfrm>
            <a:off x="298173" y="1789043"/>
            <a:ext cx="5505781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/>
              <a:t>/ pohled kamery v Reality TV: </a:t>
            </a:r>
            <a:r>
              <a:rPr lang="cs-CZ" sz="2100" b="1" dirty="0" err="1"/>
              <a:t>middle</a:t>
            </a:r>
            <a:r>
              <a:rPr lang="cs-CZ" sz="2100" b="1" dirty="0"/>
              <a:t> </a:t>
            </a:r>
            <a:r>
              <a:rPr lang="cs-CZ" sz="2100" b="1" dirty="0" err="1"/>
              <a:t>class</a:t>
            </a:r>
            <a:r>
              <a:rPr lang="cs-CZ" sz="2100" b="1" dirty="0"/>
              <a:t> </a:t>
            </a:r>
            <a:r>
              <a:rPr lang="cs-CZ" sz="2100" b="1" dirty="0" err="1"/>
              <a:t>gaze</a:t>
            </a:r>
            <a:r>
              <a:rPr lang="cs-CZ" sz="2100" b="1" dirty="0"/>
              <a:t> </a:t>
            </a:r>
            <a:r>
              <a:rPr lang="cs-CZ" sz="2100" dirty="0"/>
              <a:t>(</a:t>
            </a:r>
            <a:r>
              <a:rPr lang="cs-CZ" sz="2100" dirty="0" err="1"/>
              <a:t>Lyle</a:t>
            </a:r>
            <a:r>
              <a:rPr lang="cs-CZ" sz="2100" dirty="0"/>
              <a:t>, 2008) – středostavovská, maloměšťácká kamera</a:t>
            </a:r>
          </a:p>
          <a:p>
            <a:endParaRPr lang="cs-CZ" sz="2100" dirty="0"/>
          </a:p>
          <a:p>
            <a:r>
              <a:rPr lang="cs-CZ" sz="2100" dirty="0"/>
              <a:t>/ inspirace Laurou </a:t>
            </a:r>
            <a:r>
              <a:rPr lang="cs-CZ" sz="2100" dirty="0" err="1"/>
              <a:t>Mulvey</a:t>
            </a:r>
            <a:r>
              <a:rPr lang="cs-CZ" sz="2100" dirty="0"/>
              <a:t> (1973): male </a:t>
            </a:r>
            <a:r>
              <a:rPr lang="cs-CZ" sz="2100" dirty="0" err="1"/>
              <a:t>gaze</a:t>
            </a:r>
            <a:endParaRPr lang="cs-CZ" sz="2100" dirty="0"/>
          </a:p>
          <a:p>
            <a:endParaRPr lang="cs-CZ" sz="2100" dirty="0"/>
          </a:p>
          <a:p>
            <a:r>
              <a:rPr lang="cs-CZ" sz="2100" dirty="0"/>
              <a:t>/ senzacechtivé, </a:t>
            </a:r>
            <a:r>
              <a:rPr lang="cs-CZ" sz="2100" dirty="0" err="1"/>
              <a:t>hyenistické</a:t>
            </a:r>
            <a:r>
              <a:rPr lang="cs-CZ" sz="2100" dirty="0"/>
              <a:t> zírání na chudobu – pohled kamery zatížený třídní optikou</a:t>
            </a:r>
          </a:p>
          <a:p>
            <a:endParaRPr lang="cs-CZ" sz="2100" dirty="0"/>
          </a:p>
          <a:p>
            <a:r>
              <a:rPr lang="cs-CZ" sz="2100" dirty="0"/>
              <a:t>/ sociálně slabí jako „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abject</a:t>
            </a:r>
            <a:r>
              <a:rPr lang="cs-CZ" sz="2100" dirty="0"/>
              <a:t> </a:t>
            </a:r>
            <a:r>
              <a:rPr lang="cs-CZ" sz="2100" dirty="0" err="1"/>
              <a:t>other</a:t>
            </a:r>
            <a:r>
              <a:rPr lang="cs-CZ" sz="2100" dirty="0"/>
              <a:t>“ – sociální kategorie striktně oddělená od „my“</a:t>
            </a:r>
          </a:p>
          <a:p>
            <a:endParaRPr lang="cs-CZ" sz="2100" dirty="0"/>
          </a:p>
          <a:p>
            <a:r>
              <a:rPr lang="cs-CZ" sz="2100" dirty="0"/>
              <a:t>/ obrazy sociálně slabých – zdroj úzkosti, memento rizika pádu na sociální dno – zostuzování jako sublimace úzkosti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90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zostuzování kontinuity socialistického habitu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Obsah obrázku interiér, život, patro, místnost&#10;&#10;Popis vygenerován s velmi vysokou mírou spolehlivosti">
            <a:extLst>
              <a:ext uri="{FF2B5EF4-FFF2-40B4-BE49-F238E27FC236}">
                <a16:creationId xmlns:a16="http://schemas.microsoft.com/office/drawing/2014/main" id="{2C7831F6-0A95-4802-8AA9-D54BC2EDA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5" y="1303390"/>
            <a:ext cx="4837503" cy="2778119"/>
          </a:xfrm>
          <a:prstGeom prst="rect">
            <a:avLst/>
          </a:prstGeom>
        </p:spPr>
      </p:pic>
      <p:pic>
        <p:nvPicPr>
          <p:cNvPr id="8" name="Obrázek 7" descr="Obsah obrázku jídlo, interiér&#10;&#10;Popis vygenerován s velmi vysokou mírou spolehlivosti">
            <a:extLst>
              <a:ext uri="{FF2B5EF4-FFF2-40B4-BE49-F238E27FC236}">
                <a16:creationId xmlns:a16="http://schemas.microsoft.com/office/drawing/2014/main" id="{9C4CAFB6-E0F5-4F4C-AF1C-8067BA1DB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15" y="4081509"/>
            <a:ext cx="4837502" cy="273807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6F8F33-D3FF-4605-AFF4-4DEB044047E8}"/>
              </a:ext>
            </a:extLst>
          </p:cNvPr>
          <p:cNvSpPr txBox="1"/>
          <p:nvPr/>
        </p:nvSpPr>
        <p:spPr>
          <a:xfrm>
            <a:off x="8953169" y="6444267"/>
            <a:ext cx="347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Zdroj: Prostřeno, Prima TV, S15E63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395DA39-5D77-456E-B0B2-8C02AF5BA721}"/>
              </a:ext>
            </a:extLst>
          </p:cNvPr>
          <p:cNvSpPr txBox="1"/>
          <p:nvPr/>
        </p:nvSpPr>
        <p:spPr>
          <a:xfrm>
            <a:off x="298173" y="1566407"/>
            <a:ext cx="63650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/>
              <a:t>kulturně, </a:t>
            </a:r>
            <a:r>
              <a:rPr lang="cs-CZ" sz="2100" dirty="0" err="1"/>
              <a:t>specifická-postsocialistická</a:t>
            </a:r>
            <a:r>
              <a:rPr lang="cs-CZ" sz="2100" dirty="0"/>
              <a:t> figura zostuzování</a:t>
            </a:r>
          </a:p>
          <a:p>
            <a:endParaRPr lang="cs-CZ" sz="2100" dirty="0"/>
          </a:p>
          <a:p>
            <a:r>
              <a:rPr lang="cs-CZ" sz="2100" dirty="0"/>
              <a:t>terčem zostuzování výjevy ze soukromí, kde přetrvávají ikonicita a habitus uchované z období socialismu</a:t>
            </a:r>
          </a:p>
          <a:p>
            <a:endParaRPr lang="cs-CZ" sz="2100" dirty="0"/>
          </a:p>
          <a:p>
            <a:r>
              <a:rPr lang="cs-CZ" sz="2100" dirty="0"/>
              <a:t>post-socialismus je specifická kultura – paměť socialismu se promítá do způsobů porozumění a tvorby významů – chudoba nejen ekonomický, ale i kulturní jev</a:t>
            </a:r>
          </a:p>
          <a:p>
            <a:endParaRPr lang="cs-CZ" sz="2100" dirty="0"/>
          </a:p>
          <a:p>
            <a:r>
              <a:rPr lang="cs-CZ" sz="2100" b="1" dirty="0"/>
              <a:t>Proč má trvající vazba na socialistickou každodennost v současném neoliberálním Česku zostuzující potenciál?</a:t>
            </a:r>
          </a:p>
          <a:p>
            <a:r>
              <a:rPr lang="cs-CZ" sz="2100" dirty="0"/>
              <a:t>   /oficiální politika paměti socialismu - diskontinuita</a:t>
            </a:r>
          </a:p>
          <a:p>
            <a:r>
              <a:rPr lang="cs-CZ" sz="2100" dirty="0"/>
              <a:t>   /transformační neofilie</a:t>
            </a:r>
          </a:p>
          <a:p>
            <a:r>
              <a:rPr lang="cs-CZ" sz="2100" dirty="0"/>
              <a:t>   /transformace jako monumentální „</a:t>
            </a:r>
            <a:r>
              <a:rPr lang="cs-CZ" sz="2100" dirty="0" err="1"/>
              <a:t>makeover</a:t>
            </a:r>
            <a:r>
              <a:rPr lang="cs-CZ" sz="2100" dirty="0"/>
              <a:t> show“</a:t>
            </a:r>
          </a:p>
          <a:p>
            <a:r>
              <a:rPr lang="cs-CZ" sz="2100" dirty="0"/>
              <a:t>   /nedostatečně demonstrovaná diskontinuita - zostuzení</a:t>
            </a:r>
          </a:p>
        </p:txBody>
      </p:sp>
    </p:spTree>
    <p:extLst>
      <p:ext uri="{BB962C8B-B14F-4D97-AF65-F5344CB8AC3E}">
        <p14:creationId xmlns:p14="http://schemas.microsoft.com/office/powerpoint/2010/main" val="188249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Obrázek 14" descr="Obsah obrázku zeď, interiér, pes, vsedě&#10;&#10;Popis vygenerován s velmi vysokou mírou spolehlivosti">
            <a:extLst>
              <a:ext uri="{FF2B5EF4-FFF2-40B4-BE49-F238E27FC236}">
                <a16:creationId xmlns:a16="http://schemas.microsoft.com/office/drawing/2014/main" id="{E90B5A2A-1356-4151-A4CA-3D3244BA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214"/>
            <a:ext cx="12192000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437F400-062E-432D-AB8A-5B71AD0392FB}"/>
              </a:ext>
            </a:extLst>
          </p:cNvPr>
          <p:cNvSpPr/>
          <p:nvPr/>
        </p:nvSpPr>
        <p:spPr>
          <a:xfrm>
            <a:off x="92465" y="143249"/>
            <a:ext cx="9113179" cy="2332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5400" b="1" dirty="0">
                <a:solidFill>
                  <a:schemeClr val="bg1"/>
                </a:solidFill>
              </a:rPr>
              <a:t>5. </a:t>
            </a:r>
            <a:r>
              <a:rPr lang="cs-CZ" sz="5400" b="1" cap="all" dirty="0">
                <a:solidFill>
                  <a:schemeClr val="bg1"/>
                </a:solidFill>
              </a:rPr>
              <a:t>Kulturní </a:t>
            </a:r>
          </a:p>
          <a:p>
            <a:r>
              <a:rPr lang="cs-CZ" sz="5400" b="1" cap="all" dirty="0">
                <a:solidFill>
                  <a:schemeClr val="bg1"/>
                </a:solidFill>
              </a:rPr>
              <a:t>    třída</a:t>
            </a:r>
          </a:p>
        </p:txBody>
      </p:sp>
    </p:spTree>
    <p:extLst>
      <p:ext uri="{BB962C8B-B14F-4D97-AF65-F5344CB8AC3E}">
        <p14:creationId xmlns:p14="http://schemas.microsoft.com/office/powerpoint/2010/main" val="258298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úvod</a:t>
            </a:r>
          </a:p>
          <a:p>
            <a:endParaRPr lang="cs-CZ" sz="2800" dirty="0"/>
          </a:p>
          <a:p>
            <a:r>
              <a:rPr lang="cs-CZ" sz="2800" dirty="0"/>
              <a:t>Jak je třídní příslušnost </a:t>
            </a:r>
            <a:r>
              <a:rPr lang="cs-CZ" sz="2800" b="1" dirty="0" err="1"/>
              <a:t>mediována</a:t>
            </a:r>
            <a:r>
              <a:rPr lang="cs-CZ" sz="2800" dirty="0"/>
              <a:t> a jaké to má </a:t>
            </a:r>
            <a:r>
              <a:rPr lang="cs-CZ" sz="2800" b="1" dirty="0"/>
              <a:t>důsledky pro formování povědomí o třídách</a:t>
            </a:r>
            <a:r>
              <a:rPr lang="cs-CZ" sz="2800" dirty="0"/>
              <a:t> a citlivosti vůči problematice třídního zařazení?</a:t>
            </a:r>
          </a:p>
          <a:p>
            <a:endParaRPr lang="cs-CZ" sz="2800" dirty="0"/>
          </a:p>
          <a:p>
            <a:r>
              <a:rPr lang="en-US" sz="2800" dirty="0"/>
              <a:t>Andrew Sawyer: Moral Significance of Class </a:t>
            </a:r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reprezentace</a:t>
            </a:r>
            <a:r>
              <a:rPr lang="cs-CZ" sz="2800" dirty="0"/>
              <a:t> třídy + </a:t>
            </a:r>
            <a:r>
              <a:rPr lang="cs-CZ" sz="2800" b="1" dirty="0"/>
              <a:t>recepce</a:t>
            </a:r>
            <a:r>
              <a:rPr lang="cs-CZ" sz="2800" dirty="0"/>
              <a:t> třídní problematiky publiky</a:t>
            </a:r>
          </a:p>
          <a:p>
            <a:endParaRPr lang="cs-CZ" sz="2800" dirty="0"/>
          </a:p>
          <a:p>
            <a:r>
              <a:rPr lang="cs-CZ" sz="2800" b="1" dirty="0"/>
              <a:t>Sociální nerovnosti v ČR: </a:t>
            </a:r>
          </a:p>
          <a:p>
            <a:r>
              <a:rPr lang="cs-CZ" sz="2800" dirty="0" err="1"/>
              <a:t>Ginni</a:t>
            </a:r>
            <a:r>
              <a:rPr lang="cs-CZ" sz="2800" dirty="0"/>
              <a:t> index: 24,5 %</a:t>
            </a:r>
          </a:p>
          <a:p>
            <a:r>
              <a:rPr lang="pt-BR" sz="2800" dirty="0"/>
              <a:t>S20/S80 – horní </a:t>
            </a:r>
            <a:r>
              <a:rPr lang="cs-CZ" sz="2800" dirty="0" err="1"/>
              <a:t>kvintil</a:t>
            </a:r>
            <a:r>
              <a:rPr lang="cs-CZ" sz="2800" dirty="0"/>
              <a:t> </a:t>
            </a:r>
            <a:r>
              <a:rPr lang="pt-BR" sz="2800" dirty="0"/>
              <a:t>v průměru 3,4 x vyšší</a:t>
            </a:r>
            <a:r>
              <a:rPr lang="cs-CZ" sz="2800" dirty="0"/>
              <a:t> příjem</a:t>
            </a:r>
          </a:p>
          <a:p>
            <a:r>
              <a:rPr lang="cs-CZ" sz="2800" dirty="0"/>
              <a:t>Lidé AROP (SILC): 11,5 % (problematická metodologie)</a:t>
            </a:r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5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koncept třídy a analýza sociálních nerovností</a:t>
            </a:r>
          </a:p>
          <a:p>
            <a:endParaRPr lang="cs-CZ" sz="4000" b="1" dirty="0"/>
          </a:p>
          <a:p>
            <a:r>
              <a:rPr lang="cs-CZ" sz="3200" b="1" dirty="0"/>
              <a:t>Třída</a:t>
            </a:r>
            <a:r>
              <a:rPr lang="cs-CZ" sz="3200" dirty="0"/>
              <a:t>: pozice člověka v socioekonomické struktuře dané nerovností přístupu k disponibilním zdrojům</a:t>
            </a:r>
          </a:p>
          <a:p>
            <a:endParaRPr lang="cs-CZ" sz="3200" dirty="0"/>
          </a:p>
          <a:p>
            <a:r>
              <a:rPr lang="cs-CZ" sz="3200" b="1" dirty="0"/>
              <a:t>Archetypální pojetí třídy: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Marx: vztah k výrobním prostředkům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Weber: společenská prestiž vyjádřená životním stylem (není fixní, záleží na </a:t>
            </a:r>
            <a:r>
              <a:rPr lang="cs-CZ" sz="3200" dirty="0" err="1"/>
              <a:t>atribuci</a:t>
            </a:r>
            <a:r>
              <a:rPr lang="cs-CZ" sz="3200" dirty="0"/>
              <a:t>)</a:t>
            </a:r>
          </a:p>
          <a:p>
            <a:endParaRPr lang="cs-CZ" sz="4000" b="1" dirty="0"/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4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fixní třídní schéma</a:t>
            </a:r>
          </a:p>
          <a:p>
            <a:endParaRPr lang="cs-CZ" sz="2800" b="1" dirty="0"/>
          </a:p>
          <a:p>
            <a:r>
              <a:rPr lang="cs-CZ" sz="3200" b="1" dirty="0"/>
              <a:t>Fixní třídní schéma</a:t>
            </a:r>
            <a:r>
              <a:rPr lang="cs-CZ" sz="3200" dirty="0"/>
              <a:t>: pevně dané hierarchicky seřazené kategorie (stratifikační vrstvy), kritéria: pozice na pracovním trhu, příjem, vzdělání (nižší, střední, vyšší…)</a:t>
            </a:r>
          </a:p>
          <a:p>
            <a:endParaRPr lang="cs-CZ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Nejznámější fixní třídní schéma dnes:</a:t>
            </a:r>
          </a:p>
          <a:p>
            <a:r>
              <a:rPr lang="cs-CZ" sz="3200" dirty="0"/>
              <a:t>John </a:t>
            </a:r>
            <a:r>
              <a:rPr lang="cs-CZ" sz="3200" dirty="0" err="1"/>
              <a:t>Goldthorp</a:t>
            </a:r>
            <a:r>
              <a:rPr lang="cs-CZ" sz="3200" dirty="0"/>
              <a:t> </a:t>
            </a:r>
          </a:p>
          <a:p>
            <a:r>
              <a:rPr lang="cs-CZ" sz="3200" dirty="0"/>
              <a:t>na základě zaměstnání (EGP, CASMIN)</a:t>
            </a:r>
          </a:p>
          <a:p>
            <a:r>
              <a:rPr lang="cs-CZ" sz="3200" dirty="0"/>
              <a:t>sedm třídních kategorií podle typu zaměstnání</a:t>
            </a:r>
          </a:p>
          <a:p>
            <a:endParaRPr lang="cs-CZ" sz="4000" b="1" dirty="0"/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573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endParaRPr lang="cs-CZ" sz="4000" b="1" dirty="0"/>
          </a:p>
          <a:p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DD9B3E-3531-4FF5-9E87-1C662356F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37" y="0"/>
            <a:ext cx="9726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kulturní přístup ke třídní analýze</a:t>
            </a:r>
          </a:p>
          <a:p>
            <a:endParaRPr lang="cs-CZ" sz="4000" b="1" dirty="0"/>
          </a:p>
          <a:p>
            <a:r>
              <a:rPr lang="cs-CZ" sz="2800" dirty="0"/>
              <a:t>Třídy se neustále vytváří, obnovují nebo pozměňují v procesu symbolického jednání: instrumentální (spotřeba, demonstrace materiální úrovně) x komunikační výzkum sociálních distancí</a:t>
            </a:r>
          </a:p>
          <a:p>
            <a:r>
              <a:rPr lang="cs-CZ" sz="2800" dirty="0" err="1"/>
              <a:t>Scharff</a:t>
            </a:r>
            <a:r>
              <a:rPr lang="cs-CZ" sz="2800" dirty="0"/>
              <a:t>: koncept „</a:t>
            </a:r>
            <a:r>
              <a:rPr lang="cs-CZ" sz="2800" dirty="0" err="1"/>
              <a:t>doing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“ – třídní příslušnost vždy v procesu utváření</a:t>
            </a:r>
          </a:p>
          <a:p>
            <a:endParaRPr lang="cs-CZ" sz="2800" dirty="0"/>
          </a:p>
          <a:p>
            <a:r>
              <a:rPr lang="cs-CZ" sz="2800" dirty="0"/>
              <a:t>Pierre </a:t>
            </a:r>
            <a:r>
              <a:rPr lang="cs-CZ" sz="2800" dirty="0" err="1"/>
              <a:t>Bourdieu</a:t>
            </a:r>
            <a:r>
              <a:rPr lang="cs-CZ" sz="2800" dirty="0"/>
              <a:t>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empirické klastry lidí se stejným životním stylem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atributy životního stylu nejsou </a:t>
            </a:r>
            <a:r>
              <a:rPr lang="cs-CZ" sz="2800" dirty="0" err="1"/>
              <a:t>esencialistické</a:t>
            </a:r>
            <a:r>
              <a:rPr lang="cs-CZ" sz="2800" dirty="0"/>
              <a:t>, ale flexibilní x lidé si je volí a mění tak, aby se odlišovali od těch, k nimž nechtějí patřit (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Distinction</a:t>
            </a:r>
            <a:r>
              <a:rPr lang="cs-CZ" sz="2800" dirty="0"/>
              <a:t>, 1979)</a:t>
            </a:r>
          </a:p>
          <a:p>
            <a:endParaRPr lang="cs-CZ" sz="4000" b="1" dirty="0"/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02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třídní perspektiva v Reality </a:t>
            </a:r>
            <a:r>
              <a:rPr lang="cs-CZ" sz="4000" b="1" dirty="0" err="1"/>
              <a:t>Television</a:t>
            </a:r>
            <a:endParaRPr lang="cs-CZ" sz="4000" b="1" dirty="0"/>
          </a:p>
          <a:p>
            <a:endParaRPr lang="cs-CZ" sz="4000" b="1" dirty="0"/>
          </a:p>
          <a:p>
            <a:r>
              <a:rPr lang="cs-CZ" sz="3200" dirty="0"/>
              <a:t>Zviditelnění životního stylu v soukromí aktérů: aplikace třídní perspektivy, důraz na atributy třídní příslušnosti</a:t>
            </a:r>
          </a:p>
          <a:p>
            <a:endParaRPr lang="cs-CZ" sz="3200" dirty="0"/>
          </a:p>
          <a:p>
            <a:r>
              <a:rPr lang="cs-CZ" sz="3200" dirty="0"/>
              <a:t>Nižší třída: specifické zacházení, </a:t>
            </a:r>
            <a:r>
              <a:rPr lang="cs-CZ" sz="3200" dirty="0" err="1"/>
              <a:t>class-based</a:t>
            </a:r>
            <a:r>
              <a:rPr lang="cs-CZ" sz="3200" dirty="0"/>
              <a:t> </a:t>
            </a:r>
            <a:r>
              <a:rPr lang="cs-CZ" sz="3200" dirty="0" err="1"/>
              <a:t>shaming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Žánry: </a:t>
            </a:r>
            <a:r>
              <a:rPr lang="cs-CZ" sz="3200" dirty="0" err="1"/>
              <a:t>docusoap</a:t>
            </a:r>
            <a:r>
              <a:rPr lang="cs-CZ" sz="3200" dirty="0"/>
              <a:t>, </a:t>
            </a:r>
            <a:r>
              <a:rPr lang="cs-CZ" sz="3200" dirty="0" err="1"/>
              <a:t>gamedoc</a:t>
            </a:r>
            <a:r>
              <a:rPr lang="cs-CZ" sz="3200" dirty="0"/>
              <a:t>, </a:t>
            </a:r>
            <a:r>
              <a:rPr lang="cs-CZ" sz="3200" dirty="0" err="1"/>
              <a:t>challenge</a:t>
            </a:r>
            <a:r>
              <a:rPr lang="cs-CZ" sz="3200" dirty="0"/>
              <a:t>, </a:t>
            </a:r>
            <a:r>
              <a:rPr lang="cs-CZ" sz="3200" dirty="0" err="1"/>
              <a:t>makeover</a:t>
            </a:r>
            <a:r>
              <a:rPr lang="cs-CZ" sz="3200" dirty="0"/>
              <a:t>, </a:t>
            </a:r>
            <a:r>
              <a:rPr lang="cs-CZ" sz="3200" dirty="0" err="1"/>
              <a:t>life-intervention</a:t>
            </a:r>
            <a:r>
              <a:rPr lang="cs-CZ" sz="3200" dirty="0"/>
              <a:t> talent, (</a:t>
            </a:r>
            <a:r>
              <a:rPr lang="cs-CZ" sz="3200" dirty="0" err="1"/>
              <a:t>docudrama</a:t>
            </a:r>
            <a:r>
              <a:rPr lang="cs-CZ" sz="3200" dirty="0"/>
              <a:t>, </a:t>
            </a:r>
            <a:r>
              <a:rPr lang="cs-CZ" sz="3200" dirty="0" err="1"/>
              <a:t>docufiction</a:t>
            </a:r>
            <a:r>
              <a:rPr lang="cs-CZ" sz="3200" dirty="0"/>
              <a:t>, </a:t>
            </a:r>
            <a:r>
              <a:rPr lang="cs-CZ" sz="3200" dirty="0" err="1"/>
              <a:t>comdoc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b="1" dirty="0"/>
              <a:t>Reality </a:t>
            </a:r>
            <a:r>
              <a:rPr lang="cs-CZ" sz="3200" b="1" dirty="0" err="1"/>
              <a:t>Television</a:t>
            </a:r>
            <a:r>
              <a:rPr lang="cs-CZ" sz="3200" b="1" dirty="0"/>
              <a:t> je prostor neoliberální </a:t>
            </a:r>
            <a:r>
              <a:rPr lang="cs-CZ" sz="3200" b="1" dirty="0" err="1"/>
              <a:t>governmentality</a:t>
            </a:r>
            <a:endParaRPr lang="cs-CZ" sz="3200" b="1" dirty="0"/>
          </a:p>
          <a:p>
            <a:endParaRPr lang="cs-CZ" sz="4000" b="1" dirty="0"/>
          </a:p>
          <a:p>
            <a:endParaRPr lang="cs-CZ" sz="16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75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243C0D-939D-4675-B339-6E1F0ADD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1A4863A-2B25-4213-A513-5C2C47BABAEC}"/>
              </a:ext>
            </a:extLst>
          </p:cNvPr>
          <p:cNvSpPr txBox="1"/>
          <p:nvPr/>
        </p:nvSpPr>
        <p:spPr>
          <a:xfrm>
            <a:off x="198782" y="75179"/>
            <a:ext cx="11993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b="1" dirty="0"/>
          </a:p>
          <a:p>
            <a:r>
              <a:rPr lang="cs-CZ" sz="4000" b="1" dirty="0"/>
              <a:t>neoliberalismus</a:t>
            </a:r>
          </a:p>
          <a:p>
            <a:endParaRPr lang="cs-CZ" sz="1600" dirty="0"/>
          </a:p>
          <a:p>
            <a:r>
              <a:rPr lang="cs-CZ" sz="3200" dirty="0"/>
              <a:t>Socio-ekonomická praxe etablující se od 80. let 20. stol (thatcherismus, „</a:t>
            </a:r>
            <a:r>
              <a:rPr lang="cs-CZ" sz="3200" dirty="0" err="1"/>
              <a:t>reaganomics</a:t>
            </a:r>
            <a:r>
              <a:rPr lang="cs-CZ" sz="3200" dirty="0"/>
              <a:t>“) /</a:t>
            </a:r>
            <a:r>
              <a:rPr lang="cs-CZ" sz="3200" i="1" dirty="0"/>
              <a:t>současný nejrozšířenější význam</a:t>
            </a:r>
            <a:r>
              <a:rPr lang="cs-CZ" sz="3200" dirty="0"/>
              <a:t>/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A51E65-1F28-4CF9-B091-F009B091F6B4}"/>
              </a:ext>
            </a:extLst>
          </p:cNvPr>
          <p:cNvSpPr/>
          <p:nvPr/>
        </p:nvSpPr>
        <p:spPr>
          <a:xfrm rot="10800000">
            <a:off x="298173" y="205437"/>
            <a:ext cx="3329610" cy="400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4547C0A-D461-4230-BAA1-E42CA6620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345" y="2894275"/>
            <a:ext cx="6755655" cy="396372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A76C351-6FDE-4530-8672-95557828D7B8}"/>
              </a:ext>
            </a:extLst>
          </p:cNvPr>
          <p:cNvSpPr txBox="1"/>
          <p:nvPr/>
        </p:nvSpPr>
        <p:spPr>
          <a:xfrm>
            <a:off x="5797825" y="6536600"/>
            <a:ext cx="1898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Chris </a:t>
            </a:r>
            <a:r>
              <a:rPr lang="cs-CZ" sz="1000" dirty="0" err="1"/>
              <a:t>Shortall</a:t>
            </a:r>
            <a:r>
              <a:rPr lang="cs-CZ" sz="1000" dirty="0"/>
              <a:t>, </a:t>
            </a:r>
            <a:r>
              <a:rPr lang="cs-CZ" sz="1000" dirty="0" err="1"/>
              <a:t>Someecards</a:t>
            </a:r>
            <a:endParaRPr lang="cs-CZ" sz="1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C840EC-A351-4915-B8BF-B76A37DE54CE}"/>
              </a:ext>
            </a:extLst>
          </p:cNvPr>
          <p:cNvSpPr txBox="1"/>
          <p:nvPr/>
        </p:nvSpPr>
        <p:spPr>
          <a:xfrm>
            <a:off x="267183" y="2944718"/>
            <a:ext cx="49019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/</a:t>
            </a:r>
            <a:r>
              <a:rPr lang="cs-CZ" sz="2200" dirty="0"/>
              <a:t> minimální role státu + maximální role trhu (individua)</a:t>
            </a:r>
          </a:p>
          <a:p>
            <a:r>
              <a:rPr lang="cs-CZ" sz="2200" b="1" dirty="0"/>
              <a:t>/</a:t>
            </a:r>
            <a:r>
              <a:rPr lang="cs-CZ" sz="2200" dirty="0"/>
              <a:t> privatizace, individualizace, korporativismus, </a:t>
            </a:r>
            <a:r>
              <a:rPr lang="cs-CZ" sz="2200" dirty="0" err="1"/>
              <a:t>marketizace</a:t>
            </a:r>
            <a:r>
              <a:rPr lang="cs-CZ" sz="2200" dirty="0"/>
              <a:t> veřejné sféry</a:t>
            </a:r>
          </a:p>
          <a:p>
            <a:r>
              <a:rPr lang="cs-CZ" sz="2200" b="1" dirty="0"/>
              <a:t>/</a:t>
            </a:r>
            <a:r>
              <a:rPr lang="cs-CZ" sz="2200" dirty="0"/>
              <a:t> v 80. letech střídá keynesiánství a model </a:t>
            </a:r>
            <a:r>
              <a:rPr lang="cs-CZ" sz="2200" dirty="0" err="1"/>
              <a:t>welfare</a:t>
            </a:r>
            <a:r>
              <a:rPr lang="cs-CZ" sz="2200" dirty="0"/>
              <a:t> </a:t>
            </a:r>
            <a:r>
              <a:rPr lang="cs-CZ" sz="2200" dirty="0" err="1"/>
              <a:t>state</a:t>
            </a:r>
            <a:r>
              <a:rPr lang="cs-CZ" sz="2200" dirty="0"/>
              <a:t> (převládající po 2. sv. válce)</a:t>
            </a:r>
          </a:p>
          <a:p>
            <a:r>
              <a:rPr lang="cs-CZ" sz="2200" b="1" dirty="0"/>
              <a:t>/</a:t>
            </a:r>
            <a:r>
              <a:rPr lang="cs-CZ" sz="2200" dirty="0"/>
              <a:t> na území ČR převzat neoliberální model jako vzor pro ekonomickou transformaci po roce 1989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366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1135</Words>
  <Application>Microsoft Office PowerPoint</Application>
  <PresentationFormat>Širokoúhlá obrazovka</PresentationFormat>
  <Paragraphs>175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67</cp:revision>
  <dcterms:created xsi:type="dcterms:W3CDTF">2018-06-05T14:50:18Z</dcterms:created>
  <dcterms:modified xsi:type="dcterms:W3CDTF">2022-03-30T10:24:25Z</dcterms:modified>
</cp:coreProperties>
</file>