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78AB167-0760-4638-9A3D-0E94FC00711F}" type="datetimeFigureOut">
              <a:rPr lang="cs-CZ" smtClean="0"/>
              <a:t>17.11.2020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A8F131D-0DEA-45D4-AE2B-67154662B557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Španělské souhlásky v porovnání s češtinou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Kontrastivní fonetika - 6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990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Španělské souhlásky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Způsob artikulace</a:t>
            </a:r>
            <a:r>
              <a:rPr lang="cs-CZ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Okluzivy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Frikativy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Afrikáty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Likvidy: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Laterály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Vibranty</a:t>
            </a:r>
          </a:p>
          <a:p>
            <a:r>
              <a:rPr lang="cs-CZ" b="1" dirty="0" smtClean="0"/>
              <a:t>Činnost hlasivek: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Znělost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Neznělost</a:t>
            </a:r>
          </a:p>
          <a:p>
            <a:r>
              <a:rPr lang="cs-CZ" b="1" dirty="0" smtClean="0"/>
              <a:t>Činnost měkkého patra: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Ústní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Nosové</a:t>
            </a:r>
          </a:p>
          <a:p>
            <a:r>
              <a:rPr lang="cs-CZ" b="1" dirty="0" smtClean="0"/>
              <a:t>Místo artikulace</a:t>
            </a:r>
          </a:p>
          <a:p>
            <a:pPr>
              <a:buFont typeface="Wingdings" pitchFamily="2" charset="2"/>
              <a:buChar char="ü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518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Španělské okluzívy ústní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Znělé: </a:t>
            </a:r>
          </a:p>
          <a:p>
            <a:pPr marL="0" indent="0">
              <a:buNone/>
            </a:pPr>
            <a:r>
              <a:rPr lang="cs-CZ" b="1" dirty="0" smtClean="0"/>
              <a:t>[b], psané </a:t>
            </a:r>
            <a:r>
              <a:rPr lang="cs-CZ" b="1" i="1" dirty="0" smtClean="0"/>
              <a:t>b</a:t>
            </a:r>
            <a:r>
              <a:rPr lang="cs-CZ" b="1" dirty="0" smtClean="0"/>
              <a:t>, </a:t>
            </a:r>
            <a:r>
              <a:rPr lang="cs-CZ" b="1" i="1" dirty="0" smtClean="0"/>
              <a:t>v</a:t>
            </a:r>
            <a:r>
              <a:rPr lang="cs-CZ" dirty="0" smtClean="0"/>
              <a:t>:  bilabiální okluzíva znělá, na počátku rytmického celku po pauze, uvnitř rytmického celku po vyslovovaném [m] bez ohledu na pravopis: </a:t>
            </a:r>
            <a:r>
              <a:rPr lang="cs-CZ" i="1" dirty="0" err="1" smtClean="0"/>
              <a:t>Vicente</a:t>
            </a:r>
            <a:r>
              <a:rPr lang="cs-CZ" dirty="0" smtClean="0"/>
              <a:t>,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vaso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[d], psané </a:t>
            </a:r>
            <a:r>
              <a:rPr lang="cs-CZ" b="1" i="1" dirty="0" smtClean="0"/>
              <a:t>d</a:t>
            </a:r>
            <a:r>
              <a:rPr lang="cs-CZ" dirty="0" smtClean="0"/>
              <a:t>: dentální okluzíva znělá, na počátku rytmického celku po pauze, uvnitř rytmického celku po [n], [l]: </a:t>
            </a:r>
            <a:r>
              <a:rPr lang="cs-CZ" i="1" dirty="0" err="1" smtClean="0"/>
              <a:t>donde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Pozor: artikulačně blízká hláska v češtině je alveolární.</a:t>
            </a:r>
          </a:p>
          <a:p>
            <a:pPr marL="0" indent="0">
              <a:buNone/>
            </a:pPr>
            <a:r>
              <a:rPr lang="cs-CZ" b="1" dirty="0" smtClean="0"/>
              <a:t>[g], psané </a:t>
            </a:r>
            <a:r>
              <a:rPr lang="cs-CZ" b="1" i="1" dirty="0" smtClean="0"/>
              <a:t>g, </a:t>
            </a:r>
            <a:r>
              <a:rPr lang="cs-CZ" b="1" i="1" dirty="0" err="1" smtClean="0"/>
              <a:t>gue</a:t>
            </a:r>
            <a:r>
              <a:rPr lang="cs-CZ" b="1" i="1" dirty="0" smtClean="0"/>
              <a:t>, </a:t>
            </a:r>
            <a:r>
              <a:rPr lang="cs-CZ" b="1" i="1" dirty="0" err="1" smtClean="0"/>
              <a:t>gui</a:t>
            </a:r>
            <a:r>
              <a:rPr lang="cs-CZ" dirty="0" smtClean="0"/>
              <a:t>: velární okluzíva znělá, na počátku rytmického celku po pauze, uvnitř rytmického celku po vyslovovaném [ŋ]: </a:t>
            </a:r>
            <a:r>
              <a:rPr lang="cs-CZ" i="1" dirty="0" err="1" smtClean="0"/>
              <a:t>hongo</a:t>
            </a:r>
            <a:r>
              <a:rPr lang="cs-CZ" i="1" dirty="0" smtClean="0"/>
              <a:t>, </a:t>
            </a:r>
            <a:r>
              <a:rPr lang="cs-CZ" i="1" dirty="0" err="1" smtClean="0"/>
              <a:t>González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89426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Španělské okluzívy ústní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Neznělé:</a:t>
            </a:r>
          </a:p>
          <a:p>
            <a:pPr marL="0" indent="0">
              <a:buNone/>
            </a:pPr>
            <a:r>
              <a:rPr lang="cs-CZ" b="1" dirty="0" smtClean="0"/>
              <a:t>[p], psané p</a:t>
            </a:r>
            <a:r>
              <a:rPr lang="cs-CZ" dirty="0" smtClean="0"/>
              <a:t>: bilabiální okluzíva neznělá, ve všech pozicích, velmi zřídka na konci slova: </a:t>
            </a:r>
            <a:r>
              <a:rPr lang="cs-CZ" i="1" dirty="0" smtClean="0"/>
              <a:t>papá, </a:t>
            </a:r>
            <a:r>
              <a:rPr lang="cs-CZ" i="1" dirty="0" err="1" smtClean="0"/>
              <a:t>ópera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[t], psané t</a:t>
            </a:r>
            <a:r>
              <a:rPr lang="cs-CZ" dirty="0" smtClean="0"/>
              <a:t>: dentální okluzíva neznělá, ve všech pozicích, velmi zřídka na konci slova: </a:t>
            </a:r>
            <a:r>
              <a:rPr lang="cs-CZ" i="1" dirty="0" err="1" smtClean="0"/>
              <a:t>tela</a:t>
            </a:r>
            <a:r>
              <a:rPr lang="cs-CZ" i="1" dirty="0" smtClean="0"/>
              <a:t>, pito, </a:t>
            </a:r>
            <a:r>
              <a:rPr lang="cs-CZ" i="1" dirty="0" err="1" smtClean="0"/>
              <a:t>cortar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Pozor: </a:t>
            </a:r>
            <a:r>
              <a:rPr lang="cs-CZ" dirty="0" smtClean="0"/>
              <a:t>artikulačně blízká hláska v češtině je alveolární.</a:t>
            </a:r>
          </a:p>
          <a:p>
            <a:pPr marL="0" indent="0">
              <a:buNone/>
            </a:pPr>
            <a:r>
              <a:rPr lang="cs-CZ" b="1" dirty="0" smtClean="0"/>
              <a:t>[k], psané ca, co, </a:t>
            </a:r>
            <a:r>
              <a:rPr lang="cs-CZ" b="1" dirty="0" err="1" smtClean="0"/>
              <a:t>cu</a:t>
            </a:r>
            <a:r>
              <a:rPr lang="cs-CZ" b="1" dirty="0" smtClean="0"/>
              <a:t>, </a:t>
            </a:r>
            <a:r>
              <a:rPr lang="cs-CZ" b="1" dirty="0" err="1" smtClean="0"/>
              <a:t>que</a:t>
            </a:r>
            <a:r>
              <a:rPr lang="cs-CZ" b="1" dirty="0" smtClean="0"/>
              <a:t>, qui, k</a:t>
            </a:r>
            <a:r>
              <a:rPr lang="cs-CZ" dirty="0" smtClean="0"/>
              <a:t>: velární okluzíva neznělá, v kterémkoli postavení v rytmickém celku (velmi zřídka na konci slova): </a:t>
            </a:r>
            <a:r>
              <a:rPr lang="cs-CZ" i="1" dirty="0" err="1" smtClean="0"/>
              <a:t>casa</a:t>
            </a:r>
            <a:r>
              <a:rPr lang="cs-CZ" i="1" dirty="0" smtClean="0"/>
              <a:t>, </a:t>
            </a:r>
            <a:r>
              <a:rPr lang="cs-CZ" i="1" dirty="0" err="1" smtClean="0"/>
              <a:t>paquete</a:t>
            </a:r>
            <a:r>
              <a:rPr lang="cs-CZ" i="1" dirty="0" smtClean="0"/>
              <a:t>, </a:t>
            </a:r>
            <a:r>
              <a:rPr lang="cs-CZ" i="1" dirty="0" err="1" smtClean="0"/>
              <a:t>kilómetro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706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Španělské okluzívy nosové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V porovnání s češtinou výrazná variabilita místa artikulace v postavení na konci slabiky (regresívní asimilace)</a:t>
            </a:r>
          </a:p>
          <a:p>
            <a:pPr marL="0" indent="0">
              <a:buNone/>
            </a:pPr>
            <a:r>
              <a:rPr lang="cs-CZ" b="1" dirty="0" smtClean="0"/>
              <a:t>Bilabiální</a:t>
            </a:r>
            <a:r>
              <a:rPr lang="cs-CZ" dirty="0" smtClean="0"/>
              <a:t>, </a:t>
            </a:r>
            <a:r>
              <a:rPr lang="cs-CZ" b="1" dirty="0" smtClean="0"/>
              <a:t>psané m</a:t>
            </a:r>
            <a:r>
              <a:rPr lang="cs-CZ" dirty="0" smtClean="0"/>
              <a:t>: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vaso</a:t>
            </a:r>
            <a:r>
              <a:rPr lang="cs-CZ" i="1" dirty="0" smtClean="0"/>
              <a:t>,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pie</a:t>
            </a:r>
            <a:r>
              <a:rPr lang="cs-CZ" i="1" dirty="0" smtClean="0"/>
              <a:t>, </a:t>
            </a:r>
            <a:r>
              <a:rPr lang="cs-CZ" i="1" dirty="0" err="1" smtClean="0"/>
              <a:t>marzo</a:t>
            </a:r>
            <a:endParaRPr lang="cs-CZ" i="1" dirty="0" smtClean="0"/>
          </a:p>
          <a:p>
            <a:pPr marL="0" indent="0">
              <a:buNone/>
            </a:pPr>
            <a:r>
              <a:rPr lang="cs-CZ" b="1" dirty="0" smtClean="0"/>
              <a:t>Labiodentální: psané n</a:t>
            </a:r>
            <a:r>
              <a:rPr lang="cs-CZ" dirty="0" smtClean="0"/>
              <a:t>: před [f]: </a:t>
            </a:r>
            <a:r>
              <a:rPr lang="cs-CZ" i="1" dirty="0" err="1" smtClean="0"/>
              <a:t>infame</a:t>
            </a:r>
            <a:r>
              <a:rPr lang="cs-CZ" i="1" dirty="0" smtClean="0"/>
              <a:t>,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farol</a:t>
            </a:r>
            <a:endParaRPr lang="cs-CZ" i="1" dirty="0" smtClean="0"/>
          </a:p>
          <a:p>
            <a:pPr marL="0" indent="0">
              <a:buNone/>
            </a:pPr>
            <a:r>
              <a:rPr lang="cs-CZ" b="1" dirty="0" smtClean="0"/>
              <a:t>Interdentální</a:t>
            </a:r>
            <a:r>
              <a:rPr lang="cs-CZ" dirty="0" smtClean="0"/>
              <a:t> (pouze v evropské španělštině): </a:t>
            </a:r>
            <a:r>
              <a:rPr lang="cs-CZ" b="1" dirty="0" smtClean="0"/>
              <a:t>psané n</a:t>
            </a:r>
            <a:r>
              <a:rPr lang="cs-CZ" dirty="0" smtClean="0"/>
              <a:t>, před neznělou interdentální frikativou: </a:t>
            </a:r>
            <a:r>
              <a:rPr lang="cs-CZ" i="1" dirty="0" err="1" smtClean="0"/>
              <a:t>lanzar</a:t>
            </a:r>
            <a:r>
              <a:rPr lang="cs-CZ" i="1" dirty="0" smtClean="0"/>
              <a:t>,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zapato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Dentální: psané n</a:t>
            </a:r>
            <a:r>
              <a:rPr lang="cs-CZ" dirty="0" smtClean="0"/>
              <a:t>: před jinou dentální hláskou ([d],[t]): </a:t>
            </a:r>
            <a:r>
              <a:rPr lang="cs-CZ" i="1" dirty="0" smtClean="0"/>
              <a:t>lento,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día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Alveolární: psané n</a:t>
            </a:r>
            <a:r>
              <a:rPr lang="cs-CZ" dirty="0" smtClean="0"/>
              <a:t>, na konci slova řídce </a:t>
            </a:r>
            <a:r>
              <a:rPr lang="cs-CZ" b="1" dirty="0" smtClean="0"/>
              <a:t>–m</a:t>
            </a:r>
            <a:r>
              <a:rPr lang="cs-CZ" dirty="0" smtClean="0"/>
              <a:t>, ve všech postaveních: </a:t>
            </a:r>
            <a:r>
              <a:rPr lang="cs-CZ" i="1" dirty="0" err="1" smtClean="0"/>
              <a:t>noche</a:t>
            </a:r>
            <a:r>
              <a:rPr lang="cs-CZ" i="1" dirty="0" smtClean="0"/>
              <a:t>, </a:t>
            </a:r>
            <a:r>
              <a:rPr lang="cs-CZ" i="1" dirty="0" err="1" smtClean="0"/>
              <a:t>cana</a:t>
            </a:r>
            <a:r>
              <a:rPr lang="cs-CZ" i="1" dirty="0" smtClean="0"/>
              <a:t>, </a:t>
            </a:r>
            <a:r>
              <a:rPr lang="cs-CZ" i="1" dirty="0" err="1" smtClean="0"/>
              <a:t>hablan</a:t>
            </a:r>
            <a:r>
              <a:rPr lang="cs-CZ" i="1" dirty="0" smtClean="0"/>
              <a:t>, </a:t>
            </a:r>
            <a:r>
              <a:rPr lang="cs-CZ" i="1" dirty="0" err="1" smtClean="0"/>
              <a:t>álbum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Palatalizovaná</a:t>
            </a:r>
            <a:r>
              <a:rPr lang="cs-CZ" dirty="0" smtClean="0"/>
              <a:t>: </a:t>
            </a:r>
            <a:r>
              <a:rPr lang="cs-CZ" b="1" dirty="0" smtClean="0"/>
              <a:t>psané n</a:t>
            </a:r>
            <a:r>
              <a:rPr lang="cs-CZ" dirty="0" smtClean="0"/>
              <a:t>, před palatální souhláskou: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chico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Palatální:</a:t>
            </a:r>
            <a:r>
              <a:rPr lang="cs-CZ" dirty="0" smtClean="0"/>
              <a:t> psané ñ, mezi samohláskami: </a:t>
            </a:r>
            <a:r>
              <a:rPr lang="cs-CZ" i="1" dirty="0" err="1" smtClean="0"/>
              <a:t>le</a:t>
            </a:r>
            <a:r>
              <a:rPr lang="cs-CZ" i="1" dirty="0" err="1" smtClean="0"/>
              <a:t>ña</a:t>
            </a:r>
            <a:r>
              <a:rPr lang="cs-CZ" dirty="0" smtClean="0"/>
              <a:t>, v přejatých slovech na počátku slova </a:t>
            </a:r>
            <a:r>
              <a:rPr lang="cs-CZ" i="1" dirty="0" err="1" smtClean="0"/>
              <a:t>ñame</a:t>
            </a:r>
            <a:r>
              <a:rPr lang="cs-CZ" dirty="0" smtClean="0"/>
              <a:t>, foneticky také na konci slova ve jménech katalánského původu: </a:t>
            </a:r>
            <a:r>
              <a:rPr lang="cs-CZ" i="1" dirty="0" err="1" smtClean="0"/>
              <a:t>Estany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Velární: psané n</a:t>
            </a:r>
            <a:r>
              <a:rPr lang="cs-CZ" dirty="0" smtClean="0"/>
              <a:t>, před jinou velární hláskou: </a:t>
            </a:r>
            <a:r>
              <a:rPr lang="cs-CZ" i="1" dirty="0" err="1" smtClean="0"/>
              <a:t>un</a:t>
            </a:r>
            <a:r>
              <a:rPr lang="cs-CZ" i="1" dirty="0" smtClean="0"/>
              <a:t> </a:t>
            </a:r>
            <a:r>
              <a:rPr lang="cs-CZ" i="1" dirty="0" err="1" smtClean="0"/>
              <a:t>gato</a:t>
            </a:r>
            <a:r>
              <a:rPr lang="cs-CZ" i="1" dirty="0" smtClean="0"/>
              <a:t>, en </a:t>
            </a:r>
            <a:r>
              <a:rPr lang="cs-CZ" i="1" dirty="0" err="1" smtClean="0"/>
              <a:t>general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449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</TotalTime>
  <Words>417</Words>
  <Application>Microsoft Office PowerPoint</Application>
  <PresentationFormat>Předvádění na obrazovce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Administrativní</vt:lpstr>
      <vt:lpstr>Kontrastivní fonetika - 6</vt:lpstr>
      <vt:lpstr>Španělské souhlásky</vt:lpstr>
      <vt:lpstr>Španělské okluzívy ústní</vt:lpstr>
      <vt:lpstr>Španělské okluzívy ústní</vt:lpstr>
      <vt:lpstr>Španělské okluzívy nosové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Kontrastivní fonetika - 6</dc:title>
  <dc:creator>Královi</dc:creator>
  <cp:lastModifiedBy>Královi</cp:lastModifiedBy>
  <cp:revision>6</cp:revision>
  <dcterms:created xsi:type="dcterms:W3CDTF">2020-11-17T14:22:46Z</dcterms:created>
  <dcterms:modified xsi:type="dcterms:W3CDTF">2020-11-17T15:22:55Z</dcterms:modified>
</cp:coreProperties>
</file>