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2C0E78-FC6B-46FE-9D37-4F6243D29C56}" type="datetimeFigureOut">
              <a:rPr lang="cs-CZ" smtClean="0"/>
              <a:t>03.05.2022</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60279C-9FC2-4C81-9773-EE5D94DE184B}" type="slidenum">
              <a:rPr lang="cs-CZ" smtClean="0"/>
              <a:t>‹#›</a:t>
            </a:fld>
            <a:endParaRPr lang="cs-CZ"/>
          </a:p>
        </p:txBody>
      </p:sp>
    </p:spTree>
    <p:extLst>
      <p:ext uri="{BB962C8B-B14F-4D97-AF65-F5344CB8AC3E}">
        <p14:creationId xmlns:p14="http://schemas.microsoft.com/office/powerpoint/2010/main" val="3955478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AAF0C6EB-A5F2-4F66-BFB3-884781E976C4}" type="slidenum">
              <a:rPr lang="cs-CZ" smtClean="0"/>
              <a:t>17</a:t>
            </a:fld>
            <a:endParaRPr lang="cs-CZ"/>
          </a:p>
        </p:txBody>
      </p:sp>
    </p:spTree>
    <p:extLst>
      <p:ext uri="{BB962C8B-B14F-4D97-AF65-F5344CB8AC3E}">
        <p14:creationId xmlns:p14="http://schemas.microsoft.com/office/powerpoint/2010/main" val="3872457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BE4A5014-9657-4B42-862B-94731C335EFC}" type="datetimeFigureOut">
              <a:rPr lang="cs-CZ" smtClean="0"/>
              <a:t>03.05.2022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AA669D4-96B8-4DE5-B4ED-4AD4C62D4584}" type="slidenum">
              <a:rPr lang="cs-CZ" smtClean="0"/>
              <a:t>‹#›</a:t>
            </a:fld>
            <a:endParaRPr lang="cs-CZ"/>
          </a:p>
        </p:txBody>
      </p:sp>
    </p:spTree>
    <p:extLst>
      <p:ext uri="{BB962C8B-B14F-4D97-AF65-F5344CB8AC3E}">
        <p14:creationId xmlns:p14="http://schemas.microsoft.com/office/powerpoint/2010/main" val="2812717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E4A5014-9657-4B42-862B-94731C335EFC}" type="datetimeFigureOut">
              <a:rPr lang="cs-CZ" smtClean="0"/>
              <a:t>03.05.2022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AA669D4-96B8-4DE5-B4ED-4AD4C62D4584}" type="slidenum">
              <a:rPr lang="cs-CZ" smtClean="0"/>
              <a:t>‹#›</a:t>
            </a:fld>
            <a:endParaRPr lang="cs-CZ"/>
          </a:p>
        </p:txBody>
      </p:sp>
    </p:spTree>
    <p:extLst>
      <p:ext uri="{BB962C8B-B14F-4D97-AF65-F5344CB8AC3E}">
        <p14:creationId xmlns:p14="http://schemas.microsoft.com/office/powerpoint/2010/main" val="701396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E4A5014-9657-4B42-862B-94731C335EFC}" type="datetimeFigureOut">
              <a:rPr lang="cs-CZ" smtClean="0"/>
              <a:t>03.05.2022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AA669D4-96B8-4DE5-B4ED-4AD4C62D4584}" type="slidenum">
              <a:rPr lang="cs-CZ" smtClean="0"/>
              <a:t>‹#›</a:t>
            </a:fld>
            <a:endParaRPr lang="cs-CZ"/>
          </a:p>
        </p:txBody>
      </p:sp>
    </p:spTree>
    <p:extLst>
      <p:ext uri="{BB962C8B-B14F-4D97-AF65-F5344CB8AC3E}">
        <p14:creationId xmlns:p14="http://schemas.microsoft.com/office/powerpoint/2010/main" val="3663497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E4A5014-9657-4B42-862B-94731C335EFC}" type="datetimeFigureOut">
              <a:rPr lang="cs-CZ" smtClean="0"/>
              <a:t>03.05.2022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AA669D4-96B8-4DE5-B4ED-4AD4C62D4584}" type="slidenum">
              <a:rPr lang="cs-CZ" smtClean="0"/>
              <a:t>‹#›</a:t>
            </a:fld>
            <a:endParaRPr lang="cs-CZ"/>
          </a:p>
        </p:txBody>
      </p:sp>
    </p:spTree>
    <p:extLst>
      <p:ext uri="{BB962C8B-B14F-4D97-AF65-F5344CB8AC3E}">
        <p14:creationId xmlns:p14="http://schemas.microsoft.com/office/powerpoint/2010/main" val="197604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BE4A5014-9657-4B42-862B-94731C335EFC}" type="datetimeFigureOut">
              <a:rPr lang="cs-CZ" smtClean="0"/>
              <a:t>03.05.2022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AA669D4-96B8-4DE5-B4ED-4AD4C62D4584}" type="slidenum">
              <a:rPr lang="cs-CZ" smtClean="0"/>
              <a:t>‹#›</a:t>
            </a:fld>
            <a:endParaRPr lang="cs-CZ"/>
          </a:p>
        </p:txBody>
      </p:sp>
    </p:spTree>
    <p:extLst>
      <p:ext uri="{BB962C8B-B14F-4D97-AF65-F5344CB8AC3E}">
        <p14:creationId xmlns:p14="http://schemas.microsoft.com/office/powerpoint/2010/main" val="903480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E4A5014-9657-4B42-862B-94731C335EFC}" type="datetimeFigureOut">
              <a:rPr lang="cs-CZ" smtClean="0"/>
              <a:t>03.05.2022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AA669D4-96B8-4DE5-B4ED-4AD4C62D4584}" type="slidenum">
              <a:rPr lang="cs-CZ" smtClean="0"/>
              <a:t>‹#›</a:t>
            </a:fld>
            <a:endParaRPr lang="cs-CZ"/>
          </a:p>
        </p:txBody>
      </p:sp>
    </p:spTree>
    <p:extLst>
      <p:ext uri="{BB962C8B-B14F-4D97-AF65-F5344CB8AC3E}">
        <p14:creationId xmlns:p14="http://schemas.microsoft.com/office/powerpoint/2010/main" val="2797278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E4A5014-9657-4B42-862B-94731C335EFC}" type="datetimeFigureOut">
              <a:rPr lang="cs-CZ" smtClean="0"/>
              <a:t>03.05.2022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AA669D4-96B8-4DE5-B4ED-4AD4C62D4584}" type="slidenum">
              <a:rPr lang="cs-CZ" smtClean="0"/>
              <a:t>‹#›</a:t>
            </a:fld>
            <a:endParaRPr lang="cs-CZ"/>
          </a:p>
        </p:txBody>
      </p:sp>
    </p:spTree>
    <p:extLst>
      <p:ext uri="{BB962C8B-B14F-4D97-AF65-F5344CB8AC3E}">
        <p14:creationId xmlns:p14="http://schemas.microsoft.com/office/powerpoint/2010/main" val="160404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E4A5014-9657-4B42-862B-94731C335EFC}" type="datetimeFigureOut">
              <a:rPr lang="cs-CZ" smtClean="0"/>
              <a:t>03.05.2022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AA669D4-96B8-4DE5-B4ED-4AD4C62D4584}" type="slidenum">
              <a:rPr lang="cs-CZ" smtClean="0"/>
              <a:t>‹#›</a:t>
            </a:fld>
            <a:endParaRPr lang="cs-CZ"/>
          </a:p>
        </p:txBody>
      </p:sp>
    </p:spTree>
    <p:extLst>
      <p:ext uri="{BB962C8B-B14F-4D97-AF65-F5344CB8AC3E}">
        <p14:creationId xmlns:p14="http://schemas.microsoft.com/office/powerpoint/2010/main" val="423115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E4A5014-9657-4B42-862B-94731C335EFC}" type="datetimeFigureOut">
              <a:rPr lang="cs-CZ" smtClean="0"/>
              <a:t>03.05.2022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AA669D4-96B8-4DE5-B4ED-4AD4C62D4584}" type="slidenum">
              <a:rPr lang="cs-CZ" smtClean="0"/>
              <a:t>‹#›</a:t>
            </a:fld>
            <a:endParaRPr lang="cs-CZ"/>
          </a:p>
        </p:txBody>
      </p:sp>
    </p:spTree>
    <p:extLst>
      <p:ext uri="{BB962C8B-B14F-4D97-AF65-F5344CB8AC3E}">
        <p14:creationId xmlns:p14="http://schemas.microsoft.com/office/powerpoint/2010/main" val="944641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BE4A5014-9657-4B42-862B-94731C335EFC}" type="datetimeFigureOut">
              <a:rPr lang="cs-CZ" smtClean="0"/>
              <a:t>03.05.2022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AA669D4-96B8-4DE5-B4ED-4AD4C62D4584}" type="slidenum">
              <a:rPr lang="cs-CZ" smtClean="0"/>
              <a:t>‹#›</a:t>
            </a:fld>
            <a:endParaRPr lang="cs-CZ"/>
          </a:p>
        </p:txBody>
      </p:sp>
    </p:spTree>
    <p:extLst>
      <p:ext uri="{BB962C8B-B14F-4D97-AF65-F5344CB8AC3E}">
        <p14:creationId xmlns:p14="http://schemas.microsoft.com/office/powerpoint/2010/main" val="2537051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BE4A5014-9657-4B42-862B-94731C335EFC}" type="datetimeFigureOut">
              <a:rPr lang="cs-CZ" smtClean="0"/>
              <a:t>03.05.2022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AA669D4-96B8-4DE5-B4ED-4AD4C62D4584}" type="slidenum">
              <a:rPr lang="cs-CZ" smtClean="0"/>
              <a:t>‹#›</a:t>
            </a:fld>
            <a:endParaRPr lang="cs-CZ"/>
          </a:p>
        </p:txBody>
      </p:sp>
    </p:spTree>
    <p:extLst>
      <p:ext uri="{BB962C8B-B14F-4D97-AF65-F5344CB8AC3E}">
        <p14:creationId xmlns:p14="http://schemas.microsoft.com/office/powerpoint/2010/main" val="3474950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4A5014-9657-4B42-862B-94731C335EFC}" type="datetimeFigureOut">
              <a:rPr lang="cs-CZ" smtClean="0"/>
              <a:t>03.05.2022</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A669D4-96B8-4DE5-B4ED-4AD4C62D4584}" type="slidenum">
              <a:rPr lang="cs-CZ" smtClean="0"/>
              <a:t>‹#›</a:t>
            </a:fld>
            <a:endParaRPr lang="cs-CZ"/>
          </a:p>
        </p:txBody>
      </p:sp>
    </p:spTree>
    <p:extLst>
      <p:ext uri="{BB962C8B-B14F-4D97-AF65-F5344CB8AC3E}">
        <p14:creationId xmlns:p14="http://schemas.microsoft.com/office/powerpoint/2010/main" val="1543681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youtube.com/watch?v=gImfzZhfqMA" TargetMode="External"/><Relationship Id="rId2" Type="http://schemas.openxmlformats.org/officeDocument/2006/relationships/hyperlink" Target="https://www.youtube.com/watch?v=PGaXAMgz8_o"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epp.eurostat.ec.europa.eu/cache/ITY_OFFPUB/KS-31-10-539/EN/KS-31-10-539-EN.PDF"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epp.eurostat.ec.europa.eu/cache/ITY_OFFPUB/KS-31-10-539/EN/KS-31-10-539-EN.PDF"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Mladí s migračním původem</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3688650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Sociální realita 2G</a:t>
            </a:r>
            <a:endParaRPr lang="cs-CZ" dirty="0"/>
          </a:p>
        </p:txBody>
      </p:sp>
      <p:sp>
        <p:nvSpPr>
          <p:cNvPr id="3" name="Zástupný symbol pro obsah 2"/>
          <p:cNvSpPr>
            <a:spLocks noGrp="1"/>
          </p:cNvSpPr>
          <p:nvPr>
            <p:ph idx="1"/>
          </p:nvPr>
        </p:nvSpPr>
        <p:spPr/>
        <p:txBody>
          <a:bodyPr>
            <a:normAutofit/>
          </a:bodyPr>
          <a:lstStyle/>
          <a:p>
            <a:r>
              <a:rPr lang="cs-CZ" dirty="0" smtClean="0"/>
              <a:t>Specifická situace potomků imigrantů –</a:t>
            </a:r>
          </a:p>
          <a:p>
            <a:pPr marL="514350" indent="-514350">
              <a:buFont typeface="+mj-lt"/>
              <a:buAutoNum type="arabicPeriod"/>
            </a:pPr>
            <a:r>
              <a:rPr lang="cs-CZ" dirty="0" smtClean="0"/>
              <a:t>Specifická legislativa</a:t>
            </a:r>
          </a:p>
          <a:p>
            <a:pPr marL="514350" indent="-514350">
              <a:buFont typeface="+mj-lt"/>
              <a:buAutoNum type="arabicPeriod"/>
            </a:pPr>
            <a:r>
              <a:rPr lang="cs-CZ" dirty="0" smtClean="0"/>
              <a:t>Specifika v pozici v majoritě – resp. trh práce a škola</a:t>
            </a:r>
          </a:p>
          <a:p>
            <a:pPr marL="514350" indent="-514350">
              <a:buAutoNum type="arabicPeriod"/>
            </a:pPr>
            <a:r>
              <a:rPr lang="cs-CZ" dirty="0" smtClean="0"/>
              <a:t>Specifika v transmisi kulturních hodnot – mezi dvěma světy </a:t>
            </a:r>
          </a:p>
          <a:p>
            <a:pPr marL="914400" lvl="1" indent="-514350">
              <a:buFont typeface="+mj-lt"/>
              <a:buAutoNum type="alphaLcPeriod"/>
            </a:pPr>
            <a:r>
              <a:rPr lang="cs-CZ" dirty="0" smtClean="0"/>
              <a:t>Mezigenerační vztahy – akulturační trhlina</a:t>
            </a:r>
          </a:p>
          <a:p>
            <a:pPr marL="914400" lvl="1" indent="-514350">
              <a:buFont typeface="+mj-lt"/>
              <a:buAutoNum type="alphaLcPeriod"/>
            </a:pPr>
            <a:r>
              <a:rPr lang="cs-CZ" dirty="0" smtClean="0"/>
              <a:t>Akceptace majority</a:t>
            </a:r>
          </a:p>
          <a:p>
            <a:pPr marL="514350" indent="-514350">
              <a:buFont typeface="Arial" pitchFamily="34" charset="0"/>
              <a:buAutoNum type="arabicPeriod"/>
            </a:pPr>
            <a:r>
              <a:rPr lang="cs-CZ" dirty="0" err="1" smtClean="0"/>
              <a:t>Emická</a:t>
            </a:r>
            <a:r>
              <a:rPr lang="cs-CZ" dirty="0" smtClean="0"/>
              <a:t> </a:t>
            </a:r>
            <a:r>
              <a:rPr lang="cs-CZ" dirty="0"/>
              <a:t>perspektiva aktérů – pohled na svoji pozici – důležité zejména pro psychologii, ale také pro studium kohese ve společnosti – téma identity</a:t>
            </a:r>
          </a:p>
          <a:p>
            <a:pPr marL="514350" indent="-514350">
              <a:buAutoNum type="arabicPeriod"/>
            </a:pPr>
            <a:endParaRPr lang="cs-CZ" dirty="0"/>
          </a:p>
        </p:txBody>
      </p:sp>
    </p:spTree>
    <p:extLst>
      <p:ext uri="{BB962C8B-B14F-4D97-AF65-F5344CB8AC3E}">
        <p14:creationId xmlns:p14="http://schemas.microsoft.com/office/powerpoint/2010/main" val="26478310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Specifická pozice ve vztahu k státu</a:t>
            </a:r>
            <a:endParaRPr lang="cs-CZ" dirty="0"/>
          </a:p>
        </p:txBody>
      </p:sp>
      <p:sp>
        <p:nvSpPr>
          <p:cNvPr id="3" name="Zástupný symbol pro obsah 2"/>
          <p:cNvSpPr>
            <a:spLocks noGrp="1"/>
          </p:cNvSpPr>
          <p:nvPr>
            <p:ph idx="1"/>
          </p:nvPr>
        </p:nvSpPr>
        <p:spPr>
          <a:xfrm>
            <a:off x="2135560" y="1628801"/>
            <a:ext cx="8229600" cy="4525963"/>
          </a:xfrm>
        </p:spPr>
        <p:txBody>
          <a:bodyPr>
            <a:normAutofit/>
          </a:bodyPr>
          <a:lstStyle/>
          <a:p>
            <a:r>
              <a:rPr lang="cs-CZ" dirty="0"/>
              <a:t>Mezi dvěma </a:t>
            </a:r>
            <a:r>
              <a:rPr lang="cs-CZ" dirty="0" smtClean="0"/>
              <a:t>světy (</a:t>
            </a:r>
            <a:r>
              <a:rPr lang="cs-CZ" dirty="0" err="1" smtClean="0"/>
              <a:t>Eriksen</a:t>
            </a:r>
            <a:r>
              <a:rPr lang="cs-CZ" dirty="0" smtClean="0"/>
              <a:t> 2004)nejen </a:t>
            </a:r>
            <a:r>
              <a:rPr lang="cs-CZ" dirty="0"/>
              <a:t>praxí </a:t>
            </a:r>
            <a:r>
              <a:rPr lang="cs-CZ" dirty="0" smtClean="0"/>
              <a:t>ale i legislativně </a:t>
            </a:r>
            <a:endParaRPr lang="cs-CZ" dirty="0"/>
          </a:p>
          <a:p>
            <a:r>
              <a:rPr lang="cs-CZ" b="1" dirty="0"/>
              <a:t>Legislativně různě : občané  země původu x  cílové země</a:t>
            </a:r>
          </a:p>
          <a:p>
            <a:r>
              <a:rPr lang="cs-CZ" dirty="0"/>
              <a:t>Nabytí státního občanství České republiky prohlášením podle § 35 zákona o státním občanství České </a:t>
            </a:r>
            <a:r>
              <a:rPr lang="cs-CZ" dirty="0" smtClean="0"/>
              <a:t>republiky - </a:t>
            </a:r>
            <a:r>
              <a:rPr lang="cs-CZ" sz="1100" dirty="0"/>
              <a:t>od 10 let věku se až k datu prohlášení se nejméně dvě třetiny této doby oprávněně </a:t>
            </a:r>
            <a:r>
              <a:rPr lang="cs-CZ" sz="1100" dirty="0"/>
              <a:t>zdržuje </a:t>
            </a:r>
            <a:r>
              <a:rPr lang="cs-CZ" sz="1100" dirty="0"/>
              <a:t>na území České </a:t>
            </a:r>
            <a:r>
              <a:rPr lang="cs-CZ" sz="1100" dirty="0"/>
              <a:t>republiky; nebyli </a:t>
            </a:r>
            <a:r>
              <a:rPr lang="cs-CZ" sz="1100" dirty="0"/>
              <a:t>jste pravomocně odsouzeni pro trestný čin nebo </a:t>
            </a:r>
            <a:r>
              <a:rPr lang="cs-CZ" sz="1100" dirty="0"/>
              <a:t>provinění</a:t>
            </a:r>
          </a:p>
          <a:p>
            <a:r>
              <a:rPr lang="cs-CZ" dirty="0"/>
              <a:t>Důsledky pro zapojení do institucionálních aktivit v rámci sekundární socializace</a:t>
            </a:r>
            <a:endParaRPr lang="cs-CZ" dirty="0"/>
          </a:p>
        </p:txBody>
      </p:sp>
    </p:spTree>
    <p:extLst>
      <p:ext uri="{BB962C8B-B14F-4D97-AF65-F5344CB8AC3E}">
        <p14:creationId xmlns:p14="http://schemas.microsoft.com/office/powerpoint/2010/main" val="38279173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dpis 1"/>
          <p:cNvSpPr>
            <a:spLocks noGrp="1"/>
          </p:cNvSpPr>
          <p:nvPr>
            <p:ph type="title"/>
          </p:nvPr>
        </p:nvSpPr>
        <p:spPr/>
        <p:txBody>
          <a:bodyPr>
            <a:normAutofit/>
          </a:bodyPr>
          <a:lstStyle/>
          <a:p>
            <a:r>
              <a:rPr lang="cs-CZ" sz="2900" dirty="0"/>
              <a:t>Specifická pozice v rámci vzdělání a trhu práce</a:t>
            </a:r>
            <a:endParaRPr lang="cs-CZ" dirty="0" smtClean="0"/>
          </a:p>
        </p:txBody>
      </p:sp>
      <p:sp>
        <p:nvSpPr>
          <p:cNvPr id="3" name="Zástupný symbol pro obsah 2"/>
          <p:cNvSpPr>
            <a:spLocks noGrp="1"/>
          </p:cNvSpPr>
          <p:nvPr>
            <p:ph idx="1"/>
          </p:nvPr>
        </p:nvSpPr>
        <p:spPr/>
        <p:txBody>
          <a:bodyPr>
            <a:normAutofit/>
          </a:bodyPr>
          <a:lstStyle/>
          <a:p>
            <a:pPr marL="0" indent="0">
              <a:buNone/>
              <a:defRPr/>
            </a:pPr>
            <a:r>
              <a:rPr lang="cs-CZ" sz="2400" b="1" dirty="0"/>
              <a:t>Přímá/lineární asimilace x Segmentovaná asimilace = </a:t>
            </a:r>
            <a:r>
              <a:rPr lang="cs-CZ" sz="2400" b="1" dirty="0" err="1"/>
              <a:t>Segmented</a:t>
            </a:r>
            <a:r>
              <a:rPr lang="cs-CZ" sz="2400" b="1" dirty="0"/>
              <a:t> </a:t>
            </a:r>
            <a:r>
              <a:rPr lang="cs-CZ" sz="2400" b="1" dirty="0" err="1"/>
              <a:t>assimilation</a:t>
            </a:r>
            <a:endParaRPr lang="cs-CZ" sz="2400" b="1" dirty="0"/>
          </a:p>
          <a:p>
            <a:pPr>
              <a:defRPr/>
            </a:pPr>
            <a:r>
              <a:rPr lang="cs-CZ" sz="2400" dirty="0"/>
              <a:t>Teorie </a:t>
            </a:r>
            <a:r>
              <a:rPr lang="cs-CZ" sz="2400" dirty="0"/>
              <a:t>přímé asimilace dle Chicagské školy - </a:t>
            </a:r>
            <a:r>
              <a:rPr lang="cs-CZ" sz="2400" dirty="0" err="1"/>
              <a:t>straight</a:t>
            </a:r>
            <a:r>
              <a:rPr lang="cs-CZ" sz="2400" dirty="0"/>
              <a:t>-line – ta  adekvátní na asimilaci evropských migrantů ve 20. století = tradiční model </a:t>
            </a:r>
            <a:r>
              <a:rPr lang="cs-CZ" sz="2400" dirty="0"/>
              <a:t>– sociální mobilita vzhůru každou generací = (</a:t>
            </a:r>
            <a:r>
              <a:rPr lang="cs-CZ" sz="2400" dirty="0" err="1"/>
              <a:t>Gordon</a:t>
            </a:r>
            <a:r>
              <a:rPr lang="cs-CZ" sz="2400" dirty="0"/>
              <a:t>; Alba – </a:t>
            </a:r>
            <a:r>
              <a:rPr lang="cs-CZ" sz="2400" dirty="0" err="1"/>
              <a:t>Wathers</a:t>
            </a:r>
            <a:r>
              <a:rPr lang="cs-CZ" sz="2400" dirty="0"/>
              <a:t> Nová teorie asimilace) – asimilace ve 3 – 4. generaci- předpoklad</a:t>
            </a:r>
            <a:endParaRPr lang="cs-CZ" sz="2400" dirty="0"/>
          </a:p>
          <a:p>
            <a:pPr>
              <a:buFont typeface="Wingdings" pitchFamily="2" charset="2"/>
              <a:buNone/>
              <a:defRPr/>
            </a:pPr>
            <a:r>
              <a:rPr lang="cs-CZ" sz="2400" dirty="0"/>
              <a:t>X segmentovaná  = různé způsoby zařazování do hostitelské společnosti, nezáleží jen na prostředcích, které přivezu (</a:t>
            </a:r>
            <a:r>
              <a:rPr lang="cs-CZ" sz="2400" dirty="0" err="1"/>
              <a:t>Portes</a:t>
            </a:r>
            <a:r>
              <a:rPr lang="cs-CZ" sz="2400" dirty="0"/>
              <a:t>, </a:t>
            </a:r>
            <a:r>
              <a:rPr lang="cs-CZ" sz="2400" dirty="0" err="1"/>
              <a:t>Zhou</a:t>
            </a:r>
            <a:r>
              <a:rPr lang="cs-CZ" sz="2400" dirty="0"/>
              <a:t>) –- </a:t>
            </a:r>
            <a:r>
              <a:rPr lang="cs-CZ" sz="2400" dirty="0"/>
              <a:t>zvažováno ve vztahu k 2. </a:t>
            </a:r>
            <a:r>
              <a:rPr lang="cs-CZ" sz="2400" dirty="0"/>
              <a:t>generaci</a:t>
            </a:r>
          </a:p>
          <a:p>
            <a:pPr>
              <a:buNone/>
              <a:defRPr/>
            </a:pPr>
            <a:r>
              <a:rPr lang="cs-CZ" sz="2400" dirty="0"/>
              <a:t>Záleží = Asimilační překážky: rasa, etnicita, lokalita, změny na trhu </a:t>
            </a:r>
            <a:r>
              <a:rPr lang="cs-CZ" sz="2400" dirty="0"/>
              <a:t>práce (fatální pro asimilaci)</a:t>
            </a:r>
            <a:endParaRPr lang="cs-CZ" sz="2400" dirty="0"/>
          </a:p>
        </p:txBody>
      </p:sp>
    </p:spTree>
    <p:extLst>
      <p:ext uri="{BB962C8B-B14F-4D97-AF65-F5344CB8AC3E}">
        <p14:creationId xmlns:p14="http://schemas.microsoft.com/office/powerpoint/2010/main" val="34616574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Přímá asimilace</a:t>
            </a:r>
            <a:endParaRPr lang="cs-CZ" dirty="0"/>
          </a:p>
        </p:txBody>
      </p:sp>
      <p:sp>
        <p:nvSpPr>
          <p:cNvPr id="3" name="Zástupný symbol pro obsah 2"/>
          <p:cNvSpPr>
            <a:spLocks noGrp="1"/>
          </p:cNvSpPr>
          <p:nvPr>
            <p:ph idx="1"/>
          </p:nvPr>
        </p:nvSpPr>
        <p:spPr>
          <a:xfrm>
            <a:off x="1847528" y="1844825"/>
            <a:ext cx="8229600" cy="4525963"/>
          </a:xfrm>
        </p:spPr>
        <p:txBody>
          <a:bodyPr>
            <a:normAutofit fontScale="85000" lnSpcReduction="20000"/>
          </a:bodyPr>
          <a:lstStyle/>
          <a:p>
            <a:pPr>
              <a:defRPr/>
            </a:pPr>
            <a:r>
              <a:rPr lang="cs-CZ" i="1" dirty="0" err="1" smtClean="0"/>
              <a:t>Gordon</a:t>
            </a:r>
            <a:r>
              <a:rPr lang="cs-CZ" i="1" dirty="0" smtClean="0"/>
              <a:t> 1964: Fáze </a:t>
            </a:r>
            <a:r>
              <a:rPr lang="cs-CZ" i="1" dirty="0"/>
              <a:t>či typ asimilace: Změna (dílčí proces):</a:t>
            </a:r>
          </a:p>
          <a:p>
            <a:pPr marL="107950" indent="0">
              <a:buNone/>
              <a:defRPr/>
            </a:pPr>
            <a:r>
              <a:rPr lang="cs-CZ" dirty="0"/>
              <a:t>1. </a:t>
            </a:r>
            <a:r>
              <a:rPr lang="cs-CZ" dirty="0" smtClean="0"/>
              <a:t>Kulturní </a:t>
            </a:r>
            <a:r>
              <a:rPr lang="cs-CZ" dirty="0"/>
              <a:t>či </a:t>
            </a:r>
            <a:r>
              <a:rPr lang="cs-CZ" dirty="0" smtClean="0"/>
              <a:t>behaviorální asimilace </a:t>
            </a:r>
            <a:r>
              <a:rPr lang="cs-CZ" dirty="0"/>
              <a:t>(akulturace) = </a:t>
            </a:r>
            <a:r>
              <a:rPr lang="cs-CZ" dirty="0" smtClean="0"/>
              <a:t>Přebíraní kulturních </a:t>
            </a:r>
            <a:r>
              <a:rPr lang="cs-CZ" dirty="0"/>
              <a:t>vzorců od </a:t>
            </a:r>
            <a:r>
              <a:rPr lang="cs-CZ" dirty="0" smtClean="0"/>
              <a:t>většinové </a:t>
            </a:r>
            <a:r>
              <a:rPr lang="cs-CZ" dirty="0"/>
              <a:t>společnosti</a:t>
            </a:r>
          </a:p>
          <a:p>
            <a:pPr marL="107950" indent="0">
              <a:buNone/>
              <a:defRPr/>
            </a:pPr>
            <a:r>
              <a:rPr lang="cs-CZ" dirty="0"/>
              <a:t>2. </a:t>
            </a:r>
            <a:r>
              <a:rPr lang="cs-CZ" dirty="0" smtClean="0"/>
              <a:t>Strukturální </a:t>
            </a:r>
            <a:r>
              <a:rPr lang="cs-CZ" dirty="0"/>
              <a:t>asimilace = </a:t>
            </a:r>
            <a:r>
              <a:rPr lang="cs-CZ" dirty="0" err="1" smtClean="0"/>
              <a:t>Rozsahlý</a:t>
            </a:r>
            <a:r>
              <a:rPr lang="cs-CZ" dirty="0" smtClean="0"/>
              <a:t> </a:t>
            </a:r>
            <a:r>
              <a:rPr lang="cs-CZ" dirty="0"/>
              <a:t>vstup do </a:t>
            </a:r>
            <a:r>
              <a:rPr lang="cs-CZ" dirty="0" smtClean="0"/>
              <a:t>institucí většinové </a:t>
            </a:r>
            <a:r>
              <a:rPr lang="cs-CZ" dirty="0"/>
              <a:t>společnosti</a:t>
            </a:r>
          </a:p>
          <a:p>
            <a:pPr marL="107950" indent="0">
              <a:buNone/>
              <a:defRPr/>
            </a:pPr>
            <a:r>
              <a:rPr lang="cs-CZ" dirty="0"/>
              <a:t>3. </a:t>
            </a:r>
            <a:r>
              <a:rPr lang="cs-CZ" dirty="0" smtClean="0"/>
              <a:t>Manželská </a:t>
            </a:r>
            <a:r>
              <a:rPr lang="cs-CZ" dirty="0"/>
              <a:t>asimilace (amalgamace) = </a:t>
            </a:r>
            <a:r>
              <a:rPr lang="cs-CZ" dirty="0" smtClean="0"/>
              <a:t>Rozsáhlé uzavíraní smísených manželství</a:t>
            </a:r>
            <a:endParaRPr lang="cs-CZ" dirty="0"/>
          </a:p>
          <a:p>
            <a:pPr marL="107950" indent="0">
              <a:buNone/>
              <a:defRPr/>
            </a:pPr>
            <a:r>
              <a:rPr lang="cs-CZ" dirty="0"/>
              <a:t>4. </a:t>
            </a:r>
            <a:r>
              <a:rPr lang="cs-CZ" dirty="0" smtClean="0"/>
              <a:t>Identifikační </a:t>
            </a:r>
            <a:r>
              <a:rPr lang="cs-CZ" dirty="0"/>
              <a:t>asimilace = Přijeti smyslu </a:t>
            </a:r>
            <a:r>
              <a:rPr lang="cs-CZ" dirty="0" smtClean="0"/>
              <a:t>lidského bytí založeného výhradně </a:t>
            </a:r>
            <a:r>
              <a:rPr lang="cs-CZ" dirty="0"/>
              <a:t>na pohledu </a:t>
            </a:r>
            <a:r>
              <a:rPr lang="cs-CZ" dirty="0" smtClean="0"/>
              <a:t>majoritní </a:t>
            </a:r>
            <a:r>
              <a:rPr lang="cs-CZ" dirty="0"/>
              <a:t>společnosti</a:t>
            </a:r>
          </a:p>
          <a:p>
            <a:pPr marL="107950" indent="0">
              <a:buNone/>
              <a:defRPr/>
            </a:pPr>
            <a:r>
              <a:rPr lang="en-US" dirty="0"/>
              <a:t>5. </a:t>
            </a:r>
            <a:r>
              <a:rPr lang="en-US" dirty="0" smtClean="0"/>
              <a:t>Assimilate </a:t>
            </a:r>
            <a:r>
              <a:rPr lang="en-US" dirty="0"/>
              <a:t>v </a:t>
            </a:r>
            <a:r>
              <a:rPr lang="en-US" dirty="0" err="1" smtClean="0"/>
              <a:t>přijat</a:t>
            </a:r>
            <a:r>
              <a:rPr lang="cs-CZ" dirty="0" smtClean="0"/>
              <a:t>ý</a:t>
            </a:r>
            <a:r>
              <a:rPr lang="en-US" dirty="0" err="1" smtClean="0"/>
              <a:t>ch</a:t>
            </a:r>
            <a:r>
              <a:rPr lang="en-US" dirty="0" smtClean="0"/>
              <a:t> </a:t>
            </a:r>
            <a:r>
              <a:rPr lang="en-US" dirty="0" err="1" smtClean="0"/>
              <a:t>postoj</a:t>
            </a:r>
            <a:r>
              <a:rPr lang="cs-CZ" dirty="0" smtClean="0"/>
              <a:t>í</a:t>
            </a:r>
            <a:r>
              <a:rPr lang="en-US" dirty="0" err="1" smtClean="0"/>
              <a:t>ch</a:t>
            </a:r>
            <a:r>
              <a:rPr lang="en-US" dirty="0" smtClean="0"/>
              <a:t> </a:t>
            </a:r>
            <a:r>
              <a:rPr lang="cs-CZ" dirty="0"/>
              <a:t>= </a:t>
            </a:r>
            <a:r>
              <a:rPr lang="en-US" dirty="0"/>
              <a:t>Absence </a:t>
            </a:r>
            <a:r>
              <a:rPr lang="en-US" dirty="0" err="1"/>
              <a:t>předsudků</a:t>
            </a:r>
            <a:endParaRPr lang="en-US" dirty="0"/>
          </a:p>
          <a:p>
            <a:pPr marL="107950" indent="0">
              <a:buNone/>
              <a:defRPr/>
            </a:pPr>
            <a:r>
              <a:rPr lang="cs-CZ" dirty="0"/>
              <a:t>6. Asimilace v </a:t>
            </a:r>
            <a:r>
              <a:rPr lang="cs-CZ" dirty="0" smtClean="0"/>
              <a:t>přijatém chovaní </a:t>
            </a:r>
            <a:r>
              <a:rPr lang="cs-CZ" dirty="0"/>
              <a:t>= Absence diskriminace</a:t>
            </a:r>
          </a:p>
          <a:p>
            <a:pPr marL="107950" indent="0">
              <a:buNone/>
              <a:defRPr/>
            </a:pPr>
            <a:r>
              <a:rPr lang="cs-CZ" dirty="0"/>
              <a:t>7. Občanská asimilace = Absence konfliktů </a:t>
            </a:r>
            <a:r>
              <a:rPr lang="cs-CZ" dirty="0" smtClean="0"/>
              <a:t>týkajících </a:t>
            </a:r>
            <a:r>
              <a:rPr lang="cs-CZ" dirty="0"/>
              <a:t>se </a:t>
            </a:r>
            <a:r>
              <a:rPr lang="cs-CZ" dirty="0" smtClean="0"/>
              <a:t>hodnotových </a:t>
            </a:r>
            <a:r>
              <a:rPr lang="cs-CZ" dirty="0"/>
              <a:t>orientaci a moci, politická participace</a:t>
            </a:r>
          </a:p>
          <a:p>
            <a:endParaRPr lang="cs-CZ" dirty="0"/>
          </a:p>
        </p:txBody>
      </p:sp>
    </p:spTree>
    <p:extLst>
      <p:ext uri="{BB962C8B-B14F-4D97-AF65-F5344CB8AC3E}">
        <p14:creationId xmlns:p14="http://schemas.microsoft.com/office/powerpoint/2010/main" val="40208919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Segmentovaná asimilace </a:t>
            </a:r>
            <a:endParaRPr lang="cs-CZ" dirty="0"/>
          </a:p>
        </p:txBody>
      </p:sp>
      <p:sp>
        <p:nvSpPr>
          <p:cNvPr id="3" name="Zástupný symbol pro obsah 2"/>
          <p:cNvSpPr>
            <a:spLocks noGrp="1"/>
          </p:cNvSpPr>
          <p:nvPr>
            <p:ph idx="1"/>
          </p:nvPr>
        </p:nvSpPr>
        <p:spPr/>
        <p:txBody>
          <a:bodyPr>
            <a:normAutofit/>
          </a:bodyPr>
          <a:lstStyle/>
          <a:p>
            <a:pPr>
              <a:buFont typeface="Wingdings" pitchFamily="2" charset="2"/>
              <a:buNone/>
              <a:defRPr/>
            </a:pPr>
            <a:r>
              <a:rPr lang="cs-CZ" dirty="0"/>
              <a:t>Volí segment společnosti, do kterého se zařadí (</a:t>
            </a:r>
            <a:r>
              <a:rPr lang="cs-CZ" dirty="0" err="1"/>
              <a:t>Portes</a:t>
            </a:r>
            <a:r>
              <a:rPr lang="cs-CZ" dirty="0"/>
              <a:t> -  Zhou1993)</a:t>
            </a:r>
            <a:endParaRPr lang="cs-CZ" dirty="0">
              <a:solidFill>
                <a:srgbClr val="FF0000"/>
              </a:solidFill>
            </a:endParaRPr>
          </a:p>
          <a:p>
            <a:pPr marL="97921" indent="0">
              <a:buNone/>
              <a:defRPr/>
            </a:pPr>
            <a:r>
              <a:rPr lang="cs-CZ" dirty="0">
                <a:solidFill>
                  <a:srgbClr val="FF0000"/>
                </a:solidFill>
              </a:rPr>
              <a:t>asimilace </a:t>
            </a:r>
            <a:r>
              <a:rPr lang="cs-CZ" dirty="0">
                <a:solidFill>
                  <a:srgbClr val="FF0000"/>
                </a:solidFill>
              </a:rPr>
              <a:t>dolů x asimilace nahoru</a:t>
            </a:r>
            <a:endParaRPr lang="cs-CZ" sz="2500" dirty="0"/>
          </a:p>
          <a:p>
            <a:pPr marL="564488" indent="-466567">
              <a:buFont typeface="+mj-lt"/>
              <a:buAutoNum type="arabicPeriod"/>
              <a:defRPr/>
            </a:pPr>
            <a:r>
              <a:rPr lang="cs-CZ" sz="2500" dirty="0"/>
              <a:t>Tradiční </a:t>
            </a:r>
            <a:r>
              <a:rPr lang="cs-CZ" sz="2500" dirty="0"/>
              <a:t>model asimilace do bílé třídy = vzestup</a:t>
            </a:r>
          </a:p>
          <a:p>
            <a:pPr marL="564488" indent="-466567">
              <a:buFont typeface="+mj-lt"/>
              <a:buAutoNum type="arabicPeriod"/>
              <a:defRPr/>
            </a:pPr>
            <a:r>
              <a:rPr lang="cs-CZ" sz="2500" dirty="0"/>
              <a:t>Asimilace do spodiny (</a:t>
            </a:r>
            <a:r>
              <a:rPr lang="cs-CZ" sz="2500" dirty="0" err="1"/>
              <a:t>underclass</a:t>
            </a:r>
            <a:r>
              <a:rPr lang="cs-CZ" sz="2500" dirty="0"/>
              <a:t>) = pokles, (viz (</a:t>
            </a:r>
            <a:r>
              <a:rPr lang="cs-CZ" sz="2500" dirty="0" err="1"/>
              <a:t>Perlmann</a:t>
            </a:r>
            <a:r>
              <a:rPr lang="cs-CZ" sz="2500" dirty="0"/>
              <a:t> 2004 – asimilace </a:t>
            </a:r>
            <a:r>
              <a:rPr lang="cs-CZ" sz="2500" dirty="0" err="1"/>
              <a:t>Mexikoameričanů</a:t>
            </a:r>
            <a:r>
              <a:rPr lang="cs-CZ" sz="2500" dirty="0"/>
              <a:t>)</a:t>
            </a:r>
          </a:p>
          <a:p>
            <a:pPr marL="564488" indent="-466567">
              <a:buFont typeface="+mj-lt"/>
              <a:buAutoNum type="arabicPeriod"/>
              <a:defRPr/>
            </a:pPr>
            <a:r>
              <a:rPr lang="cs-CZ" sz="2500" dirty="0"/>
              <a:t>Asimilace v rámci vlastní uzavřené imigrační skupiny směrem k vzestupné sociální mobilitě (Číňané v USA, ruští židé) = iniciativa – materiální a morální podpora rodin – i tam kde žijí v rámci městského </a:t>
            </a:r>
            <a:r>
              <a:rPr lang="cs-CZ" sz="2500" dirty="0" err="1"/>
              <a:t>getha</a:t>
            </a:r>
            <a:r>
              <a:rPr lang="cs-CZ" sz="2500" dirty="0"/>
              <a:t>, či jeho blízkosti (</a:t>
            </a:r>
            <a:r>
              <a:rPr lang="cs-CZ" sz="2500" dirty="0" err="1"/>
              <a:t>Zhou</a:t>
            </a:r>
            <a:r>
              <a:rPr lang="cs-CZ" sz="2500" dirty="0"/>
              <a:t>, </a:t>
            </a:r>
            <a:r>
              <a:rPr lang="cs-CZ" sz="2500" dirty="0" err="1"/>
              <a:t>Bankston</a:t>
            </a:r>
            <a:r>
              <a:rPr lang="cs-CZ" sz="2500" dirty="0"/>
              <a:t> 1994)</a:t>
            </a:r>
          </a:p>
          <a:p>
            <a:endParaRPr lang="cs-CZ" dirty="0"/>
          </a:p>
        </p:txBody>
      </p:sp>
    </p:spTree>
    <p:extLst>
      <p:ext uri="{BB962C8B-B14F-4D97-AF65-F5344CB8AC3E}">
        <p14:creationId xmlns:p14="http://schemas.microsoft.com/office/powerpoint/2010/main" val="40979758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p:txBody>
          <a:bodyPr/>
          <a:lstStyle/>
          <a:p>
            <a:r>
              <a:rPr lang="cs-CZ" dirty="0" smtClean="0"/>
              <a:t>Spor přímá x segmentovaná</a:t>
            </a:r>
          </a:p>
        </p:txBody>
      </p:sp>
      <p:sp>
        <p:nvSpPr>
          <p:cNvPr id="33795" name="Zástupný symbol pro obsah 2"/>
          <p:cNvSpPr>
            <a:spLocks noGrp="1"/>
          </p:cNvSpPr>
          <p:nvPr>
            <p:ph idx="1"/>
          </p:nvPr>
        </p:nvSpPr>
        <p:spPr/>
        <p:txBody>
          <a:bodyPr>
            <a:normAutofit fontScale="77500" lnSpcReduction="20000"/>
          </a:bodyPr>
          <a:lstStyle/>
          <a:p>
            <a:r>
              <a:rPr lang="cs-CZ" sz="1800" dirty="0"/>
              <a:t>Argumenty (</a:t>
            </a:r>
            <a:r>
              <a:rPr lang="cs-CZ" sz="1800" dirty="0" err="1"/>
              <a:t>Portes</a:t>
            </a:r>
            <a:r>
              <a:rPr lang="cs-CZ" sz="1800" dirty="0"/>
              <a:t> </a:t>
            </a:r>
            <a:r>
              <a:rPr lang="cs-CZ" sz="1800" dirty="0" err="1"/>
              <a:t>et</a:t>
            </a:r>
            <a:r>
              <a:rPr lang="cs-CZ" sz="1800" dirty="0"/>
              <a:t> </a:t>
            </a:r>
            <a:r>
              <a:rPr lang="cs-CZ" sz="1800" dirty="0" err="1"/>
              <a:t>al</a:t>
            </a:r>
            <a:r>
              <a:rPr lang="cs-CZ" sz="1800" dirty="0"/>
              <a:t>, 2005): </a:t>
            </a:r>
          </a:p>
          <a:p>
            <a:r>
              <a:rPr lang="cs-CZ" sz="1800" dirty="0"/>
              <a:t>změna společenských a ekonomických podmínek, </a:t>
            </a:r>
          </a:p>
          <a:p>
            <a:r>
              <a:rPr lang="cs-CZ" sz="1800" dirty="0"/>
              <a:t>Jiný původ migrantů z hlediska občanství a sociální třídy</a:t>
            </a:r>
          </a:p>
          <a:p>
            <a:r>
              <a:rPr lang="cs-CZ" sz="1800" dirty="0"/>
              <a:t>To vliv na možnosti, které se dětem otevírají</a:t>
            </a:r>
          </a:p>
          <a:p>
            <a:r>
              <a:rPr lang="cs-CZ" sz="1800" dirty="0"/>
              <a:t>Děti imigrantů mexických </a:t>
            </a:r>
            <a:r>
              <a:rPr lang="cs-CZ" sz="1800" dirty="0" err="1"/>
              <a:t>Američamů</a:t>
            </a:r>
            <a:r>
              <a:rPr lang="cs-CZ" sz="1800" dirty="0"/>
              <a:t>, co přišli mladší 3. let = rané mateřství, opuštění školy, nezaměstnanost, mužské skupiny – cesta stagnace asimilace a sestupné asimilace) (</a:t>
            </a:r>
            <a:r>
              <a:rPr lang="cs-CZ" sz="1800" dirty="0" err="1"/>
              <a:t>Perlmann</a:t>
            </a:r>
            <a:r>
              <a:rPr lang="cs-CZ" sz="1800" dirty="0"/>
              <a:t> 2004) ‘</a:t>
            </a:r>
            <a:r>
              <a:rPr lang="cs-CZ" sz="1800" dirty="0" err="1"/>
              <a:t>complex</a:t>
            </a:r>
            <a:r>
              <a:rPr lang="cs-CZ" sz="1800" dirty="0"/>
              <a:t> </a:t>
            </a:r>
            <a:r>
              <a:rPr lang="cs-CZ" sz="1800" dirty="0" err="1"/>
              <a:t>of</a:t>
            </a:r>
            <a:r>
              <a:rPr lang="cs-CZ" sz="1800" dirty="0"/>
              <a:t> </a:t>
            </a:r>
            <a:r>
              <a:rPr lang="cs-CZ" sz="1800" dirty="0" err="1"/>
              <a:t>underclass</a:t>
            </a:r>
            <a:r>
              <a:rPr lang="cs-CZ" sz="1800" dirty="0"/>
              <a:t> </a:t>
            </a:r>
            <a:r>
              <a:rPr lang="cs-CZ" sz="1800" dirty="0" err="1"/>
              <a:t>behaviors</a:t>
            </a:r>
            <a:r>
              <a:rPr lang="cs-CZ" sz="1800" dirty="0"/>
              <a:t>’  = tedy druhá generace tím predestinována = sestupná mobilita, asimilace </a:t>
            </a:r>
            <a:r>
              <a:rPr lang="cs-CZ" sz="1800" dirty="0"/>
              <a:t>dolů</a:t>
            </a:r>
          </a:p>
          <a:p>
            <a:endParaRPr lang="cs-CZ" sz="1800" dirty="0"/>
          </a:p>
          <a:p>
            <a:pPr marL="0" indent="0">
              <a:buNone/>
            </a:pPr>
            <a:r>
              <a:rPr lang="cs-CZ" sz="1800" dirty="0"/>
              <a:t>X</a:t>
            </a:r>
          </a:p>
          <a:p>
            <a:r>
              <a:rPr lang="cs-CZ" sz="1600" dirty="0"/>
              <a:t>Alba, </a:t>
            </a:r>
            <a:r>
              <a:rPr lang="cs-CZ" sz="1600" dirty="0" err="1"/>
              <a:t>Kasinitz</a:t>
            </a:r>
            <a:r>
              <a:rPr lang="cs-CZ" sz="1600" dirty="0"/>
              <a:t> a </a:t>
            </a:r>
            <a:r>
              <a:rPr lang="cs-CZ" sz="1600" dirty="0" err="1"/>
              <a:t>Waters</a:t>
            </a:r>
            <a:r>
              <a:rPr lang="cs-CZ" sz="1800" dirty="0"/>
              <a:t>, Jen </a:t>
            </a:r>
            <a:r>
              <a:rPr lang="cs-CZ" sz="1800" dirty="0"/>
              <a:t>způsob jak teoretizovat rasové rozdíly</a:t>
            </a:r>
          </a:p>
          <a:p>
            <a:r>
              <a:rPr lang="cs-CZ" sz="1800" dirty="0"/>
              <a:t>Jinak všichni </a:t>
            </a:r>
            <a:r>
              <a:rPr lang="cs-CZ" sz="1800" dirty="0"/>
              <a:t>pokrok (např. diskuse se situací v Evropě)</a:t>
            </a:r>
            <a:endParaRPr lang="cs-CZ" sz="1800" dirty="0"/>
          </a:p>
          <a:p>
            <a:r>
              <a:rPr lang="cs-CZ" sz="1800" dirty="0"/>
              <a:t>Různost je etnická – daná vrstvou </a:t>
            </a:r>
            <a:r>
              <a:rPr lang="cs-CZ" sz="1800" dirty="0"/>
              <a:t>migrantů</a:t>
            </a:r>
            <a:endParaRPr lang="cs-CZ" sz="1800" dirty="0"/>
          </a:p>
          <a:p>
            <a:r>
              <a:rPr lang="cs-CZ" sz="1800" dirty="0"/>
              <a:t>Problematičnost sociální </a:t>
            </a:r>
            <a:r>
              <a:rPr lang="cs-CZ" sz="1800" dirty="0"/>
              <a:t>mobility – VŠ nemá ani většina bílých Američanů</a:t>
            </a:r>
          </a:p>
          <a:p>
            <a:r>
              <a:rPr lang="cs-CZ" sz="1800" dirty="0"/>
              <a:t>Konstruování odmítavého postoje u majority = nebezpečné</a:t>
            </a:r>
            <a:endParaRPr lang="cs-CZ" sz="1800" dirty="0"/>
          </a:p>
          <a:p>
            <a:pPr marL="0" indent="0">
              <a:buNone/>
            </a:pPr>
            <a:endParaRPr lang="cs-CZ" sz="1800" dirty="0"/>
          </a:p>
          <a:p>
            <a:pPr marL="0" indent="0">
              <a:buNone/>
            </a:pPr>
            <a:r>
              <a:rPr lang="cs-CZ" sz="1800" dirty="0"/>
              <a:t>X koncept non –</a:t>
            </a:r>
            <a:r>
              <a:rPr lang="cs-CZ" sz="1800" dirty="0" err="1"/>
              <a:t>zero</a:t>
            </a:r>
            <a:r>
              <a:rPr lang="cs-CZ" sz="1800" dirty="0"/>
              <a:t>-sum mobility: nenulového součtu mobility = za určitých okolností ti </a:t>
            </a:r>
            <a:r>
              <a:rPr lang="cs-CZ" sz="1800" dirty="0" err="1"/>
              <a:t>defavorizovaní</a:t>
            </a:r>
            <a:r>
              <a:rPr lang="cs-CZ" sz="1800" dirty="0"/>
              <a:t> projdou sociální mobilitou, aniž by musela favorizovaná skupiny utrpět. (Alba 2009 s. 15)</a:t>
            </a:r>
            <a:endParaRPr lang="cs-CZ" sz="1800" dirty="0"/>
          </a:p>
        </p:txBody>
      </p:sp>
    </p:spTree>
    <p:extLst>
      <p:ext uri="{BB962C8B-B14F-4D97-AF65-F5344CB8AC3E}">
        <p14:creationId xmlns:p14="http://schemas.microsoft.com/office/powerpoint/2010/main" val="12698796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Strategie začlenění na trh práce </a:t>
            </a:r>
            <a:r>
              <a:rPr lang="cs-CZ" sz="900" dirty="0"/>
              <a:t>(</a:t>
            </a:r>
            <a:r>
              <a:rPr lang="cs-CZ" sz="900" dirty="0" err="1"/>
              <a:t>Portes</a:t>
            </a:r>
            <a:r>
              <a:rPr lang="cs-CZ" sz="900" dirty="0"/>
              <a:t> </a:t>
            </a:r>
            <a:r>
              <a:rPr lang="cs-CZ" sz="900" dirty="0" err="1"/>
              <a:t>RaRumbaut</a:t>
            </a:r>
            <a:r>
              <a:rPr lang="cs-CZ" sz="900" dirty="0"/>
              <a:t> 2001, 283)</a:t>
            </a:r>
          </a:p>
        </p:txBody>
      </p:sp>
      <p:graphicFrame>
        <p:nvGraphicFramePr>
          <p:cNvPr id="4" name="Zástupný symbol pro obsah 3"/>
          <p:cNvGraphicFramePr>
            <a:graphicFrameLocks noGrp="1"/>
          </p:cNvGraphicFramePr>
          <p:nvPr>
            <p:ph idx="1"/>
            <p:extLst/>
          </p:nvPr>
        </p:nvGraphicFramePr>
        <p:xfrm>
          <a:off x="1980481" y="1604329"/>
          <a:ext cx="8226720" cy="5461042"/>
        </p:xfrm>
        <a:graphic>
          <a:graphicData uri="http://schemas.openxmlformats.org/drawingml/2006/table">
            <a:tbl>
              <a:tblPr firstRow="1" bandRow="1">
                <a:tableStyleId>{5C22544A-7EE6-4342-B048-85BDC9FD1C3A}</a:tableStyleId>
              </a:tblPr>
              <a:tblGrid>
                <a:gridCol w="2056680">
                  <a:extLst>
                    <a:ext uri="{9D8B030D-6E8A-4147-A177-3AD203B41FA5}">
                      <a16:colId xmlns:a16="http://schemas.microsoft.com/office/drawing/2014/main" val="20000"/>
                    </a:ext>
                  </a:extLst>
                </a:gridCol>
                <a:gridCol w="2056680">
                  <a:extLst>
                    <a:ext uri="{9D8B030D-6E8A-4147-A177-3AD203B41FA5}">
                      <a16:colId xmlns:a16="http://schemas.microsoft.com/office/drawing/2014/main" val="20001"/>
                    </a:ext>
                  </a:extLst>
                </a:gridCol>
                <a:gridCol w="2056680">
                  <a:extLst>
                    <a:ext uri="{9D8B030D-6E8A-4147-A177-3AD203B41FA5}">
                      <a16:colId xmlns:a16="http://schemas.microsoft.com/office/drawing/2014/main" val="20002"/>
                    </a:ext>
                  </a:extLst>
                </a:gridCol>
                <a:gridCol w="2056680">
                  <a:extLst>
                    <a:ext uri="{9D8B030D-6E8A-4147-A177-3AD203B41FA5}">
                      <a16:colId xmlns:a16="http://schemas.microsoft.com/office/drawing/2014/main" val="20003"/>
                    </a:ext>
                  </a:extLst>
                </a:gridCol>
              </a:tblGrid>
              <a:tr h="913659">
                <a:tc>
                  <a:txBody>
                    <a:bodyPr/>
                    <a:lstStyle/>
                    <a:p>
                      <a:r>
                        <a:rPr lang="cs-CZ" sz="1600" dirty="0" smtClean="0">
                          <a:solidFill>
                            <a:schemeClr val="tx1"/>
                          </a:solidFill>
                        </a:rPr>
                        <a:t>Vlivy , které hrají roli ve variantě  sociální mobility</a:t>
                      </a:r>
                      <a:endParaRPr lang="cs-CZ" sz="1600" dirty="0">
                        <a:solidFill>
                          <a:schemeClr val="tx1"/>
                        </a:solidFill>
                      </a:endParaRPr>
                    </a:p>
                  </a:txBody>
                  <a:tcPr marL="82944" marR="82944" marT="41476" marB="41476">
                    <a:solidFill>
                      <a:schemeClr val="accent1">
                        <a:tint val="20000"/>
                      </a:schemeClr>
                    </a:solidFill>
                  </a:tcPr>
                </a:tc>
                <a:tc>
                  <a:txBody>
                    <a:bodyPr/>
                    <a:lstStyle/>
                    <a:p>
                      <a:pPr marL="342900" indent="-342900">
                        <a:buAutoNum type="arabicPeriod"/>
                      </a:pPr>
                      <a:r>
                        <a:rPr lang="cs-CZ" sz="1600" dirty="0" smtClean="0">
                          <a:solidFill>
                            <a:schemeClr val="tx1"/>
                          </a:solidFill>
                        </a:rPr>
                        <a:t>G</a:t>
                      </a:r>
                    </a:p>
                    <a:p>
                      <a:pPr marL="342900" indent="-342900">
                        <a:buNone/>
                      </a:pPr>
                      <a:endParaRPr lang="cs-CZ" sz="1600" dirty="0" smtClean="0">
                        <a:solidFill>
                          <a:schemeClr val="tx1"/>
                        </a:solidFill>
                      </a:endParaRPr>
                    </a:p>
                    <a:p>
                      <a:pPr marL="342900" indent="-342900">
                        <a:buNone/>
                      </a:pPr>
                      <a:r>
                        <a:rPr lang="cs-CZ" sz="1600" dirty="0" smtClean="0">
                          <a:solidFill>
                            <a:schemeClr val="tx1"/>
                          </a:solidFill>
                        </a:rPr>
                        <a:t>varianty</a:t>
                      </a:r>
                      <a:endParaRPr lang="cs-CZ" sz="1600" dirty="0">
                        <a:solidFill>
                          <a:schemeClr val="tx1"/>
                        </a:solidFill>
                      </a:endParaRPr>
                    </a:p>
                  </a:txBody>
                  <a:tcPr marL="82944" marR="82944" marT="41476" marB="41476">
                    <a:solidFill>
                      <a:schemeClr val="accent1">
                        <a:tint val="20000"/>
                      </a:schemeClr>
                    </a:solidFill>
                  </a:tcPr>
                </a:tc>
                <a:tc>
                  <a:txBody>
                    <a:bodyPr/>
                    <a:lstStyle/>
                    <a:p>
                      <a:r>
                        <a:rPr lang="cs-CZ" sz="1600" dirty="0" smtClean="0">
                          <a:solidFill>
                            <a:schemeClr val="tx1"/>
                          </a:solidFill>
                        </a:rPr>
                        <a:t>2 G.</a:t>
                      </a:r>
                      <a:endParaRPr lang="cs-CZ" sz="1600" dirty="0">
                        <a:solidFill>
                          <a:schemeClr val="tx1"/>
                        </a:solidFill>
                      </a:endParaRPr>
                    </a:p>
                  </a:txBody>
                  <a:tcPr marL="82944" marR="82944" marT="41476" marB="41476">
                    <a:solidFill>
                      <a:schemeClr val="accent1">
                        <a:tint val="20000"/>
                      </a:schemeClr>
                    </a:solidFill>
                  </a:tcPr>
                </a:tc>
                <a:tc>
                  <a:txBody>
                    <a:bodyPr/>
                    <a:lstStyle/>
                    <a:p>
                      <a:r>
                        <a:rPr lang="cs-CZ" sz="1600" dirty="0" smtClean="0">
                          <a:solidFill>
                            <a:schemeClr val="tx1"/>
                          </a:solidFill>
                        </a:rPr>
                        <a:t>3. G</a:t>
                      </a:r>
                      <a:endParaRPr lang="cs-CZ" sz="1600" dirty="0">
                        <a:solidFill>
                          <a:schemeClr val="tx1"/>
                        </a:solidFill>
                      </a:endParaRPr>
                    </a:p>
                  </a:txBody>
                  <a:tcPr marL="82944" marR="82944" marT="41476" marB="41476">
                    <a:solidFill>
                      <a:schemeClr val="accent1">
                        <a:tint val="20000"/>
                      </a:schemeClr>
                    </a:solidFill>
                  </a:tcPr>
                </a:tc>
                <a:extLst>
                  <a:ext uri="{0D108BD9-81ED-4DB2-BD59-A6C34878D82A}">
                    <a16:rowId xmlns:a16="http://schemas.microsoft.com/office/drawing/2014/main" val="10000"/>
                  </a:ext>
                </a:extLst>
              </a:tr>
              <a:tr h="9136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600" dirty="0" smtClean="0"/>
                        <a:t>Lidský kapitál, Struktura</a:t>
                      </a:r>
                      <a:r>
                        <a:rPr lang="cs-CZ" sz="1600" baseline="0" dirty="0" smtClean="0"/>
                        <a:t> rodiny,</a:t>
                      </a:r>
                    </a:p>
                    <a:p>
                      <a:pPr marL="0" marR="0" indent="0" algn="l" defTabSz="914400" rtl="0" eaLnBrk="1" fontAlgn="auto" latinLnBrk="0" hangingPunct="1">
                        <a:lnSpc>
                          <a:spcPct val="100000"/>
                        </a:lnSpc>
                        <a:spcBef>
                          <a:spcPts val="0"/>
                        </a:spcBef>
                        <a:spcAft>
                          <a:spcPts val="0"/>
                        </a:spcAft>
                        <a:buClrTx/>
                        <a:buSzTx/>
                        <a:buFontTx/>
                        <a:buNone/>
                        <a:tabLst/>
                        <a:defRPr/>
                      </a:pPr>
                      <a:r>
                        <a:rPr lang="cs-CZ" sz="1600" dirty="0" smtClean="0"/>
                        <a:t>Forma spolupráce s majoritou x minoritou</a:t>
                      </a:r>
                    </a:p>
                    <a:p>
                      <a:pPr marL="0" marR="0" indent="0" algn="l" defTabSz="914400" rtl="0" eaLnBrk="1" fontAlgn="auto" latinLnBrk="0" hangingPunct="1">
                        <a:lnSpc>
                          <a:spcPct val="100000"/>
                        </a:lnSpc>
                        <a:spcBef>
                          <a:spcPts val="0"/>
                        </a:spcBef>
                        <a:spcAft>
                          <a:spcPts val="0"/>
                        </a:spcAft>
                        <a:buClrTx/>
                        <a:buSzTx/>
                        <a:buFontTx/>
                        <a:buNone/>
                        <a:tabLst/>
                        <a:defRPr/>
                      </a:pPr>
                      <a:endParaRPr lang="cs-CZ" sz="1600" dirty="0" smtClean="0"/>
                    </a:p>
                    <a:p>
                      <a:endParaRPr lang="cs-CZ" sz="1600" dirty="0"/>
                    </a:p>
                  </a:txBody>
                  <a:tcPr marL="82944" marR="82944" marT="41476" marB="41476">
                    <a:solidFill>
                      <a:schemeClr val="accent1">
                        <a:tint val="20000"/>
                      </a:schemeClr>
                    </a:solidFill>
                  </a:tcPr>
                </a:tc>
                <a:tc>
                  <a:txBody>
                    <a:bodyPr/>
                    <a:lstStyle/>
                    <a:p>
                      <a:r>
                        <a:rPr lang="cs-CZ" sz="1600" dirty="0" smtClean="0"/>
                        <a:t>Status střední</a:t>
                      </a:r>
                      <a:r>
                        <a:rPr lang="cs-CZ" sz="1600" baseline="0" dirty="0" smtClean="0"/>
                        <a:t> třídy</a:t>
                      </a:r>
                      <a:endParaRPr lang="cs-CZ" sz="1600" dirty="0"/>
                    </a:p>
                  </a:txBody>
                  <a:tcPr marL="82944" marR="82944" marT="41476" marB="41476">
                    <a:solidFill>
                      <a:schemeClr val="accent1">
                        <a:tint val="20000"/>
                      </a:schemeClr>
                    </a:solidFill>
                  </a:tcPr>
                </a:tc>
                <a:tc>
                  <a:txBody>
                    <a:bodyPr/>
                    <a:lstStyle/>
                    <a:p>
                      <a:r>
                        <a:rPr lang="cs-CZ" sz="1600" dirty="0" smtClean="0"/>
                        <a:t>Vysoce kvalifikovaní</a:t>
                      </a:r>
                    </a:p>
                    <a:p>
                      <a:r>
                        <a:rPr lang="cs-CZ" sz="1600" dirty="0" smtClean="0"/>
                        <a:t>Úplná</a:t>
                      </a:r>
                      <a:r>
                        <a:rPr lang="cs-CZ" sz="1600" baseline="0" dirty="0" smtClean="0"/>
                        <a:t> akulturace</a:t>
                      </a:r>
                      <a:endParaRPr lang="cs-CZ" sz="1600" dirty="0"/>
                    </a:p>
                  </a:txBody>
                  <a:tcPr marL="82944" marR="82944" marT="41476" marB="41476">
                    <a:solidFill>
                      <a:schemeClr val="accent1">
                        <a:tint val="20000"/>
                      </a:schemeClr>
                    </a:solidFill>
                  </a:tcPr>
                </a:tc>
                <a:tc>
                  <a:txBody>
                    <a:bodyPr/>
                    <a:lstStyle/>
                    <a:p>
                      <a:r>
                        <a:rPr lang="cs-CZ" sz="1600" dirty="0" smtClean="0"/>
                        <a:t>Plná integrace do </a:t>
                      </a:r>
                      <a:r>
                        <a:rPr lang="cs-CZ" sz="1600" dirty="0" err="1" smtClean="0"/>
                        <a:t>soc</a:t>
                      </a:r>
                      <a:r>
                        <a:rPr lang="cs-CZ" sz="1600" dirty="0" smtClean="0"/>
                        <a:t>. a </a:t>
                      </a:r>
                      <a:r>
                        <a:rPr lang="cs-CZ" sz="1600" dirty="0" err="1" smtClean="0"/>
                        <a:t>ek</a:t>
                      </a:r>
                      <a:r>
                        <a:rPr lang="cs-CZ" sz="1600" dirty="0" smtClean="0"/>
                        <a:t>. Struktur majority</a:t>
                      </a:r>
                      <a:endParaRPr lang="cs-CZ" sz="1600" dirty="0"/>
                    </a:p>
                  </a:txBody>
                  <a:tcPr marL="82944" marR="82944" marT="41476" marB="41476">
                    <a:solidFill>
                      <a:schemeClr val="accent1">
                        <a:tint val="20000"/>
                      </a:schemeClr>
                    </a:solidFill>
                  </a:tcPr>
                </a:tc>
                <a:extLst>
                  <a:ext uri="{0D108BD9-81ED-4DB2-BD59-A6C34878D82A}">
                    <a16:rowId xmlns:a16="http://schemas.microsoft.com/office/drawing/2014/main" val="10001"/>
                  </a:ext>
                </a:extLst>
              </a:tr>
              <a:tr h="913659">
                <a:tc>
                  <a:txBody>
                    <a:bodyPr/>
                    <a:lstStyle/>
                    <a:p>
                      <a:endParaRPr lang="cs-CZ" sz="1600" dirty="0"/>
                    </a:p>
                  </a:txBody>
                  <a:tcPr marL="82944" marR="82944" marT="41476" marB="41476"/>
                </a:tc>
                <a:tc>
                  <a:txBody>
                    <a:bodyPr/>
                    <a:lstStyle/>
                    <a:p>
                      <a:r>
                        <a:rPr lang="cs-CZ" sz="1600" dirty="0" smtClean="0"/>
                        <a:t>Dělnická rodina a siné vazby na minoritu</a:t>
                      </a:r>
                      <a:endParaRPr lang="cs-CZ" sz="1600" dirty="0"/>
                    </a:p>
                  </a:txBody>
                  <a:tcPr marL="82944" marR="82944" marT="41476" marB="41476">
                    <a:solidFill>
                      <a:schemeClr val="accent1">
                        <a:tint val="20000"/>
                      </a:schemeClr>
                    </a:solidFill>
                  </a:tcPr>
                </a:tc>
                <a:tc>
                  <a:txBody>
                    <a:bodyPr/>
                    <a:lstStyle/>
                    <a:p>
                      <a:r>
                        <a:rPr lang="cs-CZ" sz="1600" dirty="0" smtClean="0"/>
                        <a:t>Dosažení střední třídy skrze vzdělání,</a:t>
                      </a:r>
                      <a:r>
                        <a:rPr lang="cs-CZ" sz="1600" baseline="0" dirty="0" smtClean="0"/>
                        <a:t> částečná akulturace</a:t>
                      </a:r>
                      <a:endParaRPr lang="cs-CZ" sz="1600" dirty="0"/>
                    </a:p>
                  </a:txBody>
                  <a:tcPr marL="82944" marR="82944" marT="41476" marB="41476"/>
                </a:tc>
                <a:tc>
                  <a:txBody>
                    <a:bodyPr/>
                    <a:lstStyle/>
                    <a:p>
                      <a:r>
                        <a:rPr lang="cs-CZ" sz="1600" dirty="0" smtClean="0"/>
                        <a:t>Plná akulturace do majority</a:t>
                      </a:r>
                      <a:endParaRPr lang="cs-CZ" sz="1600" dirty="0"/>
                    </a:p>
                  </a:txBody>
                  <a:tcPr marL="82944" marR="82944" marT="41476" marB="41476"/>
                </a:tc>
                <a:extLst>
                  <a:ext uri="{0D108BD9-81ED-4DB2-BD59-A6C34878D82A}">
                    <a16:rowId xmlns:a16="http://schemas.microsoft.com/office/drawing/2014/main" val="10002"/>
                  </a:ext>
                </a:extLst>
              </a:tr>
              <a:tr h="1174073">
                <a:tc>
                  <a:txBody>
                    <a:bodyPr/>
                    <a:lstStyle/>
                    <a:p>
                      <a:endParaRPr lang="cs-CZ" sz="1600" dirty="0"/>
                    </a:p>
                  </a:txBody>
                  <a:tcPr marL="82944" marR="82944" marT="41476" marB="41476">
                    <a:solidFill>
                      <a:schemeClr val="accent1">
                        <a:tint val="20000"/>
                      </a:schemeClr>
                    </a:solidFill>
                  </a:tcPr>
                </a:tc>
                <a:tc>
                  <a:txBody>
                    <a:bodyPr/>
                    <a:lstStyle/>
                    <a:p>
                      <a:r>
                        <a:rPr lang="cs-CZ" sz="1600" dirty="0" smtClean="0"/>
                        <a:t>Dělnická třída a slabé vazby na minoritu</a:t>
                      </a:r>
                      <a:endParaRPr lang="cs-CZ" sz="1600" dirty="0"/>
                    </a:p>
                  </a:txBody>
                  <a:tcPr marL="82944" marR="82944" marT="41476" marB="41476">
                    <a:solidFill>
                      <a:schemeClr val="accent1">
                        <a:tint val="20000"/>
                      </a:schemeClr>
                    </a:solidFill>
                  </a:tcPr>
                </a:tc>
                <a:tc>
                  <a:txBody>
                    <a:bodyPr/>
                    <a:lstStyle/>
                    <a:p>
                      <a:r>
                        <a:rPr lang="cs-CZ" sz="1600" dirty="0" err="1" smtClean="0"/>
                        <a:t>Nízská</a:t>
                      </a:r>
                      <a:r>
                        <a:rPr lang="cs-CZ" sz="1600" dirty="0" smtClean="0"/>
                        <a:t> úroveň vzdělání, problematická akulturace</a:t>
                      </a:r>
                      <a:endParaRPr lang="cs-CZ" sz="1600" dirty="0"/>
                    </a:p>
                  </a:txBody>
                  <a:tcPr marL="82944" marR="82944" marT="41476" marB="41476">
                    <a:solidFill>
                      <a:schemeClr val="accent1">
                        <a:tint val="20000"/>
                      </a:schemeClr>
                    </a:solidFill>
                  </a:tcPr>
                </a:tc>
                <a:tc rowSpan="2">
                  <a:txBody>
                    <a:bodyPr/>
                    <a:lstStyle/>
                    <a:p>
                      <a:pPr>
                        <a:buFont typeface="Arial" pitchFamily="34" charset="0"/>
                        <a:buChar char="•"/>
                      </a:pPr>
                      <a:r>
                        <a:rPr lang="cs-CZ" sz="1600" dirty="0" smtClean="0"/>
                        <a:t>Okrajové skupiny děl. třídy, „reaktivní etnicita“</a:t>
                      </a:r>
                    </a:p>
                    <a:p>
                      <a:pPr>
                        <a:buFont typeface="Arial" pitchFamily="34" charset="0"/>
                        <a:buNone/>
                      </a:pPr>
                      <a:endParaRPr lang="cs-CZ" sz="1600" dirty="0"/>
                    </a:p>
                    <a:p>
                      <a:pPr>
                        <a:buFont typeface="Arial" pitchFamily="34" charset="0"/>
                        <a:buChar char="•"/>
                      </a:pPr>
                      <a:r>
                        <a:rPr lang="cs-CZ" sz="1600" dirty="0" smtClean="0"/>
                        <a:t>Sestupná mobilita do nejchudší</a:t>
                      </a:r>
                      <a:r>
                        <a:rPr lang="cs-CZ" sz="1600" baseline="0" dirty="0" smtClean="0"/>
                        <a:t> sociální vrstvy, „reaktivní etnicita“</a:t>
                      </a:r>
                      <a:endParaRPr lang="cs-CZ" sz="1600" dirty="0"/>
                    </a:p>
                  </a:txBody>
                  <a:tcPr marL="82944" marR="82944" marT="41476" marB="41476">
                    <a:solidFill>
                      <a:schemeClr val="accent1">
                        <a:tint val="20000"/>
                      </a:schemeClr>
                    </a:solidFill>
                  </a:tcPr>
                </a:tc>
                <a:extLst>
                  <a:ext uri="{0D108BD9-81ED-4DB2-BD59-A6C34878D82A}">
                    <a16:rowId xmlns:a16="http://schemas.microsoft.com/office/drawing/2014/main" val="10003"/>
                  </a:ext>
                </a:extLst>
              </a:tr>
              <a:tr h="913659">
                <a:tc>
                  <a:txBody>
                    <a:bodyPr/>
                    <a:lstStyle/>
                    <a:p>
                      <a:endParaRPr lang="cs-CZ" sz="1600" dirty="0"/>
                    </a:p>
                  </a:txBody>
                  <a:tcPr marL="82944" marR="82944" marT="41476" marB="41476"/>
                </a:tc>
                <a:tc>
                  <a:txBody>
                    <a:bodyPr/>
                    <a:lstStyle/>
                    <a:p>
                      <a:endParaRPr lang="cs-CZ" sz="1600"/>
                    </a:p>
                  </a:txBody>
                  <a:tcPr marL="82944" marR="82944" marT="41476" marB="41476"/>
                </a:tc>
                <a:tc>
                  <a:txBody>
                    <a:bodyPr/>
                    <a:lstStyle/>
                    <a:p>
                      <a:endParaRPr lang="cs-CZ" sz="1600" dirty="0"/>
                    </a:p>
                  </a:txBody>
                  <a:tcPr marL="82944" marR="82944" marT="41476" marB="41476"/>
                </a:tc>
                <a:tc vMerge="1">
                  <a:txBody>
                    <a:bodyPr/>
                    <a:lstStyle/>
                    <a:p>
                      <a:endParaRPr lang="cs-CZ"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8735947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Škola a školní trajektorie</a:t>
            </a:r>
            <a:endParaRPr lang="cs-CZ" dirty="0"/>
          </a:p>
        </p:txBody>
      </p:sp>
      <p:sp>
        <p:nvSpPr>
          <p:cNvPr id="3" name="Zástupný symbol pro obsah 2"/>
          <p:cNvSpPr>
            <a:spLocks noGrp="1"/>
          </p:cNvSpPr>
          <p:nvPr>
            <p:ph idx="1"/>
          </p:nvPr>
        </p:nvSpPr>
        <p:spPr/>
        <p:txBody>
          <a:bodyPr>
            <a:normAutofit/>
          </a:bodyPr>
          <a:lstStyle/>
          <a:p>
            <a:r>
              <a:rPr lang="cs-CZ" dirty="0" smtClean="0"/>
              <a:t>3 interpretace (</a:t>
            </a:r>
            <a:r>
              <a:rPr lang="cs-CZ" dirty="0" err="1" smtClean="0"/>
              <a:t>Cao</a:t>
            </a:r>
            <a:r>
              <a:rPr lang="cs-CZ" dirty="0" smtClean="0"/>
              <a:t> </a:t>
            </a:r>
            <a:r>
              <a:rPr lang="cs-CZ" dirty="0" err="1" smtClean="0"/>
              <a:t>Grace</a:t>
            </a:r>
            <a:r>
              <a:rPr lang="cs-CZ" dirty="0" smtClean="0"/>
              <a:t>, </a:t>
            </a:r>
            <a:r>
              <a:rPr lang="cs-CZ" dirty="0" err="1" smtClean="0"/>
              <a:t>Tienda</a:t>
            </a:r>
            <a:r>
              <a:rPr lang="cs-CZ" dirty="0" smtClean="0"/>
              <a:t>, Marta (1995:3-6 in Souralová 2014: 76): </a:t>
            </a:r>
          </a:p>
          <a:p>
            <a:pPr marL="514350" indent="-514350">
              <a:buAutoNum type="arabicPeriod"/>
            </a:pPr>
            <a:r>
              <a:rPr lang="cs-CZ" dirty="0" err="1" smtClean="0"/>
              <a:t>Asimilacionistický</a:t>
            </a:r>
            <a:r>
              <a:rPr lang="cs-CZ" dirty="0" smtClean="0"/>
              <a:t> přístup = splynutí</a:t>
            </a:r>
          </a:p>
          <a:p>
            <a:pPr marL="514350" indent="-514350">
              <a:buAutoNum type="arabicPeriod"/>
            </a:pPr>
            <a:r>
              <a:rPr lang="cs-CZ" dirty="0" smtClean="0"/>
              <a:t>Akomodace = vyšší výkony dětí migrantů, jak asimilují výkon klesá, </a:t>
            </a:r>
          </a:p>
          <a:p>
            <a:pPr marL="514350" indent="-514350">
              <a:buAutoNum type="arabicPeriod"/>
            </a:pPr>
            <a:r>
              <a:rPr lang="cs-CZ" dirty="0" smtClean="0"/>
              <a:t>imigrantský optimismus a selektivní migrace (migrují ti nejlepší: predisponování k adaptaci, role rodičů = tlak) – modelová skupina američtí Asiaté</a:t>
            </a:r>
          </a:p>
          <a:p>
            <a:pPr marL="0" indent="0">
              <a:buNone/>
            </a:pPr>
            <a:r>
              <a:rPr lang="cs-CZ" dirty="0" smtClean="0"/>
              <a:t>X Dobrovolná x Nedobrovolná menšina (</a:t>
            </a:r>
            <a:r>
              <a:rPr lang="cs-CZ" dirty="0" err="1" smtClean="0"/>
              <a:t>Ogbu</a:t>
            </a:r>
            <a:r>
              <a:rPr lang="cs-CZ" dirty="0" smtClean="0"/>
              <a:t>)</a:t>
            </a:r>
          </a:p>
          <a:p>
            <a:pPr marL="514350" indent="-514350">
              <a:buAutoNum type="arabicPeriod"/>
            </a:pPr>
            <a:endParaRPr lang="cs-CZ" dirty="0"/>
          </a:p>
        </p:txBody>
      </p:sp>
    </p:spTree>
    <p:extLst>
      <p:ext uri="{BB962C8B-B14F-4D97-AF65-F5344CB8AC3E}">
        <p14:creationId xmlns:p14="http://schemas.microsoft.com/office/powerpoint/2010/main" val="17463942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Trh práce</a:t>
            </a:r>
            <a:endParaRPr lang="cs-CZ" dirty="0"/>
          </a:p>
        </p:txBody>
      </p:sp>
      <p:sp>
        <p:nvSpPr>
          <p:cNvPr id="3" name="Zástupný symbol pro obsah 2"/>
          <p:cNvSpPr>
            <a:spLocks noGrp="1"/>
          </p:cNvSpPr>
          <p:nvPr>
            <p:ph idx="1"/>
          </p:nvPr>
        </p:nvSpPr>
        <p:spPr/>
        <p:txBody>
          <a:bodyPr/>
          <a:lstStyle/>
          <a:p>
            <a:r>
              <a:rPr lang="cs-CZ" dirty="0" smtClean="0"/>
              <a:t>Diskriminace z důvodu etnické příslušnosti</a:t>
            </a:r>
          </a:p>
          <a:p>
            <a:r>
              <a:rPr lang="cs-CZ" dirty="0" smtClean="0"/>
              <a:t>Skleněný strop</a:t>
            </a:r>
          </a:p>
          <a:p>
            <a:pPr marL="0" indent="0">
              <a:buNone/>
            </a:pPr>
            <a:endParaRPr lang="cs-CZ" dirty="0" smtClean="0"/>
          </a:p>
          <a:p>
            <a:r>
              <a:rPr lang="cs-CZ" dirty="0" err="1" smtClean="0"/>
              <a:t>Fibbi</a:t>
            </a:r>
            <a:r>
              <a:rPr lang="cs-CZ" dirty="0" smtClean="0"/>
              <a:t> (2006) – Švýcarsko – výzkum  diskriminace lidí z mimi EU. </a:t>
            </a:r>
            <a:endParaRPr lang="cs-CZ" dirty="0"/>
          </a:p>
        </p:txBody>
      </p:sp>
    </p:spTree>
    <p:extLst>
      <p:ext uri="{BB962C8B-B14F-4D97-AF65-F5344CB8AC3E}">
        <p14:creationId xmlns:p14="http://schemas.microsoft.com/office/powerpoint/2010/main" val="19149771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11633" y="293431"/>
            <a:ext cx="8226720" cy="1143480"/>
          </a:xfrm>
        </p:spPr>
        <p:txBody>
          <a:bodyPr>
            <a:normAutofit/>
          </a:bodyPr>
          <a:lstStyle/>
          <a:p>
            <a:r>
              <a:rPr lang="cs-CZ" dirty="0" smtClean="0"/>
              <a:t>Vztah ke kultuře – druhá generace</a:t>
            </a:r>
            <a:endParaRPr lang="cs-CZ" dirty="0"/>
          </a:p>
        </p:txBody>
      </p:sp>
      <p:sp>
        <p:nvSpPr>
          <p:cNvPr id="3" name="Zástupný symbol pro obsah 2"/>
          <p:cNvSpPr>
            <a:spLocks noGrp="1"/>
          </p:cNvSpPr>
          <p:nvPr>
            <p:ph idx="1"/>
          </p:nvPr>
        </p:nvSpPr>
        <p:spPr/>
        <p:txBody>
          <a:bodyPr/>
          <a:lstStyle/>
          <a:p>
            <a:r>
              <a:rPr lang="cs-CZ" sz="2200" dirty="0" err="1"/>
              <a:t>Irving</a:t>
            </a:r>
            <a:r>
              <a:rPr lang="cs-CZ" sz="2200" dirty="0"/>
              <a:t> </a:t>
            </a:r>
            <a:r>
              <a:rPr lang="cs-CZ" sz="2200" dirty="0" err="1"/>
              <a:t>Child</a:t>
            </a:r>
            <a:r>
              <a:rPr lang="cs-CZ" sz="2200" dirty="0"/>
              <a:t> 1943 (in </a:t>
            </a:r>
            <a:r>
              <a:rPr lang="cs-CZ" sz="2200" dirty="0" err="1"/>
              <a:t>Zhou</a:t>
            </a:r>
            <a:r>
              <a:rPr lang="cs-CZ" sz="2200" dirty="0"/>
              <a:t>, </a:t>
            </a:r>
            <a:r>
              <a:rPr lang="cs-CZ" sz="2200" dirty="0" err="1"/>
              <a:t>Bankston</a:t>
            </a:r>
            <a:r>
              <a:rPr lang="cs-CZ" sz="2200" dirty="0"/>
              <a:t> 1994)</a:t>
            </a:r>
          </a:p>
          <a:p>
            <a:r>
              <a:rPr lang="cs-CZ" sz="2200" dirty="0"/>
              <a:t>- druhá generace </a:t>
            </a:r>
          </a:p>
          <a:p>
            <a:r>
              <a:rPr lang="cs-CZ" sz="2200" dirty="0"/>
              <a:t>3 reakce na kulturní konflikt hodnot svých, cílů své skupiny a majority</a:t>
            </a:r>
          </a:p>
          <a:p>
            <a:pPr marL="564488" indent="-466567">
              <a:buFont typeface="+mj-lt"/>
              <a:buAutoNum type="arabicPeriod"/>
            </a:pPr>
            <a:r>
              <a:rPr lang="cs-CZ" sz="2200" dirty="0">
                <a:solidFill>
                  <a:srgbClr val="FF0000"/>
                </a:solidFill>
              </a:rPr>
              <a:t>Rebelie</a:t>
            </a:r>
            <a:r>
              <a:rPr lang="cs-CZ" sz="2200" dirty="0"/>
              <a:t> – opouští etnickou </a:t>
            </a:r>
            <a:r>
              <a:rPr lang="cs-CZ" sz="2200" dirty="0" err="1"/>
              <a:t>minoritua</a:t>
            </a:r>
            <a:r>
              <a:rPr lang="cs-CZ" sz="2200" dirty="0"/>
              <a:t> stává se majoritou</a:t>
            </a:r>
          </a:p>
          <a:p>
            <a:pPr marL="564488" indent="-466567">
              <a:buFont typeface="+mj-lt"/>
              <a:buAutoNum type="arabicPeriod"/>
            </a:pPr>
            <a:r>
              <a:rPr lang="cs-CZ" sz="2200" dirty="0">
                <a:solidFill>
                  <a:srgbClr val="FF0000"/>
                </a:solidFill>
              </a:rPr>
              <a:t>Přijetí etnické komunity </a:t>
            </a:r>
            <a:r>
              <a:rPr lang="cs-CZ" sz="2200" dirty="0"/>
              <a:t>– </a:t>
            </a:r>
            <a:r>
              <a:rPr lang="cs-CZ" sz="2200" dirty="0"/>
              <a:t>dodržování pravidel </a:t>
            </a:r>
            <a:r>
              <a:rPr lang="cs-CZ" sz="2200" dirty="0" err="1"/>
              <a:t>vl</a:t>
            </a:r>
            <a:r>
              <a:rPr lang="cs-CZ" sz="2200" dirty="0"/>
              <a:t>. </a:t>
            </a:r>
            <a:r>
              <a:rPr lang="cs-CZ" sz="2200" dirty="0"/>
              <a:t>komunity</a:t>
            </a:r>
          </a:p>
          <a:p>
            <a:pPr marL="564488" indent="-466567">
              <a:buFont typeface="+mj-lt"/>
              <a:buAutoNum type="arabicPeriod"/>
            </a:pPr>
            <a:r>
              <a:rPr lang="cs-CZ" sz="2200" dirty="0">
                <a:solidFill>
                  <a:srgbClr val="FF0000"/>
                </a:solidFill>
              </a:rPr>
              <a:t>Apatie</a:t>
            </a:r>
            <a:r>
              <a:rPr lang="cs-CZ" sz="2200" dirty="0"/>
              <a:t> – únik k jiné skupině – ani svá ani majorita</a:t>
            </a:r>
          </a:p>
          <a:p>
            <a:pPr marL="564488" indent="-466567"/>
            <a:r>
              <a:rPr lang="cs-CZ" sz="2200" dirty="0"/>
              <a:t>Většina jde cestou 1.</a:t>
            </a:r>
          </a:p>
          <a:p>
            <a:pPr marL="564488" indent="-466567"/>
            <a:r>
              <a:rPr lang="cs-CZ" sz="2200" dirty="0"/>
              <a:t>2. a 3.  když je dítě seznámeno s možným odchodem z většinové společnosti.</a:t>
            </a:r>
          </a:p>
          <a:p>
            <a:endParaRPr lang="cs-CZ" sz="2200" dirty="0"/>
          </a:p>
        </p:txBody>
      </p:sp>
    </p:spTree>
    <p:extLst>
      <p:ext uri="{BB962C8B-B14F-4D97-AF65-F5344CB8AC3E}">
        <p14:creationId xmlns:p14="http://schemas.microsoft.com/office/powerpoint/2010/main" val="28123994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t>Děti migrantů – být někde mezi</a:t>
            </a:r>
            <a:endParaRPr lang="cs-CZ" b="1" dirty="0"/>
          </a:p>
        </p:txBody>
      </p:sp>
      <p:pic>
        <p:nvPicPr>
          <p:cNvPr id="4" name="Picture 2" descr="Image result for second generation of migran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00499" y="2199336"/>
            <a:ext cx="4326229" cy="297289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CK mig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2179263"/>
            <a:ext cx="4526030" cy="30130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59006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Bikulturalita</a:t>
            </a:r>
            <a:endParaRPr lang="cs-CZ" dirty="0"/>
          </a:p>
        </p:txBody>
      </p:sp>
      <p:sp>
        <p:nvSpPr>
          <p:cNvPr id="3" name="Zástupný symbol pro obsah 2"/>
          <p:cNvSpPr>
            <a:spLocks noGrp="1"/>
          </p:cNvSpPr>
          <p:nvPr>
            <p:ph idx="1"/>
          </p:nvPr>
        </p:nvSpPr>
        <p:spPr/>
        <p:txBody>
          <a:bodyPr/>
          <a:lstStyle/>
          <a:p>
            <a:r>
              <a:rPr lang="cs-CZ" dirty="0" err="1" smtClean="0"/>
              <a:t>Asimilacionistické</a:t>
            </a:r>
            <a:r>
              <a:rPr lang="cs-CZ" dirty="0" smtClean="0"/>
              <a:t> teorie x </a:t>
            </a:r>
            <a:r>
              <a:rPr lang="cs-CZ" b="1" dirty="0" smtClean="0"/>
              <a:t>alternační teorie</a:t>
            </a:r>
          </a:p>
          <a:p>
            <a:r>
              <a:rPr lang="cs-CZ" dirty="0" smtClean="0"/>
              <a:t>Asimilace x integrace</a:t>
            </a:r>
          </a:p>
          <a:p>
            <a:r>
              <a:rPr lang="cs-CZ" dirty="0" smtClean="0"/>
              <a:t>Alternační – tak dobře si člověk osvojuje kulturu hostitelské společnosti, že si uchová původní = </a:t>
            </a:r>
            <a:r>
              <a:rPr lang="cs-CZ" dirty="0" err="1" smtClean="0"/>
              <a:t>bikulturalita</a:t>
            </a:r>
            <a:endParaRPr lang="cs-CZ" dirty="0" smtClean="0"/>
          </a:p>
          <a:p>
            <a:r>
              <a:rPr lang="cs-CZ" dirty="0" smtClean="0"/>
              <a:t>Sféry kompetencí</a:t>
            </a:r>
          </a:p>
          <a:p>
            <a:endParaRPr lang="cs-CZ" dirty="0" smtClean="0"/>
          </a:p>
          <a:p>
            <a:endParaRPr lang="cs-CZ" dirty="0"/>
          </a:p>
        </p:txBody>
      </p:sp>
    </p:spTree>
    <p:extLst>
      <p:ext uri="{BB962C8B-B14F-4D97-AF65-F5344CB8AC3E}">
        <p14:creationId xmlns:p14="http://schemas.microsoft.com/office/powerpoint/2010/main" val="42685048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Mezigenerační vztahy</a:t>
            </a:r>
            <a:endParaRPr lang="cs-CZ" dirty="0"/>
          </a:p>
        </p:txBody>
      </p:sp>
      <p:sp>
        <p:nvSpPr>
          <p:cNvPr id="3" name="Zástupný symbol pro obsah 2"/>
          <p:cNvSpPr>
            <a:spLocks noGrp="1"/>
          </p:cNvSpPr>
          <p:nvPr>
            <p:ph idx="1"/>
          </p:nvPr>
        </p:nvSpPr>
        <p:spPr/>
        <p:txBody>
          <a:bodyPr>
            <a:normAutofit/>
          </a:bodyPr>
          <a:lstStyle/>
          <a:p>
            <a:r>
              <a:rPr lang="cs-CZ" dirty="0" smtClean="0"/>
              <a:t>Zprostředkovatelství (děti přebírají role rodičů, tlumočí shánějí informace, předpokládá se, že umějí jazyk nejlépe z rodiny. Problém:</a:t>
            </a:r>
          </a:p>
          <a:p>
            <a:pPr lvl="1"/>
            <a:r>
              <a:rPr lang="cs-CZ" dirty="0" smtClean="0"/>
              <a:t>  proměna rolí v rodině - ohrožení patriarchálních autorit</a:t>
            </a:r>
          </a:p>
          <a:p>
            <a:pPr lvl="1"/>
            <a:r>
              <a:rPr lang="cs-CZ" dirty="0" smtClean="0"/>
              <a:t>Kompetence v jazyce neznamená kompetence při řešení životních situacích</a:t>
            </a:r>
          </a:p>
          <a:p>
            <a:pPr lvl="1"/>
            <a:r>
              <a:rPr lang="cs-CZ" dirty="0" smtClean="0"/>
              <a:t>Nekompetence v mateřském </a:t>
            </a:r>
            <a:r>
              <a:rPr lang="cs-CZ" dirty="0" err="1" smtClean="0"/>
              <a:t>jakzyce</a:t>
            </a:r>
            <a:endParaRPr lang="cs-CZ" dirty="0" smtClean="0"/>
          </a:p>
          <a:p>
            <a:r>
              <a:rPr lang="cs-CZ" dirty="0" smtClean="0"/>
              <a:t>Předčasná dospělost x opožděné dospívání (</a:t>
            </a:r>
            <a:r>
              <a:rPr lang="cs-CZ" dirty="0" err="1" smtClean="0"/>
              <a:t>Pollok</a:t>
            </a:r>
            <a:r>
              <a:rPr lang="cs-CZ" dirty="0" smtClean="0"/>
              <a:t>, van </a:t>
            </a:r>
            <a:r>
              <a:rPr lang="cs-CZ" dirty="0" err="1" smtClean="0"/>
              <a:t>Reken</a:t>
            </a:r>
            <a:r>
              <a:rPr lang="cs-CZ" dirty="0" smtClean="0"/>
              <a:t> 1999)</a:t>
            </a:r>
            <a:endParaRPr lang="cs-CZ" dirty="0"/>
          </a:p>
        </p:txBody>
      </p:sp>
    </p:spTree>
    <p:extLst>
      <p:ext uri="{BB962C8B-B14F-4D97-AF65-F5344CB8AC3E}">
        <p14:creationId xmlns:p14="http://schemas.microsoft.com/office/powerpoint/2010/main" val="39843419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Mezigenerační vztahy – kulturní transmise </a:t>
            </a:r>
            <a:endParaRPr lang="cs-CZ" dirty="0"/>
          </a:p>
        </p:txBody>
      </p:sp>
      <p:sp>
        <p:nvSpPr>
          <p:cNvPr id="3" name="Zástupný symbol pro obsah 2"/>
          <p:cNvSpPr>
            <a:spLocks noGrp="1"/>
          </p:cNvSpPr>
          <p:nvPr>
            <p:ph idx="1"/>
          </p:nvPr>
        </p:nvSpPr>
        <p:spPr/>
        <p:txBody>
          <a:bodyPr>
            <a:normAutofit/>
          </a:bodyPr>
          <a:lstStyle/>
          <a:p>
            <a:r>
              <a:rPr lang="cs-CZ" b="1" dirty="0" err="1" smtClean="0"/>
              <a:t>Akulturační</a:t>
            </a:r>
            <a:r>
              <a:rPr lang="cs-CZ" b="1" dirty="0" smtClean="0"/>
              <a:t> trhlina </a:t>
            </a:r>
            <a:r>
              <a:rPr lang="cs-CZ" dirty="0" smtClean="0"/>
              <a:t>(</a:t>
            </a:r>
            <a:r>
              <a:rPr lang="cs-CZ" dirty="0" err="1" smtClean="0"/>
              <a:t>acculturation</a:t>
            </a:r>
            <a:r>
              <a:rPr lang="cs-CZ" dirty="0" smtClean="0"/>
              <a:t> gap) </a:t>
            </a:r>
            <a:r>
              <a:rPr lang="cs-CZ" dirty="0" err="1" smtClean="0"/>
              <a:t>Portes</a:t>
            </a:r>
            <a:r>
              <a:rPr lang="cs-CZ" dirty="0" smtClean="0"/>
              <a:t> </a:t>
            </a:r>
            <a:r>
              <a:rPr lang="cs-CZ" dirty="0" err="1" smtClean="0"/>
              <a:t>Rumbaut</a:t>
            </a:r>
            <a:r>
              <a:rPr lang="cs-CZ" dirty="0" smtClean="0"/>
              <a:t> 1996 in Jánská a kol.),  </a:t>
            </a:r>
          </a:p>
          <a:p>
            <a:r>
              <a:rPr lang="cs-CZ" dirty="0" smtClean="0"/>
              <a:t>= generační shoda x neshoda (</a:t>
            </a:r>
            <a:r>
              <a:rPr lang="cs-CZ" dirty="0" err="1" smtClean="0"/>
              <a:t>Zhou</a:t>
            </a:r>
            <a:r>
              <a:rPr lang="cs-CZ" dirty="0" smtClean="0"/>
              <a:t> 2001 in Jánská a kol. 2011)</a:t>
            </a:r>
          </a:p>
          <a:p>
            <a:r>
              <a:rPr lang="cs-CZ" dirty="0" smtClean="0"/>
              <a:t>Akulturace ve stejném rozsahu x rozdílná akulturace</a:t>
            </a:r>
          </a:p>
          <a:p>
            <a:r>
              <a:rPr lang="cs-CZ" dirty="0"/>
              <a:t>A) </a:t>
            </a:r>
            <a:r>
              <a:rPr lang="cs-CZ" b="1" dirty="0"/>
              <a:t>disonantní </a:t>
            </a:r>
            <a:r>
              <a:rPr lang="cs-CZ" dirty="0"/>
              <a:t>– dítě se učí rychleji než rodiče – rodiče ztrácejí kontrolu</a:t>
            </a:r>
          </a:p>
          <a:p>
            <a:r>
              <a:rPr lang="cs-CZ" dirty="0"/>
              <a:t>B) </a:t>
            </a:r>
            <a:r>
              <a:rPr lang="cs-CZ" b="1" dirty="0"/>
              <a:t>konsonantní</a:t>
            </a:r>
            <a:r>
              <a:rPr lang="cs-CZ" dirty="0"/>
              <a:t> – integrace společná</a:t>
            </a:r>
          </a:p>
          <a:p>
            <a:r>
              <a:rPr lang="cs-CZ" dirty="0"/>
              <a:t>C) </a:t>
            </a:r>
            <a:r>
              <a:rPr lang="cs-CZ" b="1" dirty="0"/>
              <a:t>selektivní</a:t>
            </a:r>
            <a:r>
              <a:rPr lang="cs-CZ" dirty="0"/>
              <a:t> – komunitní zázemí, které dítěti umožní start ( Čína a Rusové v NY)</a:t>
            </a:r>
          </a:p>
          <a:p>
            <a:endParaRPr lang="cs-CZ" dirty="0" smtClean="0"/>
          </a:p>
          <a:p>
            <a:endParaRPr lang="cs-CZ" dirty="0"/>
          </a:p>
        </p:txBody>
      </p:sp>
    </p:spTree>
    <p:extLst>
      <p:ext uri="{BB962C8B-B14F-4D97-AF65-F5344CB8AC3E}">
        <p14:creationId xmlns:p14="http://schemas.microsoft.com/office/powerpoint/2010/main" val="4753267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Mezigenerační vztahy – kulturní transmise II</a:t>
            </a:r>
          </a:p>
        </p:txBody>
      </p:sp>
      <p:sp>
        <p:nvSpPr>
          <p:cNvPr id="3" name="Zástupný symbol pro obsah 2"/>
          <p:cNvSpPr>
            <a:spLocks noGrp="1"/>
          </p:cNvSpPr>
          <p:nvPr>
            <p:ph idx="1"/>
          </p:nvPr>
        </p:nvSpPr>
        <p:spPr/>
        <p:txBody>
          <a:bodyPr>
            <a:normAutofit/>
          </a:bodyPr>
          <a:lstStyle/>
          <a:p>
            <a:r>
              <a:rPr lang="cs-CZ" dirty="0" smtClean="0"/>
              <a:t>Vliv věku dětí v době migrace</a:t>
            </a:r>
          </a:p>
          <a:p>
            <a:r>
              <a:rPr lang="cs-CZ" dirty="0" smtClean="0"/>
              <a:t>Souralová 2015 –</a:t>
            </a:r>
            <a:r>
              <a:rPr lang="cs-CZ" sz="2400" dirty="0"/>
              <a:t> rozpor socializace – úcta x sdílení</a:t>
            </a:r>
          </a:p>
          <a:p>
            <a:r>
              <a:rPr lang="cs-CZ" sz="1700" dirty="0"/>
              <a:t>Vietnamské rodiny přenechaly výchovu jiným</a:t>
            </a:r>
          </a:p>
          <a:p>
            <a:r>
              <a:rPr lang="cs-CZ" sz="1700" dirty="0"/>
              <a:t>uznání oběti, pevná vazba, x kultura Čechů</a:t>
            </a:r>
          </a:p>
          <a:p>
            <a:r>
              <a:rPr lang="cs-CZ" sz="1700" dirty="0"/>
              <a:t>Rétorika cesty za lepším – pro obě generace jinde</a:t>
            </a:r>
          </a:p>
          <a:p>
            <a:r>
              <a:rPr lang="cs-CZ" sz="1700" dirty="0"/>
              <a:t>Akulturační trhlina – v minulosti (s.83)</a:t>
            </a:r>
          </a:p>
          <a:p>
            <a:r>
              <a:rPr lang="cs-CZ" dirty="0" smtClean="0"/>
              <a:t>Tlustá 2014– otázka organizace rodiny</a:t>
            </a:r>
          </a:p>
          <a:p>
            <a:r>
              <a:rPr lang="cs-CZ" dirty="0" err="1" smtClean="0"/>
              <a:t>Warhaník</a:t>
            </a:r>
            <a:r>
              <a:rPr lang="cs-CZ" dirty="0" smtClean="0"/>
              <a:t> –Vildová – otázka elitního vzdělání pro globální prostor</a:t>
            </a:r>
          </a:p>
        </p:txBody>
      </p:sp>
    </p:spTree>
    <p:extLst>
      <p:ext uri="{BB962C8B-B14F-4D97-AF65-F5344CB8AC3E}">
        <p14:creationId xmlns:p14="http://schemas.microsoft.com/office/powerpoint/2010/main" val="22400466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Pozice ve společnosti</a:t>
            </a:r>
            <a:endParaRPr lang="en-US" dirty="0"/>
          </a:p>
        </p:txBody>
      </p:sp>
      <p:sp>
        <p:nvSpPr>
          <p:cNvPr id="3" name="Zástupný symbol pro obsah 2"/>
          <p:cNvSpPr>
            <a:spLocks noGrp="1"/>
          </p:cNvSpPr>
          <p:nvPr>
            <p:ph idx="1"/>
          </p:nvPr>
        </p:nvSpPr>
        <p:spPr/>
        <p:txBody>
          <a:bodyPr>
            <a:normAutofit fontScale="77500" lnSpcReduction="20000"/>
          </a:bodyPr>
          <a:lstStyle/>
          <a:p>
            <a:r>
              <a:rPr lang="en-US" dirty="0">
                <a:hlinkClick r:id="rId2"/>
              </a:rPr>
              <a:t>https://</a:t>
            </a:r>
            <a:r>
              <a:rPr lang="en-US" dirty="0" smtClean="0">
                <a:hlinkClick r:id="rId2"/>
              </a:rPr>
              <a:t>www.youtube.com/watch?v=PGaXAMgz8_o</a:t>
            </a:r>
            <a:endParaRPr lang="cs-CZ" dirty="0" smtClean="0"/>
          </a:p>
          <a:p>
            <a:r>
              <a:rPr lang="cs-CZ" dirty="0" smtClean="0">
                <a:hlinkClick r:id="rId3"/>
              </a:rPr>
              <a:t>https</a:t>
            </a:r>
            <a:r>
              <a:rPr lang="cs-CZ" dirty="0">
                <a:hlinkClick r:id="rId3"/>
              </a:rPr>
              <a:t>://www.youtube.com/watch?v=gImfzZhfqMA</a:t>
            </a:r>
            <a:endParaRPr lang="cs-CZ" dirty="0" smtClean="0"/>
          </a:p>
          <a:p>
            <a:r>
              <a:rPr lang="cs-CZ" dirty="0" smtClean="0"/>
              <a:t>Lidé  </a:t>
            </a:r>
            <a:r>
              <a:rPr lang="cs-CZ" dirty="0"/>
              <a:t>si myslí, že musí mít EI, musí vědět kde je jejich místo skrze </a:t>
            </a:r>
            <a:r>
              <a:rPr lang="cs-CZ" dirty="0" smtClean="0"/>
              <a:t>vlast</a:t>
            </a:r>
          </a:p>
          <a:p>
            <a:r>
              <a:rPr lang="cs-CZ" dirty="0" err="1" smtClean="0"/>
              <a:t>Esencialistické</a:t>
            </a:r>
            <a:r>
              <a:rPr lang="cs-CZ" dirty="0" smtClean="0"/>
              <a:t> pojetí etnicity </a:t>
            </a:r>
            <a:endParaRPr lang="cs-CZ" dirty="0"/>
          </a:p>
          <a:p>
            <a:r>
              <a:rPr lang="cs-CZ" dirty="0"/>
              <a:t>Otázka kulturní čistoty – 2.  a 3. generace  - kdo jsem, když žiji ve dvou světech? – </a:t>
            </a:r>
            <a:r>
              <a:rPr lang="cs-CZ" dirty="0" err="1"/>
              <a:t>kreolizovaný</a:t>
            </a:r>
            <a:r>
              <a:rPr lang="cs-CZ" dirty="0"/>
              <a:t> </a:t>
            </a:r>
            <a:r>
              <a:rPr lang="cs-CZ" dirty="0" smtClean="0"/>
              <a:t>člověk</a:t>
            </a:r>
          </a:p>
          <a:p>
            <a:r>
              <a:rPr lang="cs-CZ" dirty="0" smtClean="0"/>
              <a:t>Nárok </a:t>
            </a:r>
            <a:r>
              <a:rPr lang="cs-CZ" dirty="0"/>
              <a:t>kulturní čistoty (</a:t>
            </a:r>
            <a:r>
              <a:rPr lang="cs-CZ" dirty="0" err="1"/>
              <a:t>Eriksen</a:t>
            </a:r>
            <a:r>
              <a:rPr lang="cs-CZ" dirty="0"/>
              <a:t> 2007, s. 54-55)</a:t>
            </a:r>
          </a:p>
          <a:p>
            <a:r>
              <a:rPr lang="cs-CZ" dirty="0"/>
              <a:t>s. 17 </a:t>
            </a:r>
            <a:r>
              <a:rPr lang="cs-CZ" i="1" dirty="0"/>
              <a:t>Děti a vnuci přistěhovalců trvají na definici „své vlastní identity“. Když však vystrčí hlavy ze dveří domu, uslyší od okolí, které již vše samo stihlo definovat, že jejich identita je sice dosti autentická, bohužel však méněcenná.“</a:t>
            </a:r>
          </a:p>
          <a:p>
            <a:r>
              <a:rPr lang="cs-CZ" dirty="0"/>
              <a:t>Majorita tlačí do svých stereotypů (muslimové v </a:t>
            </a:r>
            <a:r>
              <a:rPr lang="cs-CZ" dirty="0" err="1" smtClean="0"/>
              <a:t>Británi</a:t>
            </a:r>
            <a:r>
              <a:rPr lang="cs-CZ" dirty="0" smtClean="0"/>
              <a:t> rozpolceni mezi Brit x muslim)</a:t>
            </a:r>
          </a:p>
          <a:p>
            <a:pPr marL="0" indent="0">
              <a:buNone/>
            </a:pPr>
            <a:r>
              <a:rPr lang="cs-CZ" dirty="0" smtClean="0"/>
              <a:t>= hybridní postavení, vmezeření</a:t>
            </a:r>
            <a:endParaRPr lang="cs-CZ" dirty="0"/>
          </a:p>
          <a:p>
            <a:endParaRPr lang="en-US" dirty="0"/>
          </a:p>
        </p:txBody>
      </p:sp>
    </p:spTree>
    <p:extLst>
      <p:ext uri="{BB962C8B-B14F-4D97-AF65-F5344CB8AC3E}">
        <p14:creationId xmlns:p14="http://schemas.microsoft.com/office/powerpoint/2010/main" val="26210211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Vrstevnické </a:t>
            </a:r>
            <a:r>
              <a:rPr lang="cs-CZ" dirty="0" smtClean="0"/>
              <a:t>skupiny</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Lišková: Mluví jako Češka</a:t>
            </a:r>
          </a:p>
          <a:p>
            <a:pPr marL="342900" lvl="2" indent="-342900"/>
            <a:r>
              <a:rPr lang="cs-CZ" sz="3000" dirty="0"/>
              <a:t>Postoje Cizinců: Nepřipustit rozdíly = Morální </a:t>
            </a:r>
            <a:r>
              <a:rPr lang="cs-CZ" sz="3000" dirty="0"/>
              <a:t>dilema být </a:t>
            </a:r>
            <a:r>
              <a:rPr lang="cs-CZ" sz="3000" dirty="0"/>
              <a:t>jiný + stigma stereotypu = nebouří se</a:t>
            </a:r>
            <a:endParaRPr lang="cs-CZ" sz="3000" dirty="0"/>
          </a:p>
          <a:p>
            <a:pPr lvl="2"/>
            <a:r>
              <a:rPr lang="cs-CZ" dirty="0" smtClean="0"/>
              <a:t>X když ano - identifikace s úspěchem = mnohem lepší než Č</a:t>
            </a:r>
          </a:p>
          <a:p>
            <a:pPr lvl="2"/>
            <a:r>
              <a:rPr lang="cs-CZ" dirty="0" smtClean="0"/>
              <a:t>X když „usvědčeni“ = to je minulost, jiný prostor</a:t>
            </a:r>
          </a:p>
          <a:p>
            <a:pPr lvl="2"/>
            <a:r>
              <a:rPr lang="cs-CZ" dirty="0" smtClean="0"/>
              <a:t>Mezi sebou jsme jiní x ale ne mezi vámi</a:t>
            </a:r>
          </a:p>
          <a:p>
            <a:r>
              <a:rPr lang="cs-CZ" sz="3000" dirty="0"/>
              <a:t>Postoje českých dětí: </a:t>
            </a:r>
            <a:r>
              <a:rPr lang="cs-CZ" sz="3000" dirty="0" err="1"/>
              <a:t>Expertství</a:t>
            </a:r>
            <a:r>
              <a:rPr lang="cs-CZ" sz="3000" dirty="0"/>
              <a:t> na cizince</a:t>
            </a:r>
          </a:p>
          <a:p>
            <a:pPr lvl="2"/>
            <a:r>
              <a:rPr lang="cs-CZ" dirty="0" smtClean="0"/>
              <a:t>Nerovnost: Vyloučení = jazyk, Koncept úlev, nepřípadnost rovnosti (potvora </a:t>
            </a:r>
            <a:r>
              <a:rPr lang="cs-CZ" dirty="0"/>
              <a:t>jedna)</a:t>
            </a:r>
          </a:p>
          <a:p>
            <a:pPr lvl="2"/>
            <a:r>
              <a:rPr lang="cs-CZ" dirty="0" smtClean="0"/>
              <a:t>Identifikace jiného: dobrý x špatný (s.63)</a:t>
            </a:r>
          </a:p>
          <a:p>
            <a:pPr lvl="2"/>
            <a:r>
              <a:rPr lang="cs-CZ" dirty="0" smtClean="0"/>
              <a:t>Identifikace sebe jako ne -rasisty</a:t>
            </a:r>
            <a:endParaRPr lang="cs-CZ" dirty="0"/>
          </a:p>
          <a:p>
            <a:pPr marL="0" indent="0">
              <a:buNone/>
            </a:pPr>
            <a:r>
              <a:rPr lang="cs-CZ" dirty="0" smtClean="0"/>
              <a:t>=) </a:t>
            </a:r>
            <a:r>
              <a:rPr lang="cs-CZ" dirty="0" err="1" smtClean="0"/>
              <a:t>Rejchová</a:t>
            </a:r>
            <a:r>
              <a:rPr lang="cs-CZ" dirty="0" smtClean="0"/>
              <a:t> = identifikace s vrstevníky – pařit k ním ale posléze odlišná vizualita – zpět do diaspory – fakt sociálního nepřijetí či </a:t>
            </a:r>
            <a:r>
              <a:rPr lang="cs-CZ" dirty="0" err="1" smtClean="0"/>
              <a:t>problematizace</a:t>
            </a:r>
            <a:r>
              <a:rPr lang="cs-CZ" dirty="0" smtClean="0"/>
              <a:t> zahrnutí pod „my“ vylučuje ze skupiny</a:t>
            </a:r>
            <a:endParaRPr lang="cs-CZ" dirty="0"/>
          </a:p>
        </p:txBody>
      </p:sp>
    </p:spTree>
    <p:extLst>
      <p:ext uri="{BB962C8B-B14F-4D97-AF65-F5344CB8AC3E}">
        <p14:creationId xmlns:p14="http://schemas.microsoft.com/office/powerpoint/2010/main" val="23988153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Transnacionální sociální vazby - identity</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Různé výzkumy jak udržují mladí z druhé generace kontakty se zemí původu</a:t>
            </a:r>
          </a:p>
          <a:p>
            <a:r>
              <a:rPr lang="cs-CZ" dirty="0" smtClean="0"/>
              <a:t>Vliv rodičů –  od návštěvy v zemi původu až po dohodnutý sňatek</a:t>
            </a:r>
          </a:p>
          <a:p>
            <a:r>
              <a:rPr lang="cs-CZ" dirty="0" smtClean="0"/>
              <a:t>Vliv vrstevníků ze země původu – komunikace přes SS</a:t>
            </a:r>
          </a:p>
          <a:p>
            <a:r>
              <a:rPr lang="cs-CZ" dirty="0" smtClean="0"/>
              <a:t>Dvojí loajalita </a:t>
            </a:r>
          </a:p>
          <a:p>
            <a:r>
              <a:rPr lang="cs-CZ" dirty="0" smtClean="0"/>
              <a:t>Nutnost reálných kontaktů pro konstruování identity – nestačí </a:t>
            </a:r>
            <a:r>
              <a:rPr lang="cs-CZ" dirty="0" err="1" smtClean="0"/>
              <a:t>imagined</a:t>
            </a:r>
            <a:r>
              <a:rPr lang="cs-CZ" dirty="0" smtClean="0"/>
              <a:t> </a:t>
            </a:r>
            <a:r>
              <a:rPr lang="cs-CZ" dirty="0" err="1" smtClean="0"/>
              <a:t>community</a:t>
            </a:r>
            <a:endParaRPr lang="cs-CZ" dirty="0" smtClean="0"/>
          </a:p>
          <a:p>
            <a:r>
              <a:rPr lang="cs-CZ" dirty="0" smtClean="0"/>
              <a:t>Instituce, které k tomu přispívají: církev, mezinárodní/menšinové školy, volnočasové aktivity, media – vázáno na věk konstruování identity</a:t>
            </a:r>
            <a:endParaRPr lang="cs-CZ" dirty="0"/>
          </a:p>
        </p:txBody>
      </p:sp>
    </p:spTree>
    <p:extLst>
      <p:ext uri="{BB962C8B-B14F-4D97-AF65-F5344CB8AC3E}">
        <p14:creationId xmlns:p14="http://schemas.microsoft.com/office/powerpoint/2010/main" val="13033732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Tnansnacionální</a:t>
            </a:r>
            <a:r>
              <a:rPr lang="cs-CZ" dirty="0" smtClean="0"/>
              <a:t> druhá generace pod tlakem diaspory</a:t>
            </a:r>
            <a:endParaRPr lang="cs-CZ" dirty="0"/>
          </a:p>
        </p:txBody>
      </p:sp>
      <p:sp>
        <p:nvSpPr>
          <p:cNvPr id="3" name="Zástupný symbol pro obsah 2"/>
          <p:cNvSpPr>
            <a:spLocks noGrp="1"/>
          </p:cNvSpPr>
          <p:nvPr>
            <p:ph idx="1"/>
          </p:nvPr>
        </p:nvSpPr>
        <p:spPr/>
        <p:txBody>
          <a:bodyPr>
            <a:normAutofit/>
          </a:bodyPr>
          <a:lstStyle/>
          <a:p>
            <a:pPr marL="457200" lvl="1" indent="0">
              <a:buNone/>
            </a:pPr>
            <a:r>
              <a:rPr lang="cs-CZ" dirty="0" err="1"/>
              <a:t>Levitt</a:t>
            </a:r>
            <a:r>
              <a:rPr lang="cs-CZ" dirty="0"/>
              <a:t>: transnacionální migrace – komunikováno v kontextu transnacionálních vztahů, to </a:t>
            </a:r>
            <a:r>
              <a:rPr lang="cs-CZ" dirty="0" err="1"/>
              <a:t>ce</a:t>
            </a:r>
            <a:r>
              <a:rPr lang="cs-CZ" dirty="0"/>
              <a:t> se děje s druhou generací – komentáře nepřijatelnosti x absurdity, </a:t>
            </a:r>
          </a:p>
          <a:p>
            <a:pPr lvl="2"/>
            <a:r>
              <a:rPr lang="cs-CZ" dirty="0"/>
              <a:t>Morálka, apely, povinnosti – jak udržet skupinu, vlastní svět: „napojování na sociální </a:t>
            </a:r>
            <a:r>
              <a:rPr lang="cs-CZ" dirty="0" smtClean="0"/>
              <a:t>sítě </a:t>
            </a:r>
            <a:r>
              <a:rPr lang="cs-CZ" dirty="0"/>
              <a:t>vrstevníků v zemi původu (dovoz manželů).</a:t>
            </a:r>
          </a:p>
          <a:p>
            <a:pPr lvl="2"/>
            <a:r>
              <a:rPr lang="cs-CZ" dirty="0"/>
              <a:t>Nevychované děti, neznalost rolí – když přijede prarodič</a:t>
            </a:r>
          </a:p>
          <a:p>
            <a:pPr lvl="2"/>
            <a:r>
              <a:rPr lang="cs-CZ" dirty="0"/>
              <a:t>Být mezi svými, nikomu nic nemuset vysvětlovat – být adekvátní</a:t>
            </a:r>
          </a:p>
          <a:p>
            <a:pPr lvl="2"/>
            <a:r>
              <a:rPr lang="cs-CZ" dirty="0"/>
              <a:t>Být adekvátní i ve vztahu k rodičům  - zkoušení = mezi mlýnskými kameny</a:t>
            </a:r>
          </a:p>
          <a:p>
            <a:pPr lvl="2"/>
            <a:r>
              <a:rPr lang="cs-CZ" dirty="0"/>
              <a:t>Osifikace – lpění na distinkcích – na rituálech, které představují řád světa.</a:t>
            </a:r>
          </a:p>
          <a:p>
            <a:pPr lvl="2"/>
            <a:r>
              <a:rPr lang="cs-CZ" dirty="0"/>
              <a:t> </a:t>
            </a:r>
          </a:p>
          <a:p>
            <a:endParaRPr lang="cs-CZ" dirty="0"/>
          </a:p>
        </p:txBody>
      </p:sp>
    </p:spTree>
    <p:extLst>
      <p:ext uri="{BB962C8B-B14F-4D97-AF65-F5344CB8AC3E}">
        <p14:creationId xmlns:p14="http://schemas.microsoft.com/office/powerpoint/2010/main" val="14940006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Koncept dětí třetí kultury</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err="1" smtClean="0"/>
              <a:t>Pollock</a:t>
            </a:r>
            <a:r>
              <a:rPr lang="cs-CZ" dirty="0" smtClean="0"/>
              <a:t>, Van </a:t>
            </a:r>
            <a:r>
              <a:rPr lang="cs-CZ" dirty="0" err="1"/>
              <a:t>R</a:t>
            </a:r>
            <a:r>
              <a:rPr lang="cs-CZ" dirty="0" err="1" smtClean="0"/>
              <a:t>eden</a:t>
            </a:r>
            <a:endParaRPr lang="cs-CZ" dirty="0" smtClean="0"/>
          </a:p>
          <a:p>
            <a:r>
              <a:rPr lang="cs-CZ" dirty="0" err="1" smtClean="0"/>
              <a:t>Transnacionalita</a:t>
            </a:r>
            <a:endParaRPr lang="cs-CZ" dirty="0"/>
          </a:p>
          <a:p>
            <a:r>
              <a:rPr lang="cs-CZ" dirty="0"/>
              <a:t>Pocity odlišnosti od lidí dominantní kultury – zvláštní bytosti (je to na co svést)</a:t>
            </a:r>
          </a:p>
          <a:p>
            <a:r>
              <a:rPr lang="cs-CZ" dirty="0"/>
              <a:t>Vztah ke všem kulturám, ale nemá vlastnictví ani na jednu – chtěl by zažít pocit, že uplatní plně svoji kulturní kompetenci – není možné s nikým jiným, než člověkem téže zkušenosti)</a:t>
            </a:r>
          </a:p>
          <a:p>
            <a:r>
              <a:rPr lang="cs-CZ" dirty="0"/>
              <a:t>Reálné kulturní kompetence – komplikace</a:t>
            </a:r>
          </a:p>
          <a:p>
            <a:r>
              <a:rPr lang="cs-CZ" dirty="0"/>
              <a:t>Pocity blízkosti s lidmi stejného životního příběhu – </a:t>
            </a:r>
            <a:r>
              <a:rPr lang="cs-CZ" b="1" dirty="0"/>
              <a:t>podobné pocity a zážitky </a:t>
            </a:r>
            <a:endParaRPr lang="cs-CZ" b="1" dirty="0" smtClean="0"/>
          </a:p>
          <a:p>
            <a:r>
              <a:rPr lang="cs-CZ" dirty="0" smtClean="0"/>
              <a:t>Je jich stále více – novodobí nomádi</a:t>
            </a:r>
            <a:endParaRPr lang="cs-CZ" dirty="0"/>
          </a:p>
        </p:txBody>
      </p:sp>
    </p:spTree>
    <p:extLst>
      <p:ext uri="{BB962C8B-B14F-4D97-AF65-F5344CB8AC3E}">
        <p14:creationId xmlns:p14="http://schemas.microsoft.com/office/powerpoint/2010/main" val="24536591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Mladí s migračním původem</a:t>
            </a:r>
            <a:endParaRPr lang="cs-CZ" dirty="0"/>
          </a:p>
        </p:txBody>
      </p:sp>
      <p:sp>
        <p:nvSpPr>
          <p:cNvPr id="3" name="Zástupný symbol pro obsah 2"/>
          <p:cNvSpPr>
            <a:spLocks noGrp="1"/>
          </p:cNvSpPr>
          <p:nvPr>
            <p:ph idx="1"/>
          </p:nvPr>
        </p:nvSpPr>
        <p:spPr/>
        <p:txBody>
          <a:bodyPr/>
          <a:lstStyle/>
          <a:p>
            <a:r>
              <a:rPr lang="cs-CZ" dirty="0" smtClean="0"/>
              <a:t>Lidé, kteří dělají své volby podle kontextů do nichž se </a:t>
            </a:r>
            <a:r>
              <a:rPr lang="cs-CZ" dirty="0" err="1" smtClean="0"/>
              <a:t>dostávájí</a:t>
            </a:r>
            <a:r>
              <a:rPr lang="cs-CZ" dirty="0" smtClean="0"/>
              <a:t>.</a:t>
            </a:r>
          </a:p>
          <a:p>
            <a:endParaRPr lang="cs-CZ" dirty="0"/>
          </a:p>
          <a:p>
            <a:r>
              <a:rPr lang="cs-CZ" dirty="0" err="1" smtClean="0"/>
              <a:t>Matafora</a:t>
            </a:r>
            <a:r>
              <a:rPr lang="cs-CZ" dirty="0" smtClean="0"/>
              <a:t> plutí a </a:t>
            </a:r>
            <a:r>
              <a:rPr lang="cs-CZ" dirty="0" err="1" smtClean="0"/>
              <a:t>měrování</a:t>
            </a:r>
            <a:r>
              <a:rPr lang="cs-CZ" dirty="0" smtClean="0"/>
              <a:t> (navigace) jejich životů</a:t>
            </a:r>
          </a:p>
          <a:p>
            <a:r>
              <a:rPr lang="cs-CZ" dirty="0" smtClean="0"/>
              <a:t>Hybridní kultury</a:t>
            </a:r>
            <a:endParaRPr lang="cs-CZ" dirty="0"/>
          </a:p>
        </p:txBody>
      </p:sp>
    </p:spTree>
    <p:extLst>
      <p:ext uri="{BB962C8B-B14F-4D97-AF65-F5344CB8AC3E}">
        <p14:creationId xmlns:p14="http://schemas.microsoft.com/office/powerpoint/2010/main" val="974164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Definice</a:t>
            </a:r>
            <a:endParaRPr lang="cs-CZ" dirty="0"/>
          </a:p>
        </p:txBody>
      </p:sp>
      <p:sp>
        <p:nvSpPr>
          <p:cNvPr id="3" name="Zástupný symbol pro obsah 2"/>
          <p:cNvSpPr>
            <a:spLocks noGrp="1"/>
          </p:cNvSpPr>
          <p:nvPr>
            <p:ph type="body" idx="1"/>
          </p:nvPr>
        </p:nvSpPr>
        <p:spPr/>
        <p:txBody>
          <a:bodyPr>
            <a:normAutofit/>
          </a:bodyPr>
          <a:lstStyle/>
          <a:p>
            <a:r>
              <a:rPr lang="cs-CZ" dirty="0" smtClean="0"/>
              <a:t>Lidé s migračním původem</a:t>
            </a:r>
          </a:p>
        </p:txBody>
      </p:sp>
      <p:sp>
        <p:nvSpPr>
          <p:cNvPr id="4" name="Zástupný symbol pro obsah 3"/>
          <p:cNvSpPr>
            <a:spLocks noGrp="1"/>
          </p:cNvSpPr>
          <p:nvPr>
            <p:ph sz="half" idx="2"/>
          </p:nvPr>
        </p:nvSpPr>
        <p:spPr/>
        <p:txBody>
          <a:bodyPr>
            <a:normAutofit lnSpcReduction="10000"/>
          </a:bodyPr>
          <a:lstStyle/>
          <a:p>
            <a:r>
              <a:rPr lang="cs-CZ" dirty="0" smtClean="0"/>
              <a:t>Širší pojem – zahrnuje jak příchozí tak narozené</a:t>
            </a:r>
          </a:p>
          <a:p>
            <a:r>
              <a:rPr lang="cs-CZ" dirty="0" smtClean="0"/>
              <a:t>Akcent na zkušenost věku a vyrůstání </a:t>
            </a:r>
            <a:r>
              <a:rPr lang="cs-CZ" smtClean="0"/>
              <a:t>v rodinách </a:t>
            </a:r>
            <a:r>
              <a:rPr lang="cs-CZ" dirty="0" smtClean="0"/>
              <a:t>migrantů</a:t>
            </a:r>
          </a:p>
          <a:p>
            <a:r>
              <a:rPr lang="cs-CZ" dirty="0" smtClean="0"/>
              <a:t>Snaha vyvázat ze zóny non-</a:t>
            </a:r>
            <a:r>
              <a:rPr lang="cs-CZ" dirty="0" err="1" smtClean="0"/>
              <a:t>belongingu</a:t>
            </a:r>
            <a:endParaRPr lang="cs-CZ" dirty="0" smtClean="0"/>
          </a:p>
          <a:p>
            <a:r>
              <a:rPr lang="cs-CZ" dirty="0" smtClean="0"/>
              <a:t>Mladí s migrační zkušeností – většinou na mladé, kteří se přesídlili před 18 lety.</a:t>
            </a:r>
          </a:p>
          <a:p>
            <a:endParaRPr lang="cs-CZ" dirty="0" smtClean="0"/>
          </a:p>
        </p:txBody>
      </p:sp>
      <p:sp>
        <p:nvSpPr>
          <p:cNvPr id="5" name="Zástupný symbol pro text 4"/>
          <p:cNvSpPr>
            <a:spLocks noGrp="1"/>
          </p:cNvSpPr>
          <p:nvPr>
            <p:ph type="body" sz="quarter" idx="3"/>
          </p:nvPr>
        </p:nvSpPr>
        <p:spPr/>
        <p:txBody>
          <a:bodyPr/>
          <a:lstStyle/>
          <a:p>
            <a:r>
              <a:rPr lang="cs-CZ" dirty="0" smtClean="0"/>
              <a:t>Druhá generace migrantů</a:t>
            </a:r>
            <a:endParaRPr lang="cs-CZ" dirty="0"/>
          </a:p>
        </p:txBody>
      </p:sp>
      <p:sp>
        <p:nvSpPr>
          <p:cNvPr id="6" name="Zástupný symbol pro obsah 5"/>
          <p:cNvSpPr>
            <a:spLocks noGrp="1"/>
          </p:cNvSpPr>
          <p:nvPr>
            <p:ph sz="quarter" idx="4"/>
          </p:nvPr>
        </p:nvSpPr>
        <p:spPr/>
        <p:txBody>
          <a:bodyPr>
            <a:normAutofit fontScale="70000" lnSpcReduction="20000"/>
          </a:bodyPr>
          <a:lstStyle/>
          <a:p>
            <a:r>
              <a:rPr lang="cs-CZ" dirty="0" smtClean="0"/>
              <a:t>Různá pojetí</a:t>
            </a:r>
          </a:p>
          <a:p>
            <a:r>
              <a:rPr lang="cs-CZ" dirty="0" smtClean="0"/>
              <a:t>Narozen x socializován</a:t>
            </a:r>
          </a:p>
          <a:p>
            <a:r>
              <a:rPr lang="cs-CZ" dirty="0" smtClean="0"/>
              <a:t>Dvě skupiny (narození oběma rodičům cizincům x ze smíšeného manželství) (</a:t>
            </a:r>
            <a:r>
              <a:rPr lang="cs-CZ" dirty="0" err="1" smtClean="0"/>
              <a:t>Eurosat</a:t>
            </a:r>
            <a:r>
              <a:rPr lang="cs-CZ" dirty="0" smtClean="0"/>
              <a:t> 2011)</a:t>
            </a:r>
            <a:endParaRPr lang="cs-CZ" b="1" i="1" dirty="0" smtClean="0">
              <a:solidFill>
                <a:srgbClr val="C00000"/>
              </a:solidFill>
            </a:endParaRPr>
          </a:p>
          <a:p>
            <a:pPr lvl="1">
              <a:buFont typeface="Courier New" pitchFamily="49" charset="0"/>
              <a:buChar char="o"/>
            </a:pPr>
            <a:r>
              <a:rPr lang="cs-CZ" b="1" i="1" dirty="0" smtClean="0">
                <a:solidFill>
                  <a:srgbClr val="C00000"/>
                </a:solidFill>
              </a:rPr>
              <a:t>Belgie</a:t>
            </a:r>
            <a:r>
              <a:rPr lang="cs-CZ" b="1" dirty="0" smtClean="0"/>
              <a:t>:</a:t>
            </a:r>
            <a:r>
              <a:rPr lang="cs-CZ" dirty="0" smtClean="0"/>
              <a:t> druhá generace = kdo se přistěhoval před dosažením sedmi let věku. </a:t>
            </a:r>
          </a:p>
          <a:p>
            <a:pPr lvl="1">
              <a:buFont typeface="Courier New" pitchFamily="49" charset="0"/>
              <a:buChar char="o"/>
            </a:pPr>
            <a:r>
              <a:rPr lang="cs-CZ" b="1" dirty="0" smtClean="0">
                <a:solidFill>
                  <a:srgbClr val="C00000"/>
                </a:solidFill>
              </a:rPr>
              <a:t>Německo: </a:t>
            </a:r>
            <a:r>
              <a:rPr lang="cs-CZ" dirty="0" smtClean="0"/>
              <a:t>druhá generace = kdo se přistěhoval před dosažením školního věku. </a:t>
            </a:r>
          </a:p>
          <a:p>
            <a:pPr lvl="1">
              <a:buFont typeface="Courier New" pitchFamily="49" charset="0"/>
              <a:buChar char="o"/>
            </a:pPr>
            <a:r>
              <a:rPr lang="cs-CZ" b="1" i="1" dirty="0" smtClean="0">
                <a:solidFill>
                  <a:srgbClr val="C00000"/>
                </a:solidFill>
              </a:rPr>
              <a:t>Francie</a:t>
            </a:r>
            <a:r>
              <a:rPr lang="cs-CZ" b="1" dirty="0" smtClean="0">
                <a:solidFill>
                  <a:srgbClr val="C00000"/>
                </a:solidFill>
              </a:rPr>
              <a:t>:</a:t>
            </a:r>
            <a:r>
              <a:rPr lang="cs-CZ" dirty="0" smtClean="0"/>
              <a:t> druhá generace  = děti imigrantů narozené zde; prvá generace = kdo se přistěhoval ve stáří více než 10 let; jeden a </a:t>
            </a:r>
            <a:r>
              <a:rPr lang="cs-CZ" dirty="0" err="1" smtClean="0"/>
              <a:t>půltá</a:t>
            </a:r>
            <a:r>
              <a:rPr lang="cs-CZ" dirty="0" smtClean="0"/>
              <a:t> generace = kdo se přistěhoval před dosažením deseti let. </a:t>
            </a:r>
          </a:p>
          <a:p>
            <a:pPr lvl="1">
              <a:buFont typeface="Courier New" pitchFamily="49" charset="0"/>
              <a:buChar char="o"/>
            </a:pPr>
            <a:r>
              <a:rPr lang="cs-CZ" i="1" dirty="0" smtClean="0">
                <a:solidFill>
                  <a:srgbClr val="C00000"/>
                </a:solidFill>
              </a:rPr>
              <a:t>USA</a:t>
            </a:r>
            <a:r>
              <a:rPr lang="cs-CZ" dirty="0" smtClean="0">
                <a:solidFill>
                  <a:srgbClr val="C00000"/>
                </a:solidFill>
              </a:rPr>
              <a:t>:</a:t>
            </a:r>
            <a:r>
              <a:rPr lang="cs-CZ" dirty="0" smtClean="0"/>
              <a:t>  druhá generace = kdo se přistěhoval před dosažením tří let </a:t>
            </a:r>
          </a:p>
          <a:p>
            <a:endParaRPr lang="cs-CZ" dirty="0"/>
          </a:p>
        </p:txBody>
      </p:sp>
    </p:spTree>
    <p:extLst>
      <p:ext uri="{BB962C8B-B14F-4D97-AF65-F5344CB8AC3E}">
        <p14:creationId xmlns:p14="http://schemas.microsoft.com/office/powerpoint/2010/main" val="15929431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Temporality</a:t>
            </a:r>
            <a:endParaRPr lang="cs-CZ" dirty="0"/>
          </a:p>
        </p:txBody>
      </p:sp>
      <p:sp>
        <p:nvSpPr>
          <p:cNvPr id="3" name="Zástupný symbol pro obsah 2"/>
          <p:cNvSpPr>
            <a:spLocks noGrp="1"/>
          </p:cNvSpPr>
          <p:nvPr>
            <p:ph idx="1"/>
          </p:nvPr>
        </p:nvSpPr>
        <p:spPr/>
        <p:txBody>
          <a:bodyPr/>
          <a:lstStyle/>
          <a:p>
            <a:r>
              <a:rPr lang="cs-CZ" dirty="0" smtClean="0"/>
              <a:t>Souběh </a:t>
            </a:r>
            <a:r>
              <a:rPr lang="cs-CZ" dirty="0" err="1" smtClean="0"/>
              <a:t>temporalit</a:t>
            </a:r>
            <a:r>
              <a:rPr lang="cs-CZ" dirty="0" smtClean="0"/>
              <a:t> a nutnost synchronizace různých </a:t>
            </a:r>
            <a:r>
              <a:rPr lang="cs-CZ" dirty="0" err="1" smtClean="0"/>
              <a:t>tempotalit</a:t>
            </a:r>
            <a:r>
              <a:rPr lang="cs-CZ" dirty="0" smtClean="0"/>
              <a:t> – limity pro osobní životy</a:t>
            </a:r>
            <a:endParaRPr lang="cs-CZ" dirty="0"/>
          </a:p>
        </p:txBody>
      </p:sp>
    </p:spTree>
    <p:extLst>
      <p:ext uri="{BB962C8B-B14F-4D97-AF65-F5344CB8AC3E}">
        <p14:creationId xmlns:p14="http://schemas.microsoft.com/office/powerpoint/2010/main" val="32326931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Zdroje</a:t>
            </a:r>
            <a:endParaRPr lang="cs-CZ" dirty="0"/>
          </a:p>
        </p:txBody>
      </p:sp>
      <p:sp>
        <p:nvSpPr>
          <p:cNvPr id="3" name="Zástupný symbol pro obsah 2"/>
          <p:cNvSpPr>
            <a:spLocks noGrp="1"/>
          </p:cNvSpPr>
          <p:nvPr>
            <p:ph idx="1"/>
          </p:nvPr>
        </p:nvSpPr>
        <p:spPr/>
        <p:txBody>
          <a:bodyPr>
            <a:normAutofit/>
          </a:bodyPr>
          <a:lstStyle/>
          <a:p>
            <a:r>
              <a:rPr lang="cs-CZ" dirty="0" smtClean="0"/>
              <a:t>Jánská, E., </a:t>
            </a:r>
            <a:r>
              <a:rPr lang="cs-CZ" dirty="0" err="1" smtClean="0"/>
              <a:t>Průšovicová</a:t>
            </a:r>
            <a:r>
              <a:rPr lang="cs-CZ" dirty="0" smtClean="0"/>
              <a:t>, A., Čermák, Z.: (2011) Možnosti výzkumu integrace dětí </a:t>
            </a:r>
            <a:r>
              <a:rPr lang="cs-CZ" dirty="0" err="1" smtClean="0"/>
              <a:t>vietnamců</a:t>
            </a:r>
            <a:r>
              <a:rPr lang="cs-CZ" dirty="0" smtClean="0"/>
              <a:t> v Česku: Příklad Základní školy </a:t>
            </a:r>
            <a:r>
              <a:rPr lang="cs-CZ" dirty="0" err="1" smtClean="0"/>
              <a:t>Praha</a:t>
            </a:r>
            <a:r>
              <a:rPr lang="cs-CZ" dirty="0" smtClean="0"/>
              <a:t>-Kunratice. Geografie. 116(2011), č. 4, s. 480- 496.</a:t>
            </a:r>
          </a:p>
          <a:p>
            <a:r>
              <a:rPr lang="cs-CZ" b="1" dirty="0" err="1"/>
              <a:t>Eurostat</a:t>
            </a:r>
            <a:r>
              <a:rPr lang="cs-CZ" b="1" dirty="0"/>
              <a:t>: (2011) </a:t>
            </a:r>
            <a:r>
              <a:rPr lang="cs-CZ" b="1" dirty="0" err="1"/>
              <a:t>Migrants</a:t>
            </a:r>
            <a:r>
              <a:rPr lang="cs-CZ" b="1" dirty="0"/>
              <a:t> in </a:t>
            </a:r>
            <a:r>
              <a:rPr lang="cs-CZ" b="1" dirty="0" err="1"/>
              <a:t>Europe</a:t>
            </a:r>
            <a:r>
              <a:rPr lang="cs-CZ" b="1" dirty="0"/>
              <a:t>, </a:t>
            </a:r>
            <a:r>
              <a:rPr lang="en-US" b="1" dirty="0"/>
              <a:t>A statistical portrait of the first and second generation</a:t>
            </a:r>
            <a:r>
              <a:rPr lang="cs-CZ" dirty="0"/>
              <a:t>.  Dostupné z </a:t>
            </a:r>
            <a:r>
              <a:rPr lang="cs-CZ" dirty="0">
                <a:hlinkClick r:id="rId2"/>
              </a:rPr>
              <a:t>http://epp.eurostat.ec.europa.eu/cache/ITY_OFFPUB/KS-31-10-539/EN/KS-31-10-539-EN.PDF</a:t>
            </a:r>
            <a:r>
              <a:rPr lang="cs-CZ" dirty="0"/>
              <a:t> (7.3.2013)</a:t>
            </a:r>
          </a:p>
          <a:p>
            <a:r>
              <a:rPr lang="cs-CZ" dirty="0"/>
              <a:t>Lucinda </a:t>
            </a:r>
            <a:r>
              <a:rPr lang="cs-CZ" dirty="0" err="1"/>
              <a:t>Platt</a:t>
            </a:r>
            <a:r>
              <a:rPr lang="cs-CZ" dirty="0"/>
              <a:t>: </a:t>
            </a:r>
            <a:r>
              <a:rPr lang="cs-CZ" b="1" dirty="0" err="1"/>
              <a:t>Migration</a:t>
            </a:r>
            <a:r>
              <a:rPr lang="cs-CZ" b="1" dirty="0"/>
              <a:t> and </a:t>
            </a:r>
            <a:r>
              <a:rPr lang="cs-CZ" b="1" dirty="0" err="1"/>
              <a:t>social</a:t>
            </a:r>
            <a:r>
              <a:rPr lang="cs-CZ" b="1" dirty="0"/>
              <a:t> mobility. </a:t>
            </a:r>
            <a:r>
              <a:rPr lang="en-US" b="1" dirty="0"/>
              <a:t>The life chances of Britain’s minority ethnic communities</a:t>
            </a:r>
            <a:r>
              <a:rPr lang="cs-CZ" b="1" dirty="0"/>
              <a:t>, </a:t>
            </a:r>
            <a:r>
              <a:rPr lang="cs-CZ" dirty="0"/>
              <a:t>University </a:t>
            </a:r>
            <a:r>
              <a:rPr lang="cs-CZ" dirty="0" err="1"/>
              <a:t>of</a:t>
            </a:r>
            <a:r>
              <a:rPr lang="cs-CZ" dirty="0"/>
              <a:t> Essex 2005, http://www.jrf.org.uk/system/files/1861348223.pdf</a:t>
            </a:r>
          </a:p>
          <a:p>
            <a:endParaRPr lang="cs-CZ" dirty="0"/>
          </a:p>
        </p:txBody>
      </p:sp>
    </p:spTree>
    <p:extLst>
      <p:ext uri="{BB962C8B-B14F-4D97-AF65-F5344CB8AC3E}">
        <p14:creationId xmlns:p14="http://schemas.microsoft.com/office/powerpoint/2010/main" val="18289471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Zdroje</a:t>
            </a:r>
            <a:endParaRPr lang="cs-CZ"/>
          </a:p>
        </p:txBody>
      </p:sp>
      <p:sp>
        <p:nvSpPr>
          <p:cNvPr id="3" name="Zástupný symbol pro obsah 2"/>
          <p:cNvSpPr>
            <a:spLocks noGrp="1"/>
          </p:cNvSpPr>
          <p:nvPr>
            <p:ph idx="1"/>
          </p:nvPr>
        </p:nvSpPr>
        <p:spPr/>
        <p:txBody>
          <a:bodyPr>
            <a:normAutofit fontScale="92500" lnSpcReduction="10000"/>
          </a:bodyPr>
          <a:lstStyle/>
          <a:p>
            <a:r>
              <a:rPr lang="cs-CZ" b="1" dirty="0" err="1" smtClean="0"/>
              <a:t>Eurostat</a:t>
            </a:r>
            <a:r>
              <a:rPr lang="cs-CZ" b="1" dirty="0" smtClean="0"/>
              <a:t>: (2011) </a:t>
            </a:r>
            <a:r>
              <a:rPr lang="cs-CZ" b="1" dirty="0" err="1" smtClean="0"/>
              <a:t>Migrants</a:t>
            </a:r>
            <a:r>
              <a:rPr lang="cs-CZ" b="1" dirty="0" smtClean="0"/>
              <a:t> </a:t>
            </a:r>
            <a:r>
              <a:rPr lang="cs-CZ" b="1" dirty="0"/>
              <a:t>in </a:t>
            </a:r>
            <a:r>
              <a:rPr lang="cs-CZ" b="1" dirty="0" err="1" smtClean="0"/>
              <a:t>Europe</a:t>
            </a:r>
            <a:r>
              <a:rPr lang="cs-CZ" b="1" dirty="0" smtClean="0"/>
              <a:t>, </a:t>
            </a:r>
            <a:r>
              <a:rPr lang="en-US" b="1" dirty="0" smtClean="0"/>
              <a:t>A </a:t>
            </a:r>
            <a:r>
              <a:rPr lang="en-US" b="1" dirty="0"/>
              <a:t>statistical portrait of the first and second </a:t>
            </a:r>
            <a:r>
              <a:rPr lang="en-US" b="1" dirty="0" smtClean="0"/>
              <a:t>generation</a:t>
            </a:r>
            <a:r>
              <a:rPr lang="cs-CZ" dirty="0" smtClean="0"/>
              <a:t>.  </a:t>
            </a:r>
            <a:r>
              <a:rPr lang="cs-CZ" dirty="0"/>
              <a:t>Dostupné z </a:t>
            </a:r>
            <a:r>
              <a:rPr lang="cs-CZ" dirty="0">
                <a:hlinkClick r:id="rId2"/>
              </a:rPr>
              <a:t>http://</a:t>
            </a:r>
            <a:r>
              <a:rPr lang="cs-CZ" dirty="0" smtClean="0">
                <a:hlinkClick r:id="rId2"/>
              </a:rPr>
              <a:t>epp.eurostat.ec.europa.eu/cache/ITY_OFFPUB/KS-31-10-539/EN/KS-31-10-539-EN.PDF</a:t>
            </a:r>
            <a:r>
              <a:rPr lang="cs-CZ" dirty="0" smtClean="0"/>
              <a:t> (7.3.2013)</a:t>
            </a:r>
          </a:p>
          <a:p>
            <a:r>
              <a:rPr lang="cs-CZ" dirty="0"/>
              <a:t>Lucinda </a:t>
            </a:r>
            <a:r>
              <a:rPr lang="cs-CZ" dirty="0" err="1"/>
              <a:t>Platt</a:t>
            </a:r>
            <a:r>
              <a:rPr lang="cs-CZ" dirty="0"/>
              <a:t>: </a:t>
            </a:r>
            <a:r>
              <a:rPr lang="cs-CZ" b="1" dirty="0" err="1"/>
              <a:t>Migration</a:t>
            </a:r>
            <a:r>
              <a:rPr lang="cs-CZ" b="1" dirty="0"/>
              <a:t> and </a:t>
            </a:r>
            <a:r>
              <a:rPr lang="cs-CZ" b="1" dirty="0" err="1"/>
              <a:t>social</a:t>
            </a:r>
            <a:r>
              <a:rPr lang="cs-CZ" b="1" dirty="0"/>
              <a:t> mobility. </a:t>
            </a:r>
            <a:r>
              <a:rPr lang="en-US" b="1" dirty="0"/>
              <a:t>The life chances of Britain’s minority ethnic communities</a:t>
            </a:r>
            <a:r>
              <a:rPr lang="cs-CZ" b="1" dirty="0"/>
              <a:t>, </a:t>
            </a:r>
            <a:r>
              <a:rPr lang="cs-CZ" dirty="0"/>
              <a:t>University </a:t>
            </a:r>
            <a:r>
              <a:rPr lang="cs-CZ" dirty="0" err="1"/>
              <a:t>of</a:t>
            </a:r>
            <a:r>
              <a:rPr lang="cs-CZ" dirty="0"/>
              <a:t> Essex 2005, http://www.jrf.org.uk/system/files/1861348223.pdf</a:t>
            </a:r>
          </a:p>
          <a:p>
            <a:r>
              <a:rPr lang="en-US" dirty="0"/>
              <a:t>ALBA, Richard D.; KASINITZ, Philip; WATERS, Mary C.: </a:t>
            </a:r>
            <a:r>
              <a:rPr lang="en-US" i="1" dirty="0"/>
              <a:t>The Kids Are (Mostly) </a:t>
            </a:r>
            <a:r>
              <a:rPr lang="en-US" i="1" dirty="0" smtClean="0"/>
              <a:t>Alright:</a:t>
            </a:r>
            <a:r>
              <a:rPr lang="cs-CZ" i="1" dirty="0" smtClean="0"/>
              <a:t> </a:t>
            </a:r>
            <a:r>
              <a:rPr lang="en-US" i="1" dirty="0" smtClean="0"/>
              <a:t>Second </a:t>
            </a:r>
            <a:r>
              <a:rPr lang="en-US" i="1" dirty="0"/>
              <a:t>Generation Assimilation. </a:t>
            </a:r>
            <a:r>
              <a:rPr lang="en-US" dirty="0"/>
              <a:t>[Online]. The University of North Carolina, 2011. </a:t>
            </a:r>
            <a:r>
              <a:rPr lang="en-US" dirty="0" smtClean="0"/>
              <a:t>In:</a:t>
            </a:r>
            <a:r>
              <a:rPr lang="cs-CZ" dirty="0" smtClean="0"/>
              <a:t> </a:t>
            </a:r>
            <a:r>
              <a:rPr lang="cs-CZ" dirty="0" err="1" smtClean="0"/>
              <a:t>Social</a:t>
            </a:r>
            <a:r>
              <a:rPr lang="cs-CZ" dirty="0" smtClean="0"/>
              <a:t> </a:t>
            </a:r>
            <a:r>
              <a:rPr lang="cs-CZ" dirty="0" err="1"/>
              <a:t>Forces</a:t>
            </a:r>
            <a:r>
              <a:rPr lang="cs-CZ" dirty="0"/>
              <a:t>, vol. 89, no. 3. 763‐774. [2014‐05‐10]. Dostupné </a:t>
            </a:r>
            <a:r>
              <a:rPr lang="cs-CZ" dirty="0" smtClean="0"/>
              <a:t>z http</a:t>
            </a:r>
            <a:r>
              <a:rPr lang="cs-CZ" dirty="0"/>
              <a:t>://muse.jhu.edu/journals/sof/summary/v089/89.3.alba.html</a:t>
            </a:r>
            <a:endParaRPr lang="cs-CZ" b="1" dirty="0"/>
          </a:p>
        </p:txBody>
      </p:sp>
    </p:spTree>
    <p:extLst>
      <p:ext uri="{BB962C8B-B14F-4D97-AF65-F5344CB8AC3E}">
        <p14:creationId xmlns:p14="http://schemas.microsoft.com/office/powerpoint/2010/main" val="41571583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Zdroje</a:t>
            </a:r>
            <a:endParaRPr lang="cs-CZ" dirty="0"/>
          </a:p>
        </p:txBody>
      </p:sp>
      <p:sp>
        <p:nvSpPr>
          <p:cNvPr id="3" name="Zástupný symbol pro obsah 2"/>
          <p:cNvSpPr>
            <a:spLocks noGrp="1"/>
          </p:cNvSpPr>
          <p:nvPr>
            <p:ph idx="1"/>
          </p:nvPr>
        </p:nvSpPr>
        <p:spPr/>
        <p:txBody>
          <a:bodyPr>
            <a:normAutofit/>
          </a:bodyPr>
          <a:lstStyle/>
          <a:p>
            <a:r>
              <a:rPr lang="cs-CZ" b="1" dirty="0" err="1"/>
              <a:t>Transnational</a:t>
            </a:r>
            <a:r>
              <a:rPr lang="cs-CZ" b="1" dirty="0"/>
              <a:t> </a:t>
            </a:r>
            <a:r>
              <a:rPr lang="cs-CZ" b="1" dirty="0" err="1"/>
              <a:t>Migration</a:t>
            </a:r>
            <a:r>
              <a:rPr lang="cs-CZ" b="1" dirty="0"/>
              <a:t> and </a:t>
            </a:r>
            <a:r>
              <a:rPr lang="cs-CZ" b="1" dirty="0" err="1" smtClean="0"/>
              <a:t>Childhood</a:t>
            </a:r>
            <a:r>
              <a:rPr lang="cs-CZ" dirty="0"/>
              <a:t> </a:t>
            </a:r>
            <a:r>
              <a:rPr lang="cs-CZ" dirty="0" err="1"/>
              <a:t>edited</a:t>
            </a:r>
            <a:r>
              <a:rPr lang="cs-CZ" dirty="0"/>
              <a:t> by Naomi </a:t>
            </a:r>
            <a:r>
              <a:rPr lang="cs-CZ" dirty="0" err="1"/>
              <a:t>Tyrrell</a:t>
            </a:r>
            <a:r>
              <a:rPr lang="cs-CZ" dirty="0"/>
              <a:t>, Allen </a:t>
            </a:r>
            <a:r>
              <a:rPr lang="cs-CZ" dirty="0" err="1"/>
              <a:t>White</a:t>
            </a:r>
            <a:r>
              <a:rPr lang="cs-CZ" dirty="0"/>
              <a:t>, </a:t>
            </a:r>
            <a:r>
              <a:rPr lang="cs-CZ" dirty="0" err="1"/>
              <a:t>Caitriona</a:t>
            </a:r>
            <a:r>
              <a:rPr lang="cs-CZ" dirty="0"/>
              <a:t> Ni </a:t>
            </a:r>
            <a:r>
              <a:rPr lang="cs-CZ" dirty="0" err="1"/>
              <a:t>Laoire</a:t>
            </a:r>
            <a:r>
              <a:rPr lang="cs-CZ" dirty="0"/>
              <a:t>, Fina </a:t>
            </a:r>
            <a:r>
              <a:rPr lang="cs-CZ" dirty="0" err="1"/>
              <a:t>Carpena</a:t>
            </a:r>
            <a:r>
              <a:rPr lang="cs-CZ" dirty="0"/>
              <a:t> </a:t>
            </a:r>
            <a:r>
              <a:rPr lang="cs-CZ" dirty="0" err="1" smtClean="0"/>
              <a:t>Mendez</a:t>
            </a:r>
            <a:endParaRPr lang="cs-CZ" dirty="0" smtClean="0"/>
          </a:p>
          <a:p>
            <a:r>
              <a:rPr lang="en-US" dirty="0" err="1"/>
              <a:t>Kasinitz</a:t>
            </a:r>
            <a:r>
              <a:rPr lang="en-US" dirty="0"/>
              <a:t>, P., Waters, M.C., </a:t>
            </a:r>
            <a:r>
              <a:rPr lang="en-US" dirty="0" err="1"/>
              <a:t>Mollenkopf</a:t>
            </a:r>
            <a:r>
              <a:rPr lang="en-US" dirty="0"/>
              <a:t>, J.H. and Anil, M. (2002) ‘Transnationalism and the </a:t>
            </a:r>
            <a:r>
              <a:rPr lang="en-US" dirty="0" smtClean="0"/>
              <a:t>children</a:t>
            </a:r>
            <a:r>
              <a:rPr lang="cs-CZ" dirty="0" smtClean="0"/>
              <a:t> </a:t>
            </a:r>
            <a:r>
              <a:rPr lang="en-US" dirty="0" smtClean="0"/>
              <a:t>of </a:t>
            </a:r>
            <a:r>
              <a:rPr lang="en-US" dirty="0"/>
              <a:t>immigrants in contemporary New York’, in Levitt, P. and Waters, M.C. (</a:t>
            </a:r>
            <a:r>
              <a:rPr lang="en-US" dirty="0" err="1"/>
              <a:t>eds</a:t>
            </a:r>
            <a:r>
              <a:rPr lang="en-US" dirty="0"/>
              <a:t>) The </a:t>
            </a:r>
            <a:r>
              <a:rPr lang="en-US" dirty="0" smtClean="0"/>
              <a:t>Changing</a:t>
            </a:r>
            <a:r>
              <a:rPr lang="cs-CZ" dirty="0" smtClean="0"/>
              <a:t> </a:t>
            </a:r>
            <a:r>
              <a:rPr lang="en-US" dirty="0" smtClean="0"/>
              <a:t>Face </a:t>
            </a:r>
            <a:r>
              <a:rPr lang="en-US" dirty="0"/>
              <a:t>of Home. The Transnational Lives of the Second Generation. New York: Russell </a:t>
            </a:r>
            <a:r>
              <a:rPr lang="en-US" dirty="0" smtClean="0"/>
              <a:t>Sage</a:t>
            </a:r>
            <a:r>
              <a:rPr lang="cs-CZ" dirty="0" smtClean="0"/>
              <a:t> </a:t>
            </a:r>
            <a:r>
              <a:rPr lang="cs-CZ" dirty="0" err="1" smtClean="0"/>
              <a:t>Foundation</a:t>
            </a:r>
            <a:r>
              <a:rPr lang="cs-CZ" dirty="0"/>
              <a:t>, 96122.</a:t>
            </a:r>
          </a:p>
        </p:txBody>
      </p:sp>
    </p:spTree>
    <p:extLst>
      <p:ext uri="{BB962C8B-B14F-4D97-AF65-F5344CB8AC3E}">
        <p14:creationId xmlns:p14="http://schemas.microsoft.com/office/powerpoint/2010/main" val="2662732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Jako děti prožívají migrační zkušenost</a:t>
            </a:r>
            <a:endParaRPr lang="cs-CZ" dirty="0"/>
          </a:p>
        </p:txBody>
      </p:sp>
      <p:sp>
        <p:nvSpPr>
          <p:cNvPr id="3" name="Zástupný symbol pro obsah 2"/>
          <p:cNvSpPr>
            <a:spLocks noGrp="1"/>
          </p:cNvSpPr>
          <p:nvPr>
            <p:ph idx="1"/>
          </p:nvPr>
        </p:nvSpPr>
        <p:spPr/>
        <p:txBody>
          <a:bodyPr>
            <a:normAutofit/>
          </a:bodyPr>
          <a:lstStyle/>
          <a:p>
            <a:r>
              <a:rPr lang="cs-CZ" dirty="0" smtClean="0"/>
              <a:t>Specifická zkušenost s pohybem a integrací</a:t>
            </a:r>
          </a:p>
          <a:p>
            <a:pPr lvl="1"/>
            <a:r>
              <a:rPr lang="cs-CZ" dirty="0" smtClean="0"/>
              <a:t>Vnucená migrace dětí</a:t>
            </a:r>
          </a:p>
          <a:p>
            <a:pPr lvl="1"/>
            <a:r>
              <a:rPr lang="cs-CZ" dirty="0" smtClean="0"/>
              <a:t>Druhá generace</a:t>
            </a:r>
          </a:p>
          <a:p>
            <a:pPr lvl="1"/>
            <a:r>
              <a:rPr lang="cs-CZ" dirty="0" smtClean="0"/>
              <a:t>Děti zanechané v zemi původu</a:t>
            </a:r>
          </a:p>
          <a:p>
            <a:endParaRPr lang="cs-CZ" dirty="0" smtClean="0"/>
          </a:p>
          <a:p>
            <a:endParaRPr lang="cs-CZ" dirty="0"/>
          </a:p>
        </p:txBody>
      </p:sp>
    </p:spTree>
    <p:extLst>
      <p:ext uri="{BB962C8B-B14F-4D97-AF65-F5344CB8AC3E}">
        <p14:creationId xmlns:p14="http://schemas.microsoft.com/office/powerpoint/2010/main" val="4245668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Adaptace na nové prostředí</a:t>
            </a:r>
            <a:endParaRPr lang="cs-CZ" dirty="0"/>
          </a:p>
        </p:txBody>
      </p:sp>
      <p:sp>
        <p:nvSpPr>
          <p:cNvPr id="3" name="Zástupný symbol pro obsah 2"/>
          <p:cNvSpPr>
            <a:spLocks noGrp="1"/>
          </p:cNvSpPr>
          <p:nvPr>
            <p:ph idx="1"/>
          </p:nvPr>
        </p:nvSpPr>
        <p:spPr>
          <a:xfrm>
            <a:off x="1991544" y="1628801"/>
            <a:ext cx="8229600" cy="4525963"/>
          </a:xfrm>
        </p:spPr>
        <p:txBody>
          <a:bodyPr>
            <a:normAutofit/>
          </a:bodyPr>
          <a:lstStyle/>
          <a:p>
            <a:r>
              <a:rPr lang="cs-CZ" dirty="0" err="1" smtClean="0"/>
              <a:t>Ellen</a:t>
            </a:r>
            <a:r>
              <a:rPr lang="cs-CZ" dirty="0" smtClean="0"/>
              <a:t> Van </a:t>
            </a:r>
            <a:r>
              <a:rPr lang="cs-CZ" dirty="0" err="1" smtClean="0"/>
              <a:t>Bochaute</a:t>
            </a:r>
            <a:r>
              <a:rPr lang="cs-CZ" dirty="0" smtClean="0"/>
              <a:t>:  </a:t>
            </a:r>
          </a:p>
          <a:p>
            <a:r>
              <a:rPr lang="cs-CZ" dirty="0" smtClean="0"/>
              <a:t>Dospělí se orientují na budoucnost (jak to bude), </a:t>
            </a:r>
          </a:p>
          <a:p>
            <a:r>
              <a:rPr lang="cs-CZ" dirty="0" smtClean="0"/>
              <a:t>Děti se orientují na minulost (proč to není, jak to bylo). </a:t>
            </a:r>
          </a:p>
          <a:p>
            <a:pPr>
              <a:buNone/>
            </a:pPr>
            <a:r>
              <a:rPr lang="cs-CZ" dirty="0" smtClean="0"/>
              <a:t>= velké napětí mezi rodiči a dětmi, které mají pocit, že jim rodiče vůbec nerozumí.  </a:t>
            </a:r>
          </a:p>
          <a:p>
            <a:pPr>
              <a:buNone/>
            </a:pPr>
            <a:r>
              <a:rPr lang="cs-CZ" sz="1600" dirty="0"/>
              <a:t>(VAN BOCHAUTE. </a:t>
            </a:r>
            <a:r>
              <a:rPr lang="cs-CZ" sz="1600" i="1" dirty="0" err="1"/>
              <a:t>What</a:t>
            </a:r>
            <a:r>
              <a:rPr lang="cs-CZ" sz="1600" i="1" dirty="0"/>
              <a:t> </a:t>
            </a:r>
            <a:r>
              <a:rPr lang="cs-CZ" sz="1600" i="1" dirty="0" err="1"/>
              <a:t>Expatriate</a:t>
            </a:r>
            <a:r>
              <a:rPr lang="cs-CZ" sz="1600" i="1" dirty="0"/>
              <a:t> </a:t>
            </a:r>
            <a:r>
              <a:rPr lang="cs-CZ" sz="1600" i="1" dirty="0" err="1"/>
              <a:t>Children</a:t>
            </a:r>
            <a:r>
              <a:rPr lang="cs-CZ" sz="1600" i="1" dirty="0"/>
              <a:t> </a:t>
            </a:r>
            <a:r>
              <a:rPr lang="cs-CZ" sz="1600" i="1" dirty="0" err="1"/>
              <a:t>Never</a:t>
            </a:r>
            <a:r>
              <a:rPr lang="cs-CZ" sz="1600" i="1" dirty="0"/>
              <a:t> Tell </a:t>
            </a:r>
            <a:r>
              <a:rPr lang="cs-CZ" sz="1600" i="1" dirty="0" err="1"/>
              <a:t>Their</a:t>
            </a:r>
            <a:r>
              <a:rPr lang="cs-CZ" sz="1600" i="1" dirty="0"/>
              <a:t> </a:t>
            </a:r>
            <a:r>
              <a:rPr lang="cs-CZ" sz="1600" i="1" dirty="0" err="1"/>
              <a:t>Parents</a:t>
            </a:r>
            <a:r>
              <a:rPr lang="cs-CZ" sz="1600" i="1" dirty="0"/>
              <a:t>)</a:t>
            </a:r>
            <a:endParaRPr lang="cs-CZ" sz="1600" dirty="0"/>
          </a:p>
          <a:p>
            <a:pPr>
              <a:buNone/>
            </a:pPr>
            <a:endParaRPr lang="cs-CZ" dirty="0" smtClean="0"/>
          </a:p>
          <a:p>
            <a:endParaRPr lang="cs-CZ" dirty="0"/>
          </a:p>
        </p:txBody>
      </p:sp>
    </p:spTree>
    <p:extLst>
      <p:ext uri="{BB962C8B-B14F-4D97-AF65-F5344CB8AC3E}">
        <p14:creationId xmlns:p14="http://schemas.microsoft.com/office/powerpoint/2010/main" val="36924464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chemeClr val="bg1">
                    <a:lumMod val="50000"/>
                  </a:schemeClr>
                </a:solidFill>
              </a:rPr>
              <a:t>Obtíže při adaptaci</a:t>
            </a:r>
            <a:endParaRPr lang="cs-CZ" dirty="0">
              <a:solidFill>
                <a:schemeClr val="bg1">
                  <a:lumMod val="50000"/>
                </a:schemeClr>
              </a:solidFill>
            </a:endParaRPr>
          </a:p>
        </p:txBody>
      </p:sp>
      <p:sp>
        <p:nvSpPr>
          <p:cNvPr id="3" name="Zástupný symbol pro obsah 2"/>
          <p:cNvSpPr>
            <a:spLocks noGrp="1"/>
          </p:cNvSpPr>
          <p:nvPr>
            <p:ph idx="1"/>
          </p:nvPr>
        </p:nvSpPr>
        <p:spPr>
          <a:xfrm>
            <a:off x="1981200" y="1600200"/>
            <a:ext cx="8229600" cy="5257800"/>
          </a:xfrm>
        </p:spPr>
        <p:txBody>
          <a:bodyPr>
            <a:normAutofit fontScale="92500" lnSpcReduction="20000"/>
          </a:bodyPr>
          <a:lstStyle/>
          <a:p>
            <a:r>
              <a:rPr lang="cs-CZ" dirty="0" err="1" smtClean="0">
                <a:solidFill>
                  <a:schemeClr val="bg1">
                    <a:lumMod val="50000"/>
                  </a:schemeClr>
                </a:solidFill>
              </a:rPr>
              <a:t>Coleen</a:t>
            </a:r>
            <a:r>
              <a:rPr lang="cs-CZ" dirty="0" smtClean="0">
                <a:solidFill>
                  <a:schemeClr val="bg1">
                    <a:lumMod val="50000"/>
                  </a:schemeClr>
                </a:solidFill>
              </a:rPr>
              <a:t> </a:t>
            </a:r>
            <a:r>
              <a:rPr lang="cs-CZ" dirty="0" err="1">
                <a:solidFill>
                  <a:schemeClr val="bg1">
                    <a:lumMod val="50000"/>
                  </a:schemeClr>
                </a:solidFill>
              </a:rPr>
              <a:t>Knuston</a:t>
            </a:r>
            <a:r>
              <a:rPr lang="cs-CZ" dirty="0">
                <a:solidFill>
                  <a:schemeClr val="bg1">
                    <a:lumMod val="50000"/>
                  </a:schemeClr>
                </a:solidFill>
              </a:rPr>
              <a:t> </a:t>
            </a:r>
            <a:r>
              <a:rPr lang="cs-CZ" dirty="0" smtClean="0">
                <a:solidFill>
                  <a:schemeClr val="bg1">
                    <a:lumMod val="50000"/>
                  </a:schemeClr>
                </a:solidFill>
              </a:rPr>
              <a:t> - pro rodiče:</a:t>
            </a:r>
            <a:endParaRPr lang="cs-CZ" dirty="0">
              <a:solidFill>
                <a:schemeClr val="bg1">
                  <a:lumMod val="50000"/>
                </a:schemeClr>
              </a:solidFill>
            </a:endParaRPr>
          </a:p>
          <a:p>
            <a:pPr lvl="1"/>
            <a:r>
              <a:rPr lang="cs-CZ" dirty="0">
                <a:solidFill>
                  <a:schemeClr val="bg1">
                    <a:lumMod val="50000"/>
                  </a:schemeClr>
                </a:solidFill>
              </a:rPr>
              <a:t>„dítě chce být stále samo, zavírá se v pokoji na dlouhé hodiny, nekomunikuje s rodinou</a:t>
            </a:r>
          </a:p>
          <a:p>
            <a:pPr lvl="1"/>
            <a:r>
              <a:rPr lang="cs-CZ" dirty="0">
                <a:solidFill>
                  <a:schemeClr val="bg1">
                    <a:lumMod val="50000"/>
                  </a:schemeClr>
                </a:solidFill>
              </a:rPr>
              <a:t>náhlé zhoršení školního prospěchu</a:t>
            </a:r>
          </a:p>
          <a:p>
            <a:pPr lvl="1"/>
            <a:r>
              <a:rPr lang="cs-CZ" dirty="0">
                <a:solidFill>
                  <a:schemeClr val="bg1">
                    <a:lumMod val="50000"/>
                  </a:schemeClr>
                </a:solidFill>
              </a:rPr>
              <a:t>emoční změny – náladovost, plačtivost, vzteklost</a:t>
            </a:r>
          </a:p>
          <a:p>
            <a:pPr lvl="1"/>
            <a:r>
              <a:rPr lang="cs-CZ" dirty="0">
                <a:solidFill>
                  <a:schemeClr val="bg1">
                    <a:lumMod val="50000"/>
                  </a:schemeClr>
                </a:solidFill>
              </a:rPr>
              <a:t>významné změny spánku – chce spát mnohem více nebo zůstává dlouho vzhůru</a:t>
            </a:r>
          </a:p>
          <a:p>
            <a:pPr lvl="1"/>
            <a:r>
              <a:rPr lang="cs-CZ" dirty="0">
                <a:solidFill>
                  <a:schemeClr val="bg1">
                    <a:lumMod val="50000"/>
                  </a:schemeClr>
                </a:solidFill>
              </a:rPr>
              <a:t>regrese v chování</a:t>
            </a:r>
          </a:p>
          <a:p>
            <a:pPr lvl="1"/>
            <a:r>
              <a:rPr lang="cs-CZ" dirty="0">
                <a:solidFill>
                  <a:schemeClr val="bg1">
                    <a:lumMod val="50000"/>
                  </a:schemeClr>
                </a:solidFill>
              </a:rPr>
              <a:t>častější nemocnost – nachlazení, bolesti hlavy, nedostatek energie</a:t>
            </a:r>
          </a:p>
          <a:p>
            <a:pPr lvl="1"/>
            <a:r>
              <a:rPr lang="cs-CZ" dirty="0">
                <a:solidFill>
                  <a:schemeClr val="bg1">
                    <a:lumMod val="50000"/>
                  </a:schemeClr>
                </a:solidFill>
              </a:rPr>
              <a:t>změna stravovacích návyků – zejména sledovat diety u dívek</a:t>
            </a:r>
          </a:p>
          <a:p>
            <a:pPr lvl="1"/>
            <a:r>
              <a:rPr lang="cs-CZ" dirty="0">
                <a:solidFill>
                  <a:schemeClr val="bg1">
                    <a:lumMod val="50000"/>
                  </a:schemeClr>
                </a:solidFill>
              </a:rPr>
              <a:t>ztráta zájmů </a:t>
            </a:r>
            <a:r>
              <a:rPr lang="cs-CZ" dirty="0" smtClean="0">
                <a:solidFill>
                  <a:schemeClr val="bg1">
                    <a:lumMod val="50000"/>
                  </a:schemeClr>
                </a:solidFill>
              </a:rPr>
              <a:t>– </a:t>
            </a:r>
            <a:r>
              <a:rPr lang="cs-CZ" dirty="0">
                <a:solidFill>
                  <a:schemeClr val="bg1">
                    <a:lumMod val="50000"/>
                  </a:schemeClr>
                </a:solidFill>
              </a:rPr>
              <a:t>popř. neprojevuje zájem téměř o nic</a:t>
            </a:r>
          </a:p>
          <a:p>
            <a:pPr lvl="1"/>
            <a:r>
              <a:rPr lang="cs-CZ" dirty="0">
                <a:solidFill>
                  <a:schemeClr val="bg1">
                    <a:lumMod val="50000"/>
                  </a:schemeClr>
                </a:solidFill>
              </a:rPr>
              <a:t>neschopnost vycházet s ostatními členy </a:t>
            </a:r>
            <a:r>
              <a:rPr lang="cs-CZ" dirty="0" smtClean="0">
                <a:solidFill>
                  <a:schemeClr val="bg1">
                    <a:lumMod val="50000"/>
                  </a:schemeClr>
                </a:solidFill>
              </a:rPr>
              <a:t>rodiny, </a:t>
            </a:r>
            <a:r>
              <a:rPr lang="cs-CZ" dirty="0">
                <a:solidFill>
                  <a:schemeClr val="bg1">
                    <a:lumMod val="50000"/>
                  </a:schemeClr>
                </a:solidFill>
              </a:rPr>
              <a:t>odmítání projevů lásky či dotyků</a:t>
            </a:r>
          </a:p>
          <a:p>
            <a:pPr lvl="1"/>
            <a:r>
              <a:rPr lang="cs-CZ" dirty="0">
                <a:solidFill>
                  <a:schemeClr val="bg1">
                    <a:lumMod val="50000"/>
                  </a:schemeClr>
                </a:solidFill>
              </a:rPr>
              <a:t>samotářství, neschopnost navázat přátelství“</a:t>
            </a:r>
          </a:p>
          <a:p>
            <a:r>
              <a:rPr lang="cs-CZ" dirty="0" smtClean="0">
                <a:solidFill>
                  <a:schemeClr val="bg1">
                    <a:lumMod val="50000"/>
                  </a:schemeClr>
                </a:solidFill>
              </a:rPr>
              <a:t>KNUSTON</a:t>
            </a:r>
            <a:r>
              <a:rPr lang="cs-CZ" dirty="0">
                <a:solidFill>
                  <a:schemeClr val="bg1">
                    <a:lumMod val="50000"/>
                  </a:schemeClr>
                </a:solidFill>
              </a:rPr>
              <a:t>, C. </a:t>
            </a:r>
            <a:r>
              <a:rPr lang="cs-CZ" i="1" dirty="0" err="1">
                <a:solidFill>
                  <a:schemeClr val="bg1">
                    <a:lumMod val="50000"/>
                  </a:schemeClr>
                </a:solidFill>
              </a:rPr>
              <a:t>Tips</a:t>
            </a:r>
            <a:r>
              <a:rPr lang="cs-CZ" i="1" dirty="0">
                <a:solidFill>
                  <a:schemeClr val="bg1">
                    <a:lumMod val="50000"/>
                  </a:schemeClr>
                </a:solidFill>
              </a:rPr>
              <a:t> </a:t>
            </a:r>
            <a:r>
              <a:rPr lang="cs-CZ" i="1" dirty="0" err="1">
                <a:solidFill>
                  <a:schemeClr val="bg1">
                    <a:lumMod val="50000"/>
                  </a:schemeClr>
                </a:solidFill>
              </a:rPr>
              <a:t>for</a:t>
            </a:r>
            <a:r>
              <a:rPr lang="cs-CZ" i="1" dirty="0">
                <a:solidFill>
                  <a:schemeClr val="bg1">
                    <a:lumMod val="50000"/>
                  </a:schemeClr>
                </a:solidFill>
              </a:rPr>
              <a:t> </a:t>
            </a:r>
            <a:r>
              <a:rPr lang="cs-CZ" i="1" dirty="0" err="1">
                <a:solidFill>
                  <a:schemeClr val="bg1">
                    <a:lumMod val="50000"/>
                  </a:schemeClr>
                </a:solidFill>
              </a:rPr>
              <a:t>Moving</a:t>
            </a:r>
            <a:r>
              <a:rPr lang="cs-CZ" i="1" dirty="0">
                <a:solidFill>
                  <a:schemeClr val="bg1">
                    <a:lumMod val="50000"/>
                  </a:schemeClr>
                </a:solidFill>
              </a:rPr>
              <a:t> </a:t>
            </a:r>
            <a:r>
              <a:rPr lang="cs-CZ" i="1" dirty="0" err="1">
                <a:solidFill>
                  <a:schemeClr val="bg1">
                    <a:lumMod val="50000"/>
                  </a:schemeClr>
                </a:solidFill>
              </a:rPr>
              <a:t>and</a:t>
            </a:r>
            <a:r>
              <a:rPr lang="cs-CZ" i="1" dirty="0">
                <a:solidFill>
                  <a:schemeClr val="bg1">
                    <a:lumMod val="50000"/>
                  </a:schemeClr>
                </a:solidFill>
              </a:rPr>
              <a:t> </a:t>
            </a:r>
            <a:r>
              <a:rPr lang="cs-CZ" i="1" dirty="0" err="1">
                <a:solidFill>
                  <a:schemeClr val="bg1">
                    <a:lumMod val="50000"/>
                  </a:schemeClr>
                </a:solidFill>
              </a:rPr>
              <a:t>Staying</a:t>
            </a:r>
            <a:r>
              <a:rPr lang="cs-CZ" dirty="0">
                <a:solidFill>
                  <a:schemeClr val="bg1">
                    <a:lumMod val="50000"/>
                  </a:schemeClr>
                </a:solidFill>
              </a:rPr>
              <a:t>, materiál k prezentaci 29. dubna 2009</a:t>
            </a:r>
          </a:p>
          <a:p>
            <a:pPr>
              <a:buNone/>
            </a:pPr>
            <a:endParaRPr lang="cs-CZ" dirty="0">
              <a:solidFill>
                <a:schemeClr val="bg1">
                  <a:lumMod val="50000"/>
                </a:schemeClr>
              </a:solidFill>
            </a:endParaRPr>
          </a:p>
        </p:txBody>
      </p:sp>
    </p:spTree>
    <p:extLst>
      <p:ext uri="{BB962C8B-B14F-4D97-AF65-F5344CB8AC3E}">
        <p14:creationId xmlns:p14="http://schemas.microsoft.com/office/powerpoint/2010/main" val="11701338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Dítě a adaptace na nové prostředí</a:t>
            </a:r>
            <a:endParaRPr lang="cs-CZ" dirty="0"/>
          </a:p>
        </p:txBody>
      </p:sp>
      <p:sp>
        <p:nvSpPr>
          <p:cNvPr id="3" name="Zástupný symbol pro obsah 2"/>
          <p:cNvSpPr>
            <a:spLocks noGrp="1"/>
          </p:cNvSpPr>
          <p:nvPr>
            <p:ph idx="1"/>
          </p:nvPr>
        </p:nvSpPr>
        <p:spPr/>
        <p:txBody>
          <a:bodyPr>
            <a:normAutofit fontScale="62500" lnSpcReduction="20000"/>
          </a:bodyPr>
          <a:lstStyle/>
          <a:p>
            <a:r>
              <a:rPr lang="cs-CZ" b="1" i="1" dirty="0" smtClean="0"/>
              <a:t>děti </a:t>
            </a:r>
            <a:r>
              <a:rPr lang="cs-CZ" b="1" i="1" dirty="0"/>
              <a:t>do 5 let věku</a:t>
            </a:r>
            <a:r>
              <a:rPr lang="cs-CZ" dirty="0"/>
              <a:t>. </a:t>
            </a:r>
            <a:endParaRPr lang="cs-CZ" dirty="0" smtClean="0"/>
          </a:p>
          <a:p>
            <a:r>
              <a:rPr lang="cs-CZ" dirty="0" smtClean="0"/>
              <a:t>silně </a:t>
            </a:r>
            <a:r>
              <a:rPr lang="cs-CZ" dirty="0"/>
              <a:t>vázány na </a:t>
            </a:r>
            <a:r>
              <a:rPr lang="cs-CZ" dirty="0" smtClean="0"/>
              <a:t>rodiče=zdrojem </a:t>
            </a:r>
            <a:r>
              <a:rPr lang="cs-CZ" dirty="0"/>
              <a:t>pocitu bezpečí</a:t>
            </a:r>
            <a:r>
              <a:rPr lang="cs-CZ" dirty="0" smtClean="0"/>
              <a:t>.</a:t>
            </a:r>
          </a:p>
          <a:p>
            <a:r>
              <a:rPr lang="cs-CZ" dirty="0" smtClean="0"/>
              <a:t> </a:t>
            </a:r>
            <a:r>
              <a:rPr lang="cs-CZ" dirty="0" err="1"/>
              <a:t>Meltzer</a:t>
            </a:r>
            <a:r>
              <a:rPr lang="cs-CZ" dirty="0"/>
              <a:t> a </a:t>
            </a:r>
            <a:r>
              <a:rPr lang="cs-CZ" dirty="0" err="1"/>
              <a:t>Grandjean</a:t>
            </a:r>
            <a:r>
              <a:rPr lang="cs-CZ" dirty="0"/>
              <a:t> </a:t>
            </a:r>
            <a:r>
              <a:rPr lang="cs-CZ" dirty="0" smtClean="0"/>
              <a:t>- stres </a:t>
            </a:r>
            <a:r>
              <a:rPr lang="cs-CZ" dirty="0"/>
              <a:t>spojený se stěhováním, neznámé prostředí, změnu denního rytmu, časový posun, výraznou změnu klimatu atd. </a:t>
            </a:r>
            <a:endParaRPr lang="cs-CZ" dirty="0" smtClean="0"/>
          </a:p>
          <a:p>
            <a:r>
              <a:rPr lang="cs-CZ" dirty="0" smtClean="0"/>
              <a:t>reaguje </a:t>
            </a:r>
            <a:r>
              <a:rPr lang="cs-CZ" dirty="0"/>
              <a:t>plačtivě, vztekle </a:t>
            </a:r>
            <a:r>
              <a:rPr lang="cs-CZ" dirty="0" smtClean="0"/>
              <a:t>= dožaduje </a:t>
            </a:r>
            <a:r>
              <a:rPr lang="cs-CZ" dirty="0"/>
              <a:t>znovunarození pocitu bezpečí. </a:t>
            </a:r>
            <a:endParaRPr lang="cs-CZ" dirty="0" smtClean="0"/>
          </a:p>
          <a:p>
            <a:r>
              <a:rPr lang="cs-CZ" dirty="0" smtClean="0"/>
              <a:t>Častá  </a:t>
            </a:r>
            <a:r>
              <a:rPr lang="cs-CZ" b="1" dirty="0">
                <a:solidFill>
                  <a:srgbClr val="FF0000"/>
                </a:solidFill>
              </a:rPr>
              <a:t>fixace na matku </a:t>
            </a:r>
            <a:r>
              <a:rPr lang="cs-CZ" dirty="0"/>
              <a:t>a separační </a:t>
            </a:r>
            <a:r>
              <a:rPr lang="cs-CZ" dirty="0" smtClean="0"/>
              <a:t>úzkost </a:t>
            </a:r>
          </a:p>
          <a:p>
            <a:r>
              <a:rPr lang="cs-CZ" dirty="0" smtClean="0"/>
              <a:t>Jak překonat?</a:t>
            </a:r>
          </a:p>
          <a:p>
            <a:r>
              <a:rPr lang="cs-CZ" dirty="0" err="1" smtClean="0"/>
              <a:t>McKay</a:t>
            </a:r>
            <a:r>
              <a:rPr lang="cs-CZ" dirty="0" smtClean="0"/>
              <a:t>: </a:t>
            </a:r>
            <a:r>
              <a:rPr lang="cs-CZ" b="1" dirty="0" smtClean="0"/>
              <a:t>vytvoření </a:t>
            </a:r>
            <a:r>
              <a:rPr lang="cs-CZ" b="1" dirty="0"/>
              <a:t>pravidelného denního rytmu </a:t>
            </a:r>
            <a:r>
              <a:rPr lang="cs-CZ" dirty="0"/>
              <a:t>(jídlo, spánek, hra, pobyt venku), který odpovídá potřebám dítěte. </a:t>
            </a:r>
            <a:endParaRPr lang="cs-CZ" dirty="0" smtClean="0"/>
          </a:p>
          <a:p>
            <a:r>
              <a:rPr lang="cs-CZ" dirty="0" smtClean="0"/>
              <a:t> </a:t>
            </a:r>
            <a:r>
              <a:rPr lang="cs-CZ" b="1" dirty="0"/>
              <a:t>být zapojeny do procesu stěhování</a:t>
            </a:r>
            <a:r>
              <a:rPr lang="cs-CZ" dirty="0"/>
              <a:t>, mít nějakou zodpovědnost, která jim pomůže se změnami lépe vyrovnat a lépe porozumět tomu, co se kolem nich vlastně děje. </a:t>
            </a:r>
            <a:endParaRPr lang="cs-CZ" dirty="0" smtClean="0"/>
          </a:p>
          <a:p>
            <a:r>
              <a:rPr lang="cs-CZ" dirty="0" smtClean="0"/>
              <a:t>rodiče dítěti umožní </a:t>
            </a:r>
            <a:r>
              <a:rPr lang="cs-CZ" b="1" dirty="0" smtClean="0"/>
              <a:t>najít si kamarády </a:t>
            </a:r>
            <a:r>
              <a:rPr lang="cs-CZ" dirty="0" smtClean="0"/>
              <a:t>mezi jeho vrstevníky (v sousedství, na nějakém kroužku, v mateřské škole atd.).</a:t>
            </a:r>
          </a:p>
          <a:p>
            <a:r>
              <a:rPr lang="cs-CZ" sz="2000" dirty="0"/>
              <a:t>MELTZER, G., GRANDJEAN, E. </a:t>
            </a:r>
            <a:r>
              <a:rPr lang="cs-CZ" sz="2000" i="1" dirty="0" err="1"/>
              <a:t>The</a:t>
            </a:r>
            <a:r>
              <a:rPr lang="cs-CZ" sz="2000" i="1" dirty="0"/>
              <a:t> </a:t>
            </a:r>
            <a:r>
              <a:rPr lang="cs-CZ" sz="2000" i="1" dirty="0" err="1"/>
              <a:t>Moving</a:t>
            </a:r>
            <a:r>
              <a:rPr lang="cs-CZ" sz="2000" i="1" dirty="0"/>
              <a:t> </a:t>
            </a:r>
            <a:r>
              <a:rPr lang="cs-CZ" sz="2000" i="1" dirty="0" err="1"/>
              <a:t>Experience</a:t>
            </a:r>
            <a:r>
              <a:rPr lang="cs-CZ" sz="2000" dirty="0"/>
              <a:t>, str. 118</a:t>
            </a:r>
          </a:p>
          <a:p>
            <a:r>
              <a:rPr lang="cs-CZ" sz="2000" dirty="0" err="1"/>
              <a:t>McKAY</a:t>
            </a:r>
            <a:r>
              <a:rPr lang="cs-CZ" sz="2000" dirty="0"/>
              <a:t>,V. </a:t>
            </a:r>
            <a:r>
              <a:rPr lang="cs-CZ" sz="2000" i="1" dirty="0" err="1"/>
              <a:t>Moving</a:t>
            </a:r>
            <a:r>
              <a:rPr lang="cs-CZ" sz="2000" i="1" dirty="0"/>
              <a:t> </a:t>
            </a:r>
            <a:r>
              <a:rPr lang="cs-CZ" sz="2000" i="1" dirty="0" err="1"/>
              <a:t>Abroad</a:t>
            </a:r>
            <a:r>
              <a:rPr lang="cs-CZ" sz="2000" dirty="0"/>
              <a:t>, str. 122</a:t>
            </a:r>
          </a:p>
          <a:p>
            <a:endParaRPr lang="cs-CZ" dirty="0"/>
          </a:p>
        </p:txBody>
      </p:sp>
    </p:spTree>
    <p:extLst>
      <p:ext uri="{BB962C8B-B14F-4D97-AF65-F5344CB8AC3E}">
        <p14:creationId xmlns:p14="http://schemas.microsoft.com/office/powerpoint/2010/main" val="20939572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Dítě a adaptace na nové prostředí</a:t>
            </a:r>
            <a:endParaRPr lang="cs-CZ" dirty="0"/>
          </a:p>
        </p:txBody>
      </p:sp>
      <p:sp>
        <p:nvSpPr>
          <p:cNvPr id="3" name="Zástupný symbol pro obsah 2"/>
          <p:cNvSpPr>
            <a:spLocks noGrp="1"/>
          </p:cNvSpPr>
          <p:nvPr>
            <p:ph idx="1"/>
          </p:nvPr>
        </p:nvSpPr>
        <p:spPr>
          <a:xfrm>
            <a:off x="1981200" y="1600200"/>
            <a:ext cx="8229600" cy="5257800"/>
          </a:xfrm>
        </p:spPr>
        <p:txBody>
          <a:bodyPr>
            <a:normAutofit fontScale="62500" lnSpcReduction="20000"/>
          </a:bodyPr>
          <a:lstStyle/>
          <a:p>
            <a:r>
              <a:rPr lang="cs-CZ" sz="4400" b="1" i="1" dirty="0"/>
              <a:t>děti </a:t>
            </a:r>
            <a:r>
              <a:rPr lang="cs-CZ" sz="4400" b="1" i="1" dirty="0"/>
              <a:t>mladšího školního věku</a:t>
            </a:r>
            <a:r>
              <a:rPr lang="cs-CZ" sz="4400" dirty="0"/>
              <a:t> </a:t>
            </a:r>
            <a:r>
              <a:rPr lang="cs-CZ" sz="4400" dirty="0"/>
              <a:t>= nemají </a:t>
            </a:r>
            <a:r>
              <a:rPr lang="cs-CZ" sz="4400" dirty="0"/>
              <a:t>rády změny, mají silnou potřebu pravidelných každodenních rituálů. Sociální vazby mimo rodinu nabývají na důležitosti </a:t>
            </a:r>
            <a:endParaRPr lang="cs-CZ" sz="4400" dirty="0"/>
          </a:p>
          <a:p>
            <a:r>
              <a:rPr lang="cs-CZ" sz="4400" dirty="0"/>
              <a:t>stěhování </a:t>
            </a:r>
            <a:r>
              <a:rPr lang="cs-CZ" sz="4400" dirty="0"/>
              <a:t>znamená ztrátu známého světa. </a:t>
            </a:r>
            <a:endParaRPr lang="cs-CZ" sz="4400" dirty="0"/>
          </a:p>
          <a:p>
            <a:r>
              <a:rPr lang="cs-CZ" dirty="0" err="1" smtClean="0"/>
              <a:t>Ann</a:t>
            </a:r>
            <a:r>
              <a:rPr lang="cs-CZ" dirty="0" smtClean="0"/>
              <a:t> </a:t>
            </a:r>
            <a:r>
              <a:rPr lang="cs-CZ" dirty="0"/>
              <a:t>Marie </a:t>
            </a:r>
            <a:r>
              <a:rPr lang="cs-CZ" dirty="0" err="1"/>
              <a:t>Atkinson</a:t>
            </a:r>
            <a:r>
              <a:rPr lang="cs-CZ" dirty="0"/>
              <a:t> uvádí deset následujících doporučení pro rodiče, která dítěti mohou tuto skutečnost velmi usnadnit.</a:t>
            </a:r>
          </a:p>
          <a:p>
            <a:pPr marL="971550" lvl="1" indent="-514350">
              <a:buFont typeface="+mj-lt"/>
              <a:buAutoNum type="arabicPeriod"/>
            </a:pPr>
            <a:r>
              <a:rPr lang="cs-CZ" dirty="0"/>
              <a:t>vzbudit v dítěti </a:t>
            </a:r>
            <a:r>
              <a:rPr lang="cs-CZ" b="1" i="1" dirty="0"/>
              <a:t>touhu po</a:t>
            </a:r>
            <a:r>
              <a:rPr lang="cs-CZ" dirty="0"/>
              <a:t> </a:t>
            </a:r>
            <a:r>
              <a:rPr lang="cs-CZ" b="1" i="1" dirty="0" smtClean="0"/>
              <a:t>dobrodružství</a:t>
            </a:r>
            <a:endParaRPr lang="cs-CZ" dirty="0"/>
          </a:p>
          <a:p>
            <a:pPr marL="971550" lvl="1" indent="-514350">
              <a:buFont typeface="+mj-lt"/>
              <a:buAutoNum type="arabicPeriod"/>
            </a:pPr>
            <a:r>
              <a:rPr lang="cs-CZ" dirty="0"/>
              <a:t>dát dítěti </a:t>
            </a:r>
            <a:r>
              <a:rPr lang="cs-CZ" b="1" i="1" dirty="0"/>
              <a:t>možnost</a:t>
            </a:r>
            <a:r>
              <a:rPr lang="cs-CZ" dirty="0"/>
              <a:t> </a:t>
            </a:r>
            <a:r>
              <a:rPr lang="cs-CZ" b="1" i="1" dirty="0"/>
              <a:t>volby a kontroly </a:t>
            </a:r>
            <a:r>
              <a:rPr lang="cs-CZ" dirty="0"/>
              <a:t>– </a:t>
            </a:r>
            <a:r>
              <a:rPr lang="cs-CZ" dirty="0" smtClean="0"/>
              <a:t> </a:t>
            </a:r>
            <a:r>
              <a:rPr lang="cs-CZ" dirty="0"/>
              <a:t>do procesu rozhodování na odpovídající </a:t>
            </a:r>
            <a:r>
              <a:rPr lang="cs-CZ" dirty="0" smtClean="0"/>
              <a:t>úrovni</a:t>
            </a:r>
            <a:endParaRPr lang="cs-CZ" dirty="0"/>
          </a:p>
          <a:p>
            <a:pPr marL="971550" lvl="1" indent="-514350">
              <a:buFont typeface="+mj-lt"/>
              <a:buAutoNum type="arabicPeriod"/>
            </a:pPr>
            <a:r>
              <a:rPr lang="cs-CZ" b="1" i="1" dirty="0" smtClean="0"/>
              <a:t>rozloučení </a:t>
            </a:r>
            <a:r>
              <a:rPr lang="cs-CZ" b="1" i="1" dirty="0"/>
              <a:t>s kamarády </a:t>
            </a:r>
            <a:r>
              <a:rPr lang="cs-CZ" dirty="0"/>
              <a:t>– dítě musí být o stěhování včas informováno, </a:t>
            </a:r>
            <a:r>
              <a:rPr lang="cs-CZ" dirty="0" smtClean="0"/>
              <a:t>mohlo </a:t>
            </a:r>
            <a:r>
              <a:rPr lang="cs-CZ" b="1" i="1" dirty="0"/>
              <a:t>zůstat v kontaktu </a:t>
            </a:r>
            <a:r>
              <a:rPr lang="cs-CZ" dirty="0"/>
              <a:t>se svými </a:t>
            </a:r>
            <a:r>
              <a:rPr lang="cs-CZ" dirty="0" smtClean="0"/>
              <a:t>kamarády</a:t>
            </a:r>
            <a:endParaRPr lang="cs-CZ" dirty="0"/>
          </a:p>
          <a:p>
            <a:pPr marL="971550" lvl="1" indent="-514350">
              <a:buFont typeface="+mj-lt"/>
              <a:buAutoNum type="arabicPeriod"/>
            </a:pPr>
            <a:r>
              <a:rPr lang="cs-CZ" dirty="0"/>
              <a:t>poskytnout dítěti informace </a:t>
            </a:r>
            <a:r>
              <a:rPr lang="cs-CZ" dirty="0" smtClean="0"/>
              <a:t>kulturním šoku</a:t>
            </a:r>
            <a:endParaRPr lang="cs-CZ" dirty="0"/>
          </a:p>
          <a:p>
            <a:pPr marL="971550" lvl="1" indent="-514350">
              <a:buFont typeface="+mj-lt"/>
              <a:buAutoNum type="arabicPeriod"/>
            </a:pPr>
            <a:r>
              <a:rPr lang="cs-CZ" dirty="0"/>
              <a:t>dovolit dítěti vyjádřit </a:t>
            </a:r>
            <a:r>
              <a:rPr lang="cs-CZ" b="1" i="1" dirty="0"/>
              <a:t>pocity lítosti a vzteku</a:t>
            </a:r>
            <a:endParaRPr lang="cs-CZ" dirty="0"/>
          </a:p>
          <a:p>
            <a:pPr marL="971550" lvl="1" indent="-514350">
              <a:buFont typeface="+mj-lt"/>
              <a:buAutoNum type="arabicPeriod"/>
            </a:pPr>
            <a:r>
              <a:rPr lang="cs-CZ" b="1" i="1" dirty="0" smtClean="0"/>
              <a:t>Původní zájmy </a:t>
            </a:r>
            <a:r>
              <a:rPr lang="cs-CZ" b="1" i="1" dirty="0"/>
              <a:t>a společné rodinné </a:t>
            </a:r>
            <a:r>
              <a:rPr lang="cs-CZ" b="1" i="1" dirty="0" smtClean="0"/>
              <a:t>zážitky</a:t>
            </a:r>
            <a:endParaRPr lang="cs-CZ" dirty="0"/>
          </a:p>
          <a:p>
            <a:pPr marL="971550" lvl="1" indent="-514350">
              <a:buFont typeface="+mj-lt"/>
              <a:buAutoNum type="arabicPeriod"/>
            </a:pPr>
            <a:r>
              <a:rPr lang="cs-CZ" b="1" i="1" dirty="0"/>
              <a:t>vrstevníci </a:t>
            </a:r>
            <a:r>
              <a:rPr lang="cs-CZ" dirty="0" smtClean="0"/>
              <a:t>–v</a:t>
            </a:r>
            <a:r>
              <a:rPr lang="cs-CZ" dirty="0"/>
              <a:t> kontaktu s dalšími dětmi, </a:t>
            </a:r>
            <a:r>
              <a:rPr lang="cs-CZ" dirty="0" smtClean="0"/>
              <a:t>které podobnou </a:t>
            </a:r>
            <a:r>
              <a:rPr lang="cs-CZ" dirty="0"/>
              <a:t>zkušenost</a:t>
            </a:r>
          </a:p>
          <a:p>
            <a:pPr marL="971550" lvl="1" indent="-514350">
              <a:buFont typeface="+mj-lt"/>
              <a:buAutoNum type="arabicPeriod"/>
            </a:pPr>
            <a:r>
              <a:rPr lang="cs-CZ" b="1" i="1" dirty="0"/>
              <a:t>známé </a:t>
            </a:r>
            <a:r>
              <a:rPr lang="cs-CZ" b="1" i="1" dirty="0" smtClean="0"/>
              <a:t>předměty</a:t>
            </a:r>
            <a:endParaRPr lang="cs-CZ" dirty="0"/>
          </a:p>
          <a:p>
            <a:pPr marL="971550" lvl="1" indent="-514350">
              <a:buFont typeface="+mj-lt"/>
              <a:buAutoNum type="arabicPeriod"/>
            </a:pPr>
            <a:r>
              <a:rPr lang="cs-CZ" b="1" i="1" dirty="0"/>
              <a:t>vysvětlit dítěti koncept „dětí třetí kultury“ či „globálních nomádů“ </a:t>
            </a:r>
            <a:r>
              <a:rPr lang="cs-CZ" dirty="0"/>
              <a:t>– </a:t>
            </a:r>
          </a:p>
          <a:p>
            <a:pPr marL="971550" lvl="1" indent="-514350">
              <a:buFont typeface="+mj-lt"/>
              <a:buAutoNum type="arabicPeriod"/>
            </a:pPr>
            <a:r>
              <a:rPr lang="cs-CZ" b="1" i="1" dirty="0"/>
              <a:t>využívat veškeré výše uvedené strategie při </a:t>
            </a:r>
            <a:r>
              <a:rPr lang="cs-CZ" b="1" i="1" dirty="0" smtClean="0"/>
              <a:t>návratu</a:t>
            </a:r>
            <a:endParaRPr lang="cs-CZ" dirty="0"/>
          </a:p>
          <a:p>
            <a:r>
              <a:rPr lang="cs-CZ" dirty="0" err="1"/>
              <a:t>McCLUSKEY</a:t>
            </a:r>
            <a:r>
              <a:rPr lang="cs-CZ" dirty="0"/>
              <a:t>, K. (</a:t>
            </a:r>
            <a:r>
              <a:rPr lang="cs-CZ" dirty="0" err="1"/>
              <a:t>ed</a:t>
            </a:r>
            <a:r>
              <a:rPr lang="cs-CZ" dirty="0"/>
              <a:t>.). </a:t>
            </a:r>
            <a:r>
              <a:rPr lang="cs-CZ" i="1" dirty="0"/>
              <a:t>Notes </a:t>
            </a:r>
            <a:r>
              <a:rPr lang="cs-CZ" i="1" dirty="0" err="1"/>
              <a:t>from</a:t>
            </a:r>
            <a:r>
              <a:rPr lang="cs-CZ" i="1" dirty="0"/>
              <a:t> </a:t>
            </a:r>
            <a:r>
              <a:rPr lang="cs-CZ" i="1" dirty="0" err="1"/>
              <a:t>Travelling</a:t>
            </a:r>
            <a:r>
              <a:rPr lang="cs-CZ" i="1" dirty="0"/>
              <a:t> </a:t>
            </a:r>
            <a:r>
              <a:rPr lang="cs-CZ" i="1" dirty="0" err="1"/>
              <a:t>Childhood</a:t>
            </a:r>
            <a:r>
              <a:rPr lang="cs-CZ" dirty="0"/>
              <a:t>, str. 86-90</a:t>
            </a:r>
          </a:p>
          <a:p>
            <a:pPr>
              <a:buNone/>
            </a:pPr>
            <a:endParaRPr lang="cs-CZ" dirty="0"/>
          </a:p>
        </p:txBody>
      </p:sp>
    </p:spTree>
    <p:extLst>
      <p:ext uri="{BB962C8B-B14F-4D97-AF65-F5344CB8AC3E}">
        <p14:creationId xmlns:p14="http://schemas.microsoft.com/office/powerpoint/2010/main" val="8045293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Dítě a adaptace na nové prostředí</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pro </a:t>
            </a:r>
            <a:r>
              <a:rPr lang="cs-CZ" b="1" i="1" dirty="0" smtClean="0"/>
              <a:t>teenagery </a:t>
            </a:r>
            <a:r>
              <a:rPr lang="cs-CZ" dirty="0" smtClean="0"/>
              <a:t>nejtěžší</a:t>
            </a:r>
            <a:r>
              <a:rPr lang="cs-CZ" b="1" i="1" dirty="0" smtClean="0"/>
              <a:t>. </a:t>
            </a:r>
          </a:p>
          <a:p>
            <a:r>
              <a:rPr lang="cs-CZ" dirty="0" smtClean="0"/>
              <a:t>důležití </a:t>
            </a:r>
            <a:r>
              <a:rPr lang="cs-CZ" dirty="0"/>
              <a:t>přátelé a </a:t>
            </a:r>
            <a:r>
              <a:rPr lang="cs-CZ" dirty="0" smtClean="0"/>
              <a:t>vrstevníci ztraceni</a:t>
            </a:r>
          </a:p>
          <a:p>
            <a:r>
              <a:rPr lang="cs-CZ" dirty="0" smtClean="0"/>
              <a:t>začíná se vnitřně </a:t>
            </a:r>
            <a:r>
              <a:rPr lang="cs-CZ" dirty="0"/>
              <a:t>odpoutávat od své </a:t>
            </a:r>
            <a:r>
              <a:rPr lang="cs-CZ" dirty="0" smtClean="0"/>
              <a:t>rodiny x migrace ale větší závislost na rodině – dilema</a:t>
            </a:r>
          </a:p>
          <a:p>
            <a:r>
              <a:rPr lang="cs-CZ" dirty="0" smtClean="0"/>
              <a:t>ztráta </a:t>
            </a:r>
            <a:r>
              <a:rPr lang="cs-CZ" dirty="0"/>
              <a:t>statusu a  role v sociálních skupinách, </a:t>
            </a:r>
            <a:endParaRPr lang="cs-CZ" dirty="0" smtClean="0"/>
          </a:p>
          <a:p>
            <a:r>
              <a:rPr lang="cs-CZ" dirty="0" smtClean="0"/>
              <a:t>značný </a:t>
            </a:r>
            <a:r>
              <a:rPr lang="cs-CZ" dirty="0"/>
              <a:t>stres, </a:t>
            </a:r>
            <a:endParaRPr lang="cs-CZ" dirty="0" smtClean="0"/>
          </a:p>
          <a:p>
            <a:r>
              <a:rPr lang="cs-CZ" dirty="0" smtClean="0"/>
              <a:t>teenageři </a:t>
            </a:r>
            <a:r>
              <a:rPr lang="cs-CZ" dirty="0"/>
              <a:t>na zprávu o stěhování často se vztekem a odpor může trvat i několik měsíců po příjezdu na nové místo. </a:t>
            </a:r>
            <a:endParaRPr lang="cs-CZ" dirty="0" smtClean="0"/>
          </a:p>
          <a:p>
            <a:r>
              <a:rPr lang="cs-CZ" dirty="0" smtClean="0"/>
              <a:t>Je </a:t>
            </a:r>
            <a:r>
              <a:rPr lang="cs-CZ" dirty="0"/>
              <a:t>velmi důležité o těchto pocitech hovořit a uznat jejich právo na existenci.  </a:t>
            </a:r>
          </a:p>
          <a:p>
            <a:endParaRPr lang="cs-CZ" dirty="0"/>
          </a:p>
        </p:txBody>
      </p:sp>
    </p:spTree>
    <p:extLst>
      <p:ext uri="{BB962C8B-B14F-4D97-AF65-F5344CB8AC3E}">
        <p14:creationId xmlns:p14="http://schemas.microsoft.com/office/powerpoint/2010/main" val="344817766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2759</Words>
  <Application>Microsoft Office PowerPoint</Application>
  <PresentationFormat>Širokoúhlá obrazovka</PresentationFormat>
  <Paragraphs>254</Paragraphs>
  <Slides>33</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33</vt:i4>
      </vt:variant>
    </vt:vector>
  </HeadingPairs>
  <TitlesOfParts>
    <vt:vector size="39" baseType="lpstr">
      <vt:lpstr>Arial</vt:lpstr>
      <vt:lpstr>Calibri</vt:lpstr>
      <vt:lpstr>Calibri Light</vt:lpstr>
      <vt:lpstr>Courier New</vt:lpstr>
      <vt:lpstr>Wingdings</vt:lpstr>
      <vt:lpstr>Motiv Office</vt:lpstr>
      <vt:lpstr>Mladí s migračním původem</vt:lpstr>
      <vt:lpstr>Děti migrantů – být někde mezi</vt:lpstr>
      <vt:lpstr>Definice</vt:lpstr>
      <vt:lpstr>Jako děti prožívají migrační zkušenost</vt:lpstr>
      <vt:lpstr>Adaptace na nové prostředí</vt:lpstr>
      <vt:lpstr>Obtíže při adaptaci</vt:lpstr>
      <vt:lpstr>Dítě a adaptace na nové prostředí</vt:lpstr>
      <vt:lpstr>Dítě a adaptace na nové prostředí</vt:lpstr>
      <vt:lpstr>Dítě a adaptace na nové prostředí</vt:lpstr>
      <vt:lpstr>Sociální realita 2G</vt:lpstr>
      <vt:lpstr>Specifická pozice ve vztahu k státu</vt:lpstr>
      <vt:lpstr>Specifická pozice v rámci vzdělání a trhu práce</vt:lpstr>
      <vt:lpstr>Přímá asimilace</vt:lpstr>
      <vt:lpstr>Segmentovaná asimilace </vt:lpstr>
      <vt:lpstr>Spor přímá x segmentovaná</vt:lpstr>
      <vt:lpstr>Strategie začlenění na trh práce (Portes RaRumbaut 2001, 283)</vt:lpstr>
      <vt:lpstr>Škola a školní trajektorie</vt:lpstr>
      <vt:lpstr>Trh práce</vt:lpstr>
      <vt:lpstr>Vztah ke kultuře – druhá generace</vt:lpstr>
      <vt:lpstr>Bikulturalita</vt:lpstr>
      <vt:lpstr>Mezigenerační vztahy</vt:lpstr>
      <vt:lpstr>Mezigenerační vztahy – kulturní transmise </vt:lpstr>
      <vt:lpstr>Mezigenerační vztahy – kulturní transmise II</vt:lpstr>
      <vt:lpstr>Pozice ve společnosti</vt:lpstr>
      <vt:lpstr>Vrstevnické skupiny</vt:lpstr>
      <vt:lpstr>Transnacionální sociální vazby - identity</vt:lpstr>
      <vt:lpstr>Tnansnacionální druhá generace pod tlakem diaspory</vt:lpstr>
      <vt:lpstr>Koncept dětí třetí kultury</vt:lpstr>
      <vt:lpstr>Mladí s migračním původem</vt:lpstr>
      <vt:lpstr>Temporality</vt:lpstr>
      <vt:lpstr>Zdroje</vt:lpstr>
      <vt:lpstr>Zdroje</vt:lpstr>
      <vt:lpstr>Zdroje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Mladí s migračním původem</dc:title>
  <dc:creator>admin</dc:creator>
  <cp:lastModifiedBy>admin</cp:lastModifiedBy>
  <cp:revision>1</cp:revision>
  <dcterms:created xsi:type="dcterms:W3CDTF">2022-05-03T08:47:22Z</dcterms:created>
  <dcterms:modified xsi:type="dcterms:W3CDTF">2022-05-03T08:47:35Z</dcterms:modified>
</cp:coreProperties>
</file>