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1" r:id="rId2"/>
    <p:sldId id="284" r:id="rId3"/>
    <p:sldId id="285" r:id="rId4"/>
    <p:sldId id="269" r:id="rId5"/>
    <p:sldId id="270" r:id="rId6"/>
    <p:sldId id="283" r:id="rId7"/>
    <p:sldId id="286" r:id="rId8"/>
    <p:sldId id="261" r:id="rId9"/>
    <p:sldId id="268" r:id="rId10"/>
    <p:sldId id="262" r:id="rId11"/>
    <p:sldId id="258" r:id="rId12"/>
    <p:sldId id="272" r:id="rId13"/>
    <p:sldId id="273" r:id="rId14"/>
    <p:sldId id="274" r:id="rId15"/>
    <p:sldId id="263" r:id="rId16"/>
    <p:sldId id="264" r:id="rId17"/>
    <p:sldId id="257" r:id="rId18"/>
    <p:sldId id="265" r:id="rId19"/>
    <p:sldId id="282" r:id="rId20"/>
    <p:sldId id="281" r:id="rId21"/>
    <p:sldId id="256" r:id="rId22"/>
    <p:sldId id="259" r:id="rId23"/>
    <p:sldId id="275" r:id="rId24"/>
    <p:sldId id="276" r:id="rId25"/>
    <p:sldId id="288" r:id="rId26"/>
    <p:sldId id="287" r:id="rId27"/>
    <p:sldId id="260" r:id="rId28"/>
    <p:sldId id="266" r:id="rId29"/>
    <p:sldId id="277" r:id="rId30"/>
    <p:sldId id="27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2F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0B7F-2EF8-4175-A936-B89B187F7F3F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38CD-FD61-45A9-843D-DCFE2208C7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Předmluvy</a:t>
            </a:r>
            <a:r>
              <a:rPr lang="cs-CZ" baseline="0" dirty="0" smtClean="0"/>
              <a:t> kronik (Šváb, 1966)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38CD-FD61-45A9-843D-DCFE2208C7D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aten.digitale-sammlungen.de/0001/bsb00016233/images/index.html?seite=6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avarikon.de/object/bav:BSB-HSS-00000BSB001035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rchive.org/stream/annalesmettenses00si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024335"/>
          </a:xfrm>
        </p:spPr>
        <p:txBody>
          <a:bodyPr>
            <a:normAutofit/>
          </a:bodyPr>
          <a:lstStyle/>
          <a:p>
            <a:r>
              <a:rPr lang="cs-CZ" sz="6600" b="1" u="sng" dirty="0" smtClean="0"/>
              <a:t>Rané říšské kronikářství</a:t>
            </a:r>
            <a:endParaRPr lang="cs-CZ" sz="66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112640"/>
          </a:xfrm>
        </p:spPr>
        <p:txBody>
          <a:bodyPr/>
          <a:lstStyle/>
          <a:p>
            <a:r>
              <a:rPr lang="cs-CZ" b="1" dirty="0" smtClean="0"/>
              <a:t>PVP Kronika jako historický pramen</a:t>
            </a:r>
          </a:p>
          <a:p>
            <a:r>
              <a:rPr lang="cs-CZ" b="1" dirty="0" smtClean="0"/>
              <a:t>7.3.2017</a:t>
            </a:r>
          </a:p>
          <a:p>
            <a:r>
              <a:rPr lang="cs-CZ" b="1" dirty="0" smtClean="0"/>
              <a:t>17:30 – 19:00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err="1" smtClean="0"/>
              <a:t>Widukind</a:t>
            </a:r>
            <a:r>
              <a:rPr lang="cs-CZ" b="1" u="sng" dirty="0" smtClean="0"/>
              <a:t> z </a:t>
            </a:r>
            <a:r>
              <a:rPr lang="cs-CZ" b="1" u="sng" dirty="0" err="1" smtClean="0"/>
              <a:t>Corvey</a:t>
            </a:r>
            <a:r>
              <a:rPr lang="cs-CZ" b="1" u="sng" dirty="0" smtClean="0"/>
              <a:t> (925 – 975)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57800"/>
          </a:xfrm>
        </p:spPr>
        <p:txBody>
          <a:bodyPr/>
          <a:lstStyle/>
          <a:p>
            <a:r>
              <a:rPr lang="cs-CZ" b="1" i="1" dirty="0" smtClean="0"/>
              <a:t>Res </a:t>
            </a:r>
            <a:r>
              <a:rPr lang="cs-CZ" b="1" i="1" dirty="0" err="1" smtClean="0"/>
              <a:t>gestae</a:t>
            </a:r>
            <a:r>
              <a:rPr lang="cs-CZ" b="1" i="1" dirty="0" smtClean="0"/>
              <a:t> </a:t>
            </a:r>
            <a:r>
              <a:rPr lang="cs-CZ" b="1" i="1" dirty="0" err="1" smtClean="0"/>
              <a:t>saxonicae</a:t>
            </a:r>
            <a:r>
              <a:rPr lang="cs-CZ" b="1" i="1" dirty="0" smtClean="0"/>
              <a:t> </a:t>
            </a:r>
            <a:r>
              <a:rPr lang="cs-CZ" b="1" i="1" dirty="0" err="1" smtClean="0"/>
              <a:t>sive</a:t>
            </a:r>
            <a:r>
              <a:rPr lang="cs-CZ" b="1" i="1" dirty="0" smtClean="0"/>
              <a:t> </a:t>
            </a:r>
            <a:r>
              <a:rPr lang="cs-CZ" b="1" i="1" dirty="0" err="1" smtClean="0"/>
              <a:t>annalium</a:t>
            </a:r>
            <a:r>
              <a:rPr lang="cs-CZ" b="1" i="1" dirty="0" smtClean="0"/>
              <a:t> </a:t>
            </a:r>
            <a:r>
              <a:rPr lang="cs-CZ" b="1" i="1" dirty="0" err="1" smtClean="0"/>
              <a:t>libri</a:t>
            </a:r>
            <a:r>
              <a:rPr lang="cs-CZ" b="1" i="1" dirty="0" smtClean="0"/>
              <a:t> </a:t>
            </a:r>
            <a:r>
              <a:rPr lang="cs-CZ" b="1" i="1" dirty="0" err="1" smtClean="0"/>
              <a:t>tres</a:t>
            </a:r>
            <a:r>
              <a:rPr lang="cs-CZ" b="1" i="1" dirty="0" smtClean="0"/>
              <a:t> </a:t>
            </a:r>
            <a:r>
              <a:rPr lang="cs-CZ" dirty="0" smtClean="0"/>
              <a:t>(Činy Sasů aneb tři knihy dějin)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Jindřich Ptáčník</a:t>
            </a:r>
          </a:p>
          <a:p>
            <a:pPr>
              <a:buNone/>
            </a:pPr>
            <a:r>
              <a:rPr lang="cs-CZ" dirty="0" smtClean="0"/>
              <a:t>Ota I. Veliký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err="1" smtClean="0"/>
              <a:t>Dětmar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Merserburský</a:t>
            </a:r>
            <a:r>
              <a:rPr lang="cs-CZ" b="1" u="sng" dirty="0" smtClean="0"/>
              <a:t> (975–1018)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sz="2800" i="1" dirty="0" smtClean="0"/>
              <a:t>Toto dílo vypisuje činy pěti císařů, totiž </a:t>
            </a:r>
            <a:r>
              <a:rPr lang="cs-CZ" sz="2800" b="1" i="1" dirty="0" smtClean="0"/>
              <a:t>Jindřicha I.</a:t>
            </a:r>
            <a:r>
              <a:rPr lang="cs-CZ" sz="2800" i="1" dirty="0" smtClean="0"/>
              <a:t> </a:t>
            </a:r>
            <a:br>
              <a:rPr lang="cs-CZ" sz="2800" i="1" dirty="0" smtClean="0"/>
            </a:br>
            <a:r>
              <a:rPr lang="cs-CZ" sz="2800" i="1" dirty="0" smtClean="0"/>
              <a:t>a jeho tří potomků: </a:t>
            </a:r>
            <a:r>
              <a:rPr lang="cs-CZ" sz="2800" b="1" i="1" dirty="0" smtClean="0"/>
              <a:t>Oty</a:t>
            </a:r>
            <a:r>
              <a:rPr lang="cs-CZ" sz="2800" i="1" dirty="0" smtClean="0"/>
              <a:t>, řečeného Ryšavý, </a:t>
            </a:r>
            <a:r>
              <a:rPr lang="cs-CZ" sz="2800" b="1" i="1" dirty="0" smtClean="0"/>
              <a:t>Oty II. </a:t>
            </a:r>
            <a:r>
              <a:rPr lang="cs-CZ" sz="2800" i="1" dirty="0" smtClean="0"/>
              <a:t/>
            </a:r>
            <a:br>
              <a:rPr lang="cs-CZ" sz="2800" i="1" dirty="0" smtClean="0"/>
            </a:br>
            <a:r>
              <a:rPr lang="cs-CZ" sz="2800" i="1" dirty="0" smtClean="0"/>
              <a:t>a </a:t>
            </a:r>
            <a:r>
              <a:rPr lang="cs-CZ" sz="2800" b="1" i="1" dirty="0" smtClean="0"/>
              <a:t>Oty III.</a:t>
            </a:r>
            <a:r>
              <a:rPr lang="cs-CZ" sz="2800" i="1" dirty="0" smtClean="0"/>
              <a:t>, který byl nazýván krásný chlapec, </a:t>
            </a:r>
            <a:br>
              <a:rPr lang="cs-CZ" sz="2800" i="1" dirty="0" smtClean="0"/>
            </a:br>
            <a:r>
              <a:rPr lang="cs-CZ" sz="2800" i="1" dirty="0" smtClean="0"/>
              <a:t>a </a:t>
            </a:r>
            <a:r>
              <a:rPr lang="cs-CZ" sz="2800" b="1" i="1" dirty="0" smtClean="0"/>
              <a:t>Jindřicha II.</a:t>
            </a:r>
            <a:r>
              <a:rPr lang="cs-CZ" sz="2800" i="1" dirty="0" smtClean="0"/>
              <a:t> s přízviskem Zbožný. </a:t>
            </a:r>
          </a:p>
          <a:p>
            <a:pPr algn="just">
              <a:buNone/>
            </a:pPr>
            <a:r>
              <a:rPr lang="cs-CZ" sz="2800" i="1" dirty="0" smtClean="0"/>
              <a:t>Tito císařové zvládli statečné římské a německé říši sto sedm let. </a:t>
            </a:r>
          </a:p>
          <a:p>
            <a:pPr algn="just">
              <a:buNone/>
            </a:pPr>
            <a:r>
              <a:rPr lang="cs-CZ" sz="2800" i="1" dirty="0" smtClean="0"/>
              <a:t>Autorem je biskup </a:t>
            </a:r>
            <a:r>
              <a:rPr lang="cs-CZ" sz="2800" i="1" dirty="0" err="1" smtClean="0"/>
              <a:t>Dětmar</a:t>
            </a:r>
            <a:r>
              <a:rPr lang="cs-CZ" sz="2800" i="1" dirty="0" smtClean="0"/>
              <a:t> z </a:t>
            </a:r>
            <a:r>
              <a:rPr lang="cs-CZ" sz="2800" i="1" dirty="0" err="1" smtClean="0"/>
              <a:t>Merseburku</a:t>
            </a:r>
            <a:r>
              <a:rPr lang="cs-CZ" sz="2800" i="1" dirty="0" smtClean="0"/>
              <a:t>. Protože byl Sas, zřejmě nejvíce popisuje události, které tito císaři vykonali v Sasku.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Sasko – Čechy – Polsko </a:t>
            </a:r>
          </a:p>
          <a:p>
            <a:pPr algn="just"/>
            <a:r>
              <a:rPr lang="cs-CZ" dirty="0" err="1" smtClean="0"/>
              <a:t>Quedlinburg</a:t>
            </a:r>
            <a:r>
              <a:rPr lang="cs-CZ" dirty="0" smtClean="0"/>
              <a:t> – Magdeburg – </a:t>
            </a:r>
            <a:r>
              <a:rPr lang="cs-CZ" dirty="0" err="1" smtClean="0"/>
              <a:t>Walbeck</a:t>
            </a:r>
            <a:r>
              <a:rPr lang="cs-CZ" dirty="0" smtClean="0"/>
              <a:t> – </a:t>
            </a:r>
            <a:r>
              <a:rPr lang="cs-CZ" dirty="0" err="1" smtClean="0"/>
              <a:t>Merseburk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i="1" dirty="0" smtClean="0"/>
              <a:t>Neudolává snad všechny styl květnaté řeči?</a:t>
            </a:r>
          </a:p>
          <a:p>
            <a:pPr algn="ctr">
              <a:buNone/>
            </a:pPr>
            <a:r>
              <a:rPr lang="cs-CZ" i="1" dirty="0" smtClean="0"/>
              <a:t>Co nyní je různě rozptýleno, spoj postupně v celek. </a:t>
            </a:r>
          </a:p>
          <a:p>
            <a:pPr algn="ctr">
              <a:buNone/>
            </a:pPr>
            <a:r>
              <a:rPr lang="cs-CZ" i="1" dirty="0" smtClean="0"/>
              <a:t>Nesluž jen pozemské slávě, nýbrž buď bdělý, ať získáš</a:t>
            </a:r>
          </a:p>
          <a:p>
            <a:pPr algn="ctr">
              <a:buNone/>
            </a:pPr>
            <a:r>
              <a:rPr lang="cs-CZ" i="1" dirty="0" smtClean="0"/>
              <a:t>dar věčného života, a aby sis ho zasloužil, snaž se. </a:t>
            </a:r>
          </a:p>
          <a:p>
            <a:pPr algn="ctr">
              <a:buNone/>
            </a:pPr>
            <a:r>
              <a:rPr lang="cs-CZ" i="1" dirty="0" smtClean="0"/>
              <a:t>Pamatuj, prosím, na mne, jenž mnoho hříchů jsem spáchal</a:t>
            </a:r>
          </a:p>
          <a:p>
            <a:pPr algn="ctr">
              <a:buNone/>
            </a:pPr>
            <a:r>
              <a:rPr lang="cs-CZ" i="1" dirty="0" smtClean="0"/>
              <a:t>a jenž po svých předchůdcích byl jsem – hle! – ten nejhorší ze všech.</a:t>
            </a:r>
          </a:p>
          <a:p>
            <a:pPr algn="ctr">
              <a:buNone/>
            </a:pPr>
            <a:r>
              <a:rPr lang="cs-CZ" i="1" dirty="0" smtClean="0"/>
              <a:t>Tobě se odevzdávám a milost pro sebe prosím.</a:t>
            </a:r>
          </a:p>
          <a:p>
            <a:pPr algn="ctr">
              <a:buNone/>
            </a:pPr>
            <a:r>
              <a:rPr lang="cs-CZ" i="1" dirty="0" smtClean="0"/>
              <a:t>Kronika </a:t>
            </a:r>
            <a:r>
              <a:rPr lang="cs-CZ" i="1" dirty="0" err="1" smtClean="0"/>
              <a:t>Dětmara</a:t>
            </a:r>
            <a:r>
              <a:rPr lang="cs-CZ" i="1" dirty="0" smtClean="0"/>
              <a:t> prosí, čtenáři, o tvojí přízeň, </a:t>
            </a:r>
          </a:p>
          <a:p>
            <a:pPr algn="ctr">
              <a:buNone/>
            </a:pPr>
            <a:r>
              <a:rPr lang="cs-CZ" i="1" dirty="0" smtClean="0"/>
              <a:t>budeš-li čítat ji stále, zažene smutek z tvé mysli.</a:t>
            </a:r>
          </a:p>
          <a:p>
            <a:pPr algn="ctr">
              <a:buNone/>
            </a:pPr>
            <a:r>
              <a:rPr lang="cs-CZ" i="1" dirty="0" smtClean="0"/>
              <a:t>Dávej jí před hrami přednost a jinými prázdnými věcmi, </a:t>
            </a:r>
          </a:p>
          <a:p>
            <a:pPr algn="ctr">
              <a:buNone/>
            </a:pPr>
            <a:r>
              <a:rPr lang="cs-CZ" i="1" dirty="0" smtClean="0"/>
              <a:t>spravedlivé vždy chval a za hříšníky se modli.</a:t>
            </a:r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Dětmar</a:t>
            </a:r>
            <a:r>
              <a:rPr lang="cs-CZ" dirty="0" smtClean="0"/>
              <a:t> z </a:t>
            </a:r>
            <a:r>
              <a:rPr lang="cs-CZ" dirty="0" err="1" smtClean="0"/>
              <a:t>Merseburku</a:t>
            </a:r>
            <a:r>
              <a:rPr lang="cs-CZ" dirty="0" smtClean="0"/>
              <a:t>, KRONIKA, Praha 2008, s. 34.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r>
              <a:rPr lang="cs-CZ" i="1" dirty="0" smtClean="0"/>
              <a:t>Ze Štrasburku odjel král do Mohuče, kde s pokornou prosbou překročil práh kostela svatého biskupa Martina a oslavil slavně svátek všech svatých apoštolů. </a:t>
            </a:r>
          </a:p>
          <a:p>
            <a:pPr algn="just">
              <a:buNone/>
            </a:pPr>
            <a:r>
              <a:rPr lang="cs-CZ" i="1" dirty="0" smtClean="0"/>
              <a:t>Poté projížděl východní Franky a nakonec opět spatřil Sasko, o kterém často s láskou hovořil jako o rozkvetlé zahradě bezpečí a bohatství.</a:t>
            </a:r>
          </a:p>
          <a:p>
            <a:pPr algn="just">
              <a:buNone/>
            </a:pPr>
            <a:r>
              <a:rPr lang="cs-CZ" i="1" dirty="0" smtClean="0"/>
              <a:t>Tam dal průchod hněvu, který v dobrotě svého srdce dlouho skrýval, a vyzval všechny vazaly věrné Kristu i králi na válečnou výpravu v polovině srpna, aby zkrotil zuřivou Boleslavovu troufalost.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Dětmar</a:t>
            </a:r>
            <a:r>
              <a:rPr lang="cs-CZ" dirty="0" smtClean="0"/>
              <a:t> z </a:t>
            </a:r>
            <a:r>
              <a:rPr lang="cs-CZ" dirty="0" err="1" smtClean="0"/>
              <a:t>Merseburku</a:t>
            </a:r>
            <a:r>
              <a:rPr lang="cs-CZ" dirty="0" smtClean="0"/>
              <a:t>, KRONIKA, Praha 2008, s. 165.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i="1" dirty="0" smtClean="0"/>
          </a:p>
          <a:p>
            <a:pPr algn="just">
              <a:buNone/>
            </a:pPr>
            <a:r>
              <a:rPr lang="cs-CZ" i="1" dirty="0" smtClean="0"/>
              <a:t>Ve stanovený termín se vojsko shromáždilo </a:t>
            </a:r>
            <a:br>
              <a:rPr lang="cs-CZ" i="1" dirty="0" smtClean="0"/>
            </a:br>
            <a:r>
              <a:rPr lang="cs-CZ" i="1" dirty="0" smtClean="0"/>
              <a:t>v </a:t>
            </a:r>
            <a:r>
              <a:rPr lang="cs-CZ" i="1" dirty="0" err="1" smtClean="0"/>
              <a:t>Merseburku</a:t>
            </a:r>
            <a:r>
              <a:rPr lang="cs-CZ" i="1" dirty="0" smtClean="0"/>
              <a:t> a v tajnosti vytáhlo proti nepříteli. Král zprvu předstíral, že jeho cílem je Polsko. </a:t>
            </a:r>
          </a:p>
          <a:p>
            <a:pPr algn="just">
              <a:buNone/>
            </a:pPr>
            <a:r>
              <a:rPr lang="cs-CZ" i="1" dirty="0" smtClean="0"/>
              <a:t>V </a:t>
            </a:r>
            <a:r>
              <a:rPr lang="cs-CZ" i="1" dirty="0" err="1" smtClean="0"/>
              <a:t>Boritz</a:t>
            </a:r>
            <a:r>
              <a:rPr lang="cs-CZ" i="1" dirty="0" smtClean="0"/>
              <a:t> a </a:t>
            </a:r>
            <a:r>
              <a:rPr lang="cs-CZ" i="1" dirty="0" err="1" smtClean="0"/>
              <a:t>Neussenu</a:t>
            </a:r>
            <a:r>
              <a:rPr lang="cs-CZ" i="1" dirty="0" smtClean="0"/>
              <a:t> dal přichystat lodě, aby nikdo </a:t>
            </a:r>
            <a:br>
              <a:rPr lang="cs-CZ" i="1" dirty="0" smtClean="0"/>
            </a:br>
            <a:r>
              <a:rPr lang="cs-CZ" i="1" dirty="0" smtClean="0"/>
              <a:t>z jeho spojenců, který by jen předstíral oddanost, nemohl nepříteli prozradit pravý cíl výpravy. Jeho vojsko mezitím při přechodu řeky znatelně zadržela průtrž mračen. </a:t>
            </a:r>
          </a:p>
          <a:p>
            <a:pPr algn="just">
              <a:buNone/>
            </a:pPr>
            <a:r>
              <a:rPr lang="cs-CZ" i="1" dirty="0" smtClean="0"/>
              <a:t>V době, kdy by se toho sotvakdo nadál, pronikl potom se svým vojskem do Čech. Zde se řvoucí lev s hrdým ohonem pokusil králi zabránit přejít hory.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Dětmar</a:t>
            </a:r>
            <a:r>
              <a:rPr lang="cs-CZ" dirty="0" smtClean="0"/>
              <a:t> z </a:t>
            </a:r>
            <a:r>
              <a:rPr lang="cs-CZ" dirty="0" err="1" smtClean="0"/>
              <a:t>Merseburku</a:t>
            </a:r>
            <a:r>
              <a:rPr lang="cs-CZ" dirty="0" smtClean="0"/>
              <a:t>, KRONIKA, Praha 2008, s. 165.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8"/>
            <a:ext cx="9149937" cy="68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err="1" smtClean="0"/>
              <a:t>Helmold</a:t>
            </a:r>
            <a:r>
              <a:rPr lang="cs-CZ" b="1" u="sng" dirty="0" smtClean="0"/>
              <a:t> z </a:t>
            </a:r>
            <a:r>
              <a:rPr lang="cs-CZ" b="1" u="sng" dirty="0" err="1" smtClean="0"/>
              <a:t>Bosau</a:t>
            </a:r>
            <a:r>
              <a:rPr lang="cs-CZ" b="1" u="sng" dirty="0" smtClean="0"/>
              <a:t> (1120–1177)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Harz</a:t>
            </a:r>
            <a:r>
              <a:rPr lang="cs-CZ" dirty="0" smtClean="0"/>
              <a:t> (?)</a:t>
            </a:r>
          </a:p>
          <a:p>
            <a:r>
              <a:rPr lang="cs-CZ" dirty="0" smtClean="0"/>
              <a:t>augustiniánský klášter</a:t>
            </a:r>
          </a:p>
          <a:p>
            <a:r>
              <a:rPr lang="cs-CZ" dirty="0" err="1" smtClean="0"/>
              <a:t>Bosau</a:t>
            </a:r>
            <a:r>
              <a:rPr lang="cs-CZ" dirty="0" smtClean="0"/>
              <a:t> (</a:t>
            </a:r>
            <a:r>
              <a:rPr lang="cs-CZ" dirty="0" err="1" smtClean="0"/>
              <a:t>Plön</a:t>
            </a:r>
            <a:r>
              <a:rPr lang="cs-CZ" dirty="0" smtClean="0"/>
              <a:t>, </a:t>
            </a:r>
            <a:r>
              <a:rPr lang="cs-CZ" dirty="0" err="1" smtClean="0"/>
              <a:t>Schleswig</a:t>
            </a:r>
            <a:r>
              <a:rPr lang="cs-CZ" dirty="0" smtClean="0"/>
              <a:t>-</a:t>
            </a:r>
            <a:r>
              <a:rPr lang="cs-CZ" dirty="0" err="1" smtClean="0"/>
              <a:t>Holstein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misijní činnost </a:t>
            </a:r>
          </a:p>
          <a:p>
            <a:r>
              <a:rPr lang="cs-CZ" i="1" dirty="0" err="1" smtClean="0"/>
              <a:t>Chronica</a:t>
            </a:r>
            <a:r>
              <a:rPr lang="cs-CZ" i="1" dirty="0" smtClean="0"/>
              <a:t> </a:t>
            </a:r>
            <a:r>
              <a:rPr lang="cs-CZ" i="1" dirty="0" err="1" smtClean="0"/>
              <a:t>Slavorum</a:t>
            </a:r>
            <a:r>
              <a:rPr lang="cs-CZ" i="1" dirty="0" smtClean="0"/>
              <a:t> </a:t>
            </a:r>
            <a:r>
              <a:rPr lang="cs-CZ" dirty="0" smtClean="0"/>
              <a:t>(od 1163)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Jindřich Lev</a:t>
            </a:r>
          </a:p>
          <a:p>
            <a:pPr>
              <a:buNone/>
            </a:pPr>
            <a:r>
              <a:rPr lang="cs-CZ" dirty="0" smtClean="0"/>
              <a:t>Fridrich Barbarossa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metanarativ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velké vyprávění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293" y="0"/>
            <a:ext cx="6483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766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-9749"/>
            <a:ext cx="5177227" cy="686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678"/>
            <a:ext cx="8102494" cy="68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732"/>
            <a:ext cx="4774723" cy="68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Geografický rozhled </a:t>
            </a:r>
            <a:r>
              <a:rPr lang="cs-CZ" dirty="0" err="1" smtClean="0"/>
              <a:t>Helmolda</a:t>
            </a:r>
            <a:r>
              <a:rPr lang="cs-CZ" dirty="0" smtClean="0"/>
              <a:t> z </a:t>
            </a:r>
            <a:r>
              <a:rPr lang="cs-CZ" dirty="0" err="1" smtClean="0"/>
              <a:t>Bosau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13" y="662551"/>
            <a:ext cx="8957587" cy="61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smtClean="0"/>
              <a:t>Adam Brémský (1050–1080/85)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Ego Adam magistr </a:t>
            </a:r>
            <a:r>
              <a:rPr lang="cs-CZ" i="1" dirty="0" err="1" smtClean="0"/>
              <a:t>scholarum</a:t>
            </a:r>
            <a:r>
              <a:rPr lang="cs-CZ" i="1" dirty="0" smtClean="0"/>
              <a:t> </a:t>
            </a:r>
            <a:r>
              <a:rPr lang="cs-CZ" i="1" dirty="0" err="1" smtClean="0"/>
              <a:t>scripsi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subscripsi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http://daten.digitale-sammlungen.de/0001/bsb00016233/images/index.html?seite=67</a:t>
            </a:r>
            <a:endParaRPr lang="cs-CZ" sz="2400" dirty="0" smtClean="0"/>
          </a:p>
          <a:p>
            <a:pPr>
              <a:buNone/>
            </a:pPr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Deutsche</a:t>
            </a:r>
            <a:r>
              <a:rPr lang="cs-CZ" dirty="0" smtClean="0"/>
              <a:t> </a:t>
            </a:r>
            <a:r>
              <a:rPr lang="cs-CZ" dirty="0" err="1" smtClean="0"/>
              <a:t>Bibliographie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Brémy – kanovník, městská škola</a:t>
            </a:r>
          </a:p>
          <a:p>
            <a:r>
              <a:rPr lang="cs-CZ" dirty="0" smtClean="0"/>
              <a:t>Magdeburg – katedrální škola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r>
              <a:rPr lang="cs-CZ" sz="3900" i="1" dirty="0" smtClean="0"/>
              <a:t>Také prý kolem pobřeží Baltského moře (též barbarské moře) žijí Amazonky a toto území se nyní nazývá Země žen.</a:t>
            </a:r>
          </a:p>
          <a:p>
            <a:pPr algn="just">
              <a:buNone/>
            </a:pPr>
            <a:r>
              <a:rPr lang="cs-CZ" sz="3900" i="1" dirty="0" smtClean="0"/>
              <a:t>Někteří tvrdí, že Amazonky počnou děti tím, že srkají vodu. Také jako tvrdí jiní, otěhotní s kupci, kteří tamtudy projíždějí, nebo s muži, které drží u sebe v zajetí, nebo s nejrůznějšími stvůrami, jež tu nejsou vzácností.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Kapitola XIX. (Adam Brémský, Činy biskupů hamburského kostela. Velká kronika evropského Severu, Praha 2009, s. 202.)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cs-CZ" sz="3600" i="1" dirty="0" smtClean="0"/>
          </a:p>
          <a:p>
            <a:pPr algn="just">
              <a:buNone/>
            </a:pPr>
            <a:r>
              <a:rPr lang="cs-CZ" sz="3600" i="1" dirty="0" smtClean="0"/>
              <a:t>Norsko je nejvzdálenější zemí světa.</a:t>
            </a:r>
          </a:p>
          <a:p>
            <a:pPr algn="just">
              <a:buNone/>
            </a:pPr>
            <a:endParaRPr lang="cs-CZ" sz="3600" i="1" dirty="0" smtClean="0"/>
          </a:p>
          <a:p>
            <a:pPr algn="just">
              <a:buNone/>
            </a:pPr>
            <a:r>
              <a:rPr lang="cs-CZ" sz="3600" i="1" dirty="0" smtClean="0"/>
              <a:t>Z Normanů, kteří žijí za Dánskem, vzešli Normané sídlící ve Francii </a:t>
            </a:r>
            <a:br>
              <a:rPr lang="cs-CZ" sz="3600" i="1" dirty="0" smtClean="0"/>
            </a:br>
            <a:r>
              <a:rPr lang="cs-CZ" sz="3600" i="1" dirty="0" smtClean="0"/>
              <a:t>a z nich pocházejí třetí Normané, kteří nedávno obsadili Apulii.</a:t>
            </a:r>
          </a:p>
          <a:p>
            <a:pPr algn="just">
              <a:buNone/>
            </a:pPr>
            <a:endParaRPr lang="cs-CZ" sz="3600" i="1" dirty="0" smtClean="0"/>
          </a:p>
          <a:p>
            <a:pPr algn="just">
              <a:buNone/>
            </a:pPr>
            <a:r>
              <a:rPr lang="cs-CZ" sz="3600" i="1" dirty="0" smtClean="0"/>
              <a:t>Na mnoha místech Norska a Švédska jsou pastýři stád nejvznešenějšími lidmi. Žijí po způsobu patriarchů a z práce svých rukou. Všichni obyvatelé Norska jsou dobří křesťané, kromě těch, kteří žijí u oceánu na vzdáleném severu. Ti lidé stále ještě vládou magií a kouzly, a jak prohlašují, mají takovou moc, že vědí, kdo co na celém světě dělá.</a:t>
            </a:r>
          </a:p>
          <a:p>
            <a:pPr algn="just">
              <a:buNone/>
            </a:pPr>
            <a:endParaRPr lang="cs-CZ" sz="3600" i="1" dirty="0" smtClean="0"/>
          </a:p>
          <a:p>
            <a:pPr algn="just">
              <a:buNone/>
            </a:pPr>
            <a:r>
              <a:rPr lang="cs-CZ" sz="3600" i="1" dirty="0" smtClean="0"/>
              <a:t>Za Islandem je oceán zamrzlý, bouřlivý a temný.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Kapitola XXXI – XXXII., XXXVI. (Adam Brémský, Činy biskupů hamburského kostela. Velká kronika evropského Severu, Praha 2009, s. 212–213, 219.)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99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732240" y="117693"/>
            <a:ext cx="21237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Source</a:t>
            </a:r>
            <a:r>
              <a:rPr lang="cs-CZ" dirty="0" smtClean="0"/>
              <a:t>: Adam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Bremen</a:t>
            </a:r>
            <a:r>
              <a:rPr lang="cs-CZ" dirty="0" smtClean="0"/>
              <a:t>, "[</a:t>
            </a:r>
            <a:r>
              <a:rPr lang="cs-CZ" dirty="0" err="1" smtClean="0"/>
              <a:t>Scandinavia</a:t>
            </a:r>
            <a:r>
              <a:rPr lang="cs-CZ" dirty="0" smtClean="0"/>
              <a:t> in] </a:t>
            </a:r>
            <a:r>
              <a:rPr lang="cs-CZ" dirty="0" err="1" smtClean="0"/>
              <a:t>Chapters</a:t>
            </a:r>
            <a:r>
              <a:rPr lang="cs-CZ" dirty="0" smtClean="0"/>
              <a:t> 24-25,32,33 &amp; 38" in </a:t>
            </a:r>
            <a:r>
              <a:rPr lang="cs-CZ" dirty="0" err="1" smtClean="0"/>
              <a:t>Beskrivelse</a:t>
            </a:r>
            <a:r>
              <a:rPr lang="cs-CZ" dirty="0" smtClean="0"/>
              <a:t> </a:t>
            </a:r>
            <a:r>
              <a:rPr lang="cs-CZ" dirty="0" err="1" smtClean="0"/>
              <a:t>af</a:t>
            </a:r>
            <a:r>
              <a:rPr lang="cs-CZ" dirty="0" smtClean="0"/>
              <a:t> </a:t>
            </a:r>
            <a:r>
              <a:rPr lang="cs-CZ" dirty="0" err="1" smtClean="0"/>
              <a:t>øerne</a:t>
            </a:r>
            <a:r>
              <a:rPr lang="cs-CZ" dirty="0" smtClean="0"/>
              <a:t> i </a:t>
            </a:r>
            <a:r>
              <a:rPr lang="cs-CZ" dirty="0" err="1" smtClean="0"/>
              <a:t>Nordern</a:t>
            </a:r>
            <a:r>
              <a:rPr lang="cs-CZ" dirty="0" smtClean="0"/>
              <a:t> [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Islands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], (</a:t>
            </a:r>
            <a:r>
              <a:rPr lang="cs-CZ" dirty="0" err="1" smtClean="0"/>
              <a:t>Copenhagen</a:t>
            </a:r>
            <a:r>
              <a:rPr lang="cs-CZ" dirty="0" smtClean="0"/>
              <a:t>: </a:t>
            </a:r>
            <a:r>
              <a:rPr lang="cs-CZ" dirty="0" err="1" smtClean="0"/>
              <a:t>Wormianum</a:t>
            </a:r>
            <a:r>
              <a:rPr lang="cs-CZ" dirty="0" smtClean="0"/>
              <a:t>, 1978), 47,55-56 &amp; 60-62.</a:t>
            </a:r>
          </a:p>
          <a:p>
            <a:r>
              <a:rPr lang="cs-CZ" b="1" dirty="0" smtClean="0"/>
              <a:t>Notes</a:t>
            </a:r>
            <a:r>
              <a:rPr lang="cs-CZ" dirty="0" smtClean="0"/>
              <a:t>: </a:t>
            </a:r>
            <a:r>
              <a:rPr lang="cs-CZ" dirty="0" err="1" smtClean="0"/>
              <a:t>Original</a:t>
            </a:r>
            <a:r>
              <a:rPr lang="cs-CZ" dirty="0" smtClean="0"/>
              <a:t> Latin text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commentaries</a:t>
            </a:r>
            <a:r>
              <a:rPr lang="cs-CZ" dirty="0" smtClean="0"/>
              <a:t> by Allan A. Lund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 by B. </a:t>
            </a:r>
            <a:r>
              <a:rPr lang="cs-CZ" dirty="0" err="1" smtClean="0"/>
              <a:t>Wallace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r>
              <a:rPr lang="cs-CZ" dirty="0" smtClean="0"/>
              <a:t> tile: </a:t>
            </a:r>
            <a:r>
              <a:rPr lang="cs-CZ" dirty="0" err="1" smtClean="0"/>
              <a:t>Descriptio</a:t>
            </a:r>
            <a:r>
              <a:rPr lang="cs-CZ" dirty="0" smtClean="0"/>
              <a:t> </a:t>
            </a:r>
            <a:r>
              <a:rPr lang="cs-CZ" dirty="0" err="1" smtClean="0"/>
              <a:t>insularum</a:t>
            </a:r>
            <a:r>
              <a:rPr lang="cs-CZ" dirty="0" smtClean="0"/>
              <a:t> </a:t>
            </a:r>
            <a:r>
              <a:rPr lang="cs-CZ" dirty="0" err="1" smtClean="0"/>
              <a:t>Aquilonis</a:t>
            </a:r>
            <a:r>
              <a:rPr lang="cs-CZ" dirty="0" smtClean="0"/>
              <a:t>.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c</a:t>
            </a:r>
            <a:r>
              <a:rPr lang="cs-CZ" dirty="0" smtClean="0"/>
              <a:t>. 1075.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33203"/>
            <a:ext cx="5016390" cy="689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Oto z </a:t>
            </a:r>
            <a:r>
              <a:rPr lang="cs-CZ" sz="3600" b="1" u="sng" dirty="0" err="1" smtClean="0"/>
              <a:t>Freissingu</a:t>
            </a:r>
            <a:r>
              <a:rPr lang="cs-CZ" sz="3600" b="1" u="sng" dirty="0" smtClean="0"/>
              <a:t> </a:t>
            </a:r>
            <a:br>
              <a:rPr lang="cs-CZ" sz="3600" b="1" u="sng" dirty="0" smtClean="0"/>
            </a:br>
            <a:r>
              <a:rPr lang="cs-CZ" sz="3600" b="1" u="sng" dirty="0" smtClean="0"/>
              <a:t>(1112 </a:t>
            </a:r>
            <a:r>
              <a:rPr lang="cs-CZ" sz="3600" b="1" u="sng" dirty="0" err="1" smtClean="0"/>
              <a:t>Klosterneuburg</a:t>
            </a:r>
            <a:r>
              <a:rPr lang="cs-CZ" sz="3600" b="1" u="sng" dirty="0" smtClean="0"/>
              <a:t> (?) – 1158 </a:t>
            </a:r>
            <a:r>
              <a:rPr lang="cs-CZ" sz="3600" b="1" u="sng" dirty="0" err="1" smtClean="0"/>
              <a:t>Morimond</a:t>
            </a:r>
            <a:endParaRPr lang="cs-CZ" sz="36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cisterciák </a:t>
            </a:r>
          </a:p>
          <a:p>
            <a:pPr algn="just"/>
            <a:r>
              <a:rPr lang="cs-CZ" dirty="0" err="1" smtClean="0"/>
              <a:t>Babenberkové</a:t>
            </a:r>
            <a:r>
              <a:rPr lang="cs-CZ" dirty="0" smtClean="0"/>
              <a:t> (rodiče: Leopold III. a </a:t>
            </a:r>
            <a:r>
              <a:rPr lang="cs-CZ" dirty="0" err="1" smtClean="0"/>
              <a:t>Agnes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Waiblingen</a:t>
            </a:r>
            <a:r>
              <a:rPr lang="cs-CZ" dirty="0" smtClean="0"/>
              <a:t>)</a:t>
            </a:r>
          </a:p>
          <a:p>
            <a:pPr algn="just"/>
            <a:r>
              <a:rPr lang="cs-CZ" dirty="0" err="1" smtClean="0"/>
              <a:t>Klosterneuburg</a:t>
            </a:r>
            <a:r>
              <a:rPr lang="cs-CZ" dirty="0" smtClean="0"/>
              <a:t> – </a:t>
            </a:r>
            <a:r>
              <a:rPr lang="cs-CZ" dirty="0" err="1" smtClean="0"/>
              <a:t>Heiligenkreuz</a:t>
            </a:r>
            <a:r>
              <a:rPr lang="cs-CZ" dirty="0" smtClean="0"/>
              <a:t> – </a:t>
            </a:r>
            <a:r>
              <a:rPr lang="cs-CZ" dirty="0" err="1" smtClean="0"/>
              <a:t>Freising</a:t>
            </a:r>
            <a:r>
              <a:rPr lang="cs-CZ" dirty="0" smtClean="0"/>
              <a:t> – </a:t>
            </a:r>
            <a:r>
              <a:rPr lang="cs-CZ" dirty="0" err="1" smtClean="0"/>
              <a:t>Morimond</a:t>
            </a:r>
            <a:r>
              <a:rPr lang="cs-CZ" dirty="0" smtClean="0"/>
              <a:t> (</a:t>
            </a:r>
            <a:r>
              <a:rPr lang="cs-CZ" dirty="0" err="1" smtClean="0"/>
              <a:t>Champagne</a:t>
            </a:r>
            <a:r>
              <a:rPr lang="cs-CZ" dirty="0" smtClean="0"/>
              <a:t>) </a:t>
            </a:r>
          </a:p>
          <a:p>
            <a:pPr algn="just"/>
            <a:r>
              <a:rPr lang="cs-CZ" dirty="0" smtClean="0"/>
              <a:t>1147 – 2. křížová výprava</a:t>
            </a:r>
          </a:p>
          <a:p>
            <a:pPr algn="just"/>
            <a:r>
              <a:rPr lang="cs-CZ" dirty="0" smtClean="0"/>
              <a:t> </a:t>
            </a:r>
            <a:r>
              <a:rPr lang="cs-CZ" dirty="0" err="1" smtClean="0"/>
              <a:t>beatifikován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3967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-78672"/>
            <a:ext cx="3312368" cy="7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300192" y="62373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Heiligenkreuz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421"/>
            <a:ext cx="8128713" cy="680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9"/>
            <a:ext cx="8892480" cy="1584176"/>
          </a:xfrm>
        </p:spPr>
        <p:txBody>
          <a:bodyPr/>
          <a:lstStyle/>
          <a:p>
            <a:pPr algn="just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bavarikon.de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object</a:t>
            </a:r>
            <a:r>
              <a:rPr lang="cs-CZ" dirty="0" smtClean="0">
                <a:hlinkClick r:id="rId2"/>
              </a:rPr>
              <a:t>/bav:BSB-HSS-00000BSB00103574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16832"/>
            <a:ext cx="9139787" cy="302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54"/>
            <a:ext cx="4631077" cy="68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669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i="1" dirty="0" smtClean="0"/>
              <a:t>„… muž jménem Sámo, národem Frank, vzal s sebou četné kupce a odebral se mezi Slovany jménem </a:t>
            </a:r>
            <a:r>
              <a:rPr lang="cs-CZ" i="1" dirty="0" err="1" smtClean="0"/>
              <a:t>Venedy</a:t>
            </a:r>
            <a:r>
              <a:rPr lang="cs-CZ" i="1" dirty="0" smtClean="0"/>
              <a:t>, aby obchodoval. </a:t>
            </a:r>
          </a:p>
          <a:p>
            <a:pPr algn="just">
              <a:buNone/>
            </a:pPr>
            <a:r>
              <a:rPr lang="cs-CZ" i="1" dirty="0" smtClean="0"/>
              <a:t>Slované již počali bojovat proti Avarům jménem Hunům a jejich králi – chaganovi… </a:t>
            </a:r>
          </a:p>
          <a:p>
            <a:pPr algn="just">
              <a:buNone/>
            </a:pPr>
            <a:r>
              <a:rPr lang="cs-CZ" i="1" dirty="0" smtClean="0"/>
              <a:t>Když </a:t>
            </a:r>
            <a:r>
              <a:rPr lang="cs-CZ" i="1" dirty="0" err="1" smtClean="0"/>
              <a:t>Venedové</a:t>
            </a:r>
            <a:r>
              <a:rPr lang="cs-CZ" i="1" dirty="0" smtClean="0"/>
              <a:t> udeřili ve vojsku proti Hunům, kupec Sámo, kterého jsem výše vzpomněl, táhl s nimi </a:t>
            </a:r>
            <a:br>
              <a:rPr lang="cs-CZ" i="1" dirty="0" smtClean="0"/>
            </a:br>
            <a:r>
              <a:rPr lang="cs-CZ" i="1" dirty="0" smtClean="0"/>
              <a:t>ve vojsku; a tu učinil tak dobrou službu, co se týče Hunů, že to bylo podivuhodné, a veliké množství jich bylo pobito mečem </a:t>
            </a:r>
            <a:r>
              <a:rPr lang="cs-CZ" i="1" dirty="0" err="1" smtClean="0"/>
              <a:t>Venedů</a:t>
            </a:r>
            <a:r>
              <a:rPr lang="cs-CZ" i="1" dirty="0" smtClean="0"/>
              <a:t>. </a:t>
            </a:r>
          </a:p>
          <a:p>
            <a:pPr algn="just">
              <a:buNone/>
            </a:pPr>
            <a:r>
              <a:rPr lang="cs-CZ" i="1" dirty="0" err="1" smtClean="0"/>
              <a:t>Venedové</a:t>
            </a:r>
            <a:r>
              <a:rPr lang="cs-CZ" i="1" dirty="0" smtClean="0"/>
              <a:t>, vidouce užitečnost Sámovu, zvolí ho </a:t>
            </a:r>
            <a:br>
              <a:rPr lang="cs-CZ" i="1" dirty="0" smtClean="0"/>
            </a:br>
            <a:r>
              <a:rPr lang="cs-CZ" i="1" dirty="0" smtClean="0"/>
              <a:t>nad sebou králem, kde šťastně kraloval třicet a pět let…“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5678"/>
            <a:ext cx="5616624" cy="6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950"/>
            <a:ext cx="7812277" cy="68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b="1" u="sng" dirty="0" smtClean="0"/>
              <a:t>anály (</a:t>
            </a:r>
            <a:r>
              <a:rPr lang="cs-CZ" b="1" i="1" u="sng" dirty="0" err="1" smtClean="0"/>
              <a:t>annus</a:t>
            </a:r>
            <a:r>
              <a:rPr lang="cs-CZ" b="1" u="sng" dirty="0" smtClean="0"/>
              <a:t> – rok)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Mety (do 830)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err="1" smtClean="0"/>
              <a:t>Lorch</a:t>
            </a:r>
            <a:endParaRPr lang="cs-CZ" dirty="0" smtClean="0"/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St. Bertin 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err="1" smtClean="0"/>
              <a:t>Quedlinburg</a:t>
            </a:r>
            <a:r>
              <a:rPr lang="cs-CZ" dirty="0" smtClean="0"/>
              <a:t> (933–1030)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err="1" smtClean="0"/>
              <a:t>Klosterneuburg</a:t>
            </a:r>
            <a:r>
              <a:rPr lang="cs-CZ" dirty="0" smtClean="0"/>
              <a:t>, </a:t>
            </a:r>
            <a:r>
              <a:rPr lang="cs-CZ" dirty="0" err="1" smtClean="0"/>
              <a:t>Heiligenkreuz</a:t>
            </a:r>
            <a:r>
              <a:rPr lang="cs-CZ" dirty="0" smtClean="0"/>
              <a:t>, </a:t>
            </a:r>
            <a:r>
              <a:rPr lang="cs-CZ" dirty="0" err="1" smtClean="0"/>
              <a:t>Melk</a:t>
            </a:r>
            <a:endParaRPr lang="cs-CZ" dirty="0" smtClean="0"/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err="1" smtClean="0"/>
              <a:t>Freising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sz="2200" dirty="0" smtClean="0">
                <a:hlinkClick r:id="rId2"/>
              </a:rPr>
              <a:t>https://archive.org/stream/annalesmettenses00sims#page/1/mode/1up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07817"/>
            <a:ext cx="5093653" cy="62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565</Words>
  <Application>Microsoft Office PowerPoint</Application>
  <PresentationFormat>Předvádění na obrazovce (4:3)</PresentationFormat>
  <Paragraphs>110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Rané říšské kronikářství</vt:lpstr>
      <vt:lpstr>Snímek 2</vt:lpstr>
      <vt:lpstr>Snímek 3</vt:lpstr>
      <vt:lpstr>Snímek 4</vt:lpstr>
      <vt:lpstr>Snímek 5</vt:lpstr>
      <vt:lpstr>Snímek 6</vt:lpstr>
      <vt:lpstr>Snímek 7</vt:lpstr>
      <vt:lpstr>anály (annus – rok)</vt:lpstr>
      <vt:lpstr> https://archive.org/stream/annalesmettenses00sims#page/1/mode/1up </vt:lpstr>
      <vt:lpstr>Widukind z Corvey (925 – 975)</vt:lpstr>
      <vt:lpstr>Dětmar Merserburský (975–1018)</vt:lpstr>
      <vt:lpstr>Snímek 12</vt:lpstr>
      <vt:lpstr>Snímek 13</vt:lpstr>
      <vt:lpstr>Snímek 14</vt:lpstr>
      <vt:lpstr>Snímek 15</vt:lpstr>
      <vt:lpstr>Snímek 16</vt:lpstr>
      <vt:lpstr>Helmold z Bosau (1120–1177)</vt:lpstr>
      <vt:lpstr>Snímek 18</vt:lpstr>
      <vt:lpstr>Snímek 19</vt:lpstr>
      <vt:lpstr>Snímek 20</vt:lpstr>
      <vt:lpstr>Geografický rozhled Helmolda z Bosau</vt:lpstr>
      <vt:lpstr>Adam Brémský (1050–1080/85)</vt:lpstr>
      <vt:lpstr>Snímek 23</vt:lpstr>
      <vt:lpstr>Snímek 24</vt:lpstr>
      <vt:lpstr>Snímek 25</vt:lpstr>
      <vt:lpstr>Snímek 26</vt:lpstr>
      <vt:lpstr>Oto z Freissingu  (1112 Klosterneuburg (?) – 1158 Morimond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Geografický rozhled Helmolda z Bosau</dc:title>
  <dc:creator>Anna Košátková</dc:creator>
  <cp:lastModifiedBy>Anna Košátková</cp:lastModifiedBy>
  <cp:revision>32</cp:revision>
  <dcterms:created xsi:type="dcterms:W3CDTF">2017-02-26T15:05:58Z</dcterms:created>
  <dcterms:modified xsi:type="dcterms:W3CDTF">2017-03-07T09:20:21Z</dcterms:modified>
</cp:coreProperties>
</file>