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11.12.2021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2. ročník Bc. ZSTP II</a:t>
            </a:r>
            <a:endParaRPr lang="en-US" dirty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Karel SÝKORA</a:t>
            </a: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Cíl: seznámit a procvičit základní techniky lezení prvolezce </a:t>
            </a:r>
          </a:p>
          <a:p>
            <a:pPr lvl="0" eaLnBrk="1" latinLnBrk="0" hangingPunct="1"/>
            <a:endParaRPr lang="cs-CZ" dirty="0"/>
          </a:p>
          <a:p>
            <a:pPr lvl="0" eaLnBrk="1" latinLnBrk="0" hangingPunct="1"/>
            <a:r>
              <a:rPr lang="cs-CZ" dirty="0"/>
              <a:t>Průběh: 	- navazování</a:t>
            </a:r>
          </a:p>
          <a:p>
            <a:pPr lvl="0" eaLnBrk="1" latinLnBrk="0" hangingPunct="1"/>
            <a:r>
              <a:rPr lang="cs-CZ" dirty="0"/>
              <a:t>			- povelová technika</a:t>
            </a:r>
          </a:p>
          <a:p>
            <a:pPr lvl="0" eaLnBrk="1" latinLnBrk="0" hangingPunct="1"/>
            <a:r>
              <a:rPr lang="cs-CZ" dirty="0"/>
              <a:t>			- </a:t>
            </a:r>
            <a:r>
              <a:rPr lang="cs-CZ" dirty="0" err="1"/>
              <a:t>partnercheck</a:t>
            </a:r>
            <a:endParaRPr lang="cs-CZ" dirty="0"/>
          </a:p>
          <a:p>
            <a:pPr lvl="0" eaLnBrk="1" latinLnBrk="0" hangingPunct="1"/>
            <a:r>
              <a:rPr lang="cs-CZ" dirty="0"/>
              <a:t>			- lezení prvolezce</a:t>
            </a:r>
          </a:p>
          <a:p>
            <a:pPr lvl="0" eaLnBrk="1" latinLnBrk="0" hangingPunct="1"/>
            <a:r>
              <a:rPr lang="cs-CZ" dirty="0"/>
              <a:t>			- zakládání postupového jištění</a:t>
            </a:r>
          </a:p>
          <a:p>
            <a:pPr lvl="0" eaLnBrk="1" latinLnBrk="0" hangingPunct="1"/>
            <a:r>
              <a:rPr lang="cs-CZ" dirty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Navazování: </a:t>
            </a:r>
            <a:r>
              <a:rPr lang="cs-CZ" dirty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/>
          </a:p>
          <a:p>
            <a:r>
              <a:rPr lang="cs-CZ" sz="2400" b="1" dirty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>
              <a:solidFill>
                <a:srgbClr val="7030A0"/>
              </a:solidFill>
            </a:endParaRPr>
          </a:p>
          <a:p>
            <a:r>
              <a:rPr lang="cs-CZ" dirty="0"/>
              <a:t>MICHALIČKA</a:t>
            </a:r>
            <a:r>
              <a:rPr lang="cs-CZ" baseline="0" dirty="0"/>
              <a:t> Vladimír a kol. Speciální tělesná příprava Vojenské lezení. Praha VO FTVS UK 2019.</a:t>
            </a:r>
          </a:p>
          <a:p>
            <a:endParaRPr lang="cs-CZ" baseline="0" dirty="0"/>
          </a:p>
          <a:p>
            <a:r>
              <a:rPr lang="cs-CZ" baseline="0" dirty="0"/>
              <a:t>FRANK Tomáš a kol. Horolezecká abeceda. Praha Epocha 2009.</a:t>
            </a:r>
          </a:p>
          <a:p>
            <a:endParaRPr lang="cs-CZ" baseline="0" dirty="0"/>
          </a:p>
          <a:p>
            <a:r>
              <a:rPr lang="cs-CZ" baseline="0" dirty="0" err="1"/>
              <a:t>Austrian</a:t>
            </a:r>
            <a:r>
              <a:rPr lang="cs-CZ" baseline="0" dirty="0"/>
              <a:t> </a:t>
            </a:r>
            <a:r>
              <a:rPr lang="cs-CZ" baseline="0" dirty="0" err="1"/>
              <a:t>armed</a:t>
            </a:r>
            <a:r>
              <a:rPr lang="cs-CZ" baseline="0" dirty="0"/>
              <a:t> </a:t>
            </a:r>
            <a:r>
              <a:rPr lang="cs-CZ" baseline="0" dirty="0" err="1"/>
              <a:t>forces</a:t>
            </a:r>
            <a:r>
              <a:rPr lang="cs-CZ" baseline="0" dirty="0"/>
              <a:t> </a:t>
            </a:r>
            <a:r>
              <a:rPr lang="cs-CZ" baseline="0" dirty="0" err="1"/>
              <a:t>field</a:t>
            </a:r>
            <a:r>
              <a:rPr lang="cs-CZ" baseline="0" dirty="0"/>
              <a:t> </a:t>
            </a:r>
            <a:r>
              <a:rPr lang="cs-CZ" baseline="0" dirty="0" err="1"/>
              <a:t>manual</a:t>
            </a:r>
            <a:r>
              <a:rPr lang="cs-CZ" baseline="0" dirty="0"/>
              <a:t>. </a:t>
            </a:r>
            <a:r>
              <a:rPr lang="cs-CZ" baseline="0" dirty="0" err="1"/>
              <a:t>Military</a:t>
            </a:r>
            <a:r>
              <a:rPr lang="cs-CZ" baseline="0" dirty="0"/>
              <a:t> </a:t>
            </a:r>
            <a:r>
              <a:rPr lang="cs-CZ" baseline="0" dirty="0" err="1"/>
              <a:t>mountain</a:t>
            </a:r>
            <a:r>
              <a:rPr lang="cs-CZ" baseline="0" dirty="0"/>
              <a:t> </a:t>
            </a:r>
            <a:r>
              <a:rPr lang="cs-CZ" baseline="0" dirty="0" err="1"/>
              <a:t>training</a:t>
            </a:r>
            <a:r>
              <a:rPr lang="cs-CZ" baseline="0" dirty="0"/>
              <a:t>. </a:t>
            </a:r>
            <a:r>
              <a:rPr lang="cs-CZ" baseline="0" dirty="0" err="1"/>
              <a:t>Vienna</a:t>
            </a:r>
            <a:r>
              <a:rPr lang="cs-CZ" baseline="0" dirty="0"/>
              <a:t> </a:t>
            </a:r>
            <a:r>
              <a:rPr lang="cs-CZ" baseline="0" dirty="0" err="1"/>
              <a:t>Federal</a:t>
            </a:r>
            <a:r>
              <a:rPr lang="cs-CZ" baseline="0" dirty="0"/>
              <a:t> ministry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defence</a:t>
            </a:r>
            <a:r>
              <a:rPr lang="cs-CZ" baseline="0" dirty="0"/>
              <a:t> and sport 2014.</a:t>
            </a:r>
          </a:p>
          <a:p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Vytváření jistících stanovišť, postup družstva (dvojice)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11.12.2021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/>
              <a:t>Cíl: </a:t>
            </a:r>
          </a:p>
          <a:p>
            <a:pPr marL="0" indent="0"/>
            <a:r>
              <a:rPr lang="cs-CZ" dirty="0"/>
              <a:t>Seznámit a procvičit vytváření jistících stanovišť (</a:t>
            </a:r>
            <a:r>
              <a:rPr lang="cs-CZ" dirty="0" err="1"/>
              <a:t>štandů</a:t>
            </a:r>
            <a:r>
              <a:rPr lang="cs-CZ" dirty="0"/>
              <a:t>), lezení ve dvojici a slanění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/>
              <a:t>vytváření </a:t>
            </a:r>
            <a:r>
              <a:rPr lang="cs-CZ" dirty="0" err="1"/>
              <a:t>štandů</a:t>
            </a:r>
            <a:r>
              <a:rPr lang="cs-CZ" dirty="0"/>
              <a:t> na jednom, dvou a více bodech</a:t>
            </a:r>
          </a:p>
          <a:p>
            <a:pPr marL="457200" indent="-457200">
              <a:buFontTx/>
              <a:buChar char="-"/>
            </a:pPr>
            <a:r>
              <a:rPr lang="cs-CZ" dirty="0"/>
              <a:t>lezení prvolezce a druholezce</a:t>
            </a:r>
          </a:p>
          <a:p>
            <a:pPr marL="457200" indent="-457200">
              <a:buFontTx/>
              <a:buChar char="-"/>
            </a:pPr>
            <a:r>
              <a:rPr lang="cs-CZ" dirty="0"/>
              <a:t>jištění druholezce ze štandu</a:t>
            </a:r>
          </a:p>
          <a:p>
            <a:pPr marL="457200" indent="-457200">
              <a:buFontTx/>
              <a:buChar char="-"/>
            </a:pPr>
            <a:r>
              <a:rPr lang="cs-CZ" dirty="0"/>
              <a:t>slanění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err="1">
                <a:solidFill>
                  <a:srgbClr val="7030A0"/>
                </a:solidFill>
              </a:rPr>
              <a:t>Štandování</a:t>
            </a:r>
            <a:r>
              <a:rPr lang="cs-CZ" b="1" dirty="0">
                <a:solidFill>
                  <a:srgbClr val="7030A0"/>
                </a:solidFill>
              </a:rPr>
              <a:t>:</a:t>
            </a:r>
            <a:r>
              <a:rPr lang="cs-CZ" dirty="0"/>
              <a:t> procvičování jednotlivých způsobů </a:t>
            </a:r>
            <a:r>
              <a:rPr lang="cs-CZ" dirty="0" err="1"/>
              <a:t>štandování</a:t>
            </a:r>
            <a:r>
              <a:rPr lang="cs-CZ" dirty="0"/>
              <a:t> do jednoho, dvou a více kotvících bodů 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Lezení: </a:t>
            </a:r>
            <a:r>
              <a:rPr lang="cs-CZ" dirty="0"/>
              <a:t>lezení prvolezce a druholezce, vzájemná kontrola navázání, jištění a zakládání jištění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Horní jištění: </a:t>
            </a:r>
            <a:r>
              <a:rPr lang="cs-CZ" dirty="0"/>
              <a:t>horní jištění druholezce prvolezcem z vytvořeného štandu - </a:t>
            </a:r>
            <a:r>
              <a:rPr lang="cs-CZ"/>
              <a:t>jistícího stanoviště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Slanění: </a:t>
            </a:r>
            <a:r>
              <a:rPr lang="cs-CZ" dirty="0"/>
              <a:t>slanění se sebejištěním a jištěním zezdola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Literatura:</a:t>
            </a: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11.12.2021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5BBA4-E3A4-4068-A08A-F566C033C9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23579D4-5640-4635-A590-9DE5E77FC3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1FC3E3-13FA-4BA8-B024-B0FCC0182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186</Words>
  <Application>Microsoft Office PowerPoint</Application>
  <PresentationFormat>Předvádění na obrazovce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Michal Vágner</cp:lastModifiedBy>
  <cp:revision>75</cp:revision>
  <dcterms:modified xsi:type="dcterms:W3CDTF">2021-12-11T19:52:22Z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