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sldIdLst>
    <p:sldId id="256" r:id="rId2"/>
    <p:sldId id="257" r:id="rId3"/>
    <p:sldId id="290" r:id="rId4"/>
    <p:sldId id="292" r:id="rId5"/>
    <p:sldId id="287" r:id="rId6"/>
    <p:sldId id="288" r:id="rId7"/>
    <p:sldId id="289" r:id="rId8"/>
    <p:sldId id="294" r:id="rId9"/>
    <p:sldId id="291" r:id="rId10"/>
    <p:sldId id="293" r:id="rId11"/>
    <p:sldId id="295" r:id="rId12"/>
    <p:sldId id="296" r:id="rId13"/>
    <p:sldId id="297" r:id="rId14"/>
    <p:sldId id="298" r:id="rId15"/>
    <p:sldId id="299" r:id="rId16"/>
    <p:sldId id="302" r:id="rId17"/>
    <p:sldId id="300" r:id="rId18"/>
    <p:sldId id="301" r:id="rId19"/>
    <p:sldId id="303" r:id="rId20"/>
    <p:sldId id="304" r:id="rId21"/>
    <p:sldId id="305" r:id="rId22"/>
    <p:sldId id="306" r:id="rId23"/>
    <p:sldId id="307" r:id="rId24"/>
    <p:sldId id="278" r:id="rId25"/>
    <p:sldId id="279" r:id="rId26"/>
    <p:sldId id="284" r:id="rId27"/>
    <p:sldId id="285" r:id="rId28"/>
    <p:sldId id="281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FF"/>
    <a:srgbClr val="0066FF"/>
    <a:srgbClr val="CC9900"/>
    <a:srgbClr val="00FF00"/>
    <a:srgbClr val="FFFFCC"/>
    <a:srgbClr val="FF6600"/>
    <a:srgbClr val="FFFF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60"/>
  </p:normalViewPr>
  <p:slideViewPr>
    <p:cSldViewPr>
      <p:cViewPr varScale="1">
        <p:scale>
          <a:sx n="110" d="100"/>
          <a:sy n="110" d="100"/>
        </p:scale>
        <p:origin x="164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39E7FE-4C6F-40BD-8963-1BC9CA4A73B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832941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F81AC3-F475-4C99-97D7-F0704F01F3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4591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D3C6B-B41B-483F-A0CA-153215AA8F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542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7B37A1-080A-4F46-AA1D-0AE5F7F337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992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7B37A1-080A-4F46-AA1D-0AE5F7F337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58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7B37A1-080A-4F46-AA1D-0AE5F7F337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82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93789-8D05-4DA1-8CDF-C7F16C1E45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5753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A01D60-3E59-465E-A875-817C5B9235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5134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7B37A1-080A-4F46-AA1D-0AE5F7F337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47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80BCB9-E3AF-436C-B5BF-0D7A3DF329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7774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BC4CF-8A47-4C5A-BB87-736B3104F1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2300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A5090-F800-4E2B-B1FF-3955D1C691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9027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D7B37A1-080A-4F46-AA1D-0AE5F7F337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7F40493-F4E5-4843-942A-1A154E56B07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648" y="81871"/>
            <a:ext cx="3347864" cy="68283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D3BC8CE-26F6-437C-93AD-48A6ADD2B67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648" y="81871"/>
            <a:ext cx="3347864" cy="68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58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7m9eNoB3NU" TargetMode="External"/><Relationship Id="rId2" Type="http://schemas.openxmlformats.org/officeDocument/2006/relationships/hyperlink" Target="https://www.ihhp.com/free-eq-qui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624" y="548680"/>
            <a:ext cx="6824441" cy="2537251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sz="6600" b="1" dirty="0" smtClean="0">
                <a:solidFill>
                  <a:srgbClr val="AA143D"/>
                </a:solidFill>
              </a:rPr>
              <a:t>EMOTIONAL INTELLIGENCE</a:t>
            </a:r>
            <a:endParaRPr lang="en-US" sz="6600" b="1" dirty="0">
              <a:solidFill>
                <a:srgbClr val="AA143D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t="14786" r="606"/>
          <a:stretch/>
        </p:blipFill>
        <p:spPr>
          <a:xfrm>
            <a:off x="280841" y="3356992"/>
            <a:ext cx="8638005" cy="292972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Characteristics of low/high 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Q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7704" y="1277799"/>
            <a:ext cx="5328591" cy="552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720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The five (5) competencies of 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EQ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1556792"/>
            <a:ext cx="6912768" cy="503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50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1) 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Self awareness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40768"/>
            <a:ext cx="7886700" cy="4351338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It </a:t>
            </a:r>
            <a:r>
              <a:rPr lang="en-GB" dirty="0"/>
              <a:t>must come first because if we don’t know ourselves and what we’re feeling, how can we possibly know or understand someone else and how they feel? </a:t>
            </a:r>
            <a:endParaRPr lang="cs-CZ" dirty="0" smtClean="0"/>
          </a:p>
          <a:p>
            <a:r>
              <a:rPr lang="en-GB" dirty="0" smtClean="0"/>
              <a:t>Self-awareness </a:t>
            </a:r>
            <a:r>
              <a:rPr lang="en-GB" dirty="0"/>
              <a:t>is about </a:t>
            </a:r>
            <a:r>
              <a:rPr lang="en-GB" b="1" i="1" dirty="0"/>
              <a:t>knowing what drives us and what we’re passionate about. </a:t>
            </a:r>
            <a:endParaRPr lang="cs-CZ" b="1" i="1" dirty="0" smtClean="0"/>
          </a:p>
          <a:p>
            <a:r>
              <a:rPr lang="en-GB" dirty="0" smtClean="0"/>
              <a:t>The </a:t>
            </a:r>
            <a:r>
              <a:rPr lang="en-GB" dirty="0"/>
              <a:t>more we know about ourselves, the better we are able </a:t>
            </a:r>
            <a:r>
              <a:rPr lang="en-GB" b="1" i="1" dirty="0"/>
              <a:t>to control and choose what kind of behaviours we’’ display </a:t>
            </a:r>
            <a:r>
              <a:rPr lang="en-GB" dirty="0"/>
              <a:t>in a work setting. </a:t>
            </a:r>
            <a:endParaRPr lang="cs-CZ" dirty="0" smtClean="0"/>
          </a:p>
          <a:p>
            <a:r>
              <a:rPr lang="en-GB" dirty="0" smtClean="0"/>
              <a:t>Without </a:t>
            </a:r>
            <a:r>
              <a:rPr lang="en-GB" dirty="0"/>
              <a:t>self-awareness, </a:t>
            </a:r>
            <a:r>
              <a:rPr lang="en-GB" b="1" i="1" dirty="0"/>
              <a:t>our emotions can blind us and guide us to do things or to become people we really don’t want to be. </a:t>
            </a:r>
            <a:endParaRPr lang="cs-CZ" b="1" i="1" dirty="0" smtClean="0"/>
          </a:p>
          <a:p>
            <a:r>
              <a:rPr lang="en-GB" dirty="0" smtClean="0"/>
              <a:t>If </a:t>
            </a:r>
            <a:r>
              <a:rPr lang="en-GB" dirty="0"/>
              <a:t>we are aware of our feelings and thoughts, we can choose how we will act or react in a given situation or to a certain person. </a:t>
            </a:r>
            <a:endParaRPr lang="cs-CZ" dirty="0" smtClean="0"/>
          </a:p>
          <a:p>
            <a:r>
              <a:rPr lang="en-GB" b="1" i="1" dirty="0" smtClean="0"/>
              <a:t>With </a:t>
            </a:r>
            <a:r>
              <a:rPr lang="en-GB" b="1" i="1" dirty="0"/>
              <a:t>this choice comes power </a:t>
            </a:r>
            <a:r>
              <a:rPr lang="en-GB" dirty="0"/>
              <a:t>- the kind of intrinsic power that no one can take away from us.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84" b="89851" l="27667" r="8033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24128" y="5085184"/>
            <a:ext cx="3096344" cy="17287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191772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>
                    <a:lumMod val="75000"/>
                  </a:srgbClr>
                </a:solidFill>
              </a:rPr>
              <a:t>1) </a:t>
            </a:r>
            <a:r>
              <a:rPr lang="en-GB" b="1" dirty="0">
                <a:solidFill>
                  <a:srgbClr val="C00000">
                    <a:lumMod val="75000"/>
                  </a:srgbClr>
                </a:solidFill>
              </a:rPr>
              <a:t>Self awareness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People </a:t>
            </a:r>
            <a:r>
              <a:rPr lang="en-GB" dirty="0"/>
              <a:t>with high emotional intelligence are usually very self-aware. </a:t>
            </a:r>
            <a:endParaRPr lang="cs-CZ" dirty="0"/>
          </a:p>
          <a:p>
            <a:r>
              <a:rPr lang="en-GB" dirty="0" smtClean="0"/>
              <a:t>They </a:t>
            </a:r>
            <a:r>
              <a:rPr lang="en-GB" dirty="0"/>
              <a:t>understand their emotions, and because of this, </a:t>
            </a:r>
            <a:r>
              <a:rPr lang="en-GB" b="1" i="1" dirty="0"/>
              <a:t>they don't let their feelings rule them</a:t>
            </a:r>
            <a:r>
              <a:rPr lang="en-GB" dirty="0"/>
              <a:t>. </a:t>
            </a:r>
            <a:endParaRPr lang="cs-CZ" dirty="0" smtClean="0"/>
          </a:p>
          <a:p>
            <a:r>
              <a:rPr lang="en-GB" dirty="0" smtClean="0"/>
              <a:t>They're </a:t>
            </a:r>
            <a:r>
              <a:rPr lang="en-GB" b="1" i="1" dirty="0"/>
              <a:t>confident</a:t>
            </a:r>
            <a:r>
              <a:rPr lang="en-GB" dirty="0"/>
              <a:t> – because they </a:t>
            </a:r>
            <a:r>
              <a:rPr lang="en-GB" b="1" i="1" dirty="0"/>
              <a:t>trust their intuition </a:t>
            </a:r>
            <a:r>
              <a:rPr lang="en-GB" dirty="0"/>
              <a:t>and don't let their emotions get out of control. </a:t>
            </a:r>
            <a:endParaRPr lang="cs-CZ" dirty="0"/>
          </a:p>
          <a:p>
            <a:r>
              <a:rPr lang="en-GB" dirty="0" smtClean="0"/>
              <a:t>They're </a:t>
            </a:r>
            <a:r>
              <a:rPr lang="en-GB" dirty="0"/>
              <a:t>also willing to take an </a:t>
            </a:r>
            <a:r>
              <a:rPr lang="en-GB" b="1" i="1" dirty="0"/>
              <a:t>honest look at themselves. </a:t>
            </a:r>
            <a:endParaRPr lang="cs-CZ" b="1" i="1" dirty="0"/>
          </a:p>
          <a:p>
            <a:r>
              <a:rPr lang="en-GB" dirty="0" smtClean="0"/>
              <a:t>They </a:t>
            </a:r>
            <a:r>
              <a:rPr lang="en-GB" b="1" i="1" dirty="0"/>
              <a:t>know their strengths and weaknesses</a:t>
            </a:r>
            <a:r>
              <a:rPr lang="en-GB" dirty="0"/>
              <a:t>, and they work on these areas so they can perform better.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5102200"/>
            <a:ext cx="3127519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3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C00000">
                    <a:lumMod val="75000"/>
                  </a:srgbClr>
                </a:solidFill>
              </a:rPr>
              <a:t>2) </a:t>
            </a:r>
            <a:r>
              <a:rPr lang="en-GB" b="1" dirty="0" smtClean="0">
                <a:solidFill>
                  <a:srgbClr val="C00000">
                    <a:lumMod val="75000"/>
                  </a:srgbClr>
                </a:solidFill>
              </a:rPr>
              <a:t>Self </a:t>
            </a:r>
            <a:r>
              <a:rPr lang="en-GB" b="1" dirty="0">
                <a:solidFill>
                  <a:srgbClr val="C00000">
                    <a:lumMod val="75000"/>
                  </a:srgbClr>
                </a:solidFill>
              </a:rPr>
              <a:t>regulation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268760"/>
            <a:ext cx="8424936" cy="5184576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 The second step is to </a:t>
            </a:r>
            <a:r>
              <a:rPr lang="en-GB" b="1" i="1" dirty="0"/>
              <a:t>regulate those feelings </a:t>
            </a:r>
            <a:r>
              <a:rPr lang="en-GB" dirty="0"/>
              <a:t>and </a:t>
            </a:r>
            <a:r>
              <a:rPr lang="en-GB" b="1" i="1" dirty="0"/>
              <a:t>manage them</a:t>
            </a:r>
            <a:r>
              <a:rPr lang="en-GB" dirty="0"/>
              <a:t> </a:t>
            </a:r>
            <a:r>
              <a:rPr lang="en-GB" b="1" i="1" dirty="0"/>
              <a:t>so they do more good than harm</a:t>
            </a:r>
            <a:r>
              <a:rPr lang="en-GB" dirty="0"/>
              <a:t>. </a:t>
            </a:r>
            <a:endParaRPr lang="cs-CZ" dirty="0" smtClean="0"/>
          </a:p>
          <a:p>
            <a:r>
              <a:rPr lang="en-GB" dirty="0" smtClean="0"/>
              <a:t>Our </a:t>
            </a:r>
            <a:r>
              <a:rPr lang="en-GB" dirty="0"/>
              <a:t>passions can be </a:t>
            </a:r>
            <a:r>
              <a:rPr lang="en-GB" b="1" i="1" dirty="0"/>
              <a:t>contagious</a:t>
            </a:r>
            <a:r>
              <a:rPr lang="en-GB" dirty="0"/>
              <a:t> and energize others, but our ranting and ravings can </a:t>
            </a:r>
            <a:r>
              <a:rPr lang="en-GB" b="1" i="1" dirty="0"/>
              <a:t>damage work relations beyond repair. </a:t>
            </a:r>
            <a:endParaRPr lang="cs-CZ" b="1" i="1" dirty="0"/>
          </a:p>
          <a:p>
            <a:r>
              <a:rPr lang="en-GB" b="1" i="1" dirty="0" smtClean="0"/>
              <a:t>Checking</a:t>
            </a:r>
            <a:r>
              <a:rPr lang="en-GB" dirty="0" smtClean="0"/>
              <a:t> </a:t>
            </a:r>
            <a:r>
              <a:rPr lang="en-GB" dirty="0"/>
              <a:t>those emotions is what self-regulation is all about. It’s giving the </a:t>
            </a:r>
            <a:r>
              <a:rPr lang="en-GB" b="1" i="1" dirty="0"/>
              <a:t>rational side time to temper </a:t>
            </a:r>
            <a:r>
              <a:rPr lang="en-GB" dirty="0"/>
              <a:t>our feelings when needed. </a:t>
            </a:r>
            <a:r>
              <a:rPr lang="en-GB" dirty="0" smtClean="0"/>
              <a:t> </a:t>
            </a:r>
            <a:endParaRPr lang="cs-CZ" dirty="0" smtClean="0"/>
          </a:p>
          <a:p>
            <a:r>
              <a:rPr lang="en-GB" dirty="0" smtClean="0"/>
              <a:t>When </a:t>
            </a:r>
            <a:r>
              <a:rPr lang="en-GB" dirty="0"/>
              <a:t>we are angry, </a:t>
            </a:r>
            <a:r>
              <a:rPr lang="en-GB" b="1" i="1" dirty="0"/>
              <a:t>we cannot make good decisions </a:t>
            </a:r>
            <a:r>
              <a:rPr lang="en-GB" dirty="0"/>
              <a:t>and </a:t>
            </a:r>
            <a:r>
              <a:rPr lang="en-GB" b="1" i="1" dirty="0"/>
              <a:t>often react inappropriately </a:t>
            </a:r>
            <a:r>
              <a:rPr lang="en-GB" dirty="0"/>
              <a:t>by blowing an incident out of proportion - </a:t>
            </a:r>
            <a:r>
              <a:rPr lang="en-GB" b="1" i="1" dirty="0"/>
              <a:t>we lose our perspective</a:t>
            </a:r>
            <a:r>
              <a:rPr lang="en-GB" dirty="0"/>
              <a:t>. </a:t>
            </a:r>
            <a:endParaRPr lang="cs-CZ" dirty="0"/>
          </a:p>
          <a:p>
            <a:r>
              <a:rPr lang="en-GB" dirty="0" smtClean="0"/>
              <a:t>By </a:t>
            </a:r>
            <a:r>
              <a:rPr lang="en-GB" dirty="0"/>
              <a:t>learning to manage our emotions, we become </a:t>
            </a:r>
            <a:r>
              <a:rPr lang="cs-CZ" dirty="0"/>
              <a:t> </a:t>
            </a:r>
            <a:r>
              <a:rPr lang="cs-CZ" dirty="0" smtClean="0"/>
              <a:t>         </a:t>
            </a:r>
            <a:r>
              <a:rPr lang="en-GB" dirty="0" smtClean="0"/>
              <a:t>more </a:t>
            </a:r>
            <a:r>
              <a:rPr lang="en-GB" b="1" i="1" dirty="0"/>
              <a:t>adaptable</a:t>
            </a:r>
            <a:r>
              <a:rPr lang="en-GB" dirty="0"/>
              <a:t> and </a:t>
            </a:r>
            <a:r>
              <a:rPr lang="en-GB" b="1" i="1" dirty="0"/>
              <a:t>innovative</a:t>
            </a:r>
            <a:r>
              <a:rPr lang="en-GB" dirty="0"/>
              <a:t> in stressful situations.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7098" t="6443" r="6878" b="6526"/>
          <a:stretch/>
        </p:blipFill>
        <p:spPr>
          <a:xfrm>
            <a:off x="7812360" y="5280007"/>
            <a:ext cx="1322827" cy="148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362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44624"/>
            <a:ext cx="7886700" cy="1325563"/>
          </a:xfrm>
        </p:spPr>
        <p:txBody>
          <a:bodyPr/>
          <a:lstStyle/>
          <a:p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2) 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Self regulation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980728"/>
            <a:ext cx="8318748" cy="5184576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Self-regulation </a:t>
            </a:r>
            <a:r>
              <a:rPr lang="en-GB" dirty="0"/>
              <a:t>helps us </a:t>
            </a:r>
            <a:r>
              <a:rPr lang="en-GB" b="1" i="1" dirty="0"/>
              <a:t>act intentionally </a:t>
            </a:r>
            <a:r>
              <a:rPr lang="en-GB" dirty="0"/>
              <a:t>rather than </a:t>
            </a:r>
            <a:r>
              <a:rPr lang="en-GB" b="1" i="1" dirty="0"/>
              <a:t>reactively</a:t>
            </a:r>
            <a:r>
              <a:rPr lang="en-GB" dirty="0"/>
              <a:t>. </a:t>
            </a:r>
            <a:endParaRPr lang="cs-CZ" dirty="0"/>
          </a:p>
          <a:p>
            <a:r>
              <a:rPr lang="en-GB" dirty="0" smtClean="0"/>
              <a:t>Self-regulation </a:t>
            </a:r>
            <a:r>
              <a:rPr lang="en-GB" dirty="0"/>
              <a:t>helps us </a:t>
            </a:r>
            <a:r>
              <a:rPr lang="en-GB" b="1" i="1" dirty="0"/>
              <a:t>act deliberately </a:t>
            </a:r>
            <a:r>
              <a:rPr lang="en-GB" dirty="0"/>
              <a:t>and </a:t>
            </a:r>
            <a:r>
              <a:rPr lang="en-GB" b="1" i="1" dirty="0"/>
              <a:t>not destructively. </a:t>
            </a:r>
            <a:endParaRPr lang="cs-CZ" b="1" i="1" dirty="0"/>
          </a:p>
          <a:p>
            <a:r>
              <a:rPr lang="en-GB" dirty="0" smtClean="0"/>
              <a:t>Self-Regulation </a:t>
            </a:r>
            <a:r>
              <a:rPr lang="en-GB" dirty="0"/>
              <a:t>is the ability to </a:t>
            </a:r>
            <a:r>
              <a:rPr lang="en-GB" b="1" i="1" dirty="0"/>
              <a:t>control emotions </a:t>
            </a:r>
            <a:r>
              <a:rPr lang="en-GB" dirty="0"/>
              <a:t>and </a:t>
            </a:r>
            <a:r>
              <a:rPr lang="en-GB" b="1" i="1" dirty="0"/>
              <a:t>impulses</a:t>
            </a:r>
            <a:r>
              <a:rPr lang="en-GB" dirty="0"/>
              <a:t>. </a:t>
            </a:r>
            <a:endParaRPr lang="cs-CZ" dirty="0"/>
          </a:p>
          <a:p>
            <a:r>
              <a:rPr lang="en-GB" dirty="0" smtClean="0"/>
              <a:t>People </a:t>
            </a:r>
            <a:r>
              <a:rPr lang="en-GB" dirty="0"/>
              <a:t>who self-regulate typically don't allow themselves to become too angry or jealous, and they </a:t>
            </a:r>
            <a:r>
              <a:rPr lang="en-GB" b="1" i="1" dirty="0"/>
              <a:t>don't make impulsive, careless decisions - they think before they act. </a:t>
            </a:r>
            <a:endParaRPr lang="cs-CZ" b="1" i="1" dirty="0"/>
          </a:p>
          <a:p>
            <a:r>
              <a:rPr lang="en-GB" dirty="0" smtClean="0"/>
              <a:t>Characteristics </a:t>
            </a:r>
            <a:r>
              <a:rPr lang="en-GB" dirty="0"/>
              <a:t>of self-regulation are </a:t>
            </a:r>
            <a:r>
              <a:rPr lang="en-GB" b="1" i="1" dirty="0"/>
              <a:t>thoughtfulness</a:t>
            </a:r>
            <a:r>
              <a:rPr lang="en-GB" dirty="0"/>
              <a:t>, </a:t>
            </a:r>
            <a:r>
              <a:rPr lang="en-GB" b="1" i="1" dirty="0"/>
              <a:t>comfort with change, integrity </a:t>
            </a:r>
            <a:r>
              <a:rPr lang="en-GB" dirty="0"/>
              <a:t>and the </a:t>
            </a:r>
            <a:r>
              <a:rPr lang="en-GB" b="1" i="1" dirty="0"/>
              <a:t>ability </a:t>
            </a:r>
            <a:r>
              <a:rPr lang="en-GB" b="1" i="1" dirty="0" smtClean="0"/>
              <a:t>to</a:t>
            </a:r>
            <a:r>
              <a:rPr lang="cs-CZ" b="1" i="1" dirty="0" smtClean="0"/>
              <a:t>     </a:t>
            </a:r>
            <a:r>
              <a:rPr lang="en-GB" b="1" i="1" dirty="0" smtClean="0"/>
              <a:t> </a:t>
            </a:r>
            <a:r>
              <a:rPr lang="en-GB" b="1" i="1" dirty="0"/>
              <a:t>say no.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444" y="5361494"/>
            <a:ext cx="1322947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73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Out of control emotions make smart people stupid – IQ:178; EQ: 0</a:t>
            </a:r>
            <a:endParaRPr lang="en-US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7750" y="2205831"/>
            <a:ext cx="7048500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56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3) 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Self motivation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12776"/>
            <a:ext cx="7886700" cy="460851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 The third step is to </a:t>
            </a:r>
            <a:r>
              <a:rPr lang="en-GB" b="1" i="1" dirty="0"/>
              <a:t>direct the power of our emotions towards a purpose that will motivate and inspire </a:t>
            </a:r>
            <a:r>
              <a:rPr lang="en-GB" b="1" i="1" dirty="0" smtClean="0"/>
              <a:t>us.</a:t>
            </a:r>
            <a:endParaRPr lang="cs-CZ" b="1" i="1" dirty="0" smtClean="0"/>
          </a:p>
          <a:p>
            <a:r>
              <a:rPr lang="en-GB" dirty="0" smtClean="0"/>
              <a:t>Self-motivation </a:t>
            </a:r>
            <a:r>
              <a:rPr lang="en-GB" dirty="0"/>
              <a:t>is about </a:t>
            </a:r>
            <a:r>
              <a:rPr lang="en-GB" b="1" i="1" dirty="0"/>
              <a:t>visualizing the achievement of a goal and taking the necessary steps to get </a:t>
            </a:r>
            <a:r>
              <a:rPr lang="en-GB" b="1" i="1" dirty="0" smtClean="0"/>
              <a:t>there.</a:t>
            </a:r>
            <a:endParaRPr lang="cs-CZ" b="1" i="1" dirty="0" smtClean="0"/>
          </a:p>
          <a:p>
            <a:r>
              <a:rPr lang="en-GB" dirty="0" smtClean="0"/>
              <a:t>Athletes </a:t>
            </a:r>
            <a:r>
              <a:rPr lang="en-GB" dirty="0"/>
              <a:t>use their emotions to </a:t>
            </a:r>
            <a:r>
              <a:rPr lang="en-GB" b="1" i="1" dirty="0"/>
              <a:t>psyche themselves up </a:t>
            </a:r>
            <a:r>
              <a:rPr lang="en-GB" dirty="0"/>
              <a:t>for </a:t>
            </a:r>
            <a:r>
              <a:rPr lang="en-GB" dirty="0" smtClean="0"/>
              <a:t>competition.</a:t>
            </a:r>
            <a:endParaRPr lang="cs-CZ" dirty="0" smtClean="0"/>
          </a:p>
          <a:p>
            <a:r>
              <a:rPr lang="en-GB" dirty="0" smtClean="0"/>
              <a:t>The </a:t>
            </a:r>
            <a:r>
              <a:rPr lang="en-GB" dirty="0"/>
              <a:t>same technique is effective in the workplace to </a:t>
            </a:r>
            <a:r>
              <a:rPr lang="en-GB" b="1" i="1" dirty="0"/>
              <a:t>raise job performance</a:t>
            </a:r>
            <a:r>
              <a:rPr lang="en-GB" dirty="0"/>
              <a:t>. </a:t>
            </a:r>
            <a:endParaRPr lang="cs-CZ" dirty="0"/>
          </a:p>
          <a:p>
            <a:r>
              <a:rPr lang="en-GB" dirty="0" smtClean="0"/>
              <a:t>“</a:t>
            </a:r>
            <a:r>
              <a:rPr lang="en-GB" b="1" i="1" dirty="0"/>
              <a:t>Self-motivated people can envision reaching the goal which gives meaning to the mundane</a:t>
            </a:r>
            <a:r>
              <a:rPr lang="en-GB" dirty="0"/>
              <a:t>.” </a:t>
            </a:r>
            <a:endParaRPr lang="cs-CZ" dirty="0"/>
          </a:p>
          <a:p>
            <a:r>
              <a:rPr lang="en-GB" dirty="0" smtClean="0"/>
              <a:t>“</a:t>
            </a:r>
            <a:r>
              <a:rPr lang="en-GB" b="1" i="1" dirty="0"/>
              <a:t>Stand firm even when you are buffeted by events and emotions</a:t>
            </a:r>
            <a:r>
              <a:rPr lang="en-GB" dirty="0"/>
              <a:t>.”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88" y="5589240"/>
            <a:ext cx="1728884" cy="121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294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C00000">
                    <a:lumMod val="75000"/>
                  </a:srgbClr>
                </a:solidFill>
              </a:rPr>
              <a:t>3) </a:t>
            </a:r>
            <a:r>
              <a:rPr lang="en-GB" b="1" dirty="0" smtClean="0">
                <a:solidFill>
                  <a:srgbClr val="C00000">
                    <a:lumMod val="75000"/>
                  </a:srgbClr>
                </a:solidFill>
              </a:rPr>
              <a:t>Self </a:t>
            </a:r>
            <a:r>
              <a:rPr lang="en-GB" b="1" dirty="0">
                <a:solidFill>
                  <a:srgbClr val="C00000">
                    <a:lumMod val="75000"/>
                  </a:srgbClr>
                </a:solidFill>
              </a:rPr>
              <a:t>motivation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556792"/>
            <a:ext cx="8496943" cy="4351338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The strongly self-motivated workers also </a:t>
            </a:r>
            <a:r>
              <a:rPr lang="en-GB" b="1" i="1" dirty="0"/>
              <a:t>accept change and are more flexible.</a:t>
            </a:r>
            <a:r>
              <a:rPr lang="en-GB" dirty="0"/>
              <a:t> New twists and unexpected turns don’t bend them out of shape</a:t>
            </a:r>
            <a:r>
              <a:rPr lang="en-GB" dirty="0" smtClean="0"/>
              <a:t>.</a:t>
            </a:r>
            <a:endParaRPr lang="cs-CZ" dirty="0" smtClean="0"/>
          </a:p>
          <a:p>
            <a:r>
              <a:rPr lang="en-GB" dirty="0" smtClean="0"/>
              <a:t> They </a:t>
            </a:r>
            <a:r>
              <a:rPr lang="en-GB" dirty="0"/>
              <a:t>have </a:t>
            </a:r>
            <a:r>
              <a:rPr lang="en-GB" b="1" i="1" dirty="0"/>
              <a:t>better attitudes, take more initiative and do balanced risk taking</a:t>
            </a:r>
            <a:r>
              <a:rPr lang="en-GB" dirty="0"/>
              <a:t>. But most of all, self-motivated employees </a:t>
            </a:r>
            <a:r>
              <a:rPr lang="en-GB" b="1" i="1" dirty="0"/>
              <a:t>persist</a:t>
            </a:r>
            <a:r>
              <a:rPr lang="en-GB" dirty="0"/>
              <a:t> toward goals, despite obstacles and setbacks. </a:t>
            </a:r>
            <a:endParaRPr lang="cs-CZ" dirty="0"/>
          </a:p>
          <a:p>
            <a:r>
              <a:rPr lang="en-GB" dirty="0" smtClean="0"/>
              <a:t>People </a:t>
            </a:r>
            <a:r>
              <a:rPr lang="en-GB" dirty="0"/>
              <a:t>with a high degree of emotional intelligence are usually </a:t>
            </a:r>
            <a:r>
              <a:rPr lang="en-GB" b="1" i="1" dirty="0"/>
              <a:t>motivated</a:t>
            </a:r>
            <a:r>
              <a:rPr lang="en-GB" dirty="0"/>
              <a:t>. </a:t>
            </a:r>
            <a:endParaRPr lang="cs-CZ" dirty="0"/>
          </a:p>
          <a:p>
            <a:r>
              <a:rPr lang="en-GB" dirty="0" smtClean="0"/>
              <a:t>They're </a:t>
            </a:r>
            <a:r>
              <a:rPr lang="en-GB" dirty="0"/>
              <a:t>willing to </a:t>
            </a:r>
            <a:r>
              <a:rPr lang="en-GB" b="1" i="1" dirty="0"/>
              <a:t>defer immediate results for long-term success. </a:t>
            </a:r>
            <a:endParaRPr lang="cs-CZ" b="1" i="1" dirty="0"/>
          </a:p>
          <a:p>
            <a:r>
              <a:rPr lang="en-GB" dirty="0" smtClean="0"/>
              <a:t>They're </a:t>
            </a:r>
            <a:r>
              <a:rPr lang="en-GB" b="1" i="1" dirty="0"/>
              <a:t>highly productive, love </a:t>
            </a:r>
            <a:r>
              <a:rPr lang="cs-CZ" b="1" i="1" dirty="0" smtClean="0"/>
              <a:t>                                                           </a:t>
            </a:r>
            <a:r>
              <a:rPr lang="en-GB" b="1" i="1" dirty="0" smtClean="0"/>
              <a:t>a</a:t>
            </a:r>
            <a:r>
              <a:rPr lang="cs-CZ" b="1" i="1" dirty="0" smtClean="0"/>
              <a:t> </a:t>
            </a:r>
            <a:r>
              <a:rPr lang="en-GB" b="1" i="1" dirty="0" smtClean="0"/>
              <a:t>challenge</a:t>
            </a:r>
            <a:r>
              <a:rPr lang="en-GB" dirty="0"/>
              <a:t>, and are very </a:t>
            </a:r>
            <a:r>
              <a:rPr lang="en-GB" b="1" i="1" dirty="0"/>
              <a:t>effective</a:t>
            </a:r>
            <a:r>
              <a:rPr lang="en-GB" dirty="0"/>
              <a:t> </a:t>
            </a:r>
            <a:r>
              <a:rPr lang="cs-CZ" dirty="0"/>
              <a:t> </a:t>
            </a:r>
            <a:r>
              <a:rPr lang="cs-CZ" dirty="0" smtClean="0"/>
              <a:t>                                     </a:t>
            </a:r>
            <a:r>
              <a:rPr lang="en-GB" dirty="0" smtClean="0"/>
              <a:t>in </a:t>
            </a:r>
            <a:r>
              <a:rPr lang="en-GB" dirty="0"/>
              <a:t>whatever they do.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1" t="7245" r="743" b="20776"/>
          <a:stretch/>
        </p:blipFill>
        <p:spPr>
          <a:xfrm>
            <a:off x="5940152" y="4596417"/>
            <a:ext cx="3096344" cy="217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413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Empathy 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40768"/>
            <a:ext cx="8191822" cy="4752528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Empathy </a:t>
            </a:r>
            <a:r>
              <a:rPr lang="en-GB" dirty="0"/>
              <a:t>is defined as an</a:t>
            </a:r>
            <a:r>
              <a:rPr lang="en-GB" b="1" i="1" dirty="0"/>
              <a:t> outwardly-looking </a:t>
            </a:r>
            <a:r>
              <a:rPr lang="en-GB" dirty="0"/>
              <a:t>approach to managing relationships that enables people to </a:t>
            </a:r>
            <a:r>
              <a:rPr lang="en-GB" b="1" i="1" dirty="0"/>
              <a:t>see from another person’s perspective. </a:t>
            </a:r>
            <a:endParaRPr lang="cs-CZ" b="1" i="1" dirty="0"/>
          </a:p>
          <a:p>
            <a:r>
              <a:rPr lang="en-GB" dirty="0" smtClean="0"/>
              <a:t>It </a:t>
            </a:r>
            <a:r>
              <a:rPr lang="en-GB" dirty="0"/>
              <a:t>means responding to others appropriately with </a:t>
            </a:r>
            <a:r>
              <a:rPr lang="en-GB" b="1" i="1" dirty="0"/>
              <a:t>sensitivity </a:t>
            </a:r>
            <a:r>
              <a:rPr lang="en-GB" dirty="0"/>
              <a:t>and </a:t>
            </a:r>
            <a:r>
              <a:rPr lang="en-GB" b="1" i="1" dirty="0"/>
              <a:t>compassion</a:t>
            </a:r>
            <a:r>
              <a:rPr lang="en-GB" dirty="0"/>
              <a:t>. </a:t>
            </a:r>
            <a:endParaRPr lang="cs-CZ" dirty="0"/>
          </a:p>
          <a:p>
            <a:r>
              <a:rPr lang="en-GB" dirty="0" smtClean="0"/>
              <a:t>Empathy </a:t>
            </a:r>
            <a:r>
              <a:rPr lang="en-GB" dirty="0"/>
              <a:t>begins with </a:t>
            </a:r>
            <a:r>
              <a:rPr lang="en-GB" b="1" i="1" dirty="0"/>
              <a:t>listening</a:t>
            </a:r>
            <a:r>
              <a:rPr lang="en-GB" dirty="0"/>
              <a:t> i.e. with the purpose to understand and respond and display sensitivity and concern. </a:t>
            </a:r>
            <a:endParaRPr lang="cs-CZ" dirty="0"/>
          </a:p>
          <a:p>
            <a:r>
              <a:rPr lang="en-GB" dirty="0" smtClean="0"/>
              <a:t>“</a:t>
            </a:r>
            <a:r>
              <a:rPr lang="en-GB" i="1" dirty="0"/>
              <a:t>Nobody in life will listen to us unless they feel we have listened to them</a:t>
            </a:r>
            <a:r>
              <a:rPr lang="en-GB" dirty="0"/>
              <a:t>.” </a:t>
            </a:r>
            <a:endParaRPr lang="cs-CZ" dirty="0"/>
          </a:p>
          <a:p>
            <a:r>
              <a:rPr lang="en-GB" dirty="0" smtClean="0"/>
              <a:t>A </a:t>
            </a:r>
            <a:r>
              <a:rPr lang="en-GB" dirty="0"/>
              <a:t>team leader, who is empathetic, listens and responds and naturally displays sensitivity and concern - </a:t>
            </a:r>
            <a:r>
              <a:rPr lang="en-GB" b="1" i="1" dirty="0"/>
              <a:t>this makes a connection with people. </a:t>
            </a:r>
            <a:endParaRPr lang="cs-CZ" b="1" i="1" dirty="0"/>
          </a:p>
          <a:p>
            <a:r>
              <a:rPr lang="en-GB" dirty="0" smtClean="0"/>
              <a:t>It </a:t>
            </a:r>
            <a:r>
              <a:rPr lang="en-GB" dirty="0"/>
              <a:t>is important for team leaders to be attuned to different people’s needs and emotional responses as well as </a:t>
            </a:r>
            <a:r>
              <a:rPr lang="en-GB" b="1" i="1" dirty="0"/>
              <a:t>reading these </a:t>
            </a:r>
            <a:r>
              <a:rPr lang="en-GB" b="1" i="1" dirty="0" smtClean="0"/>
              <a:t>cues</a:t>
            </a:r>
            <a:r>
              <a:rPr lang="cs-CZ" b="1" i="1" dirty="0" smtClean="0"/>
              <a:t>.</a:t>
            </a:r>
            <a:endParaRPr lang="en-GB" b="1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5612837"/>
            <a:ext cx="2448272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75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Grp="1" noChangeArrowheads="1"/>
          </p:cNvSpPr>
          <p:nvPr>
            <p:ph type="title"/>
          </p:nvPr>
        </p:nvSpPr>
        <p:spPr>
          <a:xfrm>
            <a:off x="426093" y="620688"/>
            <a:ext cx="82296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History of the concept of EQ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idx="1"/>
          </p:nvPr>
        </p:nvSpPr>
        <p:spPr>
          <a:xfrm>
            <a:off x="835668" y="1700808"/>
            <a:ext cx="7820025" cy="4582840"/>
          </a:xfrm>
        </p:spPr>
        <p:txBody>
          <a:bodyPr/>
          <a:lstStyle/>
          <a:p>
            <a:pPr algn="just"/>
            <a:r>
              <a:rPr lang="en-US" dirty="0" smtClean="0"/>
              <a:t>The term was first used by Daniel Goleman at a lecture in 1990 and later in his book (Emotional Intelligence) in 1995;</a:t>
            </a:r>
          </a:p>
          <a:p>
            <a:pPr algn="just"/>
            <a:r>
              <a:rPr lang="en-US" dirty="0" smtClean="0"/>
              <a:t>Cognitive abilities and academic intelligence (</a:t>
            </a:r>
            <a:r>
              <a:rPr lang="en-US" b="1" dirty="0" smtClean="0">
                <a:solidFill>
                  <a:srgbClr val="C00000"/>
                </a:solidFill>
              </a:rPr>
              <a:t>IQ</a:t>
            </a:r>
            <a:r>
              <a:rPr lang="en-US" dirty="0" smtClean="0"/>
              <a:t> - </a:t>
            </a:r>
            <a:r>
              <a:rPr lang="en-US" b="1" i="1" dirty="0" smtClean="0"/>
              <a:t>Intelligence Quotient</a:t>
            </a:r>
            <a:r>
              <a:rPr lang="en-US" dirty="0" smtClean="0"/>
              <a:t>) in the life of success involved only 20% ; the remaining 80% is constituted by</a:t>
            </a:r>
            <a:r>
              <a:rPr lang="en-US" b="1" dirty="0" smtClean="0">
                <a:solidFill>
                  <a:srgbClr val="C00000"/>
                </a:solidFill>
              </a:rPr>
              <a:t> EQ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b="1" i="1" dirty="0" smtClean="0"/>
              <a:t>Emotional Quotient</a:t>
            </a:r>
            <a:r>
              <a:rPr lang="en-US" dirty="0" smtClean="0"/>
              <a:t>)</a:t>
            </a:r>
            <a:r>
              <a:rPr lang="en-US" dirty="0" smtClean="0"/>
              <a:t>;</a:t>
            </a:r>
          </a:p>
          <a:p>
            <a:pPr algn="just"/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C00000">
                    <a:lumMod val="75000"/>
                  </a:srgbClr>
                </a:solidFill>
              </a:rPr>
              <a:t>Empathy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40768"/>
            <a:ext cx="7886700" cy="4351338"/>
          </a:xfrm>
        </p:spPr>
        <p:txBody>
          <a:bodyPr/>
          <a:lstStyle/>
          <a:p>
            <a:r>
              <a:rPr lang="en-GB" dirty="0"/>
              <a:t> “</a:t>
            </a:r>
            <a:r>
              <a:rPr lang="en-GB" b="1" i="1" dirty="0"/>
              <a:t>Empathy is the glue that will bind the group together to work successfully</a:t>
            </a:r>
            <a:r>
              <a:rPr lang="en-GB" dirty="0"/>
              <a:t>.” </a:t>
            </a:r>
            <a:endParaRPr lang="cs-CZ" dirty="0"/>
          </a:p>
          <a:p>
            <a:r>
              <a:rPr lang="en-GB" b="1" i="1" dirty="0" smtClean="0"/>
              <a:t>The </a:t>
            </a:r>
            <a:r>
              <a:rPr lang="en-GB" b="1" i="1" dirty="0"/>
              <a:t>ability to model empathy </a:t>
            </a:r>
            <a:r>
              <a:rPr lang="en-GB" dirty="0"/>
              <a:t>is the best way to </a:t>
            </a:r>
            <a:r>
              <a:rPr lang="en-GB" b="1" i="1" dirty="0"/>
              <a:t>motivate others</a:t>
            </a:r>
            <a:r>
              <a:rPr lang="en-GB" dirty="0"/>
              <a:t>. </a:t>
            </a:r>
            <a:endParaRPr lang="cs-CZ" dirty="0"/>
          </a:p>
          <a:p>
            <a:r>
              <a:rPr lang="en-GB" dirty="0" smtClean="0"/>
              <a:t>Empathetic </a:t>
            </a:r>
            <a:r>
              <a:rPr lang="en-GB" dirty="0"/>
              <a:t>people are usually </a:t>
            </a:r>
            <a:r>
              <a:rPr lang="en-GB" b="1" i="1" dirty="0"/>
              <a:t>excellent at managing relationships,</a:t>
            </a:r>
            <a:r>
              <a:rPr lang="en-GB" dirty="0"/>
              <a:t> </a:t>
            </a:r>
            <a:r>
              <a:rPr lang="en-GB" b="1" i="1" dirty="0"/>
              <a:t>listening and relating to others. </a:t>
            </a:r>
            <a:endParaRPr lang="cs-CZ" b="1" i="1" dirty="0"/>
          </a:p>
          <a:p>
            <a:r>
              <a:rPr lang="en-GB" dirty="0" smtClean="0"/>
              <a:t>They </a:t>
            </a:r>
            <a:r>
              <a:rPr lang="en-GB" b="1" i="1" dirty="0"/>
              <a:t>avoid stereotyping </a:t>
            </a:r>
            <a:r>
              <a:rPr lang="en-GB" dirty="0"/>
              <a:t>and </a:t>
            </a:r>
            <a:r>
              <a:rPr lang="en-GB" b="1" i="1" dirty="0"/>
              <a:t>judging too quickly </a:t>
            </a:r>
            <a:r>
              <a:rPr lang="en-GB" dirty="0"/>
              <a:t>and they live their lives in a </a:t>
            </a:r>
            <a:r>
              <a:rPr lang="en-GB" b="1" i="1" dirty="0"/>
              <a:t>very open, honest way</a:t>
            </a:r>
            <a:r>
              <a:rPr lang="en-GB" dirty="0"/>
              <a:t>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5192986"/>
            <a:ext cx="3076600" cy="15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747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Relationship/social skills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40768"/>
            <a:ext cx="7886700" cy="4752528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This </a:t>
            </a:r>
            <a:r>
              <a:rPr lang="en-GB" dirty="0"/>
              <a:t>fifth competency is about </a:t>
            </a:r>
            <a:r>
              <a:rPr lang="en-GB" b="1" i="1" dirty="0"/>
              <a:t>interacting with people </a:t>
            </a:r>
            <a:r>
              <a:rPr lang="en-GB" dirty="0"/>
              <a:t>successfully and being adept at </a:t>
            </a:r>
            <a:r>
              <a:rPr lang="en-GB" b="1" i="1" dirty="0"/>
              <a:t>managing emotions in others</a:t>
            </a:r>
            <a:r>
              <a:rPr lang="en-GB" dirty="0"/>
              <a:t>. </a:t>
            </a:r>
            <a:endParaRPr lang="cs-CZ" dirty="0"/>
          </a:p>
          <a:p>
            <a:r>
              <a:rPr lang="en-GB" dirty="0" smtClean="0"/>
              <a:t>With </a:t>
            </a:r>
            <a:r>
              <a:rPr lang="en-GB" dirty="0"/>
              <a:t>heightened </a:t>
            </a:r>
            <a:r>
              <a:rPr lang="en-GB" b="1" i="1" dirty="0"/>
              <a:t>social skills</a:t>
            </a:r>
            <a:r>
              <a:rPr lang="en-GB" dirty="0"/>
              <a:t>, leaders are </a:t>
            </a:r>
            <a:r>
              <a:rPr lang="en-GB" b="1" i="1" dirty="0"/>
              <a:t>better communicators </a:t>
            </a:r>
            <a:r>
              <a:rPr lang="en-GB" dirty="0"/>
              <a:t>and </a:t>
            </a:r>
            <a:r>
              <a:rPr lang="en-GB" b="1" i="1" dirty="0"/>
              <a:t>better collaborators</a:t>
            </a:r>
            <a:r>
              <a:rPr lang="en-GB" dirty="0"/>
              <a:t>. </a:t>
            </a:r>
            <a:endParaRPr lang="cs-CZ" dirty="0"/>
          </a:p>
          <a:p>
            <a:r>
              <a:rPr lang="en-GB" dirty="0" smtClean="0"/>
              <a:t>It's </a:t>
            </a:r>
            <a:r>
              <a:rPr lang="en-GB" dirty="0"/>
              <a:t>usually </a:t>
            </a:r>
            <a:r>
              <a:rPr lang="en-GB" b="1" i="1" dirty="0"/>
              <a:t>easy to talk to and like people </a:t>
            </a:r>
            <a:r>
              <a:rPr lang="en-GB" dirty="0"/>
              <a:t>with good social skills, another sign of high emotional </a:t>
            </a:r>
            <a:r>
              <a:rPr lang="en-GB" dirty="0" smtClean="0"/>
              <a:t>intelligence.</a:t>
            </a:r>
            <a:endParaRPr lang="cs-CZ" dirty="0" smtClean="0"/>
          </a:p>
          <a:p>
            <a:r>
              <a:rPr lang="en-GB" dirty="0" smtClean="0"/>
              <a:t>Those </a:t>
            </a:r>
            <a:r>
              <a:rPr lang="en-GB" dirty="0"/>
              <a:t>with strong social skills are typically </a:t>
            </a:r>
            <a:r>
              <a:rPr lang="en-GB" b="1" i="1" dirty="0"/>
              <a:t>team players. </a:t>
            </a:r>
            <a:endParaRPr lang="cs-CZ" b="1" i="1" dirty="0"/>
          </a:p>
          <a:p>
            <a:r>
              <a:rPr lang="en-GB" dirty="0" smtClean="0"/>
              <a:t>Rather </a:t>
            </a:r>
            <a:r>
              <a:rPr lang="en-GB" dirty="0"/>
              <a:t>than focus on their own success first, </a:t>
            </a:r>
            <a:r>
              <a:rPr lang="en-GB" b="1" i="1" dirty="0"/>
              <a:t>they help others develop and shine. </a:t>
            </a:r>
            <a:endParaRPr lang="cs-CZ" b="1" i="1" dirty="0"/>
          </a:p>
          <a:p>
            <a:r>
              <a:rPr lang="en-GB" dirty="0" smtClean="0"/>
              <a:t>They </a:t>
            </a:r>
            <a:r>
              <a:rPr lang="en-GB" dirty="0"/>
              <a:t>can </a:t>
            </a:r>
            <a:r>
              <a:rPr lang="en-GB" b="1" i="1" dirty="0"/>
              <a:t>manage disputes, are excellent communicators</a:t>
            </a:r>
            <a:r>
              <a:rPr lang="en-GB" dirty="0"/>
              <a:t>, and are </a:t>
            </a:r>
            <a:r>
              <a:rPr lang="en-GB" b="1" i="1" dirty="0"/>
              <a:t>masters at building </a:t>
            </a:r>
            <a:r>
              <a:rPr lang="cs-CZ" b="1" i="1" dirty="0" smtClean="0"/>
              <a:t>               </a:t>
            </a:r>
            <a:r>
              <a:rPr lang="en-GB" dirty="0" smtClean="0"/>
              <a:t>and </a:t>
            </a:r>
            <a:r>
              <a:rPr lang="en-GB" b="1" i="1" dirty="0"/>
              <a:t>maintaining relationships</a:t>
            </a:r>
            <a:r>
              <a:rPr lang="en-GB" dirty="0"/>
              <a:t>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54738" y="4869160"/>
            <a:ext cx="2075333" cy="190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78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Summary of EQ competences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268760"/>
            <a:ext cx="8266985" cy="503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61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Roboto"/>
              </a:rPr>
              <a:t>Emotional Intelligence Quiz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Test your emotional intelligence</a:t>
            </a:r>
            <a:endParaRPr lang="cs-CZ" dirty="0" smtClean="0"/>
          </a:p>
          <a:p>
            <a:r>
              <a:rPr lang="en-GB" dirty="0" smtClean="0">
                <a:hlinkClick r:id="rId3"/>
              </a:rPr>
              <a:t>Daniel Goleman introduces Emotional Intelligence watch</a:t>
            </a:r>
            <a:endParaRPr lang="cs-CZ" dirty="0" smtClean="0"/>
          </a:p>
          <a:p>
            <a:endParaRPr lang="cs-CZ" dirty="0" smtClean="0"/>
          </a:p>
          <a:p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3415276"/>
            <a:ext cx="3705225" cy="27717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9832" y="3415276"/>
            <a:ext cx="6016327" cy="277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945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836712"/>
            <a:ext cx="7128792" cy="86409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EQ Components I.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8840"/>
            <a:ext cx="8229600" cy="453578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adaptability: </a:t>
            </a:r>
            <a:r>
              <a:rPr lang="en-US" dirty="0" smtClean="0">
                <a:cs typeface="Times New Roman" pitchFamily="18" charset="0"/>
              </a:rPr>
              <a:t>flexibility and willingness to adapt to new conditions;</a:t>
            </a:r>
          </a:p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assertiveness: </a:t>
            </a:r>
            <a:r>
              <a:rPr lang="en-US" dirty="0" smtClean="0">
                <a:cs typeface="Times New Roman" pitchFamily="18" charset="0"/>
              </a:rPr>
              <a:t>the ability to uphold their rights openly, honestly and without attacking others;</a:t>
            </a:r>
          </a:p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expression of emotions: </a:t>
            </a:r>
            <a:r>
              <a:rPr lang="en-US" dirty="0" smtClean="0">
                <a:cs typeface="Times New Roman" pitchFamily="18" charset="0"/>
              </a:rPr>
              <a:t>the ability of communicating feelings to others;</a:t>
            </a:r>
          </a:p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managing the emotions of others:</a:t>
            </a:r>
            <a:r>
              <a:rPr lang="en-US" dirty="0" smtClean="0">
                <a:cs typeface="Times New Roman" pitchFamily="18" charset="0"/>
              </a:rPr>
              <a:t> the ability to influence the feelings of others;</a:t>
            </a:r>
          </a:p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the perception of emotions in oneself and others: </a:t>
            </a:r>
            <a:r>
              <a:rPr lang="en-US" dirty="0" smtClean="0">
                <a:cs typeface="Times New Roman" pitchFamily="18" charset="0"/>
              </a:rPr>
              <a:t>the ability to clearly perceive one's feelings and feelings of others;</a:t>
            </a:r>
            <a:endParaRPr lang="en-US" sz="28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17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836712"/>
            <a:ext cx="7056784" cy="86409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EQ Components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.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132856"/>
            <a:ext cx="8229600" cy="439176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emotional regulation: </a:t>
            </a:r>
            <a:r>
              <a:rPr lang="en-GB" dirty="0">
                <a:cs typeface="Times New Roman" pitchFamily="18" charset="0"/>
              </a:rPr>
              <a:t>the ability to control your emotions;</a:t>
            </a:r>
          </a:p>
          <a:p>
            <a:pPr>
              <a:lnSpc>
                <a:spcPct val="80000"/>
              </a:lnSpc>
            </a:pPr>
            <a:r>
              <a:rPr lang="en-GB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low impulsiveness: </a:t>
            </a:r>
            <a:r>
              <a:rPr lang="en-GB" dirty="0">
                <a:cs typeface="Times New Roman" pitchFamily="18" charset="0"/>
              </a:rPr>
              <a:t>deliberate action;</a:t>
            </a:r>
          </a:p>
          <a:p>
            <a:pPr>
              <a:lnSpc>
                <a:spcPct val="80000"/>
              </a:lnSpc>
            </a:pPr>
            <a:r>
              <a:rPr lang="en-GB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relationship skills: </a:t>
            </a:r>
            <a:r>
              <a:rPr lang="en-GB" dirty="0">
                <a:cs typeface="Times New Roman" pitchFamily="18" charset="0"/>
              </a:rPr>
              <a:t>the ability to experience fulfilling interpersonal relationships;</a:t>
            </a:r>
          </a:p>
          <a:p>
            <a:pPr>
              <a:lnSpc>
                <a:spcPct val="80000"/>
              </a:lnSpc>
            </a:pPr>
            <a:r>
              <a:rPr lang="en-GB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self-esteem: </a:t>
            </a:r>
            <a:r>
              <a:rPr lang="en-GB" dirty="0">
                <a:cs typeface="Times New Roman" pitchFamily="18" charset="0"/>
              </a:rPr>
              <a:t>awareness of its pros and cons, adequate self-confidence, integrated personality;</a:t>
            </a:r>
          </a:p>
          <a:p>
            <a:pPr>
              <a:lnSpc>
                <a:spcPct val="80000"/>
              </a:lnSpc>
            </a:pPr>
            <a:r>
              <a:rPr lang="en-GB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motivation: </a:t>
            </a:r>
            <a:r>
              <a:rPr lang="en-GB" dirty="0">
                <a:cs typeface="Times New Roman" pitchFamily="18" charset="0"/>
              </a:rPr>
              <a:t>ability not to give up in obstacles;</a:t>
            </a:r>
            <a:endParaRPr lang="cs-CZ" sz="28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6672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836712"/>
            <a:ext cx="7056784" cy="86409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EQ Components I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II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.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8840"/>
            <a:ext cx="8229600" cy="453578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GB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social skills: </a:t>
            </a:r>
            <a:r>
              <a:rPr lang="en-GB" dirty="0">
                <a:cs typeface="Times New Roman" pitchFamily="18" charset="0"/>
              </a:rPr>
              <a:t>ability to deal with other people;</a:t>
            </a:r>
          </a:p>
          <a:p>
            <a:pPr>
              <a:lnSpc>
                <a:spcPct val="80000"/>
              </a:lnSpc>
            </a:pPr>
            <a:r>
              <a:rPr lang="en-GB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stress management: </a:t>
            </a:r>
            <a:r>
              <a:rPr lang="en-GB" dirty="0">
                <a:cs typeface="Times New Roman" pitchFamily="18" charset="0"/>
              </a:rPr>
              <a:t>the ability to withstand pressure and manage stress;</a:t>
            </a:r>
          </a:p>
          <a:p>
            <a:pPr>
              <a:lnSpc>
                <a:spcPct val="80000"/>
              </a:lnSpc>
            </a:pPr>
            <a:r>
              <a:rPr lang="en-GB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empathy as a personality trait</a:t>
            </a:r>
            <a:r>
              <a:rPr lang="en-GB" b="1" dirty="0">
                <a:cs typeface="Times New Roman" pitchFamily="18" charset="0"/>
              </a:rPr>
              <a:t>: </a:t>
            </a:r>
            <a:r>
              <a:rPr lang="en-GB" dirty="0">
                <a:cs typeface="Times New Roman" pitchFamily="18" charset="0"/>
              </a:rPr>
              <a:t>the ability to look at the situation through the eyes of another;</a:t>
            </a:r>
          </a:p>
          <a:p>
            <a:pPr>
              <a:lnSpc>
                <a:spcPct val="80000"/>
              </a:lnSpc>
            </a:pPr>
            <a:r>
              <a:rPr lang="en-GB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happiness as a feature of personality: </a:t>
            </a:r>
            <a:r>
              <a:rPr lang="en-GB" dirty="0">
                <a:cs typeface="Times New Roman" pitchFamily="18" charset="0"/>
              </a:rPr>
              <a:t>cheerful mind and contentment with life;</a:t>
            </a:r>
          </a:p>
          <a:p>
            <a:pPr>
              <a:lnSpc>
                <a:spcPct val="80000"/>
              </a:lnSpc>
            </a:pPr>
            <a:r>
              <a:rPr lang="en-GB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optimism as a feature of personality: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GB" dirty="0">
                <a:cs typeface="Times New Roman" pitchFamily="18" charset="0"/>
              </a:rPr>
              <a:t>a relaxed perception of life, perception especially of the "bright aspects of life"</a:t>
            </a:r>
            <a:endParaRPr lang="cs-CZ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7278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37" b="89840" l="983" r="99017">
                        <a14:foregroundMark x1="3230" y1="22059" x2="48034" y2="28877"/>
                        <a14:foregroundMark x1="97051" y1="22460" x2="60955" y2="28743"/>
                      </a14:backgroundRemoval>
                    </a14:imgEffect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31" y="404664"/>
            <a:ext cx="6142749" cy="645333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DA83A6F-5B93-4719-B52F-5C24C5A50A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2" y="2996952"/>
            <a:ext cx="8892480" cy="23876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Thank you for your attention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299985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3491" y="1052736"/>
            <a:ext cx="6571343" cy="801019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b="1" dirty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Literatura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2856"/>
            <a:ext cx="8229600" cy="4391769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Goleman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, D. </a:t>
            </a:r>
            <a:r>
              <a:rPr lang="cs-CZ" sz="2800" i="1" dirty="0">
                <a:latin typeface="Times New Roman" pitchFamily="18" charset="0"/>
                <a:cs typeface="Times New Roman" pitchFamily="18" charset="0"/>
              </a:rPr>
              <a:t>Emoční inteligence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, 1995.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Furnham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, A. </a:t>
            </a:r>
            <a:r>
              <a:rPr lang="cs-CZ" sz="2800" i="1" dirty="0">
                <a:latin typeface="Times New Roman" pitchFamily="18" charset="0"/>
                <a:cs typeface="Times New Roman" pitchFamily="18" charset="0"/>
              </a:rPr>
              <a:t>Psychologie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. 2012</a:t>
            </a:r>
          </a:p>
          <a:p>
            <a:pPr eaLnBrk="1" hangingPunct="1">
              <a:lnSpc>
                <a:spcPct val="80000"/>
              </a:lnSpc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54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IQ: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9604" y="2010395"/>
            <a:ext cx="7490828" cy="328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350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1052736"/>
            <a:ext cx="8003412" cy="505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583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EQ: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8191822" cy="4351338"/>
          </a:xfrm>
        </p:spPr>
        <p:txBody>
          <a:bodyPr>
            <a:normAutofit/>
          </a:bodyPr>
          <a:lstStyle/>
          <a:p>
            <a:r>
              <a:rPr lang="en-GB" b="1" i="1" dirty="0" smtClean="0"/>
              <a:t>is </a:t>
            </a:r>
            <a:r>
              <a:rPr lang="en-GB" b="1" i="1" dirty="0"/>
              <a:t>the skill </a:t>
            </a:r>
            <a:r>
              <a:rPr lang="en-GB" dirty="0"/>
              <a:t>to recognize different emotions in yourself and the world around you and to interpret and use these emotions to enhance your quality of life. </a:t>
            </a:r>
            <a:endParaRPr lang="cs-CZ" dirty="0" smtClean="0"/>
          </a:p>
          <a:p>
            <a:r>
              <a:rPr lang="en-GB" dirty="0" smtClean="0"/>
              <a:t>is </a:t>
            </a:r>
            <a:r>
              <a:rPr lang="en-GB" dirty="0"/>
              <a:t>a </a:t>
            </a:r>
            <a:r>
              <a:rPr lang="en-GB" b="1" i="1" dirty="0"/>
              <a:t>set of abilities </a:t>
            </a:r>
            <a:r>
              <a:rPr lang="en-GB" dirty="0"/>
              <a:t>that helps you manage </a:t>
            </a:r>
            <a:r>
              <a:rPr lang="en-GB" dirty="0"/>
              <a:t>your</a:t>
            </a:r>
            <a:r>
              <a:rPr lang="cs-CZ" dirty="0"/>
              <a:t>   </a:t>
            </a:r>
            <a:r>
              <a:rPr lang="cs-CZ" dirty="0" smtClean="0"/>
              <a:t> </a:t>
            </a:r>
            <a:r>
              <a:rPr lang="en-GB" dirty="0" smtClean="0"/>
              <a:t>emotions </a:t>
            </a:r>
            <a:r>
              <a:rPr lang="en-GB" dirty="0"/>
              <a:t>and relate to others. </a:t>
            </a:r>
            <a:endParaRPr lang="cs-CZ" dirty="0"/>
          </a:p>
          <a:p>
            <a:r>
              <a:rPr lang="en-GB" dirty="0" smtClean="0"/>
              <a:t>is </a:t>
            </a:r>
            <a:r>
              <a:rPr lang="en-GB" b="1" i="1" dirty="0"/>
              <a:t>the ability to recognize </a:t>
            </a:r>
            <a:r>
              <a:rPr lang="en-GB" dirty="0"/>
              <a:t>your emotions, understand what they're telling you and realize how your emotions affect people around you. </a:t>
            </a:r>
            <a:endParaRPr lang="cs-CZ" dirty="0" smtClean="0"/>
          </a:p>
          <a:p>
            <a:r>
              <a:rPr lang="en-GB" dirty="0" smtClean="0"/>
              <a:t>is </a:t>
            </a:r>
            <a:r>
              <a:rPr lang="en-GB" b="1" i="1" dirty="0"/>
              <a:t>the ability to understand </a:t>
            </a:r>
            <a:r>
              <a:rPr lang="en-GB" dirty="0"/>
              <a:t>and </a:t>
            </a:r>
            <a:r>
              <a:rPr lang="en-GB" b="1" i="1" dirty="0"/>
              <a:t>manage</a:t>
            </a:r>
            <a:r>
              <a:rPr lang="en-GB" dirty="0"/>
              <a:t> both your own emotions and those of the people around you.</a:t>
            </a:r>
          </a:p>
        </p:txBody>
      </p:sp>
    </p:spTree>
    <p:extLst>
      <p:ext uri="{BB962C8B-B14F-4D97-AF65-F5344CB8AC3E}">
        <p14:creationId xmlns:p14="http://schemas.microsoft.com/office/powerpoint/2010/main" val="3468621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IQ vs. EQ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‘Intelligence Quotient’ (IQ) is the measure most often </a:t>
            </a:r>
            <a:r>
              <a:rPr lang="en-GB" b="1" i="1" dirty="0"/>
              <a:t>used to determine how clever people are</a:t>
            </a:r>
            <a:r>
              <a:rPr lang="en-GB" dirty="0"/>
              <a:t>. </a:t>
            </a:r>
            <a:endParaRPr lang="cs-CZ" dirty="0" smtClean="0"/>
          </a:p>
          <a:p>
            <a:r>
              <a:rPr lang="en-GB" dirty="0" smtClean="0"/>
              <a:t>The </a:t>
            </a:r>
            <a:r>
              <a:rPr lang="en-GB" dirty="0"/>
              <a:t>most successful leaders tend to have an above average IQ, but this doesn’t make them successful. It’s another type of intelligence called ‘Emotional Intelligence’ or EQ. </a:t>
            </a:r>
            <a:endParaRPr lang="cs-CZ" dirty="0" smtClean="0"/>
          </a:p>
          <a:p>
            <a:r>
              <a:rPr lang="en-GB" b="1" dirty="0" smtClean="0"/>
              <a:t>EQ</a:t>
            </a:r>
            <a:r>
              <a:rPr lang="en-GB" dirty="0" smtClean="0"/>
              <a:t> </a:t>
            </a:r>
            <a:r>
              <a:rPr lang="en-GB" b="1" i="1" dirty="0"/>
              <a:t>enables</a:t>
            </a:r>
            <a:r>
              <a:rPr lang="en-GB" dirty="0"/>
              <a:t> leaders </a:t>
            </a:r>
            <a:r>
              <a:rPr lang="en-GB" b="1" i="1" dirty="0"/>
              <a:t>to better manage the emotional content of the relationships</a:t>
            </a:r>
            <a:r>
              <a:rPr lang="en-GB" dirty="0"/>
              <a:t> they have and, as a result, they are more influential. </a:t>
            </a:r>
            <a:endParaRPr lang="cs-CZ" dirty="0" smtClean="0"/>
          </a:p>
          <a:p>
            <a:r>
              <a:rPr lang="en-GB" dirty="0" smtClean="0"/>
              <a:t>“</a:t>
            </a:r>
            <a:r>
              <a:rPr lang="en-GB" i="1" dirty="0"/>
              <a:t>The best leader is usually the most emotionally intelligent person in the team</a:t>
            </a:r>
            <a:r>
              <a:rPr lang="en-GB" dirty="0"/>
              <a:t>.” 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659483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IQ vs. </a:t>
            </a:r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Q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BRAIN IS WIRED TO BE EMOTIONALLY </a:t>
            </a:r>
            <a:r>
              <a:rPr lang="en-GB" dirty="0" smtClean="0"/>
              <a:t>INTELLIGENT</a:t>
            </a:r>
            <a:r>
              <a:rPr lang="cs-CZ" dirty="0" smtClean="0"/>
              <a:t>:</a:t>
            </a:r>
          </a:p>
          <a:p>
            <a:r>
              <a:rPr lang="en-GB" b="1" i="1" u="sng" dirty="0"/>
              <a:t>Reptilian brain </a:t>
            </a:r>
            <a:r>
              <a:rPr lang="en-GB" dirty="0"/>
              <a:t>(controls very rudimentary functions e.g. breathing, swallowing and </a:t>
            </a:r>
            <a:r>
              <a:rPr lang="en-GB" dirty="0" smtClean="0"/>
              <a:t>heartbeat)</a:t>
            </a:r>
            <a:endParaRPr lang="cs-CZ" dirty="0" smtClean="0"/>
          </a:p>
          <a:p>
            <a:r>
              <a:rPr lang="en-GB" b="1" i="1" u="sng" dirty="0" smtClean="0"/>
              <a:t>Limbic </a:t>
            </a:r>
            <a:r>
              <a:rPr lang="en-GB" b="1" i="1" u="sng" dirty="0"/>
              <a:t>brain </a:t>
            </a:r>
            <a:r>
              <a:rPr lang="en-GB" dirty="0"/>
              <a:t>(can be expressive and intuitive, but it doesn’t reason, isn’t logical, and doesn’t respond to our will) </a:t>
            </a:r>
            <a:endParaRPr lang="cs-CZ" dirty="0" smtClean="0"/>
          </a:p>
          <a:p>
            <a:r>
              <a:rPr lang="en-GB" b="1" i="1" dirty="0" smtClean="0"/>
              <a:t>Neo-cortex </a:t>
            </a:r>
            <a:r>
              <a:rPr lang="en-GB" b="1" i="1" dirty="0"/>
              <a:t>brain </a:t>
            </a:r>
            <a:r>
              <a:rPr lang="en-GB" dirty="0"/>
              <a:t>(the ability to control your actions in the face of strong emotions) - it’s the seat of your thinking, logic and reasoning.</a:t>
            </a:r>
          </a:p>
        </p:txBody>
      </p:sp>
    </p:spTree>
    <p:extLst>
      <p:ext uri="{BB962C8B-B14F-4D97-AF65-F5344CB8AC3E}">
        <p14:creationId xmlns:p14="http://schemas.microsoft.com/office/powerpoint/2010/main" val="840345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664" y="764704"/>
            <a:ext cx="5972893" cy="597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450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The value of emotions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4"/>
            <a:ext cx="8335838" cy="4771727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smtClean="0"/>
              <a:t>Emotions</a:t>
            </a:r>
            <a:r>
              <a:rPr lang="en-GB" dirty="0" smtClean="0"/>
              <a:t> </a:t>
            </a:r>
            <a:r>
              <a:rPr lang="en-GB" dirty="0"/>
              <a:t>tell the truth about a situation or problem, before we can use logic to rationalize our response. They </a:t>
            </a:r>
            <a:r>
              <a:rPr lang="en-GB" b="1" i="1" dirty="0"/>
              <a:t>are our messengers</a:t>
            </a:r>
            <a:r>
              <a:rPr lang="en-GB" dirty="0"/>
              <a:t>. </a:t>
            </a:r>
            <a:endParaRPr lang="cs-CZ" dirty="0" smtClean="0"/>
          </a:p>
          <a:p>
            <a:r>
              <a:rPr lang="en-GB" dirty="0" smtClean="0"/>
              <a:t>Emotion </a:t>
            </a:r>
            <a:r>
              <a:rPr lang="en-GB" dirty="0"/>
              <a:t>comes from the Latin word: </a:t>
            </a:r>
            <a:r>
              <a:rPr lang="en-GB" dirty="0" err="1"/>
              <a:t>Motus</a:t>
            </a:r>
            <a:r>
              <a:rPr lang="en-GB" dirty="0"/>
              <a:t> Anima that literally means “</a:t>
            </a:r>
            <a:r>
              <a:rPr lang="en-GB" b="1" i="1" dirty="0"/>
              <a:t>The spirit that moves us</a:t>
            </a:r>
            <a:r>
              <a:rPr lang="en-GB" dirty="0"/>
              <a:t>.“ </a:t>
            </a:r>
            <a:endParaRPr lang="cs-CZ" dirty="0"/>
          </a:p>
          <a:p>
            <a:r>
              <a:rPr lang="en-GB" dirty="0" smtClean="0"/>
              <a:t>The </a:t>
            </a:r>
            <a:r>
              <a:rPr lang="en-GB" dirty="0"/>
              <a:t>most empowering decision we can make is to </a:t>
            </a:r>
            <a:r>
              <a:rPr lang="en-GB" b="1" i="1" dirty="0"/>
              <a:t>take responsibility for our feelings. </a:t>
            </a:r>
            <a:endParaRPr lang="cs-CZ" b="1" i="1" dirty="0" smtClean="0"/>
          </a:p>
          <a:p>
            <a:r>
              <a:rPr lang="en-GB" dirty="0" smtClean="0"/>
              <a:t>Taking </a:t>
            </a:r>
            <a:r>
              <a:rPr lang="en-GB" dirty="0"/>
              <a:t>responsibility for our actions involves </a:t>
            </a:r>
            <a:r>
              <a:rPr lang="en-GB" b="1" i="1" dirty="0"/>
              <a:t>examination of our motives. </a:t>
            </a:r>
            <a:endParaRPr lang="cs-CZ" b="1" i="1" dirty="0" smtClean="0"/>
          </a:p>
          <a:p>
            <a:r>
              <a:rPr lang="en-GB" dirty="0" smtClean="0"/>
              <a:t>Instead</a:t>
            </a:r>
            <a:r>
              <a:rPr lang="en-GB" dirty="0"/>
              <a:t>, we see that everything we do is </a:t>
            </a:r>
            <a:r>
              <a:rPr lang="en-GB" b="1" i="1" dirty="0"/>
              <a:t>a choice </a:t>
            </a:r>
            <a:r>
              <a:rPr lang="en-GB" dirty="0"/>
              <a:t>based on our needs, our beliefs, our values, our fears, and desires. </a:t>
            </a:r>
            <a:endParaRPr lang="cs-CZ" dirty="0" smtClean="0"/>
          </a:p>
          <a:p>
            <a:r>
              <a:rPr lang="en-GB" dirty="0" smtClean="0"/>
              <a:t>Virtually </a:t>
            </a:r>
            <a:r>
              <a:rPr lang="en-GB" dirty="0"/>
              <a:t>all of our actions are motivated by one of two basic emotions: </a:t>
            </a:r>
            <a:r>
              <a:rPr lang="en-GB" b="1" i="1" dirty="0"/>
              <a:t>fear or desire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8127357"/>
      </p:ext>
    </p:extLst>
  </p:cSld>
  <p:clrMapOvr>
    <a:masterClrMapping/>
  </p:clrMapOvr>
</p:sld>
</file>

<file path=ppt/theme/theme1.xml><?xml version="1.0" encoding="utf-8"?>
<a:theme xmlns:a="http://schemas.openxmlformats.org/drawingml/2006/main" name="Uk motiv">
  <a:themeElements>
    <a:clrScheme name="Vlastní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k motiv" id="{44A0A158-DF95-4860-97E7-6E4071F6EC3D}" vid="{DCE1AC11-CFC7-4A60-9382-3AFC7379423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1 - Personality</Template>
  <TotalTime>246</TotalTime>
  <Words>1627</Words>
  <Application>Microsoft Office PowerPoint</Application>
  <PresentationFormat>Předvádění na obrazovce (4:3)</PresentationFormat>
  <Paragraphs>113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Garamond</vt:lpstr>
      <vt:lpstr>Roboto</vt:lpstr>
      <vt:lpstr>Times New Roman</vt:lpstr>
      <vt:lpstr>Uk motiv</vt:lpstr>
      <vt:lpstr>EMOTIONAL INTELLIGENCE</vt:lpstr>
      <vt:lpstr>History of the concept of EQ</vt:lpstr>
      <vt:lpstr>IQ:</vt:lpstr>
      <vt:lpstr>Prezentace aplikace PowerPoint</vt:lpstr>
      <vt:lpstr>EQ:</vt:lpstr>
      <vt:lpstr>IQ vs. EQ</vt:lpstr>
      <vt:lpstr>IQ vs. EQ</vt:lpstr>
      <vt:lpstr>Prezentace aplikace PowerPoint</vt:lpstr>
      <vt:lpstr>The value of emotions</vt:lpstr>
      <vt:lpstr>Characteristics of low/high EQ</vt:lpstr>
      <vt:lpstr>The five (5) competencies of EQ</vt:lpstr>
      <vt:lpstr>1) Self awareness</vt:lpstr>
      <vt:lpstr>1) Self awareness</vt:lpstr>
      <vt:lpstr>2) Self regulation</vt:lpstr>
      <vt:lpstr>2) Self regulation</vt:lpstr>
      <vt:lpstr>Out of control emotions make smart people stupid – IQ:178; EQ: 0</vt:lpstr>
      <vt:lpstr>3) Self motivation</vt:lpstr>
      <vt:lpstr>3) Self motivation</vt:lpstr>
      <vt:lpstr>Empathy </vt:lpstr>
      <vt:lpstr>Empathy</vt:lpstr>
      <vt:lpstr>Relationship/social skills</vt:lpstr>
      <vt:lpstr>Summary of EQ competences</vt:lpstr>
      <vt:lpstr> Emotional Intelligence Quiz</vt:lpstr>
      <vt:lpstr>EQ Components I.</vt:lpstr>
      <vt:lpstr>EQ Components II.</vt:lpstr>
      <vt:lpstr>EQ Components III.</vt:lpstr>
      <vt:lpstr>Thank you for your attention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Emoční inteligence</dc:title>
  <dc:creator>Eva Švarcová</dc:creator>
  <cp:lastModifiedBy>El-Hmoudová Dagmar</cp:lastModifiedBy>
  <cp:revision>26</cp:revision>
  <dcterms:created xsi:type="dcterms:W3CDTF">2020-01-22T15:33:04Z</dcterms:created>
  <dcterms:modified xsi:type="dcterms:W3CDTF">2020-03-16T12:13:58Z</dcterms:modified>
</cp:coreProperties>
</file>