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58" r:id="rId6"/>
    <p:sldId id="262" r:id="rId7"/>
    <p:sldId id="257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900CCB59-3F87-49D1-AB9D-6672EFC189DC}"/>
    <pc:docChg chg="modSld">
      <pc:chgData name="Jarolímková, Adéla" userId="999f5e52-b3b5-4322-ac6a-365c09c88039" providerId="ADAL" clId="{900CCB59-3F87-49D1-AB9D-6672EFC189DC}" dt="2025-05-14T14:09:17.267" v="12" actId="20577"/>
      <pc:docMkLst>
        <pc:docMk/>
      </pc:docMkLst>
      <pc:sldChg chg="modSp mod">
        <pc:chgData name="Jarolímková, Adéla" userId="999f5e52-b3b5-4322-ac6a-365c09c88039" providerId="ADAL" clId="{900CCB59-3F87-49D1-AB9D-6672EFC189DC}" dt="2025-05-14T14:09:17.267" v="12" actId="20577"/>
        <pc:sldMkLst>
          <pc:docMk/>
          <pc:sldMk cId="459220298" sldId="257"/>
        </pc:sldMkLst>
        <pc:spChg chg="mod">
          <ac:chgData name="Jarolímková, Adéla" userId="999f5e52-b3b5-4322-ac6a-365c09c88039" providerId="ADAL" clId="{900CCB59-3F87-49D1-AB9D-6672EFC189DC}" dt="2025-05-14T14:09:17.267" v="12" actId="20577"/>
          <ac:spMkLst>
            <pc:docMk/>
            <pc:sldMk cId="459220298" sldId="257"/>
            <ac:spMk id="3" creationId="{00000000-0000-0000-0000-000000000000}"/>
          </ac:spMkLst>
        </pc:spChg>
      </pc:sldChg>
    </pc:docChg>
  </pc:docChgLst>
  <pc:docChgLst>
    <pc:chgData name="Jarolímková, Adéla" userId="999f5e52-b3b5-4322-ac6a-365c09c88039" providerId="ADAL" clId="{8F0EACD4-D9C9-4F62-B343-D2F819887C59}"/>
    <pc:docChg chg="custSel addSld modSld">
      <pc:chgData name="Jarolímková, Adéla" userId="999f5e52-b3b5-4322-ac6a-365c09c88039" providerId="ADAL" clId="{8F0EACD4-D9C9-4F62-B343-D2F819887C59}" dt="2022-05-18T10:51:36.815" v="980" actId="20577"/>
      <pc:docMkLst>
        <pc:docMk/>
      </pc:docMkLst>
      <pc:sldChg chg="modSp mod">
        <pc:chgData name="Jarolímková, Adéla" userId="999f5e52-b3b5-4322-ac6a-365c09c88039" providerId="ADAL" clId="{8F0EACD4-D9C9-4F62-B343-D2F819887C59}" dt="2022-05-18T10:24:54.254" v="253" actId="20577"/>
        <pc:sldMkLst>
          <pc:docMk/>
          <pc:sldMk cId="459220298" sldId="257"/>
        </pc:sldMkLst>
      </pc:sldChg>
      <pc:sldChg chg="modSp mod">
        <pc:chgData name="Jarolímková, Adéla" userId="999f5e52-b3b5-4322-ac6a-365c09c88039" providerId="ADAL" clId="{8F0EACD4-D9C9-4F62-B343-D2F819887C59}" dt="2022-05-18T10:51:36.815" v="980" actId="20577"/>
        <pc:sldMkLst>
          <pc:docMk/>
          <pc:sldMk cId="1748210874" sldId="259"/>
        </pc:sldMkLst>
      </pc:sldChg>
      <pc:sldChg chg="modSp new mod">
        <pc:chgData name="Jarolímková, Adéla" userId="999f5e52-b3b5-4322-ac6a-365c09c88039" providerId="ADAL" clId="{8F0EACD4-D9C9-4F62-B343-D2F819887C59}" dt="2022-05-18T10:48:35.696" v="938" actId="20577"/>
        <pc:sldMkLst>
          <pc:docMk/>
          <pc:sldMk cId="3579757995" sldId="260"/>
        </pc:sldMkLst>
      </pc:sldChg>
    </pc:docChg>
  </pc:docChgLst>
  <pc:docChgLst>
    <pc:chgData name="Jarolímková, Adéla" userId="999f5e52-b3b5-4322-ac6a-365c09c88039" providerId="ADAL" clId="{9875B717-47FC-44FB-9564-40F02AA69ADA}"/>
    <pc:docChg chg="undo custSel addSld delSld modSld">
      <pc:chgData name="Jarolímková, Adéla" userId="999f5e52-b3b5-4322-ac6a-365c09c88039" providerId="ADAL" clId="{9875B717-47FC-44FB-9564-40F02AA69ADA}" dt="2024-05-16T06:28:40.434" v="464" actId="1076"/>
      <pc:docMkLst>
        <pc:docMk/>
      </pc:docMkLst>
      <pc:sldChg chg="modSp mod">
        <pc:chgData name="Jarolímková, Adéla" userId="999f5e52-b3b5-4322-ac6a-365c09c88039" providerId="ADAL" clId="{9875B717-47FC-44FB-9564-40F02AA69ADA}" dt="2024-05-15T12:25:42.016" v="433" actId="114"/>
        <pc:sldMkLst>
          <pc:docMk/>
          <pc:sldMk cId="2858812923" sldId="258"/>
        </pc:sldMkLst>
      </pc:sldChg>
      <pc:sldChg chg="addSp delSp modSp new mod">
        <pc:chgData name="Jarolímková, Adéla" userId="999f5e52-b3b5-4322-ac6a-365c09c88039" providerId="ADAL" clId="{9875B717-47FC-44FB-9564-40F02AA69ADA}" dt="2024-05-16T06:28:40.434" v="464" actId="1076"/>
        <pc:sldMkLst>
          <pc:docMk/>
          <pc:sldMk cId="1279155808" sldId="262"/>
        </pc:sldMkLst>
      </pc:sldChg>
      <pc:sldChg chg="addSp delSp modSp new del mod">
        <pc:chgData name="Jarolímková, Adéla" userId="999f5e52-b3b5-4322-ac6a-365c09c88039" providerId="ADAL" clId="{9875B717-47FC-44FB-9564-40F02AA69ADA}" dt="2024-05-15T12:54:21.150" v="460" actId="47"/>
        <pc:sldMkLst>
          <pc:docMk/>
          <pc:sldMk cId="3308060522" sldId="263"/>
        </pc:sldMkLst>
      </pc:sldChg>
    </pc:docChg>
  </pc:docChgLst>
  <pc:docChgLst>
    <pc:chgData name="Jarolímková, Adéla" userId="999f5e52-b3b5-4322-ac6a-365c09c88039" providerId="ADAL" clId="{87900D5F-A017-40DD-A73D-76A0E1076ECD}"/>
    <pc:docChg chg="custSel addSld modSld">
      <pc:chgData name="Jarolímková, Adéla" userId="999f5e52-b3b5-4322-ac6a-365c09c88039" providerId="ADAL" clId="{87900D5F-A017-40DD-A73D-76A0E1076ECD}" dt="2021-04-06T14:36:15.754" v="958" actId="20577"/>
      <pc:docMkLst>
        <pc:docMk/>
      </pc:docMkLst>
      <pc:sldChg chg="modSp mod">
        <pc:chgData name="Jarolímková, Adéla" userId="999f5e52-b3b5-4322-ac6a-365c09c88039" providerId="ADAL" clId="{87900D5F-A017-40DD-A73D-76A0E1076ECD}" dt="2021-04-06T12:34:10.038" v="266" actId="21"/>
        <pc:sldMkLst>
          <pc:docMk/>
          <pc:sldMk cId="90180621" sldId="258"/>
        </pc:sldMkLst>
      </pc:sldChg>
      <pc:sldChg chg="modSp new mod">
        <pc:chgData name="Jarolímková, Adéla" userId="999f5e52-b3b5-4322-ac6a-365c09c88039" providerId="ADAL" clId="{87900D5F-A017-40DD-A73D-76A0E1076ECD}" dt="2021-04-06T12:50:36.550" v="630" actId="20577"/>
        <pc:sldMkLst>
          <pc:docMk/>
          <pc:sldMk cId="289971408" sldId="259"/>
        </pc:sldMkLst>
      </pc:sldChg>
      <pc:sldChg chg="modSp new mod">
        <pc:chgData name="Jarolímková, Adéla" userId="999f5e52-b3b5-4322-ac6a-365c09c88039" providerId="ADAL" clId="{87900D5F-A017-40DD-A73D-76A0E1076ECD}" dt="2021-04-06T12:48:58.584" v="546" actId="313"/>
        <pc:sldMkLst>
          <pc:docMk/>
          <pc:sldMk cId="885664138" sldId="260"/>
        </pc:sldMkLst>
      </pc:sldChg>
      <pc:sldChg chg="modSp new mod">
        <pc:chgData name="Jarolímková, Adéla" userId="999f5e52-b3b5-4322-ac6a-365c09c88039" providerId="ADAL" clId="{87900D5F-A017-40DD-A73D-76A0E1076ECD}" dt="2021-04-06T12:49:55.771" v="619" actId="20577"/>
        <pc:sldMkLst>
          <pc:docMk/>
          <pc:sldMk cId="900752947" sldId="261"/>
        </pc:sldMkLst>
      </pc:sldChg>
      <pc:sldChg chg="modSp new mod">
        <pc:chgData name="Jarolímková, Adéla" userId="999f5e52-b3b5-4322-ac6a-365c09c88039" providerId="ADAL" clId="{87900D5F-A017-40DD-A73D-76A0E1076ECD}" dt="2021-04-06T14:36:15.754" v="958" actId="20577"/>
        <pc:sldMkLst>
          <pc:docMk/>
          <pc:sldMk cId="2059669674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8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5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492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699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145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475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018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55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6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72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78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67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47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49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49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14.05.2025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08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57BD6-80B5-431D-A6DA-251F39B5D414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75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Obhajoba a BZK</a:t>
            </a:r>
          </a:p>
        </p:txBody>
      </p:sp>
    </p:spTree>
    <p:extLst>
      <p:ext uri="{BB962C8B-B14F-4D97-AF65-F5344CB8AC3E}">
        <p14:creationId xmlns:p14="http://schemas.microsoft.com/office/powerpoint/2010/main" val="1599116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hodnocení práce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037128"/>
              </p:ext>
            </p:extLst>
          </p:nvPr>
        </p:nvGraphicFramePr>
        <p:xfrm>
          <a:off x="677688" y="1514042"/>
          <a:ext cx="8900420" cy="494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19">
                  <a:extLst>
                    <a:ext uri="{9D8B030D-6E8A-4147-A177-3AD203B41FA5}">
                      <a16:colId xmlns:a16="http://schemas.microsoft.com/office/drawing/2014/main" val="3746842103"/>
                    </a:ext>
                  </a:extLst>
                </a:gridCol>
                <a:gridCol w="7571829">
                  <a:extLst>
                    <a:ext uri="{9D8B030D-6E8A-4147-A177-3AD203B41FA5}">
                      <a16:colId xmlns:a16="http://schemas.microsoft.com/office/drawing/2014/main" val="4047211444"/>
                    </a:ext>
                  </a:extLst>
                </a:gridCol>
                <a:gridCol w="729672">
                  <a:extLst>
                    <a:ext uri="{9D8B030D-6E8A-4147-A177-3AD203B41FA5}">
                      <a16:colId xmlns:a16="http://schemas.microsoft.com/office/drawing/2014/main" val="37513399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Kritérium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Body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1841308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Obsah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Kvalita shrnutí současného stavu poznání, používání odborné terminologie, zohlednění různých pohledů na téma práce</a:t>
                      </a:r>
                    </a:p>
                    <a:p>
                      <a:r>
                        <a:rPr lang="cs-CZ" dirty="0"/>
                        <a:t>- </a:t>
                      </a:r>
                      <a:r>
                        <a:rPr lang="cs-CZ" i="1" dirty="0"/>
                        <a:t>Vysvětlení pojmů, zpracování dosavadních výzkumů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4147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Definice cílů, výzkumná otázka a její zasazení do současného stavu poznání</a:t>
                      </a:r>
                    </a:p>
                    <a:p>
                      <a:r>
                        <a:rPr lang="cs-CZ" dirty="0"/>
                        <a:t>- </a:t>
                      </a:r>
                      <a:r>
                        <a:rPr lang="cs-CZ" i="1" dirty="0"/>
                        <a:t>Jasné stanovení cílů a vysvětlení toho, co chceme zkoumat a proč je potřeba zkoumat právě toto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26229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Metodologické zpracování výzkumné otázky, vysvětlení volby využité metody s ohledem na výzkumnou otázku</a:t>
                      </a:r>
                    </a:p>
                    <a:p>
                      <a:r>
                        <a:rPr lang="cs-CZ" dirty="0"/>
                        <a:t>- </a:t>
                      </a:r>
                      <a:r>
                        <a:rPr lang="cs-CZ" i="1" dirty="0"/>
                        <a:t>Je vybraná metoda použita tak, aby bylo možné odpovědět na výzkumné otázky (struktura dotazníku, rozhovoru…)?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9618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Analýza, interpretace výsledků a formulace samostatných závěrů vč. zohlednění současného stavu poznání</a:t>
                      </a:r>
                    </a:p>
                    <a:p>
                      <a:r>
                        <a:rPr lang="cs-CZ" dirty="0"/>
                        <a:t>- </a:t>
                      </a:r>
                      <a:r>
                        <a:rPr lang="cs-CZ" i="1" dirty="0"/>
                        <a:t>Popis vs. Analýza a interpretace, porovnání s jinými výzkumy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30252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Invence, inovativní a původní přístup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701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81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CB809-EB6C-55F8-E587-A7F9B6DC4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hodnocení práce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9AD82AA-40CA-1F19-DAB0-391F144765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37657"/>
              </p:ext>
            </p:extLst>
          </p:nvPr>
        </p:nvGraphicFramePr>
        <p:xfrm>
          <a:off x="677863" y="2160588"/>
          <a:ext cx="8596311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619">
                  <a:extLst>
                    <a:ext uri="{9D8B030D-6E8A-4147-A177-3AD203B41FA5}">
                      <a16:colId xmlns:a16="http://schemas.microsoft.com/office/drawing/2014/main" val="4160374077"/>
                    </a:ext>
                  </a:extLst>
                </a:gridCol>
                <a:gridCol w="5261255">
                  <a:extLst>
                    <a:ext uri="{9D8B030D-6E8A-4147-A177-3AD203B41FA5}">
                      <a16:colId xmlns:a16="http://schemas.microsoft.com/office/drawing/2014/main" val="3762108287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27360251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Kritérium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Body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873467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Forma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Formální struktura práce a návaznost kapitol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71135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Aktuálnost zdrojů, korektní citování, cizojazyčné zdroje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08078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Slohové zpracování a gramatická správnost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724894"/>
                  </a:ext>
                </a:extLst>
              </a:tr>
            </a:tbl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1AB73A49-F727-23D7-F91F-625E0F77F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095542"/>
              </p:ext>
            </p:extLst>
          </p:nvPr>
        </p:nvGraphicFramePr>
        <p:xfrm>
          <a:off x="677334" y="4257628"/>
          <a:ext cx="4095750" cy="10858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6375">
                  <a:extLst>
                    <a:ext uri="{9D8B030D-6E8A-4147-A177-3AD203B41FA5}">
                      <a16:colId xmlns:a16="http://schemas.microsoft.com/office/drawing/2014/main" val="3422336403"/>
                    </a:ext>
                  </a:extLst>
                </a:gridCol>
                <a:gridCol w="2619375">
                  <a:extLst>
                    <a:ext uri="{9D8B030D-6E8A-4147-A177-3AD203B41FA5}">
                      <a16:colId xmlns:a16="http://schemas.microsoft.com/office/drawing/2014/main" val="1849273121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Bodový zisk za práci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Hodnocení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4659791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83 až 100 bodů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Výborně (1)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0636774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66 až 82 bodů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Velmi dobře (2)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8971525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50 až 65 bodů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Dobře (3)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3007685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49 bodů a méně 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Neprospěl/a, nedoporučeno k obhajobě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7757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155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Obhajoba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Cca 20 – 30 minut</a:t>
            </a:r>
          </a:p>
          <a:p>
            <a:r>
              <a:rPr lang="cs-CZ" dirty="0"/>
              <a:t>Kdo je přítomen: komise, (vedoucí), (oponent)</a:t>
            </a:r>
          </a:p>
          <a:p>
            <a:r>
              <a:rPr lang="cs-CZ" dirty="0"/>
              <a:t>Představení práce – bez prezentace/</a:t>
            </a:r>
            <a:r>
              <a:rPr lang="cs-CZ"/>
              <a:t>s prezentací, </a:t>
            </a:r>
            <a:r>
              <a:rPr lang="cs-CZ" dirty="0"/>
              <a:t>max. 5 minut</a:t>
            </a:r>
          </a:p>
          <a:p>
            <a:pPr lvl="1"/>
            <a:r>
              <a:rPr lang="cs-CZ" dirty="0"/>
              <a:t>ANO – cíl práce</a:t>
            </a:r>
          </a:p>
          <a:p>
            <a:pPr lvl="1"/>
            <a:r>
              <a:rPr lang="cs-CZ" dirty="0"/>
              <a:t>ANO – výsledky vlastního výzkumu</a:t>
            </a:r>
          </a:p>
          <a:p>
            <a:pPr lvl="1"/>
            <a:r>
              <a:rPr lang="cs-CZ" dirty="0"/>
              <a:t>NE dlouhý úvod – vyučující používanou terminologii a kontext většinou znají</a:t>
            </a:r>
          </a:p>
          <a:p>
            <a:pPr lvl="1"/>
            <a:r>
              <a:rPr lang="cs-CZ" dirty="0"/>
              <a:t>NE dlouhý popis postupu při výzkumu</a:t>
            </a:r>
          </a:p>
          <a:p>
            <a:r>
              <a:rPr lang="cs-CZ" dirty="0"/>
              <a:t>Posudky – vedoucí, oponent</a:t>
            </a:r>
          </a:p>
          <a:p>
            <a:r>
              <a:rPr lang="cs-CZ" dirty="0"/>
              <a:t>Vyjádření k posudkům – reakce na výtky, odpovědi na dotazy</a:t>
            </a:r>
          </a:p>
          <a:p>
            <a:pPr lvl="1"/>
            <a:r>
              <a:rPr lang="cs-CZ" dirty="0"/>
              <a:t>Je dobré být připraven, písemné podklady jsou dovoleny</a:t>
            </a:r>
          </a:p>
          <a:p>
            <a:r>
              <a:rPr lang="cs-CZ" dirty="0"/>
              <a:t>Všeobecná diskuze</a:t>
            </a:r>
          </a:p>
        </p:txBody>
      </p:sp>
    </p:spTree>
    <p:extLst>
      <p:ext uri="{BB962C8B-B14F-4D97-AF65-F5344CB8AC3E}">
        <p14:creationId xmlns:p14="http://schemas.microsoft.com/office/powerpoint/2010/main" val="459220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BZK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30 minut</a:t>
            </a:r>
          </a:p>
          <a:p>
            <a:r>
              <a:rPr lang="cs-CZ" dirty="0"/>
              <a:t>Komise – nemusí být stejná jako u obhajoby</a:t>
            </a:r>
          </a:p>
          <a:p>
            <a:r>
              <a:rPr lang="cs-CZ" dirty="0"/>
              <a:t>4 otázky (5 minut na otázku + </a:t>
            </a:r>
            <a:r>
              <a:rPr lang="cs-CZ"/>
              <a:t>dotazy komise) – </a:t>
            </a:r>
            <a:endParaRPr lang="cs-CZ" dirty="0"/>
          </a:p>
          <a:p>
            <a:pPr lvl="1"/>
            <a:r>
              <a:rPr lang="cs-CZ" dirty="0"/>
              <a:t>Informační věda</a:t>
            </a:r>
          </a:p>
          <a:p>
            <a:pPr lvl="1"/>
            <a:r>
              <a:rPr lang="cs-CZ" dirty="0"/>
              <a:t>Informační služby a zdroje</a:t>
            </a:r>
          </a:p>
          <a:p>
            <a:pPr lvl="1"/>
            <a:r>
              <a:rPr lang="cs-CZ" dirty="0"/>
              <a:t>2 volitelné okruhy: Organizace informací a informační procesy, Informační a komunikační technologie, Knižní kultura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210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DA6DA9-62CF-49DB-BD9B-2D385A35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BZK - tipy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A74D4E-2EC5-4194-BCDA-E56BFCB46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Připravte si odpovědi na všechny otázky</a:t>
            </a:r>
          </a:p>
          <a:p>
            <a:r>
              <a:rPr lang="cs-CZ" dirty="0"/>
              <a:t>Nespoléhejte na vypracované otázky na </a:t>
            </a:r>
            <a:r>
              <a:rPr lang="cs-CZ" dirty="0" err="1"/>
              <a:t>Wikisofii</a:t>
            </a:r>
            <a:r>
              <a:rPr lang="cs-CZ" dirty="0"/>
              <a:t> – mohou být neúplné a zastaralé</a:t>
            </a:r>
          </a:p>
          <a:p>
            <a:r>
              <a:rPr lang="cs-CZ" dirty="0"/>
              <a:t>Nespoléhejte na svoje poznámky z přednášek, čtěte doporučenou literaturu</a:t>
            </a:r>
          </a:p>
          <a:p>
            <a:r>
              <a:rPr lang="cs-CZ" dirty="0"/>
              <a:t>Když vám při přípravě není něco jasné, konzultujte s příslušným vyučujícím</a:t>
            </a:r>
          </a:p>
          <a:p>
            <a:r>
              <a:rPr lang="cs-CZ" dirty="0"/>
              <a:t>Otázky jsou zpravidla širší než otázky k dílčím zkouškám</a:t>
            </a:r>
          </a:p>
          <a:p>
            <a:r>
              <a:rPr lang="cs-CZ" dirty="0"/>
              <a:t>Začněte vysvětlením základních pojmů, uvedením do kontextu, poté přejděte k podrobnostem</a:t>
            </a:r>
          </a:p>
          <a:p>
            <a:r>
              <a:rPr lang="cs-CZ" dirty="0"/>
              <a:t>Ukažte, že znáte souvislosti</a:t>
            </a:r>
          </a:p>
          <a:p>
            <a:r>
              <a:rPr lang="cs-CZ" dirty="0"/>
              <a:t>Buďte připraveni improvizovat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757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BZK - tipy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neříkat…</a:t>
            </a:r>
          </a:p>
          <a:p>
            <a:pPr lvl="1"/>
            <a:r>
              <a:rPr lang="cs-CZ"/>
              <a:t>Tahle otázka mi nesedla</a:t>
            </a:r>
          </a:p>
        </p:txBody>
      </p:sp>
    </p:spTree>
    <p:extLst>
      <p:ext uri="{BB962C8B-B14F-4D97-AF65-F5344CB8AC3E}">
        <p14:creationId xmlns:p14="http://schemas.microsoft.com/office/powerpoint/2010/main" val="280420721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AA0B06-784F-4029-8521-0F42CB4E5C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0E9E85-236E-493A-A79E-03EC801E94CC}">
  <ds:schemaRefs>
    <ds:schemaRef ds:uri="ad9319be-0f24-4bac-9f91-d45c695379bf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04154ce8-de10-43e5-bac2-7607c4efa263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7F33A1-A74D-4DB5-B7F4-D0CB5A42BF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5396</TotalTime>
  <Words>415</Words>
  <Application>Microsoft Office PowerPoint</Application>
  <PresentationFormat>Širokoúhlá obrazovka</PresentationFormat>
  <Paragraphs>70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Fazeta</vt:lpstr>
      <vt:lpstr>Obhajoba a BZK</vt:lpstr>
      <vt:lpstr>Kritéria hodnocení práce</vt:lpstr>
      <vt:lpstr>Kritéria hodnocení práce</vt:lpstr>
      <vt:lpstr>Obhajoba</vt:lpstr>
      <vt:lpstr>BZK</vt:lpstr>
      <vt:lpstr>BZK - tipy</vt:lpstr>
      <vt:lpstr>BZK - tipy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výzkumu, výzkumné metody</dc:title>
  <dc:creator>Jarolímková, Adéla</dc:creator>
  <cp:lastModifiedBy>Jarolímková, Adéla</cp:lastModifiedBy>
  <cp:revision>67</cp:revision>
  <dcterms:created xsi:type="dcterms:W3CDTF">2021-03-15T15:30:47Z</dcterms:created>
  <dcterms:modified xsi:type="dcterms:W3CDTF">2025-05-14T14:09:23Z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