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302" r:id="rId19"/>
    <p:sldId id="307" r:id="rId20"/>
    <p:sldId id="309" r:id="rId21"/>
    <p:sldId id="308" r:id="rId22"/>
    <p:sldId id="310" r:id="rId23"/>
    <p:sldId id="311" r:id="rId24"/>
    <p:sldId id="312" r:id="rId25"/>
    <p:sldId id="306" r:id="rId26"/>
    <p:sldId id="279" r:id="rId27"/>
    <p:sldId id="280" r:id="rId28"/>
    <p:sldId id="281" r:id="rId29"/>
    <p:sldId id="282" r:id="rId30"/>
    <p:sldId id="285" r:id="rId31"/>
    <p:sldId id="287" r:id="rId32"/>
    <p:sldId id="288" r:id="rId33"/>
    <p:sldId id="286" r:id="rId34"/>
    <p:sldId id="283" r:id="rId35"/>
    <p:sldId id="284" r:id="rId36"/>
    <p:sldId id="289" r:id="rId37"/>
    <p:sldId id="290" r:id="rId38"/>
    <p:sldId id="291" r:id="rId39"/>
    <p:sldId id="313" r:id="rId40"/>
    <p:sldId id="314" r:id="rId41"/>
    <p:sldId id="274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2263"/>
  </p:normalViewPr>
  <p:slideViewPr>
    <p:cSldViewPr snapToGrid="0" snapToObjects="1">
      <p:cViewPr varScale="1">
        <p:scale>
          <a:sx n="92" d="100"/>
          <a:sy n="92" d="100"/>
        </p:scale>
        <p:origin x="12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089BE-F818-8543-8DF7-128281BF41BB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9CDA1-CE2A-2B41-8EBE-D2DACAB42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420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813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105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172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15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796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27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5111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12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Osobní: vos a komanditní</a:t>
            </a:r>
          </a:p>
          <a:p>
            <a:r>
              <a:rPr lang="cs-CZ" dirty="0"/>
              <a:t>Kapitálové: </a:t>
            </a:r>
            <a:r>
              <a:rPr lang="cs-CZ" dirty="0" err="1"/>
              <a:t>sro</a:t>
            </a:r>
            <a:r>
              <a:rPr lang="cs-CZ" dirty="0"/>
              <a:t>, as</a:t>
            </a:r>
          </a:p>
          <a:p>
            <a:r>
              <a:rPr lang="cs-CZ" dirty="0"/>
              <a:t>A jiné: tiché společenství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1673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3469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51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16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605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016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13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PS</a:t>
            </a:r>
            <a:r>
              <a:rPr lang="cs-CZ" dirty="0"/>
              <a:t>: Výbor pro vědu, vzdělání, kulturu, mládež a tělovýchovu</a:t>
            </a:r>
          </a:p>
          <a:p>
            <a:r>
              <a:rPr lang="cs-CZ" b="1" dirty="0"/>
              <a:t>Senát</a:t>
            </a:r>
            <a:r>
              <a:rPr lang="cs-CZ" dirty="0"/>
              <a:t>: Podvýbor pro sport, Výbor pro vzdělávání, vědu, kulturu, lidská práva a petice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30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511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65018-45A8-6E45-87DB-015CC74DEE5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83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46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37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65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494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8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6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0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09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16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6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2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45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52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0FB93-1BD2-814C-B432-64C0C3382D44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6F4AC0-B50C-554C-9395-3C50F2502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31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sport-1" TargetMode="External"/><Relationship Id="rId2" Type="http://schemas.openxmlformats.org/officeDocument/2006/relationships/hyperlink" Target="https://agenturasport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82080-79C2-8746-88BC-7D0E2FDDE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Ekonomie, ekonomika a management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DB4630-9B8C-734B-BEE4-8882E460A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Daniel Opelík</a:t>
            </a:r>
          </a:p>
          <a:p>
            <a:r>
              <a:rPr lang="cs-CZ" b="1" dirty="0"/>
              <a:t>Katedra managementu sportu</a:t>
            </a:r>
          </a:p>
        </p:txBody>
      </p:sp>
    </p:spTree>
    <p:extLst>
      <p:ext uri="{BB962C8B-B14F-4D97-AF65-F5344CB8AC3E}">
        <p14:creationId xmlns:p14="http://schemas.microsoft.com/office/powerpoint/2010/main" val="30950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8D7EF-67FF-A349-93D3-A8F9E65A4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Fondy Evropské unie – Evropské strukturální a investiční fondy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11B5E9-EA05-9045-A951-21A02C0E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cs-CZ" dirty="0"/>
              <a:t>Strukturální:</a:t>
            </a:r>
          </a:p>
          <a:p>
            <a:r>
              <a:rPr lang="cs-CZ" dirty="0"/>
              <a:t>Evropský fond pro regionální rozvoj (příklad sport?)</a:t>
            </a:r>
          </a:p>
          <a:p>
            <a:r>
              <a:rPr lang="cs-CZ" dirty="0"/>
              <a:t>Evropský sociální fond (příklad sport?)</a:t>
            </a:r>
          </a:p>
          <a:p>
            <a:endParaRPr lang="cs-CZ" dirty="0"/>
          </a:p>
          <a:p>
            <a:r>
              <a:rPr lang="cs-CZ" dirty="0"/>
              <a:t>Fond soudržnosti (příklad sport?)</a:t>
            </a:r>
          </a:p>
          <a:p>
            <a:r>
              <a:rPr lang="cs-CZ" dirty="0"/>
              <a:t>Evropský zemědělský fond pro rozvoj venkova</a:t>
            </a:r>
          </a:p>
          <a:p>
            <a:r>
              <a:rPr lang="cs-CZ" dirty="0"/>
              <a:t>Evropský námořní a rybářský fond</a:t>
            </a:r>
          </a:p>
        </p:txBody>
      </p:sp>
    </p:spTree>
    <p:extLst>
      <p:ext uri="{BB962C8B-B14F-4D97-AF65-F5344CB8AC3E}">
        <p14:creationId xmlns:p14="http://schemas.microsoft.com/office/powerpoint/2010/main" val="3727109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4957D-24D5-4145-BD57-76E1ACA50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je sportovní politika EU?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02E528-E795-8F49-8479-AF92E73DF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Sport jako sociální začleňování</a:t>
            </a:r>
          </a:p>
          <a:p>
            <a:r>
              <a:rPr lang="cs-CZ" sz="2000" dirty="0"/>
              <a:t>Dobrovolnictví ve sportu</a:t>
            </a:r>
          </a:p>
          <a:p>
            <a:r>
              <a:rPr lang="cs-CZ" sz="2000" dirty="0"/>
              <a:t>Rovnost mužů a žen, no </a:t>
            </a:r>
            <a:r>
              <a:rPr lang="cs-CZ" sz="2000" dirty="0" err="1"/>
              <a:t>racism</a:t>
            </a:r>
            <a:endParaRPr lang="cs-CZ" sz="2000" dirty="0"/>
          </a:p>
          <a:p>
            <a:r>
              <a:rPr lang="cs-CZ" sz="2000" dirty="0"/>
              <a:t>Vzdělávání a odborný rozvoj prostřednictvím sportu</a:t>
            </a:r>
          </a:p>
          <a:p>
            <a:r>
              <a:rPr lang="cs-CZ" sz="2000" dirty="0"/>
              <a:t>Podpora zdraví a pohybu</a:t>
            </a:r>
          </a:p>
          <a:p>
            <a:r>
              <a:rPr lang="cs-CZ" sz="2000" dirty="0"/>
              <a:t>Boj proti dopingu</a:t>
            </a:r>
          </a:p>
          <a:p>
            <a:r>
              <a:rPr lang="cs-CZ" sz="2000" dirty="0"/>
              <a:t>Boj proti manipulaci s výsledky</a:t>
            </a:r>
          </a:p>
          <a:p>
            <a:r>
              <a:rPr lang="cs-CZ" sz="2000" dirty="0"/>
              <a:t>Volný pohyb osob</a:t>
            </a:r>
          </a:p>
          <a:p>
            <a:r>
              <a:rPr lang="cs-CZ" sz="2000" dirty="0"/>
              <a:t>Řádná správa sportu</a:t>
            </a:r>
          </a:p>
        </p:txBody>
      </p:sp>
    </p:spTree>
    <p:extLst>
      <p:ext uri="{BB962C8B-B14F-4D97-AF65-F5344CB8AC3E}">
        <p14:creationId xmlns:p14="http://schemas.microsoft.com/office/powerpoint/2010/main" val="450822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4F5089-733E-994D-BA20-2118F9327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 z pohledu státní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98CAC5-1E74-474E-9476-A9E646F4A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Vláda ČR</a:t>
            </a:r>
          </a:p>
          <a:p>
            <a:pPr lvl="1"/>
            <a:r>
              <a:rPr lang="cs-CZ" sz="1800" dirty="0"/>
              <a:t>Ministři</a:t>
            </a:r>
          </a:p>
          <a:p>
            <a:pPr lvl="1"/>
            <a:r>
              <a:rPr lang="cs-CZ" sz="1800" dirty="0"/>
              <a:t>NSA</a:t>
            </a:r>
            <a:endParaRPr lang="cs-CZ" sz="1600" dirty="0"/>
          </a:p>
          <a:p>
            <a:r>
              <a:rPr lang="cs-CZ" sz="2000" dirty="0"/>
              <a:t>Poslanecká sněmovna</a:t>
            </a:r>
          </a:p>
          <a:p>
            <a:r>
              <a:rPr lang="cs-CZ" sz="2000" dirty="0"/>
              <a:t>Senát</a:t>
            </a:r>
          </a:p>
          <a:p>
            <a:r>
              <a:rPr lang="cs-CZ" sz="2000" dirty="0"/>
              <a:t>Municipality – podpora obcí a krajů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5013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B282F-26DC-874B-8C0B-1EFAE5525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sportovní agentura - vznik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D536F6-80E0-2D4D-A2AD-884B691E4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Novela zákona o podpoře sportu č.115/2001 Sb.</a:t>
            </a:r>
          </a:p>
          <a:p>
            <a:r>
              <a:rPr lang="cs-CZ" sz="2000" dirty="0"/>
              <a:t>Poslanecký návrh zákona</a:t>
            </a:r>
          </a:p>
          <a:p>
            <a:r>
              <a:rPr lang="cs-CZ" sz="2000" dirty="0"/>
              <a:t>Snaha o apolitický orgán</a:t>
            </a:r>
          </a:p>
          <a:p>
            <a:r>
              <a:rPr lang="cs-CZ" sz="2000" dirty="0"/>
              <a:t>Vybrána Praha jako sídlo</a:t>
            </a:r>
          </a:p>
          <a:p>
            <a:r>
              <a:rPr lang="cs-CZ" sz="2000" dirty="0"/>
              <a:t>111 poslanců pro</a:t>
            </a:r>
          </a:p>
          <a:p>
            <a:r>
              <a:rPr lang="cs-CZ" sz="2000" dirty="0"/>
              <a:t>Účinnost 31.7.2019</a:t>
            </a:r>
          </a:p>
          <a:p>
            <a:r>
              <a:rPr lang="cs-CZ" sz="2000" dirty="0"/>
              <a:t>Od 2020 státní politika sportu</a:t>
            </a:r>
          </a:p>
          <a:p>
            <a:r>
              <a:rPr lang="cs-CZ" sz="2000" dirty="0"/>
              <a:t>Od 2021 dotační sportovní politika (problém v kompetencích – COVID)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8896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EFAC1-4B44-284F-A182-FB0976D1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NSA – problémy zákona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EAF71E-BAC3-1147-A59A-8D934BA15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Absence na jednání vlády, rozpočet</a:t>
            </a:r>
          </a:p>
          <a:p>
            <a:r>
              <a:rPr lang="cs-CZ" sz="2000" dirty="0"/>
              <a:t>Neexistuje stanovení kooperace s MŠMT</a:t>
            </a:r>
          </a:p>
          <a:p>
            <a:r>
              <a:rPr lang="cs-CZ" sz="2000" dirty="0"/>
              <a:t>Předseda agentury může být poslancem</a:t>
            </a:r>
          </a:p>
          <a:p>
            <a:r>
              <a:rPr lang="cs-CZ" sz="2000" dirty="0"/>
              <a:t>Jmenován premiérem</a:t>
            </a:r>
          </a:p>
          <a:p>
            <a:r>
              <a:rPr lang="cs-CZ" sz="2000" dirty="0"/>
              <a:t>Předseda vytváří etický kodex</a:t>
            </a:r>
          </a:p>
          <a:p>
            <a:r>
              <a:rPr lang="cs-CZ" sz="2000" dirty="0"/>
              <a:t>Předseda dosazuje do řídících pozic</a:t>
            </a:r>
          </a:p>
          <a:p>
            <a:r>
              <a:rPr lang="cs-CZ" sz="2000" dirty="0"/>
              <a:t>Ministerstvo sportu</a:t>
            </a:r>
          </a:p>
          <a:p>
            <a:endParaRPr lang="cs-CZ" sz="2000" dirty="0"/>
          </a:p>
          <a:p>
            <a:r>
              <a:rPr lang="cs-CZ" sz="2000" dirty="0"/>
              <a:t>Zajímavost: Předložil – obhájil - jmenován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0104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2810F-44AB-D54C-A280-FA3E3AB8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sportovní agentura a MŠMT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59112A-D41A-6B45-9B96-93077C13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Ústřední orgán</a:t>
            </a:r>
          </a:p>
          <a:p>
            <a:r>
              <a:rPr lang="cs-CZ" sz="2000" dirty="0"/>
              <a:t>2020 veškeré sportovní záležitosti =&gt; NSA</a:t>
            </a:r>
          </a:p>
          <a:p>
            <a:r>
              <a:rPr lang="cs-CZ" sz="2000" dirty="0"/>
              <a:t>2021 dotační výzvy =&gt; NSA</a:t>
            </a:r>
          </a:p>
          <a:p>
            <a:r>
              <a:rPr lang="cs-CZ" sz="2000" dirty="0"/>
              <a:t>Výzvy pro rok 2020 =&gt; MŠMT</a:t>
            </a:r>
          </a:p>
          <a:p>
            <a:r>
              <a:rPr lang="cs-CZ" sz="2000" dirty="0"/>
              <a:t>Přesun zaměstnanců MŠMT pod NSA</a:t>
            </a:r>
          </a:p>
          <a:p>
            <a:r>
              <a:rPr lang="cs-CZ" sz="2000" dirty="0"/>
              <a:t>Kooperace s resortními sportovními centry </a:t>
            </a:r>
          </a:p>
          <a:p>
            <a:pPr lvl="1"/>
            <a:r>
              <a:rPr lang="cs-CZ" sz="1800" dirty="0"/>
              <a:t>Ministerstvo obrany – Dukla</a:t>
            </a:r>
          </a:p>
          <a:p>
            <a:pPr lvl="1"/>
            <a:r>
              <a:rPr lang="cs-CZ" sz="1800" dirty="0"/>
              <a:t>Ministerstvo vnitra – Olymp</a:t>
            </a:r>
          </a:p>
          <a:p>
            <a:pPr lvl="1"/>
            <a:r>
              <a:rPr lang="cs-CZ" sz="1800" dirty="0"/>
              <a:t>Ministerstvo školství, mládeže a tělovýchovy - Victoria</a:t>
            </a:r>
          </a:p>
        </p:txBody>
      </p:sp>
    </p:spTree>
    <p:extLst>
      <p:ext uri="{BB962C8B-B14F-4D97-AF65-F5344CB8AC3E}">
        <p14:creationId xmlns:p14="http://schemas.microsoft.com/office/powerpoint/2010/main" val="4195241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E476E-7268-A444-96A6-87823299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 Národní sportovní agentury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EF982D-6C58-5A47-9882-E7799145B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30483"/>
          </a:xfrm>
        </p:spPr>
        <p:txBody>
          <a:bodyPr>
            <a:normAutofit/>
          </a:bodyPr>
          <a:lstStyle/>
          <a:p>
            <a:r>
              <a:rPr lang="cs-CZ" sz="2000" dirty="0"/>
              <a:t>Návrh plánu státní politiky ve sportu</a:t>
            </a:r>
          </a:p>
          <a:p>
            <a:r>
              <a:rPr lang="cs-CZ" sz="2000" dirty="0"/>
              <a:t>Podpora prostřednictvím státního rozpočtu pomocí vyhlašovaných programů</a:t>
            </a:r>
          </a:p>
          <a:p>
            <a:r>
              <a:rPr lang="cs-CZ" sz="2000" dirty="0"/>
              <a:t>Tvorba podmínek pro sportování dětí a mládeže (včetně trenérů a dalších)</a:t>
            </a:r>
          </a:p>
          <a:p>
            <a:r>
              <a:rPr lang="cs-CZ" sz="2000" b="1" dirty="0"/>
              <a:t>Příspěvková organizace =&gt; Mezinárodní úmluva boje proti dopingu</a:t>
            </a:r>
          </a:p>
          <a:p>
            <a:r>
              <a:rPr lang="cs-CZ" sz="2000" dirty="0"/>
              <a:t>Prevence ovlivňování sportovních výsledků</a:t>
            </a:r>
          </a:p>
          <a:p>
            <a:r>
              <a:rPr lang="cs-CZ" sz="2000" dirty="0"/>
              <a:t>Vede rejstřík sportovních organizací</a:t>
            </a:r>
          </a:p>
          <a:p>
            <a:r>
              <a:rPr lang="cs-CZ" sz="2000" dirty="0"/>
              <a:t>Propagace sportu</a:t>
            </a:r>
          </a:p>
          <a:p>
            <a:r>
              <a:rPr lang="cs-CZ" sz="2000" dirty="0"/>
              <a:t>Spolupráce v mezinárodní oblasti sportu a reprezentace ČR</a:t>
            </a:r>
          </a:p>
        </p:txBody>
      </p:sp>
    </p:spTree>
    <p:extLst>
      <p:ext uri="{BB962C8B-B14F-4D97-AF65-F5344CB8AC3E}">
        <p14:creationId xmlns:p14="http://schemas.microsoft.com/office/powerpoint/2010/main" val="2311956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CB35B-FBB9-174E-9EB0-8A32EB2C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sportovní agentura - Organizační sktruktura - původně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C458DF-8782-E448-94C6-BA15F2727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88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Předseda agentury</a:t>
            </a:r>
          </a:p>
          <a:p>
            <a:pPr lvl="1"/>
            <a:r>
              <a:rPr lang="cs-CZ" sz="1800" dirty="0"/>
              <a:t>Milan Hnilička</a:t>
            </a:r>
          </a:p>
          <a:p>
            <a:r>
              <a:rPr lang="cs-CZ" sz="2000" dirty="0"/>
              <a:t>Místopředsedové</a:t>
            </a:r>
          </a:p>
          <a:p>
            <a:pPr lvl="1"/>
            <a:r>
              <a:rPr lang="cs-CZ" sz="1800" dirty="0"/>
              <a:t>Původní: Michal Janeba (rozvoj) a Ivo Lukš (dotace)</a:t>
            </a:r>
          </a:p>
          <a:p>
            <a:pPr lvl="1"/>
            <a:r>
              <a:rPr lang="cs-CZ" sz="1800" dirty="0"/>
              <a:t>Po zemětřesení: Markéta Kabourková a Soňa Bergmannová</a:t>
            </a:r>
            <a:endParaRPr lang="cs-CZ" sz="2000" dirty="0"/>
          </a:p>
          <a:p>
            <a:r>
              <a:rPr lang="cs-CZ" sz="2000" dirty="0"/>
              <a:t>Národní rada pro sport</a:t>
            </a:r>
          </a:p>
          <a:p>
            <a:pPr lvl="1"/>
            <a:r>
              <a:rPr lang="cs-CZ" sz="1800" dirty="0"/>
              <a:t>Minimálně 15 členů</a:t>
            </a:r>
          </a:p>
          <a:p>
            <a:pPr lvl="1"/>
            <a:r>
              <a:rPr lang="cs-CZ" sz="1800" dirty="0"/>
              <a:t>27 členů: </a:t>
            </a:r>
          </a:p>
          <a:p>
            <a:pPr lvl="1"/>
            <a:r>
              <a:rPr lang="cs-CZ" sz="1800" dirty="0"/>
              <a:t>Neumannová, Železný, Ježek, Jágr, Špotáková, Nedvěd, Štěpánek, Kolář, Moučková, Juránek, Varhaník, Pakosta, </a:t>
            </a:r>
            <a:r>
              <a:rPr lang="cs-CZ" sz="1800" dirty="0" err="1"/>
              <a:t>Károlyi</a:t>
            </a:r>
            <a:r>
              <a:rPr lang="cs-CZ" sz="1800" dirty="0"/>
              <a:t>, </a:t>
            </a:r>
            <a:r>
              <a:rPr lang="cs-CZ" sz="1800" dirty="0" err="1"/>
              <a:t>Šuman</a:t>
            </a:r>
            <a:r>
              <a:rPr lang="cs-CZ" sz="1800" dirty="0"/>
              <a:t>, </a:t>
            </a:r>
            <a:r>
              <a:rPr lang="cs-CZ" sz="1800" dirty="0" err="1"/>
              <a:t>Žánová</a:t>
            </a:r>
            <a:r>
              <a:rPr lang="cs-CZ" sz="1800" dirty="0"/>
              <a:t>, Zvonař</a:t>
            </a:r>
          </a:p>
          <a:p>
            <a:pPr lvl="1"/>
            <a:r>
              <a:rPr lang="cs-CZ" sz="1800" dirty="0" err="1"/>
              <a:t>Pojezný</a:t>
            </a:r>
            <a:r>
              <a:rPr lang="cs-CZ" sz="1800" dirty="0"/>
              <a:t>, </a:t>
            </a:r>
            <a:r>
              <a:rPr lang="cs-CZ" sz="1800" dirty="0" err="1"/>
              <a:t>Vildumetzová</a:t>
            </a:r>
            <a:r>
              <a:rPr lang="cs-CZ" sz="1800" dirty="0"/>
              <a:t>, </a:t>
            </a:r>
            <a:r>
              <a:rPr lang="cs-CZ" sz="1800" dirty="0" err="1"/>
              <a:t>Lukl</a:t>
            </a:r>
            <a:r>
              <a:rPr lang="cs-CZ" sz="1800" dirty="0"/>
              <a:t>, Kubíček, </a:t>
            </a:r>
            <a:r>
              <a:rPr lang="cs-CZ" sz="1800" dirty="0" err="1"/>
              <a:t>Birke</a:t>
            </a:r>
            <a:endParaRPr lang="cs-CZ" sz="1800" dirty="0"/>
          </a:p>
          <a:p>
            <a:r>
              <a:rPr lang="cs-CZ" sz="2000" dirty="0"/>
              <a:t>80 zaměstnanců (30 z MŠMT)</a:t>
            </a:r>
          </a:p>
        </p:txBody>
      </p:sp>
    </p:spTree>
    <p:extLst>
      <p:ext uri="{BB962C8B-B14F-4D97-AF65-F5344CB8AC3E}">
        <p14:creationId xmlns:p14="http://schemas.microsoft.com/office/powerpoint/2010/main" val="2495124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CB35B-FBB9-174E-9EB0-8A32EB2C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sportovní agentura - Organizační sktruktura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C458DF-8782-E448-94C6-BA15F2727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68811"/>
          </a:xfrm>
        </p:spPr>
        <p:txBody>
          <a:bodyPr>
            <a:normAutofit/>
          </a:bodyPr>
          <a:lstStyle/>
          <a:p>
            <a:r>
              <a:rPr lang="cs-CZ" sz="2000" dirty="0"/>
              <a:t>Předseda agentury</a:t>
            </a:r>
          </a:p>
          <a:p>
            <a:pPr lvl="1"/>
            <a:r>
              <a:rPr lang="cs-CZ" sz="1800" dirty="0"/>
              <a:t>Ondřej Šebek</a:t>
            </a:r>
          </a:p>
          <a:p>
            <a:r>
              <a:rPr lang="cs-CZ" sz="2000" dirty="0"/>
              <a:t>Místopředsedové</a:t>
            </a:r>
          </a:p>
          <a:p>
            <a:pPr lvl="1"/>
            <a:r>
              <a:rPr lang="cs-CZ" sz="1800" dirty="0"/>
              <a:t>Roman Brandýs (místopředseda pro sport)</a:t>
            </a:r>
          </a:p>
          <a:p>
            <a:pPr lvl="1"/>
            <a:r>
              <a:rPr lang="cs-CZ" sz="1800" dirty="0"/>
              <a:t>František Horák (místopředseda pro správu a řízení úřadu)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9122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Novela s účinností od 1.4.2023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0993"/>
          </a:xfrm>
        </p:spPr>
        <p:txBody>
          <a:bodyPr>
            <a:normAutofit/>
          </a:bodyPr>
          <a:lstStyle/>
          <a:p>
            <a:r>
              <a:rPr lang="cs-CZ" sz="2000" dirty="0"/>
              <a:t>Zákon č. 49/2023 Sb.</a:t>
            </a:r>
          </a:p>
          <a:p>
            <a:r>
              <a:rPr lang="cs-CZ" sz="2000" dirty="0"/>
              <a:t>Zákon, kterým se mění zákon č. 115/2001 Sb., o podpoře sportu, ve znění pozdějších předpisů, a některé další zákony</a:t>
            </a:r>
          </a:p>
          <a:p>
            <a:r>
              <a:rPr lang="cs-CZ" sz="2000" b="1" dirty="0"/>
              <a:t>Rada Agentury</a:t>
            </a:r>
          </a:p>
          <a:p>
            <a:pPr lvl="1"/>
            <a:r>
              <a:rPr lang="cs-CZ" sz="1800" dirty="0"/>
              <a:t>Předseda, místopředseda a člen</a:t>
            </a:r>
          </a:p>
          <a:p>
            <a:pPr lvl="1"/>
            <a:r>
              <a:rPr lang="cs-CZ" sz="1800" dirty="0"/>
              <a:t>Předseda jedná za agenturu navenek</a:t>
            </a:r>
          </a:p>
          <a:p>
            <a:r>
              <a:rPr lang="cs-CZ" sz="2000" b="1" dirty="0"/>
              <a:t>Dozorčí komise</a:t>
            </a:r>
          </a:p>
          <a:p>
            <a:endParaRPr lang="cs-CZ" sz="2000" b="1" dirty="0"/>
          </a:p>
          <a:p>
            <a:r>
              <a:rPr lang="en-US" sz="2000" b="1" dirty="0" err="1"/>
              <a:t>Národní</a:t>
            </a:r>
            <a:r>
              <a:rPr lang="en-US" sz="2000" b="1" dirty="0"/>
              <a:t> </a:t>
            </a:r>
            <a:r>
              <a:rPr lang="en-US" sz="2000" b="1" dirty="0" err="1"/>
              <a:t>rozhodčí</a:t>
            </a:r>
            <a:r>
              <a:rPr lang="en-US" sz="2000" b="1" dirty="0"/>
              <a:t> </a:t>
            </a:r>
            <a:r>
              <a:rPr lang="en-US" sz="2000" b="1" dirty="0" err="1"/>
              <a:t>soud</a:t>
            </a:r>
            <a:r>
              <a:rPr lang="en-US" sz="2000" b="1" dirty="0"/>
              <a:t> pro sport</a:t>
            </a:r>
            <a:endParaRPr lang="cs-CZ" sz="2000" b="1" dirty="0"/>
          </a:p>
          <a:p>
            <a:r>
              <a:rPr lang="cs-CZ" sz="2000" b="1" dirty="0"/>
              <a:t>+ Poradní tým Rady NSA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7955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0BA97-B26D-964D-960B-7EA0C9BE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B52A0-78E1-0449-8D61-737EFCA76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Státní péče o sport</a:t>
            </a:r>
          </a:p>
          <a:p>
            <a:r>
              <a:rPr lang="cs-CZ" sz="2000" dirty="0"/>
              <a:t>Organizační zajištění sportu</a:t>
            </a:r>
          </a:p>
          <a:p>
            <a:r>
              <a:rPr lang="cs-CZ" sz="2000" dirty="0"/>
              <a:t>Národní sportovní agentura a ekonomické zajištění sportu</a:t>
            </a:r>
          </a:p>
        </p:txBody>
      </p:sp>
    </p:spTree>
    <p:extLst>
      <p:ext uri="{BB962C8B-B14F-4D97-AF65-F5344CB8AC3E}">
        <p14:creationId xmlns:p14="http://schemas.microsoft.com/office/powerpoint/2010/main" val="2480675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Agentury - NSA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3 členný orgán</a:t>
            </a:r>
          </a:p>
          <a:p>
            <a:r>
              <a:rPr lang="cs-CZ" sz="2000" dirty="0"/>
              <a:t>Navrhuje a odvolává vláda</a:t>
            </a:r>
          </a:p>
          <a:p>
            <a:r>
              <a:rPr lang="cs-CZ" sz="2000" dirty="0"/>
              <a:t>5-ti leté funkční období (maximálně 2x celkem)</a:t>
            </a:r>
          </a:p>
          <a:p>
            <a:r>
              <a:rPr lang="cs-CZ" sz="2000" dirty="0"/>
              <a:t>Nesmí být politicky aktivní v politické straně (zastávat politickou funkci)</a:t>
            </a:r>
          </a:p>
          <a:p>
            <a:r>
              <a:rPr lang="cs-CZ" sz="2000" dirty="0"/>
              <a:t>Činnosti: navrhuje plán podpory sportu, navrhuje rozpočet, plán sportovní politiky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69482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Agentury - NSA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3 členný orgán</a:t>
            </a:r>
          </a:p>
          <a:p>
            <a:r>
              <a:rPr lang="cs-CZ" sz="2000" dirty="0"/>
              <a:t>Požadavky na člena Rady: </a:t>
            </a:r>
          </a:p>
          <a:p>
            <a:pPr lvl="1"/>
            <a:r>
              <a:rPr lang="cs-CZ" sz="1800" dirty="0"/>
              <a:t>je státním občanem České republiky,</a:t>
            </a:r>
          </a:p>
          <a:p>
            <a:pPr lvl="1"/>
            <a:r>
              <a:rPr lang="cs-CZ" sz="1800" dirty="0"/>
              <a:t>30 let,</a:t>
            </a:r>
          </a:p>
          <a:p>
            <a:pPr lvl="1"/>
            <a:r>
              <a:rPr lang="cs-CZ" sz="1800" dirty="0"/>
              <a:t>je bezúhonná,</a:t>
            </a:r>
          </a:p>
          <a:p>
            <a:pPr lvl="1"/>
            <a:r>
              <a:rPr lang="cs-CZ" sz="1800" dirty="0"/>
              <a:t>má vysokoškolské vzdělání získané studiem v magisterském studijním programu,</a:t>
            </a:r>
          </a:p>
          <a:p>
            <a:pPr lvl="1"/>
            <a:r>
              <a:rPr lang="cs-CZ" sz="1800" dirty="0"/>
              <a:t>má nejméně 5 let praxe v řídící funkci;</a:t>
            </a:r>
          </a:p>
          <a:p>
            <a:pPr lvl="1"/>
            <a:r>
              <a:rPr lang="cs-CZ" sz="1800" dirty="0"/>
              <a:t>má zkušenosti v oblasti organizace a administrativy sportu.</a:t>
            </a:r>
            <a:br>
              <a:rPr lang="cs-CZ" b="1" dirty="0"/>
            </a:b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738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Dozorčí komise - NSA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10 členů</a:t>
            </a:r>
          </a:p>
          <a:p>
            <a:r>
              <a:rPr lang="cs-CZ" sz="2000" dirty="0"/>
              <a:t>Jeden předseda a dva místopředsedové</a:t>
            </a:r>
          </a:p>
          <a:p>
            <a:r>
              <a:rPr lang="cs-CZ" sz="2000" dirty="0"/>
              <a:t>Funkční období 4 roky</a:t>
            </a:r>
          </a:p>
          <a:p>
            <a:r>
              <a:rPr lang="cs-CZ" sz="2000" dirty="0"/>
              <a:t>5 členů voleno Poslaneckou sněmovnou ČR</a:t>
            </a:r>
          </a:p>
          <a:p>
            <a:r>
              <a:rPr lang="cs-CZ" sz="2000" dirty="0"/>
              <a:t>5 členů voleno Senátem ČR </a:t>
            </a:r>
            <a:br>
              <a:rPr lang="cs-CZ" b="1" dirty="0"/>
            </a:b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6137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Dozorčí komise - NSA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000" dirty="0"/>
              <a:t>Kontroluje hospodaření NSA</a:t>
            </a:r>
          </a:p>
          <a:p>
            <a:r>
              <a:rPr lang="cs-CZ" sz="2000" dirty="0"/>
              <a:t>Rozhodování prostou většinou členů</a:t>
            </a:r>
            <a:br>
              <a:rPr lang="cs-CZ" b="1" dirty="0"/>
            </a:b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99797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rozhodčí soud pro sport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79437"/>
          </a:xfrm>
        </p:spPr>
        <p:txBody>
          <a:bodyPr>
            <a:normAutofit/>
          </a:bodyPr>
          <a:lstStyle/>
          <a:p>
            <a:r>
              <a:rPr lang="cs-CZ" sz="2000" dirty="0"/>
              <a:t>Zřizovatel je NSA</a:t>
            </a:r>
          </a:p>
          <a:p>
            <a:r>
              <a:rPr lang="cs-CZ" sz="2000" dirty="0"/>
              <a:t>Vykonávání činností nezávisle na NSA</a:t>
            </a:r>
          </a:p>
          <a:p>
            <a:r>
              <a:rPr lang="cs-CZ" sz="2000" dirty="0"/>
              <a:t>Doping, disciplinární delikty</a:t>
            </a:r>
          </a:p>
          <a:p>
            <a:endParaRPr lang="cs-CZ" sz="2000" dirty="0"/>
          </a:p>
          <a:p>
            <a:r>
              <a:rPr lang="cs-CZ" sz="2000" dirty="0"/>
              <a:t>Předsednictvo soudu (5 členů)</a:t>
            </a:r>
          </a:p>
          <a:p>
            <a:r>
              <a:rPr lang="cs-CZ" sz="2000" dirty="0"/>
              <a:t>Funkční období 6 let</a:t>
            </a:r>
          </a:p>
          <a:p>
            <a:r>
              <a:rPr lang="cs-CZ" sz="2000" dirty="0"/>
              <a:t>Jmenováni Radou NSA</a:t>
            </a:r>
          </a:p>
          <a:p>
            <a:r>
              <a:rPr lang="cs-CZ" sz="2000" dirty="0"/>
              <a:t>Požadavky na členy předsednictva: </a:t>
            </a:r>
            <a:r>
              <a:rPr lang="cs-CZ" sz="2000" dirty="0" err="1"/>
              <a:t>mgr.</a:t>
            </a:r>
            <a:r>
              <a:rPr lang="cs-CZ" sz="2000" dirty="0"/>
              <a:t> Studium v oboru právo, 3 roky praxe ve sportovním právu</a:t>
            </a:r>
          </a:p>
        </p:txBody>
      </p:sp>
    </p:spTree>
    <p:extLst>
      <p:ext uri="{BB962C8B-B14F-4D97-AF65-F5344CB8AC3E}">
        <p14:creationId xmlns:p14="http://schemas.microsoft.com/office/powerpoint/2010/main" val="1369648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Dotační výzvy Národní sportovní agentury – specifikum COVID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Vypsané v roce 2020 i 2021, celkem 4 výzvy| neinvestiční</a:t>
            </a:r>
          </a:p>
        </p:txBody>
      </p:sp>
    </p:spTree>
    <p:extLst>
      <p:ext uri="{BB962C8B-B14F-4D97-AF65-F5344CB8AC3E}">
        <p14:creationId xmlns:p14="http://schemas.microsoft.com/office/powerpoint/2010/main" val="1243141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4692C-13E9-3F4E-BEFC-6A31CF76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COVID-Sport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3021B5-0ADA-D747-B469-BEEBFDC1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6233"/>
            <a:ext cx="8596668" cy="4654296"/>
          </a:xfrm>
        </p:spPr>
        <p:txBody>
          <a:bodyPr>
            <a:normAutofit/>
          </a:bodyPr>
          <a:lstStyle/>
          <a:p>
            <a:r>
              <a:rPr lang="cs-CZ" sz="2000" dirty="0"/>
              <a:t>První pomoc sportu, průběžná výzva</a:t>
            </a:r>
          </a:p>
          <a:p>
            <a:r>
              <a:rPr lang="cs-CZ" sz="2000" dirty="0"/>
              <a:t>Alokace 1 000 000 000 Kč</a:t>
            </a:r>
          </a:p>
          <a:p>
            <a:r>
              <a:rPr lang="cs-CZ" sz="2000" dirty="0"/>
              <a:t>Vyhlášení 15.6.2020</a:t>
            </a:r>
          </a:p>
          <a:p>
            <a:r>
              <a:rPr lang="cs-CZ" sz="2000" dirty="0"/>
              <a:t>Ukončení přijmu žádostí 30.9.2020</a:t>
            </a:r>
          </a:p>
          <a:p>
            <a:r>
              <a:rPr lang="cs-CZ" sz="2000" dirty="0"/>
              <a:t>Forma organizace: spolek, pobočný spolek, OPS, nadace a nadační fondy</a:t>
            </a:r>
          </a:p>
          <a:p>
            <a:r>
              <a:rPr lang="cs-CZ" sz="2000" dirty="0"/>
              <a:t>Maximálně 10 000 000 Kč, max. 50% způsobilých nákladů</a:t>
            </a:r>
          </a:p>
          <a:p>
            <a:pPr marL="457200" indent="-457200">
              <a:buFont typeface="+mj-lt"/>
              <a:buAutoNum type="alphaUcPeriod"/>
            </a:pPr>
            <a:r>
              <a:rPr lang="cs-CZ" sz="2000" dirty="0"/>
              <a:t>Sportovní organizace provozující sportovní zařízení</a:t>
            </a:r>
          </a:p>
          <a:p>
            <a:pPr marL="457200" indent="-457200">
              <a:buFont typeface="+mj-lt"/>
              <a:buAutoNum type="alphaUcPeriod"/>
            </a:pPr>
            <a:r>
              <a:rPr lang="cs-CZ" sz="2000" dirty="0"/>
              <a:t>Sportovní organizace organizující nebo </a:t>
            </a:r>
            <a:r>
              <a:rPr lang="cs-CZ" sz="2000" dirty="0" err="1"/>
              <a:t>spoluorganizující</a:t>
            </a:r>
            <a:r>
              <a:rPr lang="cs-CZ" sz="2000" dirty="0"/>
              <a:t> sportovní akci</a:t>
            </a:r>
          </a:p>
          <a:p>
            <a:pPr marL="457200" indent="-457200">
              <a:buFont typeface="+mj-lt"/>
              <a:buAutoNum type="alphaUcPeriod"/>
            </a:pPr>
            <a:r>
              <a:rPr lang="cs-CZ" sz="2000" dirty="0"/>
              <a:t>Sportovní organizace, která je nájemcem sportovního zařízení</a:t>
            </a:r>
          </a:p>
        </p:txBody>
      </p:sp>
    </p:spTree>
    <p:extLst>
      <p:ext uri="{BB962C8B-B14F-4D97-AF65-F5344CB8AC3E}">
        <p14:creationId xmlns:p14="http://schemas.microsoft.com/office/powerpoint/2010/main" val="1432219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752F1-A81C-5845-BC9A-C19E7E73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sportovní akce 2020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C20804-AEA4-394D-B2FA-F57A57FF7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029899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Alokace 30 000 000 Kč</a:t>
            </a:r>
          </a:p>
          <a:p>
            <a:r>
              <a:rPr lang="cs-CZ" sz="2000" dirty="0"/>
              <a:t>Vyhlášení 2.10.2020</a:t>
            </a:r>
          </a:p>
          <a:p>
            <a:r>
              <a:rPr lang="cs-CZ" sz="2000" dirty="0"/>
              <a:t>Ukončení přijmu žádostí 2.11.2020</a:t>
            </a:r>
          </a:p>
          <a:p>
            <a:r>
              <a:rPr lang="cs-CZ" sz="2000" dirty="0"/>
              <a:t>Výzva je zaměřena na VSA konané v roce 2020, které nebyly oficiálně plánované před ukončením nouzového stavu dne 17. května 2020, s výjimkou VSA, které byly rozšířeny v souvislosti s pandemií COVID-19 nebo které změnily kategorii závodů/soutěží na vyšší úroveň nebo byly rozšířeny o další kategorii závodů/soutěží po ukončení nouzového stavu 17. 5. 2020. </a:t>
            </a:r>
          </a:p>
          <a:p>
            <a:r>
              <a:rPr lang="cs-CZ" sz="2000" dirty="0"/>
              <a:t>Pro akce věkové kategorie 12 let a výše</a:t>
            </a:r>
          </a:p>
          <a:p>
            <a:r>
              <a:rPr lang="cs-CZ" sz="2000" dirty="0"/>
              <a:t>Až 70% způsobilých nákladů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09980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752F1-A81C-5845-BC9A-C19E7E73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sportovní akce 2020 – vyplacené tituly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53067A24-ED62-0846-9016-C5EB40A74D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468" y="2286000"/>
            <a:ext cx="10478569" cy="2615184"/>
          </a:xfrm>
        </p:spPr>
      </p:pic>
    </p:spTree>
    <p:extLst>
      <p:ext uri="{BB962C8B-B14F-4D97-AF65-F5344CB8AC3E}">
        <p14:creationId xmlns:p14="http://schemas.microsoft.com/office/powerpoint/2010/main" val="1179567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DF1F4-123C-3649-B4FF-882D2BBE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COVID-Sport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BBC04D-2F56-694E-B2C3-53A570D61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Alokace 500 000 000 Kč</a:t>
            </a:r>
          </a:p>
          <a:p>
            <a:r>
              <a:rPr lang="cs-CZ" sz="2000" dirty="0"/>
              <a:t>Vyhlášení 6.11.2020</a:t>
            </a:r>
          </a:p>
          <a:p>
            <a:r>
              <a:rPr lang="cs-CZ" sz="2000" dirty="0"/>
              <a:t>Ukončení přijmu žádostí 7.12.2020</a:t>
            </a:r>
          </a:p>
          <a:p>
            <a:r>
              <a:rPr lang="cs-CZ" sz="2000" dirty="0"/>
              <a:t>Ve spolupráci s MPO</a:t>
            </a:r>
          </a:p>
          <a:p>
            <a:r>
              <a:rPr lang="cs-CZ" sz="2000" dirty="0"/>
              <a:t>Dvě oblasti podpory: A a B</a:t>
            </a:r>
          </a:p>
          <a:p>
            <a:r>
              <a:rPr lang="cs-CZ" sz="2000" dirty="0"/>
              <a:t>A: 425 000 000 Kč, subjekty v profesionálních mistrovských soutěžích</a:t>
            </a:r>
          </a:p>
          <a:p>
            <a:r>
              <a:rPr lang="cs-CZ" sz="2000" dirty="0"/>
              <a:t>B: 75 000 000 Kč, subjekty pořádají sportovní akce</a:t>
            </a:r>
          </a:p>
          <a:p>
            <a:r>
              <a:rPr lang="cs-CZ" sz="2000" dirty="0"/>
              <a:t>Žadatel</a:t>
            </a:r>
          </a:p>
        </p:txBody>
      </p:sp>
    </p:spTree>
    <p:extLst>
      <p:ext uri="{BB962C8B-B14F-4D97-AF65-F5344CB8AC3E}">
        <p14:creationId xmlns:p14="http://schemas.microsoft.com/office/powerpoint/2010/main" val="13165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0EE6F-8DF6-594E-8BB6-B7C004C8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 jako ekonomický fenomén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647ED4-5767-3848-B927-EA7ACE173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23091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Sport jako „průmyslový segment“</a:t>
            </a:r>
          </a:p>
          <a:p>
            <a:r>
              <a:rPr lang="cs-CZ" sz="2000" dirty="0"/>
              <a:t>Střet sportovní poptávky a nabídky</a:t>
            </a:r>
          </a:p>
          <a:p>
            <a:pPr lvl="1"/>
            <a:r>
              <a:rPr lang="cs-CZ" sz="1800" dirty="0"/>
              <a:t>Výroba sportovních produktů</a:t>
            </a:r>
          </a:p>
          <a:p>
            <a:pPr lvl="1"/>
            <a:r>
              <a:rPr lang="cs-CZ" sz="1800" dirty="0"/>
              <a:t>Sportovní zařízení</a:t>
            </a:r>
          </a:p>
          <a:p>
            <a:pPr lvl="1"/>
            <a:r>
              <a:rPr lang="cs-CZ" sz="1800" dirty="0"/>
              <a:t>Sportovní cestovní ruch</a:t>
            </a:r>
          </a:p>
          <a:p>
            <a:pPr lvl="1"/>
            <a:r>
              <a:rPr lang="cs-CZ" sz="1800" dirty="0"/>
              <a:t>A mnoho dalších…např.?</a:t>
            </a:r>
          </a:p>
          <a:p>
            <a:r>
              <a:rPr lang="cs-CZ" sz="2000" dirty="0"/>
              <a:t>Sport v EU a ČR – podíl HDP?</a:t>
            </a:r>
          </a:p>
          <a:p>
            <a:pPr lvl="1"/>
            <a:r>
              <a:rPr lang="cs-CZ" sz="1800" dirty="0"/>
              <a:t>2,1% HDP</a:t>
            </a:r>
          </a:p>
          <a:p>
            <a:r>
              <a:rPr lang="cs-CZ" sz="2000" dirty="0"/>
              <a:t>Sport v EU a ČR – zaměstnanost?</a:t>
            </a:r>
          </a:p>
          <a:p>
            <a:pPr lvl="1"/>
            <a:r>
              <a:rPr lang="cs-CZ" sz="1800" dirty="0"/>
              <a:t> 2,6% zaměstnanost</a:t>
            </a:r>
          </a:p>
          <a:p>
            <a:r>
              <a:rPr lang="cs-CZ" sz="2000" dirty="0"/>
              <a:t>Jaké trendy vedou k formování sportu jako samotného odvětví?</a:t>
            </a:r>
          </a:p>
        </p:txBody>
      </p:sp>
    </p:spTree>
    <p:extLst>
      <p:ext uri="{BB962C8B-B14F-4D97-AF65-F5344CB8AC3E}">
        <p14:creationId xmlns:p14="http://schemas.microsoft.com/office/powerpoint/2010/main" val="144178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D2F66-3268-D542-925C-7BEAEB9B0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58C12F-0FF7-8A48-AA4E-F2B88234E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2526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/>
              <a:t>Podnik jednotlivce</a:t>
            </a:r>
          </a:p>
          <a:p>
            <a:pPr marL="914400" lvl="1" indent="-514350"/>
            <a:r>
              <a:rPr lang="cs-CZ" sz="1800" dirty="0"/>
              <a:t>Živnostenské oprávnění</a:t>
            </a:r>
          </a:p>
          <a:p>
            <a:pPr marL="914400" lvl="1" indent="-514350"/>
            <a:r>
              <a:rPr lang="cs-CZ" sz="1800" dirty="0"/>
              <a:t>V čem spatřujete výhody živnostenské práce ve sportu?</a:t>
            </a:r>
          </a:p>
          <a:p>
            <a:pPr marL="914400" lvl="1" indent="-514350"/>
            <a:r>
              <a:rPr lang="cs-CZ" sz="1800" dirty="0"/>
              <a:t>Výhody: operativnost, nízká administrativa, samostatné rozhodování, daně</a:t>
            </a:r>
          </a:p>
          <a:p>
            <a:pPr marL="914400" lvl="1" indent="-514350"/>
            <a:r>
              <a:rPr lang="cs-CZ" sz="1800" dirty="0"/>
              <a:t>Nevýhody: ručení svým majetkem, nízký kapitál, administrativa zdarma, nestabilita firmy a obchodů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/>
              <a:t>Obchodní společnosti</a:t>
            </a:r>
          </a:p>
          <a:p>
            <a:pPr marL="914400" lvl="1" indent="-514350"/>
            <a:r>
              <a:rPr lang="cs-CZ" sz="1800" dirty="0"/>
              <a:t>Veřejná obchodní společnost</a:t>
            </a:r>
          </a:p>
          <a:p>
            <a:pPr marL="914400" lvl="1" indent="-514350"/>
            <a:r>
              <a:rPr lang="cs-CZ" sz="1800" dirty="0"/>
              <a:t>Komanditní společnost</a:t>
            </a:r>
          </a:p>
          <a:p>
            <a:pPr marL="914400" lvl="1" indent="-514350"/>
            <a:r>
              <a:rPr lang="cs-CZ" sz="1800" dirty="0"/>
              <a:t>Společnost s ručením omezeným</a:t>
            </a:r>
          </a:p>
          <a:p>
            <a:pPr marL="914400" lvl="1" indent="-514350"/>
            <a:r>
              <a:rPr lang="cs-CZ" sz="1800" dirty="0"/>
              <a:t>Akciová společnost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/>
              <a:t>Družstva a jiná sdružení</a:t>
            </a:r>
          </a:p>
          <a:p>
            <a:pPr marL="514350" indent="-514350">
              <a:buFont typeface="+mj-lt"/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814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243D6-784F-8E46-8C60-12158E34D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obchodní společnosti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4982A74-9016-294D-814D-D78FB8B36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345" y="2160983"/>
            <a:ext cx="4395024" cy="576262"/>
          </a:xfrm>
        </p:spPr>
        <p:txBody>
          <a:bodyPr/>
          <a:lstStyle/>
          <a:p>
            <a:r>
              <a:rPr lang="cs-CZ" b="1" dirty="0"/>
              <a:t>Veřejná obchodní společnost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555778-FACF-5A46-BB1E-DCA45495E2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Založení: minimálně dva</a:t>
            </a:r>
          </a:p>
          <a:p>
            <a:r>
              <a:rPr lang="cs-CZ" sz="2000" dirty="0"/>
              <a:t>Výše vkladu je irelevantní</a:t>
            </a:r>
          </a:p>
          <a:p>
            <a:r>
              <a:rPr lang="cs-CZ" sz="2000" dirty="0"/>
              <a:t>Plné ručení osobním majetkem</a:t>
            </a:r>
          </a:p>
          <a:p>
            <a:r>
              <a:rPr lang="cs-CZ" sz="2000" dirty="0"/>
              <a:t>Výhoda: zdanění podniku jako u podnikání jednotlivce</a:t>
            </a:r>
          </a:p>
          <a:p>
            <a:r>
              <a:rPr lang="cs-CZ" sz="2000" dirty="0"/>
              <a:t>Příklad ve sportu?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3173A3E-9370-0E49-858A-2959453D5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/>
              <a:t>Komanditní společnost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6F5FA35-BC99-CE43-8457-C9CC5DF1474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Založení: dva společníci</a:t>
            </a:r>
          </a:p>
          <a:p>
            <a:r>
              <a:rPr lang="cs-CZ" sz="2000" dirty="0"/>
              <a:t>Komanditista: ručí do výše vkladu</a:t>
            </a:r>
          </a:p>
          <a:p>
            <a:r>
              <a:rPr lang="cs-CZ" sz="2000" dirty="0"/>
              <a:t>Komplementář: ručí celým svým majetkem</a:t>
            </a:r>
          </a:p>
          <a:p>
            <a:r>
              <a:rPr lang="cs-CZ" sz="2000" dirty="0"/>
              <a:t>Příklad ve sportu?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52712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243D6-784F-8E46-8C60-12158E34D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Kapitálové obchodní společnosti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4982A74-9016-294D-814D-D78FB8B36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160983"/>
            <a:ext cx="4861369" cy="576262"/>
          </a:xfrm>
        </p:spPr>
        <p:txBody>
          <a:bodyPr/>
          <a:lstStyle/>
          <a:p>
            <a:r>
              <a:rPr lang="cs-CZ" b="1" dirty="0"/>
              <a:t>Společnost s ručením omezeným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555778-FACF-5A46-BB1E-DCA45495E2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Založení: minimálně jeden, max. 50</a:t>
            </a:r>
          </a:p>
          <a:p>
            <a:r>
              <a:rPr lang="cs-CZ" sz="2000" dirty="0"/>
              <a:t>Výše vkladu je min. 1 Kč</a:t>
            </a:r>
          </a:p>
          <a:p>
            <a:r>
              <a:rPr lang="cs-CZ" sz="2000" dirty="0"/>
              <a:t>Ručení do výše vkladu</a:t>
            </a:r>
          </a:p>
          <a:p>
            <a:r>
              <a:rPr lang="cs-CZ" sz="2000" dirty="0"/>
              <a:t>Příklad ve sportu?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3173A3E-9370-0E49-858A-2959453D55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/>
              <a:t>Akciová společnost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6F5FA35-BC99-CE43-8457-C9CC5DF1474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Založení: 1 právnická nebo dvě fyzické osoby</a:t>
            </a:r>
          </a:p>
          <a:p>
            <a:r>
              <a:rPr lang="cs-CZ" sz="2000" dirty="0"/>
              <a:t>Základní kapitál:</a:t>
            </a:r>
          </a:p>
          <a:p>
            <a:pPr lvl="1"/>
            <a:r>
              <a:rPr lang="cs-CZ" sz="1800" dirty="0"/>
              <a:t>S veřejnou nabídkou: 20 mil Kč</a:t>
            </a:r>
          </a:p>
          <a:p>
            <a:pPr lvl="1"/>
            <a:r>
              <a:rPr lang="cs-CZ" sz="1800" dirty="0"/>
              <a:t>Bez veřejné nabídky: 2 mil Kč</a:t>
            </a:r>
          </a:p>
          <a:p>
            <a:r>
              <a:rPr lang="cs-CZ" sz="2000" dirty="0"/>
              <a:t>Akcionáři ručí do výše svého vkladu</a:t>
            </a:r>
          </a:p>
          <a:p>
            <a:r>
              <a:rPr lang="cs-CZ" sz="2000" dirty="0"/>
              <a:t>Příklad ve sportu?</a:t>
            </a:r>
          </a:p>
        </p:txBody>
      </p:sp>
    </p:spTree>
    <p:extLst>
      <p:ext uri="{BB962C8B-B14F-4D97-AF65-F5344CB8AC3E}">
        <p14:creationId xmlns:p14="http://schemas.microsoft.com/office/powerpoint/2010/main" val="7868020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2E24C-C86A-2D46-A611-5224C93D6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Velikosti podniků dle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0F2242-5F18-B645-90EC-E37566F96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Mikropodnik</a:t>
            </a:r>
            <a:r>
              <a:rPr lang="cs-CZ" sz="2000" dirty="0"/>
              <a:t>: 0-9 zaměstnanců</a:t>
            </a:r>
          </a:p>
          <a:p>
            <a:r>
              <a:rPr lang="cs-CZ" sz="2000" dirty="0"/>
              <a:t>Malý podnik: 10-49 zaměstnanců</a:t>
            </a:r>
          </a:p>
          <a:p>
            <a:r>
              <a:rPr lang="cs-CZ" sz="2000" dirty="0"/>
              <a:t>Střední podnik: 50-249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5520597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DF1F4-123C-3649-B4FF-882D2BBE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COVID-Sport II – oblast podpory A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373E132D-78EE-8B4E-8722-644C6F8B0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235" y="2203705"/>
            <a:ext cx="8816198" cy="3620518"/>
          </a:xfrm>
        </p:spPr>
      </p:pic>
    </p:spTree>
    <p:extLst>
      <p:ext uri="{BB962C8B-B14F-4D97-AF65-F5344CB8AC3E}">
        <p14:creationId xmlns:p14="http://schemas.microsoft.com/office/powerpoint/2010/main" val="4620733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AB416-CA4F-6A44-A688-A8450A7A5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COVID-Sport II – oblast podpory B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5BD603D-2E77-E34C-9DF3-48364FE282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142" y="2496312"/>
            <a:ext cx="8869033" cy="3114226"/>
          </a:xfrm>
        </p:spPr>
      </p:pic>
    </p:spTree>
    <p:extLst>
      <p:ext uri="{BB962C8B-B14F-4D97-AF65-F5344CB8AC3E}">
        <p14:creationId xmlns:p14="http://schemas.microsoft.com/office/powerpoint/2010/main" val="15310556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7A193-6AFB-AF47-B9CC-D3AAE7C3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sportovních soutěží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75AD5A-E8E1-3F4C-A0F5-48A35B0BF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Alokace 46 000 000 Kč</a:t>
            </a:r>
          </a:p>
          <a:p>
            <a:r>
              <a:rPr lang="cs-CZ" sz="2000" dirty="0"/>
              <a:t>Vyhlášení 6.11.2020</a:t>
            </a:r>
          </a:p>
          <a:p>
            <a:r>
              <a:rPr lang="cs-CZ" sz="2000" dirty="0"/>
              <a:t>Ukončení přijmu žádostí 7.12.2020</a:t>
            </a:r>
          </a:p>
          <a:p>
            <a:r>
              <a:rPr lang="cs-CZ" sz="2000" dirty="0"/>
              <a:t>Žadatel: spolek nebo pobočný spolek</a:t>
            </a:r>
          </a:p>
          <a:p>
            <a:r>
              <a:rPr lang="cs-CZ" sz="2000" dirty="0"/>
              <a:t>Pro účastníky nejvyšší soutěže mužů a žen v basketbale, házené a volejbale, dále nejvyšší soutěže mužů ve florbalu a futsalu, druhé nejvyšší soutěže mužů v ledním hokeji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241027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7A193-6AFB-AF47-B9CC-D3AAE7C3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sportovních soutěží - žadatelé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A61D97EF-2B6B-A44D-91D2-2499BC385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185" y="2350008"/>
            <a:ext cx="8870990" cy="3397400"/>
          </a:xfrm>
        </p:spPr>
      </p:pic>
    </p:spTree>
    <p:extLst>
      <p:ext uri="{BB962C8B-B14F-4D97-AF65-F5344CB8AC3E}">
        <p14:creationId xmlns:p14="http://schemas.microsoft.com/office/powerpoint/2010/main" val="24558224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EAD84-D34D-9C41-B60B-9ACBB4395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Dotační výzvy směrem k pandemii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5D68F-E9C4-2D47-8F60-6C6F51D77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Covid</a:t>
            </a:r>
            <a:r>
              <a:rPr lang="cs-CZ" sz="2000" dirty="0"/>
              <a:t>-Sport I</a:t>
            </a:r>
          </a:p>
          <a:p>
            <a:r>
              <a:rPr lang="cs-CZ" sz="2000" dirty="0" err="1"/>
              <a:t>Covid</a:t>
            </a:r>
            <a:r>
              <a:rPr lang="cs-CZ" sz="2000" dirty="0"/>
              <a:t>-Sport II</a:t>
            </a:r>
          </a:p>
          <a:p>
            <a:r>
              <a:rPr lang="cs-CZ" sz="2000" dirty="0"/>
              <a:t>Významné sportovní akce 2020 (realizované NSA)</a:t>
            </a:r>
          </a:p>
          <a:p>
            <a:r>
              <a:rPr lang="cs-CZ" sz="2000" dirty="0"/>
              <a:t>Podpora sportovních soutěží</a:t>
            </a:r>
          </a:p>
          <a:p>
            <a:r>
              <a:rPr lang="cs-CZ" sz="2000" dirty="0"/>
              <a:t>Celkem alokováno: </a:t>
            </a:r>
            <a:r>
              <a:rPr lang="cs-CZ" sz="2000" b="1" dirty="0"/>
              <a:t>1 576 000 000 Kč</a:t>
            </a:r>
          </a:p>
        </p:txBody>
      </p:sp>
    </p:spTree>
    <p:extLst>
      <p:ext uri="{BB962C8B-B14F-4D97-AF65-F5344CB8AC3E}">
        <p14:creationId xmlns:p14="http://schemas.microsoft.com/office/powerpoint/2010/main" val="23553441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3E8A2-B81C-044E-A39E-3F1D80D8F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Dotační výzvy Národní sportovní agentury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5F005-6A3A-C345-8719-19146DFDA3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Vypsané primárně v roce 2023 na rok 2024, celkem 9 výzev| neinvestiční</a:t>
            </a:r>
          </a:p>
        </p:txBody>
      </p:sp>
    </p:spTree>
    <p:extLst>
      <p:ext uri="{BB962C8B-B14F-4D97-AF65-F5344CB8AC3E}">
        <p14:creationId xmlns:p14="http://schemas.microsoft.com/office/powerpoint/2010/main" val="231428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C33ED-E761-F54D-BA0B-86B0E8342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směrem ke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0D246-6EC8-D24F-AD76-BF65CABBD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Evropská charta sportu | EU</a:t>
            </a:r>
          </a:p>
          <a:p>
            <a:r>
              <a:rPr lang="cs-CZ" sz="2000" dirty="0"/>
              <a:t>Bílá kniha o sportu | EU</a:t>
            </a:r>
          </a:p>
          <a:p>
            <a:r>
              <a:rPr lang="cs-CZ" sz="2000" dirty="0"/>
              <a:t>Zákon o podpoře sportu | ČR</a:t>
            </a:r>
          </a:p>
          <a:p>
            <a:pPr lvl="1"/>
            <a:r>
              <a:rPr lang="cs-CZ" sz="1800" dirty="0"/>
              <a:t>Debata – konkrétní problémy</a:t>
            </a:r>
          </a:p>
          <a:p>
            <a:pPr lvl="1"/>
            <a:r>
              <a:rPr lang="cs-CZ" sz="1800" dirty="0"/>
              <a:t>Větší role sportu v EU</a:t>
            </a:r>
          </a:p>
          <a:p>
            <a:pPr lvl="1"/>
            <a:r>
              <a:rPr lang="cs-CZ" sz="1800" dirty="0"/>
              <a:t>Veřejnost by se měla více zajímat o sport</a:t>
            </a:r>
          </a:p>
        </p:txBody>
      </p:sp>
    </p:spTree>
    <p:extLst>
      <p:ext uri="{BB962C8B-B14F-4D97-AF65-F5344CB8AC3E}">
        <p14:creationId xmlns:p14="http://schemas.microsoft.com/office/powerpoint/2010/main" val="957198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Neinvestiční dotační výzvy NSA – pro rok 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80260"/>
            <a:ext cx="8981016" cy="3966210"/>
          </a:xfrm>
        </p:spPr>
        <p:txBody>
          <a:bodyPr>
            <a:normAutofit/>
          </a:bodyPr>
          <a:lstStyle/>
          <a:p>
            <a:r>
              <a:rPr lang="cs-CZ" sz="2000" b="1" dirty="0"/>
              <a:t>Výzva koncepce ZOH26 + LOH28| </a:t>
            </a:r>
            <a:r>
              <a:rPr lang="cs-CZ" sz="2000" dirty="0" err="1"/>
              <a:t>repre</a:t>
            </a:r>
            <a:r>
              <a:rPr lang="cs-CZ" sz="2000" dirty="0"/>
              <a:t> žen – nesoutěžní výzva</a:t>
            </a:r>
          </a:p>
          <a:p>
            <a:r>
              <a:rPr lang="cs-CZ" sz="2000" b="1" dirty="0"/>
              <a:t>Můj klub 2024</a:t>
            </a:r>
          </a:p>
          <a:p>
            <a:r>
              <a:rPr lang="cs-CZ" sz="2000" b="1" dirty="0"/>
              <a:t>Všesportovní organizace 2024</a:t>
            </a:r>
          </a:p>
          <a:p>
            <a:r>
              <a:rPr lang="cs-CZ" sz="2000" b="1" dirty="0"/>
              <a:t>Zastřešující sportovní organizace 2024</a:t>
            </a:r>
          </a:p>
          <a:p>
            <a:r>
              <a:rPr lang="cs-CZ" sz="2000" b="1" dirty="0"/>
              <a:t>UNISPORT 2024</a:t>
            </a:r>
          </a:p>
          <a:p>
            <a:r>
              <a:rPr lang="cs-CZ" sz="2000" b="1" dirty="0"/>
              <a:t>Sportovní organizace olympijského hnutí 2024</a:t>
            </a:r>
          </a:p>
          <a:p>
            <a:r>
              <a:rPr lang="cs-CZ" sz="2000" b="1" dirty="0"/>
              <a:t>Podpora sportovních organizací svazového charakteru 2024</a:t>
            </a:r>
          </a:p>
          <a:p>
            <a:r>
              <a:rPr lang="cs-CZ" sz="2000" b="1" dirty="0"/>
              <a:t>Významné sportovní akce 2024</a:t>
            </a:r>
          </a:p>
          <a:p>
            <a:r>
              <a:rPr lang="cs-CZ" sz="2000" b="1" dirty="0"/>
              <a:t>Významné sportovní akce mimořádné důležitosti 2024</a:t>
            </a:r>
          </a:p>
        </p:txBody>
      </p:sp>
    </p:spTree>
    <p:extLst>
      <p:ext uri="{BB962C8B-B14F-4D97-AF65-F5344CB8AC3E}">
        <p14:creationId xmlns:p14="http://schemas.microsoft.com/office/powerpoint/2010/main" val="24674671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B1B3-F075-9B45-9746-D46B95BA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4BAE6A-26E7-8F44-AFBE-ED1CD397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70400"/>
          </a:xfrm>
        </p:spPr>
        <p:txBody>
          <a:bodyPr>
            <a:noAutofit/>
          </a:bodyPr>
          <a:lstStyle/>
          <a:p>
            <a:r>
              <a:rPr lang="cs-CZ" sz="2000" dirty="0">
                <a:hlinkClick r:id="rId2"/>
              </a:rPr>
              <a:t>https://agenturasport.cz</a:t>
            </a:r>
            <a:endParaRPr lang="cs-CZ" sz="2000" dirty="0"/>
          </a:p>
          <a:p>
            <a:r>
              <a:rPr lang="cs-CZ" sz="2000" dirty="0">
                <a:hlinkClick r:id="rId3"/>
              </a:rPr>
              <a:t>https://www.msmt.cz/sport-1</a:t>
            </a:r>
            <a:endParaRPr lang="cs-CZ" sz="2000" dirty="0"/>
          </a:p>
          <a:p>
            <a:r>
              <a:rPr lang="en-US" sz="2000" dirty="0" err="1"/>
              <a:t>Zákon</a:t>
            </a:r>
            <a:r>
              <a:rPr lang="en-US" sz="2000" dirty="0"/>
              <a:t> </a:t>
            </a:r>
            <a:r>
              <a:rPr lang="en-US" sz="2000" dirty="0" err="1"/>
              <a:t>č</a:t>
            </a:r>
            <a:r>
              <a:rPr lang="en-US" sz="2000" dirty="0"/>
              <a:t>. 115/2001 Sb., </a:t>
            </a:r>
            <a:r>
              <a:rPr lang="en-US" sz="2000" dirty="0" err="1"/>
              <a:t>Zákon</a:t>
            </a:r>
            <a:r>
              <a:rPr lang="en-US" sz="2000" dirty="0"/>
              <a:t> o </a:t>
            </a:r>
            <a:r>
              <a:rPr lang="en-US" sz="2000" dirty="0" err="1"/>
              <a:t>podpoře</a:t>
            </a:r>
            <a:r>
              <a:rPr lang="en-US" sz="2000" dirty="0"/>
              <a:t> </a:t>
            </a:r>
            <a:r>
              <a:rPr lang="en-US" sz="2000" dirty="0" err="1"/>
              <a:t>sportu</a:t>
            </a:r>
            <a:endParaRPr lang="en-US" sz="2000" dirty="0"/>
          </a:p>
          <a:p>
            <a:r>
              <a:rPr lang="cs-CZ" sz="2000" dirty="0"/>
              <a:t>NOVOTNÝ, J. Sport v ekonomice. Vyd. 1.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Česká republika, 2011. ISBN 978-80-7357-666-0.011.</a:t>
            </a:r>
          </a:p>
          <a:p>
            <a:r>
              <a:rPr lang="cs-CZ" sz="2000" dirty="0"/>
              <a:t>NOVÁ, J. a kolektiv. Management, marketing a ekonomika sportu. 1.vyd. Brno: Masarykova univerzita, 2016.284 s. ISBN 978-80-210-8346-2.</a:t>
            </a:r>
          </a:p>
          <a:p>
            <a:r>
              <a:rPr lang="cs-CZ" sz="2000" dirty="0"/>
              <a:t>KUNZ, V. Sportovní marketing: CSR a sponzoring. 1. vyd. Praha: </a:t>
            </a:r>
            <a:r>
              <a:rPr lang="cs-CZ" sz="2000" dirty="0" err="1"/>
              <a:t>Grada</a:t>
            </a:r>
            <a:r>
              <a:rPr lang="cs-CZ" sz="2000" dirty="0"/>
              <a:t>, 2018. 176 s. ISBN 978-80-247-3772-0.</a:t>
            </a:r>
          </a:p>
          <a:p>
            <a:r>
              <a:rPr lang="cs-CZ" sz="2000" dirty="0"/>
              <a:t>Kraft, J., Kocourek, A., &amp; Bednářová, P. (2017). Ekonomie I. Technická univerzita v Liberci.</a:t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121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86D574-6646-D340-8055-3A72FD19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EU a sport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E457B0-5733-7C40-B869-340840377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Evropský parlament</a:t>
            </a:r>
          </a:p>
          <a:p>
            <a:r>
              <a:rPr lang="cs-CZ" sz="2000" dirty="0"/>
              <a:t>Evropská rada</a:t>
            </a:r>
          </a:p>
          <a:p>
            <a:r>
              <a:rPr lang="cs-CZ" sz="2000" dirty="0"/>
              <a:t>Rada EU</a:t>
            </a:r>
          </a:p>
          <a:p>
            <a:r>
              <a:rPr lang="cs-CZ" sz="2000" dirty="0"/>
              <a:t>Evropská komise</a:t>
            </a:r>
          </a:p>
          <a:p>
            <a:r>
              <a:rPr lang="cs-CZ" sz="2000" dirty="0"/>
              <a:t>Soudní dvůr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535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AD240-147E-BA4C-B980-B49156D0F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parlament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1B09DF-9435-6044-B9B8-6B74D8AF6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cs-CZ" sz="2000" dirty="0"/>
              <a:t>Legislativní pravomoc – legislativní akty a rozpočet</a:t>
            </a:r>
          </a:p>
          <a:p>
            <a:r>
              <a:rPr lang="cs-CZ" sz="2000" dirty="0"/>
              <a:t>Tvorba a schvalování rozpočtu</a:t>
            </a:r>
          </a:p>
          <a:p>
            <a:r>
              <a:rPr lang="cs-CZ" sz="2000" dirty="0"/>
              <a:t>A co sport?</a:t>
            </a:r>
          </a:p>
          <a:p>
            <a:pPr lvl="1"/>
            <a:r>
              <a:rPr lang="cs-CZ" dirty="0"/>
              <a:t>Komise pro kulturu a vzdělávání</a:t>
            </a:r>
          </a:p>
          <a:p>
            <a:pPr lvl="1"/>
            <a:r>
              <a:rPr lang="cs-CZ" dirty="0"/>
              <a:t>Propagace sportu a rozvojových programů ve sportu, akční plány</a:t>
            </a:r>
          </a:p>
          <a:p>
            <a:pPr lvl="1"/>
            <a:r>
              <a:rPr lang="cs-CZ" dirty="0"/>
              <a:t>Širší spektrum zájmů (dva zástupci ČR)</a:t>
            </a:r>
          </a:p>
        </p:txBody>
      </p:sp>
    </p:spTree>
    <p:extLst>
      <p:ext uri="{BB962C8B-B14F-4D97-AF65-F5344CB8AC3E}">
        <p14:creationId xmlns:p14="http://schemas.microsoft.com/office/powerpoint/2010/main" val="375569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966C3-60EA-E44B-8F72-B8EFCD3A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3F2C96-6A56-0E48-9FF8-22516F91B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Kolektivní nepermanentní orgán</a:t>
            </a:r>
          </a:p>
          <a:p>
            <a:r>
              <a:rPr lang="cs-CZ" sz="2000" dirty="0"/>
              <a:t>Zástupci členských států</a:t>
            </a:r>
          </a:p>
          <a:p>
            <a:r>
              <a:rPr lang="cs-CZ" sz="2000" dirty="0"/>
              <a:t>Úroveň ministerských zástupců</a:t>
            </a:r>
          </a:p>
          <a:p>
            <a:r>
              <a:rPr lang="cs-CZ" sz="2000" dirty="0"/>
              <a:t>A co sport?</a:t>
            </a:r>
          </a:p>
          <a:p>
            <a:pPr lvl="1"/>
            <a:r>
              <a:rPr lang="cs-CZ" sz="1800" dirty="0"/>
              <a:t>Ministři jednotlivých států – gesce sport </a:t>
            </a:r>
          </a:p>
        </p:txBody>
      </p:sp>
    </p:spTree>
    <p:extLst>
      <p:ext uri="{BB962C8B-B14F-4D97-AF65-F5344CB8AC3E}">
        <p14:creationId xmlns:p14="http://schemas.microsoft.com/office/powerpoint/2010/main" val="154574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7DD09-1E66-0F4B-9D6B-82AFB8DC7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Zelené a Bílé knihy v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CDA9F-53BE-C540-9A7D-6B3B89690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Nelegislativní dokumenty Komise</a:t>
            </a:r>
          </a:p>
          <a:p>
            <a:r>
              <a:rPr lang="cs-CZ" sz="2000" dirty="0"/>
              <a:t>Zelené knihy mají nastartovat debatu o tématu</a:t>
            </a:r>
          </a:p>
          <a:p>
            <a:r>
              <a:rPr lang="cs-CZ" sz="2000" dirty="0"/>
              <a:t>Bílé knihy předkládají určitá řešení a návrhy</a:t>
            </a:r>
          </a:p>
          <a:p>
            <a:r>
              <a:rPr lang="cs-CZ" sz="2000" dirty="0"/>
              <a:t>Často otevřená diskuze před uveřejněním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175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55428-0C39-104B-9D06-BB27B886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D617C1-9D77-3444-8F65-5B863F8D9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Víceletý finanční rámec =&gt; nástroj pro plánování</a:t>
            </a:r>
          </a:p>
          <a:p>
            <a:r>
              <a:rPr lang="cs-CZ" sz="2000" dirty="0"/>
              <a:t>Každoroční rozpočet EU</a:t>
            </a:r>
          </a:p>
          <a:p>
            <a:r>
              <a:rPr lang="cs-CZ" sz="2000" dirty="0"/>
              <a:t>Program? Erasmus+ v oblasti sportu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1003735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{DBE74CEF-36B3-0D48-B361-50BD11F0F4B6}tf10001060</Template>
  <TotalTime>7573</TotalTime>
  <Words>1702</Words>
  <Application>Microsoft Office PowerPoint</Application>
  <PresentationFormat>Širokoúhlá obrazovka</PresentationFormat>
  <Paragraphs>307</Paragraphs>
  <Slides>41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Trebuchet MS</vt:lpstr>
      <vt:lpstr>Wingdings 3</vt:lpstr>
      <vt:lpstr>Fazeta</vt:lpstr>
      <vt:lpstr>Ekonomie, ekonomika a management sportu</vt:lpstr>
      <vt:lpstr>Obsah</vt:lpstr>
      <vt:lpstr>Sport jako ekonomický fenomén</vt:lpstr>
      <vt:lpstr>Legislativa směrem ke sportu</vt:lpstr>
      <vt:lpstr>Orgány EU a sport</vt:lpstr>
      <vt:lpstr>Evropský parlament</vt:lpstr>
      <vt:lpstr>Rada</vt:lpstr>
      <vt:lpstr>Zelené a Bílé knihy v EU</vt:lpstr>
      <vt:lpstr>Rozpočet EU</vt:lpstr>
      <vt:lpstr>Fondy Evropské unie – Evropské strukturální a investiční fondy</vt:lpstr>
      <vt:lpstr>O čem je sportovní politika EU?</vt:lpstr>
      <vt:lpstr>Sport z pohledu státní správy</vt:lpstr>
      <vt:lpstr>Národní sportovní agentura - vznik</vt:lpstr>
      <vt:lpstr>NSA – problémy zákona</vt:lpstr>
      <vt:lpstr>Národní sportovní agentura a MŠMT</vt:lpstr>
      <vt:lpstr>Působnost Národní sportovní agentury</vt:lpstr>
      <vt:lpstr>Národní sportovní agentura - Organizační sktruktura - původně</vt:lpstr>
      <vt:lpstr>Národní sportovní agentura - Organizační sktruktura</vt:lpstr>
      <vt:lpstr>Novela s účinností od 1.4.2023</vt:lpstr>
      <vt:lpstr>Rada Agentury - NSA</vt:lpstr>
      <vt:lpstr>Rada Agentury - NSA</vt:lpstr>
      <vt:lpstr>Dozorčí komise - NSA</vt:lpstr>
      <vt:lpstr>Dozorčí komise - NSA</vt:lpstr>
      <vt:lpstr>Národní rozhodčí soud pro sport</vt:lpstr>
      <vt:lpstr>Dotační výzvy Národní sportovní agentury – specifikum COVID</vt:lpstr>
      <vt:lpstr>COVID-Sport</vt:lpstr>
      <vt:lpstr>Významné sportovní akce 2020</vt:lpstr>
      <vt:lpstr>Významné sportovní akce 2020 – vyplacené tituly</vt:lpstr>
      <vt:lpstr>COVID-Sport II</vt:lpstr>
      <vt:lpstr>Typy podnikání</vt:lpstr>
      <vt:lpstr>Osobní obchodní společnosti</vt:lpstr>
      <vt:lpstr>Kapitálové obchodní společnosti</vt:lpstr>
      <vt:lpstr>Velikosti podniků dle EU</vt:lpstr>
      <vt:lpstr>COVID-Sport II – oblast podpory A</vt:lpstr>
      <vt:lpstr>COVID-Sport II – oblast podpory B</vt:lpstr>
      <vt:lpstr>Podpora sportovních soutěží</vt:lpstr>
      <vt:lpstr>Podpora sportovních soutěží - žadatelé</vt:lpstr>
      <vt:lpstr>Dotační výzvy směrem k pandemii</vt:lpstr>
      <vt:lpstr>Dotační výzvy Národní sportovní agentury</vt:lpstr>
      <vt:lpstr>Neinvestiční dotační výzvy NSA – pro rok 2024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Daniel Opelík</dc:creator>
  <cp:lastModifiedBy>Daniel Opelík</cp:lastModifiedBy>
  <cp:revision>75</cp:revision>
  <dcterms:created xsi:type="dcterms:W3CDTF">2021-02-11T10:01:32Z</dcterms:created>
  <dcterms:modified xsi:type="dcterms:W3CDTF">2024-05-15T06:07:44Z</dcterms:modified>
</cp:coreProperties>
</file>