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70" r:id="rId3"/>
    <p:sldId id="271" r:id="rId4"/>
    <p:sldId id="272" r:id="rId5"/>
    <p:sldId id="273" r:id="rId6"/>
    <p:sldId id="274" r:id="rId7"/>
    <p:sldId id="275" r:id="rId8"/>
  </p:sldIdLst>
  <p:sldSz cx="9144000" cy="6858000" type="screen4x3"/>
  <p:notesSz cx="9144000" cy="6858000"/>
  <p:embeddedFontLst>
    <p:embeddedFont>
      <p:font typeface="BFCNTI+Times New Roman" panose="020B0604020202020204"/>
      <p:regular r:id="rId9"/>
    </p:embeddedFon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EUUANP+Arial Black" panose="020B0604020202020204"/>
      <p:regular r:id="rId14"/>
    </p:embeddedFont>
    <p:embeddedFont>
      <p:font typeface="FUJNFD+Arial" panose="020B0604020202020204"/>
      <p:regular r:id="rId15"/>
    </p:embeddedFont>
    <p:embeddedFont>
      <p:font typeface="NCGOVF+Times New Roman Bold Italic" panose="020B0604020202020204"/>
      <p:regular r:id="rId16"/>
    </p:embeddedFont>
    <p:embeddedFont>
      <p:font typeface="QFGLVS+Times New Roman Italic" panose="020B0604020202020204"/>
      <p:regular r:id="rId17"/>
    </p:embeddedFont>
    <p:embeddedFont>
      <p:font typeface="RQKBRB+Wingdings" panose="020B0604020202020204"/>
      <p:regular r:id="rId18"/>
    </p:embeddedFont>
    <p:embeddedFont>
      <p:font typeface="Times New Roman" panose="02020603050405020304" pitchFamily="18" charset="0"/>
      <p:regular r:id="rId19"/>
    </p:embeddedFont>
  </p:embeddedFont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22" y="58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23" Type="http://schemas.openxmlformats.org/officeDocument/2006/relationships/tableStyles" Target="tableStyles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</a:t>
            </a:r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4/8/2021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292860" y="356542"/>
            <a:ext cx="6459219" cy="154003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43560" marR="0">
              <a:lnSpc>
                <a:spcPts val="6204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4400" dirty="0">
                <a:solidFill>
                  <a:srgbClr val="FF9900"/>
                </a:solidFill>
                <a:latin typeface="EUUANP+Arial Black"/>
                <a:cs typeface="EUUANP+Arial Black"/>
              </a:rPr>
              <a:t>APA pro jedince s míšní lézí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488690" y="2307758"/>
            <a:ext cx="2616049" cy="110716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8139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 err="1">
                <a:solidFill>
                  <a:srgbClr val="FFFF00"/>
                </a:solidFill>
                <a:latin typeface="BFCNTI+Times New Roman"/>
                <a:cs typeface="BFCNTI+Times New Roman"/>
              </a:rPr>
              <a:t>Klára</a:t>
            </a:r>
            <a:r>
              <a:rPr sz="2400" dirty="0">
                <a:solidFill>
                  <a:srgbClr val="FFFF00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 err="1">
                <a:solidFill>
                  <a:srgbClr val="FFFF00"/>
                </a:solidFill>
                <a:latin typeface="BFCNTI+Times New Roman"/>
                <a:cs typeface="BFCNTI+Times New Roman"/>
              </a:rPr>
              <a:t>Daďová</a:t>
            </a:r>
            <a:endParaRPr sz="2400" dirty="0">
              <a:solidFill>
                <a:srgbClr val="FFFF00"/>
              </a:solidFill>
              <a:latin typeface="BFCNTI+Times New Roman"/>
              <a:cs typeface="BFCNTI+Times New Roman"/>
            </a:endParaRPr>
          </a:p>
          <a:p>
            <a:pPr marL="0" marR="0">
              <a:lnSpc>
                <a:spcPts val="2657"/>
              </a:lnSpc>
              <a:spcBef>
                <a:spcPts val="17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BFCNTI+Times New Roman"/>
                <a:cs typeface="BFCNTI+Times New Roman"/>
              </a:rPr>
              <a:t>Katedra ZTV / TVL</a:t>
            </a:r>
          </a:p>
          <a:p>
            <a:pPr marL="640079" marR="0">
              <a:lnSpc>
                <a:spcPts val="2657"/>
              </a:lnSpc>
              <a:spcBef>
                <a:spcPts val="222"/>
              </a:spcBef>
              <a:spcAft>
                <a:spcPts val="0"/>
              </a:spcAft>
            </a:pPr>
            <a:r>
              <a:rPr sz="2400" dirty="0">
                <a:solidFill>
                  <a:srgbClr val="FFFF00"/>
                </a:solidFill>
                <a:latin typeface="BFCNTI+Times New Roman"/>
                <a:cs typeface="BFCNTI+Times New Roman"/>
              </a:rPr>
              <a:t>FTVS</a:t>
            </a:r>
            <a:r>
              <a:rPr sz="2400" spc="10" dirty="0">
                <a:solidFill>
                  <a:srgbClr val="FFFF00"/>
                </a:solidFill>
                <a:latin typeface="BFCNTI+Times New Roman"/>
                <a:cs typeface="BFCNTI+Times New Roman"/>
              </a:rPr>
              <a:t> </a:t>
            </a:r>
            <a:r>
              <a:rPr sz="2400" spc="-13" dirty="0">
                <a:solidFill>
                  <a:srgbClr val="FFFF00"/>
                </a:solidFill>
                <a:latin typeface="BFCNTI+Times New Roman"/>
                <a:cs typeface="BFCNTI+Times New Roman"/>
              </a:rPr>
              <a:t>UK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52600" y="467488"/>
            <a:ext cx="5793740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FF9900"/>
                </a:solidFill>
                <a:latin typeface="FUJNFD+Arial"/>
                <a:cs typeface="FUJNFD+Arial"/>
              </a:rPr>
              <a:t>Míšní</a:t>
            </a:r>
            <a:r>
              <a:rPr sz="3600" spc="-15" dirty="0">
                <a:solidFill>
                  <a:srgbClr val="FF9900"/>
                </a:solidFill>
                <a:latin typeface="FUJNFD+Arial"/>
                <a:cs typeface="FUJNFD+Arial"/>
              </a:rPr>
              <a:t> </a:t>
            </a:r>
            <a:r>
              <a:rPr sz="3600" dirty="0">
                <a:solidFill>
                  <a:srgbClr val="FF9900"/>
                </a:solidFill>
                <a:latin typeface="FUJNFD+Arial"/>
                <a:cs typeface="FUJNFD+Arial"/>
              </a:rPr>
              <a:t>léze - poranění míchy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50850" y="1327770"/>
            <a:ext cx="3817619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= poškození buněk</a:t>
            </a:r>
            <a:r>
              <a:rPr sz="2800" spc="-13" dirty="0">
                <a:solidFill>
                  <a:srgbClr val="FFFFFF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míchy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0850" y="2252330"/>
            <a:ext cx="276894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83590" y="2272650"/>
            <a:ext cx="5859780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u="sng" dirty="0">
                <a:solidFill>
                  <a:srgbClr val="FFFFFF"/>
                </a:solidFill>
                <a:latin typeface="BFCNTI+Times New Roman"/>
                <a:cs typeface="BFCNTI+Times New Roman"/>
              </a:rPr>
              <a:t>Výskyt</a:t>
            </a:r>
            <a:r>
              <a:rPr sz="28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: 1,2-3 případy /100 000 lidí/ rok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94510" y="2724093"/>
            <a:ext cx="4360243" cy="3475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6"/>
              </a:lnSpc>
              <a:spcBef>
                <a:spcPts val="0"/>
              </a:spcBef>
              <a:spcAft>
                <a:spcPts val="0"/>
              </a:spcAft>
            </a:pPr>
            <a:r>
              <a:rPr sz="2200" i="1" dirty="0">
                <a:solidFill>
                  <a:srgbClr val="FFFFFF"/>
                </a:solidFill>
                <a:latin typeface="QFGLVS+Times New Roman Italic"/>
                <a:cs typeface="QFGLVS+Times New Roman Italic"/>
              </a:rPr>
              <a:t>(v ČR cca</a:t>
            </a:r>
            <a:r>
              <a:rPr sz="2200" i="1" spc="16" dirty="0">
                <a:solidFill>
                  <a:srgbClr val="FFFFFF"/>
                </a:solidFill>
                <a:latin typeface="QFGLVS+Times New Roman Italic"/>
                <a:cs typeface="QFGLVS+Times New Roman Italic"/>
              </a:rPr>
              <a:t> </a:t>
            </a:r>
            <a:r>
              <a:rPr sz="2200" i="1" dirty="0">
                <a:solidFill>
                  <a:srgbClr val="FFFFFF"/>
                </a:solidFill>
                <a:latin typeface="QFGLVS+Times New Roman Italic"/>
                <a:cs typeface="QFGLVS+Times New Roman Italic"/>
              </a:rPr>
              <a:t>200 nových případů ročně)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50850" y="3108310"/>
            <a:ext cx="276894" cy="904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  <a:p>
            <a:pPr marL="0" marR="0">
              <a:lnSpc>
                <a:spcPts val="3100"/>
              </a:lnSpc>
              <a:spcBef>
                <a:spcPts val="61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783590" y="3128630"/>
            <a:ext cx="1602528" cy="9043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80%</a:t>
            </a:r>
            <a:r>
              <a:rPr sz="2800" spc="-17" dirty="0">
                <a:solidFill>
                  <a:srgbClr val="FFFFFF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muži</a:t>
            </a:r>
          </a:p>
          <a:p>
            <a:pPr marL="0" marR="0">
              <a:lnSpc>
                <a:spcPts val="3100"/>
              </a:lnSpc>
              <a:spcBef>
                <a:spcPts val="619"/>
              </a:spcBef>
              <a:spcAft>
                <a:spcPts val="0"/>
              </a:spcAft>
            </a:pPr>
            <a:r>
              <a:rPr sz="2800" u="sng" dirty="0">
                <a:solidFill>
                  <a:srgbClr val="FFFFFF"/>
                </a:solidFill>
                <a:latin typeface="BFCNTI+Times New Roman"/>
                <a:cs typeface="BFCNTI+Times New Roman"/>
              </a:rPr>
              <a:t>příčiny: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783590" y="4106078"/>
            <a:ext cx="5508654" cy="7147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-</a:t>
            </a:r>
            <a:r>
              <a:rPr sz="2400" spc="11" dirty="0">
                <a:solidFill>
                  <a:srgbClr val="FFFFFF"/>
                </a:solidFill>
                <a:latin typeface="BFCNTI+Times New Roman"/>
                <a:cs typeface="BFCNTI+Times New Roman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NCGOVF+Times New Roman Bold Italic"/>
                <a:cs typeface="NCGOVF+Times New Roman Bold Italic"/>
              </a:rPr>
              <a:t>trauma </a:t>
            </a:r>
            <a:r>
              <a:rPr sz="24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(75%) -</a:t>
            </a:r>
            <a:r>
              <a:rPr sz="2400" spc="12" dirty="0">
                <a:solidFill>
                  <a:srgbClr val="FFFFFF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zlomenina nebo dislokace</a:t>
            </a:r>
          </a:p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obratle (autonehody, pády, </a:t>
            </a:r>
            <a:r>
              <a:rPr sz="2400" spc="12" dirty="0">
                <a:solidFill>
                  <a:srgbClr val="FFFFFF"/>
                </a:solidFill>
                <a:latin typeface="BFCNTI+Times New Roman"/>
                <a:cs typeface="BFCNTI+Times New Roman"/>
              </a:rPr>
              <a:t>skoky</a:t>
            </a:r>
            <a:r>
              <a:rPr sz="2400" spc="-12" dirty="0">
                <a:solidFill>
                  <a:srgbClr val="FFFFFF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atd.)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783590" y="4862998"/>
            <a:ext cx="4915971" cy="10335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-</a:t>
            </a:r>
            <a:r>
              <a:rPr sz="2400" spc="11" dirty="0">
                <a:solidFill>
                  <a:srgbClr val="FFFFFF"/>
                </a:solidFill>
                <a:latin typeface="BFCNTI+Times New Roman"/>
                <a:cs typeface="BFCNTI+Times New Roman"/>
              </a:rPr>
              <a:t> </a:t>
            </a:r>
            <a:r>
              <a:rPr sz="2400" b="1" i="1" dirty="0">
                <a:solidFill>
                  <a:srgbClr val="FFFFFF"/>
                </a:solidFill>
                <a:latin typeface="NCGOVF+Times New Roman Bold Italic"/>
                <a:cs typeface="NCGOVF+Times New Roman Bold Italic"/>
              </a:rPr>
              <a:t>ne-traumatické </a:t>
            </a:r>
            <a:r>
              <a:rPr sz="24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(25%)</a:t>
            </a:r>
            <a:r>
              <a:rPr sz="2400" spc="12" dirty="0">
                <a:solidFill>
                  <a:srgbClr val="FFFFFF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- zánět</a:t>
            </a:r>
            <a:r>
              <a:rPr sz="2400" spc="12" dirty="0">
                <a:solidFill>
                  <a:srgbClr val="FFFFFF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míchy,</a:t>
            </a:r>
          </a:p>
          <a:p>
            <a:pPr marL="0" marR="0">
              <a:lnSpc>
                <a:spcPts val="2590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poruchy cévního zásobení, roztroušená</a:t>
            </a:r>
          </a:p>
          <a:p>
            <a:pPr marL="0" marR="0">
              <a:lnSpc>
                <a:spcPts val="2589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FFFF"/>
                </a:solidFill>
                <a:latin typeface="BFCNTI+Times New Roman"/>
                <a:cs typeface="BFCNTI+Times New Roman"/>
              </a:rPr>
              <a:t>skleróza, nádory atd.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748780" y="5418130"/>
            <a:ext cx="2213740" cy="234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0"/>
              </a:lnSpc>
              <a:spcBef>
                <a:spcPts val="0"/>
              </a:spcBef>
              <a:spcAft>
                <a:spcPts val="0"/>
              </a:spcAft>
            </a:pPr>
            <a:r>
              <a:rPr sz="1400" i="1" dirty="0">
                <a:solidFill>
                  <a:srgbClr val="FFFFFF"/>
                </a:solidFill>
                <a:latin typeface="QFGLVS+Times New Roman Italic"/>
                <a:cs typeface="QFGLVS+Times New Roman Italic"/>
              </a:rPr>
              <a:t>http://www.apparelyzed.com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91360" y="530988"/>
            <a:ext cx="5313680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FF9900"/>
                </a:solidFill>
                <a:latin typeface="FUJNFD+Arial"/>
                <a:cs typeface="FUJNFD+Arial"/>
              </a:rPr>
              <a:t>Následky poranění</a:t>
            </a:r>
            <a:r>
              <a:rPr sz="3600" spc="-23" dirty="0">
                <a:solidFill>
                  <a:srgbClr val="FF9900"/>
                </a:solidFill>
                <a:latin typeface="FUJNFD+Arial"/>
                <a:cs typeface="FUJNFD+Arial"/>
              </a:rPr>
              <a:t> </a:t>
            </a:r>
            <a:r>
              <a:rPr sz="3600" dirty="0">
                <a:solidFill>
                  <a:srgbClr val="FF9900"/>
                </a:solidFill>
                <a:latin typeface="FUJNFD+Arial"/>
                <a:cs typeface="FUJNFD+Arial"/>
              </a:rPr>
              <a:t>míchy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5970" y="1609710"/>
            <a:ext cx="2935418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6600"/>
                </a:solidFill>
                <a:latin typeface="BFCNTI+Times New Roman"/>
                <a:cs typeface="BFCNTI+Times New Roman"/>
              </a:rPr>
              <a:t>= porucha</a:t>
            </a:r>
            <a:r>
              <a:rPr sz="2800" spc="-15" dirty="0">
                <a:solidFill>
                  <a:srgbClr val="FF66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6600"/>
                </a:solidFill>
                <a:latin typeface="BFCNTI+Times New Roman"/>
                <a:cs typeface="BFCNTI+Times New Roman"/>
              </a:rPr>
              <a:t>/ ztráta /: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5970" y="2105010"/>
            <a:ext cx="276894" cy="14618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  <a:p>
            <a:pPr marL="0" marR="0">
              <a:lnSpc>
                <a:spcPts val="3100"/>
              </a:lnSpc>
              <a:spcBef>
                <a:spcPts val="99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  <a:p>
            <a:pPr marL="0" marR="0">
              <a:lnSpc>
                <a:spcPts val="3100"/>
              </a:lnSpc>
              <a:spcBef>
                <a:spcPts val="90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08710" y="2125330"/>
            <a:ext cx="2825398" cy="249183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890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motorické funkce</a:t>
            </a:r>
          </a:p>
          <a:p>
            <a:pPr marL="88900" marR="0">
              <a:lnSpc>
                <a:spcPts val="3100"/>
              </a:lnSpc>
              <a:spcBef>
                <a:spcPts val="99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senzorické</a:t>
            </a:r>
            <a:r>
              <a:rPr sz="2800" spc="-13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funkce</a:t>
            </a:r>
          </a:p>
          <a:p>
            <a:pPr marL="88900" marR="0">
              <a:lnSpc>
                <a:spcPts val="3100"/>
              </a:lnSpc>
              <a:spcBef>
                <a:spcPts val="90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fce autonomní NS</a:t>
            </a:r>
          </a:p>
          <a:p>
            <a:pPr marL="0" marR="0">
              <a:lnSpc>
                <a:spcPts val="3100"/>
              </a:lnSpc>
              <a:spcBef>
                <a:spcPts val="95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- vylučování</a:t>
            </a:r>
          </a:p>
          <a:p>
            <a:pPr marL="0" marR="0">
              <a:lnSpc>
                <a:spcPts val="3100"/>
              </a:lnSpc>
              <a:spcBef>
                <a:spcPts val="94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- sex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08710" y="4700890"/>
            <a:ext cx="1662833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- cirkulace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08710" y="5216510"/>
            <a:ext cx="2390492" cy="94624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- termoregulace</a:t>
            </a:r>
          </a:p>
          <a:p>
            <a:pPr marL="0" marR="0">
              <a:lnSpc>
                <a:spcPts val="3100"/>
              </a:lnSpc>
              <a:spcBef>
                <a:spcPts val="99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- dýchání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668010" y="6133366"/>
            <a:ext cx="1991359" cy="2631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71"/>
              </a:lnSpc>
              <a:spcBef>
                <a:spcPts val="0"/>
              </a:spcBef>
              <a:spcAft>
                <a:spcPts val="0"/>
              </a:spcAft>
            </a:pPr>
            <a:r>
              <a:rPr sz="1600" i="1" dirty="0">
                <a:solidFill>
                  <a:srgbClr val="FFFFFF"/>
                </a:solidFill>
                <a:latin typeface="QFGLVS+Times New Roman Italic"/>
                <a:cs typeface="QFGLVS+Times New Roman Italic"/>
              </a:rPr>
              <a:t>www.paraquad.asn.au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027430" y="492888"/>
            <a:ext cx="7240898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FF9900"/>
                </a:solidFill>
                <a:latin typeface="FUJNFD+Arial"/>
                <a:cs typeface="FUJNFD+Arial"/>
              </a:rPr>
              <a:t>Kritické úrovně funkce u míšní léze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75970" y="1457310"/>
            <a:ext cx="4874304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b="1" i="1" dirty="0">
                <a:solidFill>
                  <a:srgbClr val="FFCC00"/>
                </a:solidFill>
                <a:latin typeface="NCGOVF+Times New Roman Bold Italic"/>
                <a:cs typeface="NCGOVF+Times New Roman Bold Italic"/>
              </a:rPr>
              <a:t>důležité pro terapii, sport a ADL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75970" y="2228200"/>
            <a:ext cx="6124854" cy="1977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C6 - možná flexe</a:t>
            </a:r>
            <a:r>
              <a:rPr sz="2800" spc="-11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lokte a extenze zápěstí</a:t>
            </a:r>
          </a:p>
          <a:p>
            <a:pPr marL="0" marR="0">
              <a:lnSpc>
                <a:spcPts val="3100"/>
              </a:lnSpc>
              <a:spcBef>
                <a:spcPts val="95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C7 - funkční triceps (extenze</a:t>
            </a:r>
            <a:r>
              <a:rPr sz="2800" spc="-1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lokte)</a:t>
            </a:r>
          </a:p>
          <a:p>
            <a:pPr marL="0" marR="0">
              <a:lnSpc>
                <a:spcPts val="3100"/>
              </a:lnSpc>
              <a:spcBef>
                <a:spcPts val="90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C8 - částečná kontrola</a:t>
            </a:r>
            <a:r>
              <a:rPr sz="2800" spc="-12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funkce</a:t>
            </a:r>
            <a:r>
              <a:rPr sz="2800" spc="-14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ruky / prstů</a:t>
            </a:r>
          </a:p>
          <a:p>
            <a:pPr marL="0" marR="0">
              <a:lnSpc>
                <a:spcPts val="3100"/>
              </a:lnSpc>
              <a:spcBef>
                <a:spcPts val="99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Th1 - hybnost paže, ruky i prstů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75970" y="4289410"/>
            <a:ext cx="6371590" cy="9475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Th7/8 - rotace trupu a</a:t>
            </a:r>
            <a:r>
              <a:rPr sz="2800" spc="-13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určitá stabilita v</a:t>
            </a:r>
            <a:r>
              <a:rPr sz="2800" spc="12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sedu</a:t>
            </a:r>
          </a:p>
          <a:p>
            <a:pPr marL="0" marR="0">
              <a:lnSpc>
                <a:spcPts val="3100"/>
              </a:lnSpc>
              <a:spcBef>
                <a:spcPts val="95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L1/2 - extenze trupu z</a:t>
            </a:r>
            <a:r>
              <a:rPr sz="2800" spc="-13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předklonu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775970" y="5319380"/>
            <a:ext cx="7584441" cy="9475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spc="-1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L3</a:t>
            </a:r>
            <a:r>
              <a:rPr sz="2800" spc="1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- všechny pohyby trupu,</a:t>
            </a:r>
            <a:r>
              <a:rPr sz="2800" spc="-14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normální kontrola trupu</a:t>
            </a:r>
          </a:p>
          <a:p>
            <a:pPr marL="0" marR="0">
              <a:lnSpc>
                <a:spcPts val="3100"/>
              </a:lnSpc>
              <a:spcBef>
                <a:spcPts val="95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L5/S1 - schopnost</a:t>
            </a:r>
            <a:r>
              <a:rPr sz="2800" spc="-1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házet ze</a:t>
            </a:r>
            <a:r>
              <a:rPr sz="2800" spc="-11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stoje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1730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28850" y="518288"/>
            <a:ext cx="4907553" cy="54887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021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FF9900"/>
                </a:solidFill>
                <a:latin typeface="FUJNFD+Arial"/>
                <a:cs typeface="FUJNFD+Arial"/>
              </a:rPr>
              <a:t>Sekundární</a:t>
            </a:r>
            <a:r>
              <a:rPr sz="3600" spc="-15" dirty="0">
                <a:solidFill>
                  <a:srgbClr val="FF9900"/>
                </a:solidFill>
                <a:latin typeface="FUJNFD+Arial"/>
                <a:cs typeface="FUJNFD+Arial"/>
              </a:rPr>
              <a:t> </a:t>
            </a:r>
            <a:r>
              <a:rPr sz="3600" dirty="0">
                <a:solidFill>
                  <a:srgbClr val="FF9900"/>
                </a:solidFill>
                <a:latin typeface="FUJNFD+Arial"/>
                <a:cs typeface="FUJNFD+Arial"/>
              </a:rPr>
              <a:t>komplikace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817727" y="1885300"/>
            <a:ext cx="276894" cy="35137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  <a:p>
            <a:pPr marL="0" marR="0">
              <a:lnSpc>
                <a:spcPts val="3100"/>
              </a:lnSpc>
              <a:spcBef>
                <a:spcPts val="99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  <a:p>
            <a:pPr marL="0" marR="0">
              <a:lnSpc>
                <a:spcPts val="3100"/>
              </a:lnSpc>
              <a:spcBef>
                <a:spcPts val="90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  <a:p>
            <a:pPr marL="0" marR="0">
              <a:lnSpc>
                <a:spcPts val="3100"/>
              </a:lnSpc>
              <a:spcBef>
                <a:spcPts val="95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  <a:p>
            <a:pPr marL="0" marR="0">
              <a:lnSpc>
                <a:spcPts val="3100"/>
              </a:lnSpc>
              <a:spcBef>
                <a:spcPts val="94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  <a:p>
            <a:pPr>
              <a:lnSpc>
                <a:spcPts val="3100"/>
              </a:lnSpc>
              <a:spcBef>
                <a:spcPts val="959"/>
              </a:spcBef>
            </a:pPr>
            <a:r>
              <a:rPr lang="cs-CZ"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  <a:p>
            <a:pPr marL="0" marR="0">
              <a:lnSpc>
                <a:spcPts val="3100"/>
              </a:lnSpc>
              <a:spcBef>
                <a:spcPts val="959"/>
              </a:spcBef>
              <a:spcAft>
                <a:spcPts val="0"/>
              </a:spcAft>
            </a:pPr>
            <a:endParaRPr sz="2800" dirty="0">
              <a:solidFill>
                <a:srgbClr val="FFCC00"/>
              </a:solidFill>
              <a:latin typeface="BFCNTI+Times New Roman"/>
              <a:cs typeface="BFCNTI+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4270" y="1885300"/>
            <a:ext cx="1476092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spasticita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44270" y="2400920"/>
            <a:ext cx="1813864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kontraktury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44270" y="2915270"/>
            <a:ext cx="3618839" cy="94751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dekubity / kožní defekty</a:t>
            </a:r>
          </a:p>
          <a:p>
            <a:pPr marL="0" marR="0">
              <a:lnSpc>
                <a:spcPts val="3100"/>
              </a:lnSpc>
              <a:spcBef>
                <a:spcPts val="959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uroinfekce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44270" y="3946510"/>
            <a:ext cx="1872382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osteoporóza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046470" y="4153435"/>
            <a:ext cx="2389411" cy="2631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771"/>
              </a:lnSpc>
              <a:spcBef>
                <a:spcPts val="0"/>
              </a:spcBef>
              <a:spcAft>
                <a:spcPts val="0"/>
              </a:spcAft>
            </a:pPr>
            <a:r>
              <a:rPr sz="1600" i="1" dirty="0">
                <a:solidFill>
                  <a:srgbClr val="FFFFFF"/>
                </a:solidFill>
                <a:latin typeface="QFGLVS+Times New Roman Italic"/>
                <a:cs typeface="QFGLVS+Times New Roman Italic"/>
              </a:rPr>
              <a:t>http://www.woundheal.com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44270" y="4460860"/>
            <a:ext cx="3146192" cy="3975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endParaRPr sz="2800" dirty="0">
              <a:solidFill>
                <a:srgbClr val="FFCC00"/>
              </a:solidFill>
              <a:latin typeface="BFCNTI+Times New Roman"/>
              <a:cs typeface="BFCNTI+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44270" y="4499014"/>
            <a:ext cx="7041942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obezita a</a:t>
            </a:r>
            <a:r>
              <a:rPr sz="2800" spc="-13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8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další rizika „sedavého“ způsobu života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297430" y="357266"/>
            <a:ext cx="4597094" cy="492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5"/>
              </a:lnSpc>
              <a:spcBef>
                <a:spcPts val="0"/>
              </a:spcBef>
              <a:spcAft>
                <a:spcPts val="0"/>
              </a:spcAft>
            </a:pPr>
            <a:r>
              <a:rPr sz="3200" dirty="0">
                <a:solidFill>
                  <a:srgbClr val="FF9900"/>
                </a:solidFill>
                <a:latin typeface="FUJNFD+Arial"/>
                <a:cs typeface="FUJNFD+Arial"/>
              </a:rPr>
              <a:t>Sport po</a:t>
            </a:r>
            <a:r>
              <a:rPr sz="3200" spc="-11" dirty="0">
                <a:solidFill>
                  <a:srgbClr val="FF9900"/>
                </a:solidFill>
                <a:latin typeface="FUJNFD+Arial"/>
                <a:cs typeface="FUJNFD+Arial"/>
              </a:rPr>
              <a:t> </a:t>
            </a:r>
            <a:r>
              <a:rPr sz="3200" dirty="0">
                <a:solidFill>
                  <a:srgbClr val="FF9900"/>
                </a:solidFill>
                <a:latin typeface="FUJNFD+Arial"/>
                <a:cs typeface="FUJNFD+Arial"/>
              </a:rPr>
              <a:t>poranění míchy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3250" y="1278832"/>
            <a:ext cx="4019883" cy="10180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“vsedě”,</a:t>
            </a:r>
            <a:r>
              <a:rPr sz="2200" spc="13" dirty="0">
                <a:solidFill>
                  <a:srgbClr val="E6FF00"/>
                </a:solidFill>
                <a:latin typeface="BFCNTI+Times New Roman"/>
                <a:cs typeface="BFCNTI+Times New Roman"/>
              </a:rPr>
              <a:t> </a:t>
            </a:r>
            <a:r>
              <a:rPr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záleží na výšce léze</a:t>
            </a:r>
          </a:p>
          <a:p>
            <a:pPr marL="0" marR="0">
              <a:lnSpc>
                <a:spcPts val="2436"/>
              </a:lnSpc>
              <a:spcBef>
                <a:spcPts val="253"/>
              </a:spcBef>
              <a:spcAft>
                <a:spcPts val="0"/>
              </a:spcAft>
            </a:pPr>
            <a:r>
              <a:rPr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(tj.</a:t>
            </a:r>
            <a:r>
              <a:rPr sz="2200" spc="1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 </a:t>
            </a:r>
            <a:r>
              <a:rPr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které svalové skupiny</a:t>
            </a:r>
            <a:r>
              <a:rPr sz="2200" spc="19" dirty="0">
                <a:solidFill>
                  <a:srgbClr val="E6FF00"/>
                </a:solidFill>
                <a:latin typeface="BFCNTI+Times New Roman"/>
                <a:cs typeface="BFCNTI+Times New Roman"/>
              </a:rPr>
              <a:t> </a:t>
            </a:r>
            <a:r>
              <a:rPr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jsou</a:t>
            </a:r>
          </a:p>
          <a:p>
            <a:pPr marL="0" marR="0">
              <a:lnSpc>
                <a:spcPts val="2436"/>
              </a:lnSpc>
              <a:spcBef>
                <a:spcPts val="203"/>
              </a:spcBef>
              <a:spcAft>
                <a:spcPts val="0"/>
              </a:spcAft>
            </a:pPr>
            <a:r>
              <a:rPr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funkční, jaká je rovnováha</a:t>
            </a:r>
            <a:r>
              <a:rPr sz="2200" spc="-1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 </a:t>
            </a:r>
            <a:r>
              <a:rPr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v</a:t>
            </a:r>
            <a:r>
              <a:rPr sz="2200" spc="1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 </a:t>
            </a:r>
            <a:r>
              <a:rPr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sedu)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69240" y="1344937"/>
            <a:ext cx="246267" cy="12711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098"/>
              </a:lnSpc>
              <a:spcBef>
                <a:spcPts val="0"/>
              </a:spcBef>
              <a:spcAft>
                <a:spcPts val="0"/>
              </a:spcAft>
            </a:pPr>
            <a:r>
              <a:rPr sz="1000" dirty="0">
                <a:solidFill>
                  <a:srgbClr val="FFCC00"/>
                </a:solidFill>
                <a:latin typeface="RQKBRB+Wingdings"/>
                <a:cs typeface="RQKBRB+Wingdings"/>
              </a:rPr>
              <a:t></a:t>
            </a:r>
          </a:p>
          <a:p>
            <a:pPr marL="0" marR="0">
              <a:lnSpc>
                <a:spcPts val="1098"/>
              </a:lnSpc>
              <a:spcBef>
                <a:spcPts val="7511"/>
              </a:spcBef>
              <a:spcAft>
                <a:spcPts val="0"/>
              </a:spcAft>
            </a:pPr>
            <a:r>
              <a:rPr sz="1000" dirty="0">
                <a:solidFill>
                  <a:srgbClr val="FFCC00"/>
                </a:solidFill>
                <a:latin typeface="RQKBRB+Wingdings"/>
                <a:cs typeface="RQKBRB+Wingdings"/>
              </a:rPr>
              <a:t>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5490210" y="1340018"/>
            <a:ext cx="2061209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i="1" dirty="0">
                <a:solidFill>
                  <a:srgbClr val="23FF23"/>
                </a:solidFill>
                <a:latin typeface="QFGLVS+Times New Roman Italic"/>
                <a:cs typeface="QFGLVS+Times New Roman Italic"/>
              </a:rPr>
              <a:t>Příklady sportů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490210" y="1775628"/>
            <a:ext cx="1383390" cy="394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  <a:r>
              <a:rPr sz="2400" spc="119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atletika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490210" y="2229018"/>
            <a:ext cx="259109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824220" y="2249338"/>
            <a:ext cx="1932944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handcyklistika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03250" y="2372302"/>
            <a:ext cx="4121074" cy="6827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Snížená schopnost aerobní zátěže s</a:t>
            </a:r>
          </a:p>
          <a:p>
            <a:pPr marL="0" marR="0">
              <a:lnSpc>
                <a:spcPts val="2436"/>
              </a:lnSpc>
              <a:spcBef>
                <a:spcPts val="253"/>
              </a:spcBef>
              <a:spcAft>
                <a:spcPts val="0"/>
              </a:spcAft>
            </a:pPr>
            <a:r>
              <a:rPr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využitím</a:t>
            </a:r>
            <a:r>
              <a:rPr sz="2200" spc="-24" dirty="0">
                <a:solidFill>
                  <a:srgbClr val="E6FF00"/>
                </a:solidFill>
                <a:latin typeface="BFCNTI+Times New Roman"/>
                <a:cs typeface="BFCNTI+Times New Roman"/>
              </a:rPr>
              <a:t> </a:t>
            </a:r>
            <a:r>
              <a:rPr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velkých svalových skupin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490210" y="2683678"/>
            <a:ext cx="1385163" cy="394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  <a:r>
              <a:rPr sz="2400" spc="119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plavání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603793" y="3500788"/>
            <a:ext cx="3916641" cy="10772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6"/>
              </a:lnSpc>
              <a:spcBef>
                <a:spcPts val="918"/>
              </a:spcBef>
              <a:spcAft>
                <a:spcPts val="0"/>
              </a:spcAft>
            </a:pPr>
            <a:r>
              <a:rPr lang="cs-CZ"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Rizika,</a:t>
            </a:r>
            <a:r>
              <a:rPr lang="cs-CZ" sz="2200" spc="12" dirty="0">
                <a:solidFill>
                  <a:srgbClr val="E6FF00"/>
                </a:solidFill>
                <a:latin typeface="BFCNTI+Times New Roman"/>
                <a:cs typeface="BFCNTI+Times New Roman"/>
              </a:rPr>
              <a:t> </a:t>
            </a:r>
            <a:r>
              <a:rPr lang="cs-CZ" sz="2200" dirty="0">
                <a:solidFill>
                  <a:srgbClr val="E6FF00"/>
                </a:solidFill>
                <a:latin typeface="BFCNTI+Times New Roman"/>
                <a:cs typeface="BFCNTI+Times New Roman"/>
              </a:rPr>
              <a:t>nebezpečí, problémy:</a:t>
            </a:r>
          </a:p>
          <a:p>
            <a:pPr marL="0" marR="0">
              <a:lnSpc>
                <a:spcPts val="2214"/>
              </a:lnSpc>
              <a:spcBef>
                <a:spcPts val="771"/>
              </a:spcBef>
              <a:spcAft>
                <a:spcPts val="0"/>
              </a:spcAft>
            </a:pPr>
            <a:r>
              <a:rPr sz="2000" dirty="0">
                <a:solidFill>
                  <a:srgbClr val="00DCFF"/>
                </a:solidFill>
                <a:latin typeface="BFCNTI+Times New Roman"/>
                <a:cs typeface="BFCNTI+Times New Roman"/>
              </a:rPr>
              <a:t>- nadměrné pocení nad místem léze</a:t>
            </a:r>
          </a:p>
          <a:p>
            <a:pPr marL="0" marR="0">
              <a:lnSpc>
                <a:spcPts val="2214"/>
              </a:lnSpc>
              <a:spcBef>
                <a:spcPts val="785"/>
              </a:spcBef>
              <a:spcAft>
                <a:spcPts val="0"/>
              </a:spcAft>
            </a:pPr>
            <a:r>
              <a:rPr sz="2000" dirty="0">
                <a:solidFill>
                  <a:srgbClr val="00DCFF"/>
                </a:solidFill>
                <a:latin typeface="BFCNTI+Times New Roman"/>
                <a:cs typeface="BFCNTI+Times New Roman"/>
              </a:rPr>
              <a:t>- autonomní dysreflexie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490210" y="3138338"/>
            <a:ext cx="1841809" cy="394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  <a:r>
              <a:rPr sz="2400" spc="119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lukostřelba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5490210" y="3592998"/>
            <a:ext cx="3189832" cy="17574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  <a:r>
              <a:rPr sz="2400" spc="119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vozíčkářský basketbal</a:t>
            </a:r>
          </a:p>
          <a:p>
            <a:pPr marL="0" marR="0">
              <a:lnSpc>
                <a:spcPts val="2657"/>
              </a:lnSpc>
              <a:spcBef>
                <a:spcPts val="712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  <a:r>
              <a:rPr sz="2400" spc="119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vozíčkářské rugby</a:t>
            </a:r>
          </a:p>
          <a:p>
            <a:pPr marL="0" marR="0">
              <a:lnSpc>
                <a:spcPts val="2657"/>
              </a:lnSpc>
              <a:spcBef>
                <a:spcPts val="722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  <a:r>
              <a:rPr sz="2400" spc="119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tanec na vozíku</a:t>
            </a:r>
          </a:p>
          <a:p>
            <a:pPr marL="0" marR="0">
              <a:lnSpc>
                <a:spcPts val="2657"/>
              </a:lnSpc>
              <a:spcBef>
                <a:spcPts val="722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  <a:r>
              <a:rPr sz="2400" spc="119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vozíčkářský tenis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69240" y="3503808"/>
            <a:ext cx="250217" cy="34751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436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5490210" y="5409098"/>
            <a:ext cx="259109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5824220" y="5429418"/>
            <a:ext cx="2691993" cy="37564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lyžování</a:t>
            </a:r>
            <a:r>
              <a:rPr sz="2400" spc="13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na monoski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5490210" y="5863758"/>
            <a:ext cx="2017369" cy="39469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7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•</a:t>
            </a:r>
            <a:r>
              <a:rPr sz="2400" spc="119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4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sledge hokej</a:t>
            </a:r>
          </a:p>
        </p:txBody>
      </p:sp>
      <p:sp>
        <p:nvSpPr>
          <p:cNvPr id="19" name="object 19"/>
          <p:cNvSpPr txBox="1"/>
          <p:nvPr/>
        </p:nvSpPr>
        <p:spPr>
          <a:xfrm>
            <a:off x="593664" y="4695246"/>
            <a:ext cx="3051303" cy="3193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214"/>
              </a:lnSpc>
              <a:spcBef>
                <a:spcPts val="0"/>
              </a:spcBef>
              <a:spcAft>
                <a:spcPts val="0"/>
              </a:spcAft>
            </a:pPr>
            <a:r>
              <a:rPr sz="2000" dirty="0">
                <a:solidFill>
                  <a:srgbClr val="00DCFF"/>
                </a:solidFill>
                <a:latin typeface="BFCNTI+Times New Roman"/>
                <a:cs typeface="BFCNTI+Times New Roman"/>
              </a:rPr>
              <a:t>- syndromy z přetížení (HK)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812800" y="396637"/>
            <a:ext cx="7668970" cy="4921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575"/>
              </a:lnSpc>
              <a:spcBef>
                <a:spcPts val="0"/>
              </a:spcBef>
              <a:spcAft>
                <a:spcPts val="0"/>
              </a:spcAft>
            </a:pPr>
            <a:r>
              <a:rPr sz="3200" dirty="0">
                <a:solidFill>
                  <a:srgbClr val="FF6633"/>
                </a:solidFill>
                <a:latin typeface="FUJNFD+Arial"/>
                <a:cs typeface="FUJNFD+Arial"/>
              </a:rPr>
              <a:t>Příklad sportu: plavání po poranění míchy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26719" y="1165210"/>
            <a:ext cx="1317823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u="sng" dirty="0">
                <a:solidFill>
                  <a:srgbClr val="23FF23"/>
                </a:solidFill>
                <a:latin typeface="BFCNTI+Times New Roman"/>
                <a:cs typeface="BFCNTI+Times New Roman"/>
              </a:rPr>
              <a:t>Pozitiva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591050" y="1202040"/>
            <a:ext cx="4087211" cy="4318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100"/>
              </a:lnSpc>
              <a:spcBef>
                <a:spcPts val="0"/>
              </a:spcBef>
              <a:spcAft>
                <a:spcPts val="0"/>
              </a:spcAft>
            </a:pPr>
            <a:r>
              <a:rPr sz="2800" u="sng" dirty="0">
                <a:solidFill>
                  <a:srgbClr val="FF3366"/>
                </a:solidFill>
                <a:latin typeface="BFCNTI+Times New Roman"/>
                <a:cs typeface="BFCNTI+Times New Roman"/>
              </a:rPr>
              <a:t>Specifické limitace</a:t>
            </a:r>
            <a:r>
              <a:rPr sz="2800" u="sng" spc="-12" dirty="0">
                <a:solidFill>
                  <a:srgbClr val="FF3366"/>
                </a:solidFill>
                <a:latin typeface="BFCNTI+Times New Roman"/>
                <a:cs typeface="BFCNTI+Times New Roman"/>
              </a:rPr>
              <a:t> </a:t>
            </a:r>
            <a:r>
              <a:rPr sz="2800" u="sng" dirty="0">
                <a:solidFill>
                  <a:srgbClr val="FF3366"/>
                </a:solidFill>
                <a:latin typeface="BFCNTI+Times New Roman"/>
                <a:cs typeface="BFCNTI+Times New Roman"/>
              </a:rPr>
              <a:t>ve</a:t>
            </a:r>
            <a:r>
              <a:rPr sz="2800" u="sng" spc="-13" dirty="0">
                <a:solidFill>
                  <a:srgbClr val="FF3366"/>
                </a:solidFill>
                <a:latin typeface="BFCNTI+Times New Roman"/>
                <a:cs typeface="BFCNTI+Times New Roman"/>
              </a:rPr>
              <a:t> </a:t>
            </a:r>
            <a:r>
              <a:rPr sz="2800" u="sng" dirty="0">
                <a:solidFill>
                  <a:srgbClr val="FF3366"/>
                </a:solidFill>
                <a:latin typeface="BFCNTI+Times New Roman"/>
                <a:cs typeface="BFCNTI+Times New Roman"/>
              </a:rPr>
              <a:t>vodě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768350" y="1675524"/>
            <a:ext cx="7360678" cy="7593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volnost pohybu,</a:t>
            </a:r>
            <a:r>
              <a:rPr sz="2600" spc="-18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sz="2600" dirty="0" err="1">
                <a:solidFill>
                  <a:srgbClr val="FFCC00"/>
                </a:solidFill>
                <a:latin typeface="BFCNTI+Times New Roman"/>
                <a:cs typeface="BFCNTI+Times New Roman"/>
              </a:rPr>
              <a:t>integrace</a:t>
            </a:r>
            <a:r>
              <a:rPr lang="cs-CZ" sz="2600" spc="5075" dirty="0">
                <a:solidFill>
                  <a:srgbClr val="FFCC00"/>
                </a:solidFill>
                <a:latin typeface="BFCNTI+Times New Roman"/>
                <a:cs typeface="BFCNTI+Times New Roman"/>
              </a:rPr>
              <a:t> </a:t>
            </a:r>
            <a:r>
              <a:rPr lang="cs-CZ"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motorická dysfunkce +</a:t>
            </a:r>
          </a:p>
          <a:p>
            <a:pPr marL="4156709" marR="0">
              <a:lnSpc>
                <a:spcPts val="278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lateralita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20700" y="2159354"/>
            <a:ext cx="2966719" cy="8914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85"/>
              </a:lnSpc>
              <a:spcBef>
                <a:spcPts val="0"/>
              </a:spcBef>
              <a:spcAft>
                <a:spcPts val="0"/>
              </a:spcAft>
            </a:pPr>
            <a:r>
              <a:rPr sz="2600" spc="10" dirty="0">
                <a:solidFill>
                  <a:srgbClr val="FFCC00"/>
                </a:solidFill>
                <a:latin typeface="RQKBRB+Wingdings"/>
                <a:cs typeface="RQKBRB+Wingdings"/>
              </a:rPr>
              <a:t></a:t>
            </a:r>
            <a:r>
              <a:rPr sz="2600" spc="-17" dirty="0">
                <a:solidFill>
                  <a:srgbClr val="FFCC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rozsahu pohybu</a:t>
            </a:r>
          </a:p>
          <a:p>
            <a:pPr marL="0" marR="0">
              <a:lnSpc>
                <a:spcPts val="2885"/>
              </a:lnSpc>
              <a:spcBef>
                <a:spcPts val="920"/>
              </a:spcBef>
              <a:spcAft>
                <a:spcPts val="0"/>
              </a:spcAft>
            </a:pPr>
            <a:r>
              <a:rPr sz="2600" spc="10" dirty="0">
                <a:solidFill>
                  <a:srgbClr val="FFCC00"/>
                </a:solidFill>
                <a:latin typeface="RQKBRB+Wingdings"/>
                <a:cs typeface="RQKBRB+Wingdings"/>
              </a:rPr>
              <a:t></a:t>
            </a:r>
            <a:r>
              <a:rPr sz="2600" spc="-17" dirty="0">
                <a:solidFill>
                  <a:srgbClr val="FFCC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svalové síly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925060" y="2476894"/>
            <a:ext cx="3901438" cy="33412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spasticita</a:t>
            </a:r>
          </a:p>
          <a:p>
            <a:pPr marL="0" marR="0">
              <a:lnSpc>
                <a:spcPts val="2879"/>
              </a:lnSpc>
              <a:spcBef>
                <a:spcPts val="620"/>
              </a:spcBef>
              <a:spcAft>
                <a:spcPts val="0"/>
              </a:spcAft>
            </a:pP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neschopnost „uchopit“ vodu</a:t>
            </a:r>
          </a:p>
          <a:p>
            <a:pPr marL="0" marR="0">
              <a:lnSpc>
                <a:spcPts val="2879"/>
              </a:lnSpc>
              <a:spcBef>
                <a:spcPts val="620"/>
              </a:spcBef>
              <a:spcAft>
                <a:spcPts val="0"/>
              </a:spcAft>
            </a:pP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obtížná propulze, tažení</a:t>
            </a:r>
          </a:p>
          <a:p>
            <a:pPr marL="0" marR="0">
              <a:lnSpc>
                <a:spcPts val="2809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nohou</a:t>
            </a:r>
          </a:p>
          <a:p>
            <a:pPr marL="0" marR="0">
              <a:lnSpc>
                <a:spcPts val="2879"/>
              </a:lnSpc>
              <a:spcBef>
                <a:spcPts val="620"/>
              </a:spcBef>
              <a:spcAft>
                <a:spcPts val="0"/>
              </a:spcAft>
            </a:pP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přesun těžiště</a:t>
            </a:r>
          </a:p>
          <a:p>
            <a:pPr marL="0" marR="0">
              <a:lnSpc>
                <a:spcPts val="2879"/>
              </a:lnSpc>
              <a:spcBef>
                <a:spcPts val="630"/>
              </a:spcBef>
              <a:spcAft>
                <a:spcPts val="0"/>
              </a:spcAft>
            </a:pP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obrna dýchacích svalů -</a:t>
            </a:r>
          </a:p>
          <a:p>
            <a:pPr marL="0" marR="0">
              <a:lnSpc>
                <a:spcPts val="2800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omezená vitální kapacita</a:t>
            </a:r>
          </a:p>
          <a:p>
            <a:pPr marL="0" marR="0">
              <a:lnSpc>
                <a:spcPts val="2879"/>
              </a:lnSpc>
              <a:spcBef>
                <a:spcPts val="630"/>
              </a:spcBef>
              <a:spcAft>
                <a:spcPts val="0"/>
              </a:spcAft>
            </a:pP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termoregulace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20700" y="3128364"/>
            <a:ext cx="3054401" cy="18605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85"/>
              </a:lnSpc>
              <a:spcBef>
                <a:spcPts val="0"/>
              </a:spcBef>
              <a:spcAft>
                <a:spcPts val="0"/>
              </a:spcAft>
            </a:pPr>
            <a:r>
              <a:rPr sz="2600" spc="10" dirty="0">
                <a:solidFill>
                  <a:srgbClr val="FFCC00"/>
                </a:solidFill>
                <a:latin typeface="RQKBRB+Wingdings"/>
                <a:cs typeface="RQKBRB+Wingdings"/>
              </a:rPr>
              <a:t></a:t>
            </a:r>
            <a:r>
              <a:rPr sz="2600" spc="-17" dirty="0">
                <a:solidFill>
                  <a:srgbClr val="FFCC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aerobní kapacity</a:t>
            </a:r>
          </a:p>
          <a:p>
            <a:pPr marL="0" marR="0">
              <a:lnSpc>
                <a:spcPts val="2885"/>
              </a:lnSpc>
              <a:spcBef>
                <a:spcPts val="920"/>
              </a:spcBef>
              <a:spcAft>
                <a:spcPts val="0"/>
              </a:spcAft>
            </a:pPr>
            <a:r>
              <a:rPr sz="2600" spc="10" dirty="0">
                <a:solidFill>
                  <a:srgbClr val="FFCC00"/>
                </a:solidFill>
                <a:latin typeface="RQKBRB+Wingdings"/>
                <a:cs typeface="RQKBRB+Wingdings"/>
              </a:rPr>
              <a:t></a:t>
            </a:r>
            <a:r>
              <a:rPr sz="2600" spc="-17" dirty="0">
                <a:solidFill>
                  <a:srgbClr val="FFCC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krevního oběhu</a:t>
            </a:r>
          </a:p>
          <a:p>
            <a:pPr marL="247650" marR="0">
              <a:lnSpc>
                <a:spcPts val="2879"/>
              </a:lnSpc>
              <a:spcBef>
                <a:spcPts val="930"/>
              </a:spcBef>
              <a:spcAft>
                <a:spcPts val="0"/>
              </a:spcAft>
            </a:pP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zlepšení koordinace</a:t>
            </a:r>
          </a:p>
          <a:p>
            <a:pPr marL="0" marR="0">
              <a:lnSpc>
                <a:spcPts val="2885"/>
              </a:lnSpc>
              <a:spcBef>
                <a:spcPts val="920"/>
              </a:spcBef>
              <a:spcAft>
                <a:spcPts val="0"/>
              </a:spcAft>
            </a:pPr>
            <a:r>
              <a:rPr sz="2600" spc="10" dirty="0">
                <a:solidFill>
                  <a:srgbClr val="FFCC00"/>
                </a:solidFill>
                <a:latin typeface="RQKBRB+Wingdings"/>
                <a:cs typeface="RQKBRB+Wingdings"/>
              </a:rPr>
              <a:t></a:t>
            </a:r>
            <a:r>
              <a:rPr sz="2600" spc="-17" dirty="0">
                <a:solidFill>
                  <a:srgbClr val="FFCC00"/>
                </a:solidFill>
                <a:latin typeface="Times New Roman"/>
                <a:cs typeface="Times New Roman"/>
              </a:rPr>
              <a:t> </a:t>
            </a: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spasticity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603250" y="5068964"/>
            <a:ext cx="3015539" cy="4037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sz="2600" dirty="0">
                <a:solidFill>
                  <a:srgbClr val="FFCC00"/>
                </a:solidFill>
                <a:latin typeface="BFCNTI+Times New Roman"/>
                <a:cs typeface="BFCNTI+Times New Roman"/>
              </a:rPr>
              <a:t>zlepšení kapacity plic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426719" y="5977711"/>
            <a:ext cx="3709667" cy="4679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384"/>
              </a:lnSpc>
              <a:spcBef>
                <a:spcPts val="0"/>
              </a:spcBef>
              <a:spcAft>
                <a:spcPts val="0"/>
              </a:spcAft>
            </a:pPr>
            <a:r>
              <a:rPr sz="2400" dirty="0">
                <a:solidFill>
                  <a:srgbClr val="FF6600"/>
                </a:solidFill>
                <a:latin typeface="EUUANP+Arial Black"/>
                <a:cs typeface="EUUANP+Arial Black"/>
              </a:rPr>
              <a:t>t.j.</a:t>
            </a:r>
            <a:r>
              <a:rPr sz="2400" spc="19" dirty="0">
                <a:solidFill>
                  <a:srgbClr val="FF6600"/>
                </a:solidFill>
                <a:latin typeface="EUUANP+Arial Black"/>
                <a:cs typeface="EUUANP+Arial Black"/>
              </a:rPr>
              <a:t> </a:t>
            </a:r>
            <a:r>
              <a:rPr sz="2400" dirty="0">
                <a:solidFill>
                  <a:srgbClr val="FF6600"/>
                </a:solidFill>
                <a:latin typeface="EUUANP+Arial Black"/>
                <a:cs typeface="EUUANP+Arial Black"/>
              </a:rPr>
              <a:t>zlepšení ADL + QL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</TotalTime>
  <Words>396</Words>
  <Application>Microsoft Office PowerPoint</Application>
  <PresentationFormat>Předvádění na obrazovce (4:3)</PresentationFormat>
  <Paragraphs>104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6" baseType="lpstr">
      <vt:lpstr>NCGOVF+Times New Roman Bold Italic</vt:lpstr>
      <vt:lpstr>RQKBRB+Wingdings</vt:lpstr>
      <vt:lpstr>EUUANP+Arial Black</vt:lpstr>
      <vt:lpstr>FUJNFD+Arial</vt:lpstr>
      <vt:lpstr>Times New Roman</vt:lpstr>
      <vt:lpstr>Calibri</vt:lpstr>
      <vt:lpstr>BFCNTI+Times New Roman</vt:lpstr>
      <vt:lpstr>QFGLVS+Times New Roman Italic</vt:lpstr>
      <vt:lpstr>Theme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David Půlpán</cp:lastModifiedBy>
  <cp:revision>8</cp:revision>
  <dcterms:modified xsi:type="dcterms:W3CDTF">2021-04-08T06:42:20Z</dcterms:modified>
</cp:coreProperties>
</file>