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9" r:id="rId3"/>
    <p:sldId id="257" r:id="rId4"/>
    <p:sldId id="258" r:id="rId5"/>
    <p:sldId id="260" r:id="rId6"/>
    <p:sldId id="318" r:id="rId7"/>
    <p:sldId id="264" r:id="rId8"/>
    <p:sldId id="316" r:id="rId9"/>
    <p:sldId id="338" r:id="rId10"/>
    <p:sldId id="263" r:id="rId11"/>
    <p:sldId id="259" r:id="rId12"/>
    <p:sldId id="262" r:id="rId13"/>
    <p:sldId id="339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4138E9-1A32-48A9-8BFA-5BDDDD61D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95CB16-A111-768E-AD56-2C8B903CB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106BBF-2E7E-21D5-6E21-7E8AFC610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1BD325-948D-8EDE-8D66-356772D11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12BA36-E88C-55BF-58FA-420C2BEE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31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42998-9BFE-36BC-F3D5-034D89D2D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7ED569-DCFD-8848-C12F-20663EFCD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45594C-793B-9B6D-4339-85434BEA5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A6EEB6-CF3C-AEF5-A08B-19DA16939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8CBDE9-6589-5030-440D-6359CEA1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4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5685B08-75ED-D08D-59B3-DB2E89242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104517-6D7E-7287-6F55-21DCB9B48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02FF62-FD08-4B69-8E3D-9295A917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664F06-634F-E156-2D6C-32CB0E536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7AD668-6186-93BE-2066-A5237D6C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324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53A56D-BB92-4B35-52AC-0D7AA8FBA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AC7C3D-1DD6-CA25-9E92-4979821C0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4B1ECE-CB1B-01C4-3FCC-F6E12B6B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F7951B-1387-B138-B30B-F47C0537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0B2E39-55AD-E293-2786-ED56B734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31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CB2931-8CEF-197A-4BB4-A4508F63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937EC8-7E85-E01D-673A-FCA928480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5077D2-505E-D798-F47E-A8E34A2F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615702-7C50-62D7-1D56-46E099A7F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418396-7ECA-BE85-8458-4FB0F631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78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FDE898-E40A-731A-41E1-B6C67DA6C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987F54-B540-6121-9EED-C075D07C3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5E67B0-DE85-5D38-5CB1-762BD6BED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693017-EEAF-2F04-4466-2B3FEB249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968BF1-1ECE-48BC-53BF-7B59D3F14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41154-2855-FB69-A544-8426A4E07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66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59B76-2577-D707-2446-B2461B4A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389D2A-6554-D559-ABFB-1F679A28D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9A1E14-E79E-4B3D-6B43-7559A47B7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47C954F-F478-C252-0568-99CC92674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BA66045-3A65-8C75-4383-920A520640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7167D2A-9BF9-26BA-2D5C-CD6D26337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3C7CF8E-616F-EDB7-2ADE-D86CE6BE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C1D076C-E18D-97D5-7789-4953AACB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771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B8292B-9A9F-65CD-61EA-41DC8D8D5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D3D5D0-F62B-D8E8-7964-7A0AEE95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4AC7DB8-9772-D544-73A1-09BC29893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2BCF2A-CDE7-B88E-CA5F-6925BF82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06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221CAC3-5BB6-084B-7928-3D2A9A3C9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FDB4F10-6329-5F94-88F1-E3FFB194E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0C82B74-FE5C-1015-BBB7-0212C86E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68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93EDA-F644-7283-210A-EE8200A2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B35F39-1386-1034-A571-E62820F19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360F99-86CE-B032-31B7-25CBBDC88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144FEA-316D-71CB-DE69-1E62AD89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0500F6-8904-6822-48AA-6F2906A0A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DE4433-6BA8-20EE-974D-DAD4E122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54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4A48A1-8685-15BC-AE88-E7D76F1DD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894BB49-59BE-7B2E-6CF6-FD91FC1A8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C461BC-81D7-E633-2FEF-615D8A8B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F85239-5F09-066E-06C8-4433B3927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C4F66C-489E-B64A-2A4F-BC2D0ED3D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E8E757-DB9A-C9A0-4C77-39F6AC465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37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8457A8D-11E9-8D00-EE52-344CB3ED6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DD7CCF-DF16-87E4-01C8-99E32B64D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796BA8-DC30-E703-8B63-5DC9A9CBB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2E4C3E-A58A-1F01-227F-46C05A0B7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4F61EF-B0B2-81C0-C707-DEA8D9BAF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3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B7EFBA4-45E8-5532-F858-CFC2A52F2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88627"/>
            <a:ext cx="9144000" cy="1655762"/>
          </a:xfrm>
        </p:spPr>
        <p:txBody>
          <a:bodyPr>
            <a:normAutofit/>
          </a:bodyPr>
          <a:lstStyle/>
          <a:p>
            <a:r>
              <a:rPr lang="cs-CZ" sz="4000" dirty="0"/>
              <a:t>JCII</a:t>
            </a:r>
          </a:p>
          <a:p>
            <a:r>
              <a:rPr lang="ru-RU" sz="4000" dirty="0"/>
              <a:t>Покупки</a:t>
            </a: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697287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__20shopping (1)">
            <a:hlinkClick r:id="" action="ppaction://media"/>
            <a:extLst>
              <a:ext uri="{FF2B5EF4-FFF2-40B4-BE49-F238E27FC236}">
                <a16:creationId xmlns:a16="http://schemas.microsoft.com/office/drawing/2014/main" id="{CF80072C-A591-3F07-1115-859441599F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32555" y="1520480"/>
            <a:ext cx="955328" cy="95532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34D6945-9BAD-21CE-DFAA-026691DB3099}"/>
              </a:ext>
            </a:extLst>
          </p:cNvPr>
          <p:cNvSpPr txBox="1"/>
          <p:nvPr/>
        </p:nvSpPr>
        <p:spPr>
          <a:xfrm>
            <a:off x="2765368" y="548525"/>
            <a:ext cx="78860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О чем был диалог?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В чем отличается отношение обеих девушек к распродажам?</a:t>
            </a:r>
            <a:endParaRPr lang="cs-CZ" sz="2000" b="1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6B5EA0A-E18C-8560-1EA2-245A08316E68}"/>
              </a:ext>
            </a:extLst>
          </p:cNvPr>
          <p:cNvSpPr txBox="1"/>
          <p:nvPr/>
        </p:nvSpPr>
        <p:spPr>
          <a:xfrm>
            <a:off x="2953789" y="3095088"/>
            <a:ext cx="76532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Что бы хотела приобрести покупательница?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Что ей предлагает продавщица?</a:t>
            </a:r>
            <a:endParaRPr lang="cs-CZ" sz="2000" b="1" dirty="0"/>
          </a:p>
        </p:txBody>
      </p:sp>
      <p:pic>
        <p:nvPicPr>
          <p:cNvPr id="3" name="103__20Buying_20a_20SIM_20card (1)">
            <a:hlinkClick r:id="" action="ppaction://media"/>
            <a:extLst>
              <a:ext uri="{FF2B5EF4-FFF2-40B4-BE49-F238E27FC236}">
                <a16:creationId xmlns:a16="http://schemas.microsoft.com/office/drawing/2014/main" id="{A8116557-F7FF-E5D2-6764-CB4799B3A4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09893" y="4363628"/>
            <a:ext cx="933161" cy="933161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77849A7-7A07-9E70-9152-41D92D8A0CEF}"/>
              </a:ext>
            </a:extLst>
          </p:cNvPr>
          <p:cNvSpPr txBox="1"/>
          <p:nvPr/>
        </p:nvSpPr>
        <p:spPr>
          <a:xfrm>
            <a:off x="238298" y="175128"/>
            <a:ext cx="6096000" cy="426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АУДИРОВАНИЕ</a:t>
            </a:r>
            <a:endParaRPr lang="cs-CZ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09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559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046CEA2-480E-E848-46FF-E99EFE72EA01}"/>
              </a:ext>
            </a:extLst>
          </p:cNvPr>
          <p:cNvSpPr txBox="1"/>
          <p:nvPr/>
        </p:nvSpPr>
        <p:spPr>
          <a:xfrm>
            <a:off x="443347" y="786938"/>
            <a:ext cx="11865032" cy="4651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ТЕМЫ ДЛЯ ЭССЕ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(ПИСЬМЕННОЕ ДОМАШНЕЕ ЗАДАНИЕ)</a:t>
            </a:r>
          </a:p>
          <a:p>
            <a:pPr algn="ctr">
              <a:lnSpc>
                <a:spcPct val="150000"/>
              </a:lnSpc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Покупки делают нас счастливыми: правда или ложь? Расскажите, как вы себя чувствуете после покупок.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Интернет-магазины — это удобно или опасно? Поделитесь своим мнением о покупках онлайн.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Лучше дарить подарок или получать его?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Нужно ли покупать только местные продукты? Полезно ли это для экономики и природы?</a:t>
            </a:r>
          </a:p>
        </p:txBody>
      </p:sp>
    </p:spTree>
    <p:extLst>
      <p:ext uri="{BB962C8B-B14F-4D97-AF65-F5344CB8AC3E}">
        <p14:creationId xmlns:p14="http://schemas.microsoft.com/office/powerpoint/2010/main" val="3167006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5833245-5C8E-B3BD-A954-DF3EC08FEE4E}"/>
              </a:ext>
            </a:extLst>
          </p:cNvPr>
          <p:cNvSpPr txBox="1"/>
          <p:nvPr/>
        </p:nvSpPr>
        <p:spPr>
          <a:xfrm>
            <a:off x="393469" y="198731"/>
            <a:ext cx="11488189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Лексический минимум по теме “Покупки”</a:t>
            </a:r>
          </a:p>
          <a:p>
            <a:pPr>
              <a:buNone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Места: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магазин, супермаркет, рынок, киоск, торговый центр, бутик, аптека, пекарня, овощной рынок, касса, примерочная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Люди: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покупатель, продавец, кассир, консультант, клиент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Товары: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продукты, хлеб, молоко, сыр, мясо, фрукты, овощи, рыба, одежда, обувь, куртка, платье, брюки, рубашка, подарок, косметика, игрушка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Действия: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покупать, продавать, выбирать, мерить, платить, искать, смотреть, брать, заказывать, стоить, получать сдачу, просить скидку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Деньги и цены: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цена, скидка, чек, сдача, наличные, карта, дорого, дёшево, акция, распродажа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Описания: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красивый, удобный, новый, старый, модный, вкусный, свежий, нужный, полезный, популярный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Понятия: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покупка, товар, качество, количество, упаковка, бренд, реклама, витрина, ассортимент, обслуживание</a:t>
            </a:r>
          </a:p>
        </p:txBody>
      </p:sp>
    </p:spTree>
    <p:extLst>
      <p:ext uri="{BB962C8B-B14F-4D97-AF65-F5344CB8AC3E}">
        <p14:creationId xmlns:p14="http://schemas.microsoft.com/office/powerpoint/2010/main" val="1693652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094F9B5-A0A3-C015-B309-EE8A2D1A9BFB}"/>
              </a:ext>
            </a:extLst>
          </p:cNvPr>
          <p:cNvSpPr txBox="1"/>
          <p:nvPr/>
        </p:nvSpPr>
        <p:spPr>
          <a:xfrm>
            <a:off x="764771" y="385876"/>
            <a:ext cx="11144596" cy="5899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Переведите на русский язык </a:t>
            </a:r>
            <a:r>
              <a:rPr lang="bg-BG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(ПИСЬМЕННОЕ ДОМАШНЕЕ ЗАДАНИЕ)</a:t>
            </a:r>
            <a:endParaRPr lang="cs-CZ" sz="22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endParaRPr lang="bg-BG" sz="22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1.	Musíme jít na nákup protože v lednici nemáme žádné mléko ani vejce.</a:t>
            </a:r>
          </a:p>
          <a:p>
            <a:pPr lvl="0">
              <a:lnSpc>
                <a:spcPct val="115000"/>
              </a:lnSpc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2.	V tomto obchodě je dnes velká sleva na zimní bundy a boty.</a:t>
            </a:r>
          </a:p>
          <a:p>
            <a:pPr lvl="0">
              <a:lnSpc>
                <a:spcPct val="115000"/>
              </a:lnSpc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3.	Kde najdu oddělení ovoce a zeleniny?</a:t>
            </a:r>
          </a:p>
          <a:p>
            <a:pPr lvl="0">
              <a:lnSpc>
                <a:spcPct val="115000"/>
              </a:lnSpc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4.	Můžu zaplatit kartou, nebo berete jen hotovost?</a:t>
            </a:r>
          </a:p>
          <a:p>
            <a:pPr lvl="0">
              <a:lnSpc>
                <a:spcPct val="115000"/>
              </a:lnSpc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5.	Tato sukně je mi moc malá, potřebuji o číslo větší velikost.</a:t>
            </a:r>
          </a:p>
          <a:p>
            <a:pPr lvl="0">
              <a:lnSpc>
                <a:spcPct val="115000"/>
              </a:lnSpc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6.	Kolik stojí kilo jablek a balení rýže?</a:t>
            </a:r>
          </a:p>
          <a:p>
            <a:pPr lvl="0">
              <a:lnSpc>
                <a:spcPct val="115000"/>
              </a:lnSpc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7.	Chtěl bych reklamovat tyto hodinky, protože nefungují.</a:t>
            </a:r>
          </a:p>
          <a:p>
            <a:pPr lvl="0">
              <a:lnSpc>
                <a:spcPct val="115000"/>
              </a:lnSpc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8.	Zapomněl jsem si vzít nákupní košík, tak musím jít zpátky ke vchodu.</a:t>
            </a:r>
          </a:p>
          <a:p>
            <a:pPr lvl="0">
              <a:lnSpc>
                <a:spcPct val="115000"/>
              </a:lnSpc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9.	Tady je vaše účtenka a drobné zpět.</a:t>
            </a:r>
          </a:p>
          <a:p>
            <a:pPr lvl="0">
              <a:lnSpc>
                <a:spcPct val="115000"/>
              </a:lnSpc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10.	Zkusím si ty džíny v kabince, doufám, že mi budou sedět.</a:t>
            </a:r>
          </a:p>
          <a:p>
            <a:pPr lvl="0">
              <a:lnSpc>
                <a:spcPct val="115000"/>
              </a:lnSpc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11.	Pekařství se otevírá už v sedm hodin ráno, mají tam čerstvé housky.</a:t>
            </a:r>
          </a:p>
          <a:p>
            <a:pPr lvl="0">
              <a:lnSpc>
                <a:spcPct val="115000"/>
              </a:lnSpc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12.	Hledám dárek pro kamarádku k narozeninám, můžete mi něco doporučit?</a:t>
            </a:r>
          </a:p>
          <a:p>
            <a:pPr lvl="0">
              <a:lnSpc>
                <a:spcPct val="115000"/>
              </a:lnSpc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13.	U pokladny je dlouhá fronta, raději půjdu k samoobslužné pokladně.</a:t>
            </a:r>
          </a:p>
        </p:txBody>
      </p:sp>
    </p:spTree>
    <p:extLst>
      <p:ext uri="{BB962C8B-B14F-4D97-AF65-F5344CB8AC3E}">
        <p14:creationId xmlns:p14="http://schemas.microsoft.com/office/powerpoint/2010/main" val="2313854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54E89E6-445F-F421-4B0C-FFCA75F3F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942" y="3923805"/>
            <a:ext cx="5418058" cy="293419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66D04A4-6D77-F7BD-5A91-B36E4998A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0690" y="3048000"/>
            <a:ext cx="2744917" cy="385156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6EE7D44F-4C0E-71A0-B6FD-9AD6476EC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36100"/>
            <a:ext cx="6083378" cy="34219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14CA2EF-A68E-AE58-6A2D-0E4492BE0F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164975" cy="344247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8065731-7F14-E735-BC22-4743C9B11D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8740" y="1"/>
            <a:ext cx="4513259" cy="3006436"/>
          </a:xfrm>
          <a:prstGeom prst="rect">
            <a:avLst/>
          </a:prstGeom>
        </p:spPr>
      </p:pic>
      <p:sp>
        <p:nvSpPr>
          <p:cNvPr id="10" name="AutoShape 6" descr="ROZETKA | Сумка-сетка АВОСЬКА мини бело-серая – купить в Киеве, Харькове,  Днепре, Одессе, Запорожье, Львове. Сумка-сетка АВОСЬКА мини бело-серая от  продавца: PRIGRIZ по низкой цене, отзывы покупателей и обзоры">
            <a:extLst>
              <a:ext uri="{FF2B5EF4-FFF2-40B4-BE49-F238E27FC236}">
                <a16:creationId xmlns:a16="http://schemas.microsoft.com/office/drawing/2014/main" id="{9AC65B11-C036-96BB-C814-5B517DE852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C2D5C967-8A4E-BBA0-310A-68811A54752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21951"/>
          <a:stretch>
            <a:fillRect/>
          </a:stretch>
        </p:blipFill>
        <p:spPr>
          <a:xfrm>
            <a:off x="5164975" y="993112"/>
            <a:ext cx="2513765" cy="208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01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FB2F7BD2-96B8-B576-C160-B4B25415C02C}"/>
              </a:ext>
            </a:extLst>
          </p:cNvPr>
          <p:cNvSpPr txBox="1"/>
          <p:nvPr/>
        </p:nvSpPr>
        <p:spPr>
          <a:xfrm>
            <a:off x="9537469" y="1091738"/>
            <a:ext cx="2338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Кто и как привык ходить по магазинам?</a:t>
            </a:r>
            <a:endParaRPr lang="cs-CZ" sz="2400" b="1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3069CC1D-7B36-F759-2CB4-11783E4E0F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668" t="55322" r="24325" b="6424"/>
          <a:stretch>
            <a:fillRect/>
          </a:stretch>
        </p:blipFill>
        <p:spPr>
          <a:xfrm>
            <a:off x="277090" y="369177"/>
            <a:ext cx="9040223" cy="417511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66FF02BB-6464-2B67-1B15-34DD6BBCBD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708" t="22949" r="26811" b="61374"/>
          <a:stretch>
            <a:fillRect/>
          </a:stretch>
        </p:blipFill>
        <p:spPr>
          <a:xfrm>
            <a:off x="315034" y="4394662"/>
            <a:ext cx="9034013" cy="172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E87A6D-B11E-70E7-C057-00367B675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774" y="162406"/>
            <a:ext cx="10396451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ТЕМЫ ДЛЯ ОБСУЖДЕНИЯ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882571-3B1B-CEBB-EFAC-B7227F588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18" y="755506"/>
            <a:ext cx="12093182" cy="59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 часто вы ходите по магазинам?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Вы пишете список покупок перед походом в магазин? Почему это удобно или неудобно?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вы обычно покупаете в магазине?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Расскажите о своих любимых продуктах.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Вы покупаете хлеб каждый день или сразу на несколько дней?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Вы предпочитаете супермаркет, рынок или онлайн-покупки? Почему?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Где вы покупаете одежду: в торговом центре или через Интернет?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для вас важнее при покупке, цена или качество? Почему?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 часто вы покупаете бытовую химию и косметику?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Вы покупаете сладости часто или редко? Почему?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Вы любите делать покупки с друзьями или в одиночку? Почему?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856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F509923-5DBD-57B7-FB09-19EC84256161}"/>
              </a:ext>
            </a:extLst>
          </p:cNvPr>
          <p:cNvSpPr txBox="1"/>
          <p:nvPr/>
        </p:nvSpPr>
        <p:spPr>
          <a:xfrm>
            <a:off x="748145" y="1168228"/>
            <a:ext cx="1079546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1" i="0" u="none" strike="noStrike" baseline="0" dirty="0">
                <a:latin typeface="SkolarPE-Bold"/>
              </a:rPr>
              <a:t>2. Прочитайте список покупок. Переведите его на чешский язык.</a:t>
            </a:r>
          </a:p>
          <a:p>
            <a:pPr algn="l"/>
            <a:r>
              <a:rPr lang="ru-RU" sz="2400" b="0" i="0" u="none" strike="noStrike" baseline="0" dirty="0">
                <a:latin typeface="SkolarPE"/>
              </a:rPr>
              <a:t>Молоко – 1 литр. Апельсины – 2 килограмма. Яйца – 1 десяток. Сливочное масло – 1 упаковка. Средство для уборки – 1 бутылка. Оливковое масло – 1 бутылка. Шампунь – 3 бутылки. Тунец – 1 банка. Колбаса – 300 граммов. Крем для лица – 1 баночка. Лук – 1 килограмм. Стиральный порошок – 1 коробка. Помидоры – 0,5 килограмма. Огурцы – 3 штуки. Сыр – 150 граммов. Хлеб – 1 буханка. Багет – 1 штука. Чай – 2 коробки. Кофе – 1 банка.</a:t>
            </a:r>
          </a:p>
          <a:p>
            <a:pPr algn="l"/>
            <a:endParaRPr lang="ru-RU" sz="2400" b="0" i="0" u="none" strike="noStrike" baseline="0" dirty="0">
              <a:latin typeface="SkolarPE"/>
            </a:endParaRPr>
          </a:p>
          <a:p>
            <a:pPr algn="l"/>
            <a:r>
              <a:rPr lang="ru-RU" sz="2400" b="1" i="0" u="none" strike="noStrike" baseline="0" dirty="0">
                <a:latin typeface="SkolarPE-Bold"/>
              </a:rPr>
              <a:t>3. Разделите список покупок из упражнения №2 на группы: </a:t>
            </a:r>
          </a:p>
          <a:p>
            <a:pPr algn="l"/>
            <a:r>
              <a:rPr lang="ru-RU" sz="2400" b="1" i="0" u="none" strike="noStrike" baseline="0" dirty="0">
                <a:latin typeface="SkolarPE-Bold"/>
              </a:rPr>
              <a:t>1) </a:t>
            </a:r>
            <a:r>
              <a:rPr lang="ru-RU" sz="2400" b="1" dirty="0">
                <a:latin typeface="SkolarPE-Bold"/>
              </a:rPr>
              <a:t>п</a:t>
            </a:r>
            <a:r>
              <a:rPr lang="ru-RU" sz="2400" b="1" i="0" u="none" strike="noStrike" baseline="0" dirty="0">
                <a:latin typeface="SkolarPE-Bold"/>
              </a:rPr>
              <a:t>родукты питания, 2) бытовая химия, 3) косметика.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23759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8D85262-037D-4074-BDF4-186337011C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4" t="13477" r="2557" b="6237"/>
          <a:stretch/>
        </p:blipFill>
        <p:spPr>
          <a:xfrm>
            <a:off x="-1" y="0"/>
            <a:ext cx="5692877" cy="690045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0461C574-3AB2-4F75-9B37-06ADED3753C6}"/>
              </a:ext>
            </a:extLst>
          </p:cNvPr>
          <p:cNvSpPr txBox="1"/>
          <p:nvPr/>
        </p:nvSpPr>
        <p:spPr>
          <a:xfrm>
            <a:off x="5692876" y="0"/>
            <a:ext cx="6499124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u="sng" dirty="0"/>
              <a:t>Мы идем за покупками.</a:t>
            </a:r>
            <a:endParaRPr lang="ru-RU" sz="2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/>
              <a:t>Вам нужно купить продукты на неделю на трех человек. Сколько чего вы купите? Чего не хватает на картинках, но необходимо купить на неделю?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/>
              <a:t>Завтра к Вам придут гости, Вы должны приготовить праздничный обед.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/>
              <a:t>Послезавтра Вы отправляетесь в путешествие на две недели, необходимо пойти за покупками.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200" dirty="0"/>
          </a:p>
          <a:p>
            <a:r>
              <a:rPr lang="ru-RU" sz="2200" b="1" dirty="0"/>
              <a:t>Я куплю: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bg-BG" sz="2200" dirty="0"/>
              <a:t>килограмм (кило)...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bg-BG" sz="2200" dirty="0"/>
              <a:t>100 / 200 грамм...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bg-BG" sz="2200" dirty="0"/>
              <a:t>пачку...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bg-BG" sz="2200" dirty="0"/>
              <a:t>банку...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bg-BG" sz="2200" dirty="0"/>
              <a:t>бутылку...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bg-BG" sz="2200" dirty="0"/>
              <a:t>коробку...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bg-BG" sz="2200" dirty="0"/>
              <a:t>упаковку...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/>
              <a:t>буханку…, батон…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/>
              <a:t>… штуку</a:t>
            </a:r>
            <a:endParaRPr lang="cs-CZ" sz="2200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A3A1747E-C0A9-41B3-9C61-AA81E6E11DBD}"/>
              </a:ext>
            </a:extLst>
          </p:cNvPr>
          <p:cNvSpPr/>
          <p:nvPr/>
        </p:nvSpPr>
        <p:spPr>
          <a:xfrm>
            <a:off x="8650778" y="2764572"/>
            <a:ext cx="3541222" cy="40934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мука, рис, мясо, апельсины, яблоки, картошка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мороженое, ветчина, сыр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чай, печенье, сахар, сигареты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компот, варенье, мед, икра, растворимый кофе, консервы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молоко, минеральная вода, пиво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спички, конфеты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хлеб, булочки</a:t>
            </a:r>
          </a:p>
        </p:txBody>
      </p:sp>
    </p:spTree>
    <p:extLst>
      <p:ext uri="{BB962C8B-B14F-4D97-AF65-F5344CB8AC3E}">
        <p14:creationId xmlns:p14="http://schemas.microsoft.com/office/powerpoint/2010/main" val="860637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F2A2104-8B13-94F4-51DC-1E6AAE926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978" y="903316"/>
            <a:ext cx="5370022" cy="302063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4C48776-AEC3-6F62-4BAA-A8740FF86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666211" cy="349965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F0B1CB2-34BF-B7B5-AE6D-FFE2F1B84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6407" y="4539962"/>
            <a:ext cx="4876800" cy="226695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39BA617-6243-393B-24C3-5BDD98D2C11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367"/>
          <a:stretch>
            <a:fillRect/>
          </a:stretch>
        </p:blipFill>
        <p:spPr>
          <a:xfrm>
            <a:off x="4299563" y="4539962"/>
            <a:ext cx="3109848" cy="254341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1106F91-C724-C55A-9CAA-4496369867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61905"/>
            <a:ext cx="4718166" cy="2696095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D370334-0D3C-EA0B-B746-E36C38A2DD8E}"/>
              </a:ext>
            </a:extLst>
          </p:cNvPr>
          <p:cNvSpPr txBox="1"/>
          <p:nvPr/>
        </p:nvSpPr>
        <p:spPr>
          <a:xfrm>
            <a:off x="5187142" y="171773"/>
            <a:ext cx="6694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Сравните эти 5 покупок. Чем они отличаются? Что люди купили?</a:t>
            </a:r>
            <a:endParaRPr lang="cs-CZ" sz="2400" b="1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48DE1E16-7F88-FE7E-FD6D-956390CDD74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2727" t="2727" r="64126" b="51309"/>
          <a:stretch>
            <a:fillRect/>
          </a:stretch>
        </p:blipFill>
        <p:spPr>
          <a:xfrm>
            <a:off x="4411287" y="82109"/>
            <a:ext cx="465513" cy="82120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6D7E2A5E-8883-6BCA-CC09-62240945332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2557" t="3809" r="42024" b="52633"/>
          <a:stretch>
            <a:fillRect/>
          </a:stretch>
        </p:blipFill>
        <p:spPr>
          <a:xfrm>
            <a:off x="3923435" y="3690850"/>
            <a:ext cx="487852" cy="94210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069A1AA-FB18-09C4-A92F-39A72EFF891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2102" t="3724" r="22216" b="51808"/>
          <a:stretch>
            <a:fillRect/>
          </a:stretch>
        </p:blipFill>
        <p:spPr>
          <a:xfrm>
            <a:off x="5491997" y="3607723"/>
            <a:ext cx="571791" cy="1108362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F7A99787-5E4E-D052-9ED1-84FF16501CA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82159" t="3559" r="1932" b="51466"/>
          <a:stretch>
            <a:fillRect/>
          </a:stretch>
        </p:blipFill>
        <p:spPr>
          <a:xfrm>
            <a:off x="9714807" y="4186841"/>
            <a:ext cx="547717" cy="1058488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F7D0B456-3B04-3E8F-B8A8-99EDEBF366B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273" t="53262" r="82214" b="3185"/>
          <a:stretch>
            <a:fillRect/>
          </a:stretch>
        </p:blipFill>
        <p:spPr>
          <a:xfrm>
            <a:off x="6639098" y="903316"/>
            <a:ext cx="532166" cy="102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60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AFF1B12-FCC2-43A5-82B8-29103A5F4E9C}"/>
              </a:ext>
            </a:extLst>
          </p:cNvPr>
          <p:cNvSpPr txBox="1"/>
          <p:nvPr/>
        </p:nvSpPr>
        <p:spPr>
          <a:xfrm>
            <a:off x="4965290" y="196646"/>
            <a:ext cx="2261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В МАГАЗИНЕ</a:t>
            </a:r>
            <a:endParaRPr lang="cs-CZ" sz="2400" dirty="0">
              <a:solidFill>
                <a:srgbClr val="002060"/>
              </a:solidFill>
            </a:endParaRPr>
          </a:p>
        </p:txBody>
      </p:sp>
      <p:sp useBgFill="1">
        <p:nvSpPr>
          <p:cNvPr id="4" name="Obdélník 3">
            <a:extLst>
              <a:ext uri="{FF2B5EF4-FFF2-40B4-BE49-F238E27FC236}">
                <a16:creationId xmlns:a16="http://schemas.microsoft.com/office/drawing/2014/main" id="{5C4226A6-1A00-429B-BA9D-8828E20CF87F}"/>
              </a:ext>
            </a:extLst>
          </p:cNvPr>
          <p:cNvSpPr/>
          <p:nvPr/>
        </p:nvSpPr>
        <p:spPr>
          <a:xfrm>
            <a:off x="235975" y="610136"/>
            <a:ext cx="11956025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i="1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Прочитайте диалоги и разыграйте их по ролям (на следующем слайде вы найдете примеры покупок)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- Девушка, дайте пожалуйста, триста грамм сыра, двести грамм ветчины, пакет яблочного сока и килограмм помидоров.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Что-нибудь еще?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Еще полтора килограмма апельсинов.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Пожалуйста, Вам нужен пакет?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Нет, спасибо. Платить Вам или в кассу?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В кассу.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–Скажите, хлеб свежий?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Белый вчерашний, а черный свежий.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Дайте мне половину черного хлеба, пять булочек и пачку печенья. А шоколадные наборы у Вас есть?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Да, вот они. Какой Вам показать?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Вот этот большой посередине.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Этот?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Да. Можете его завернуть?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kern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Конечно.</a:t>
            </a:r>
            <a:endParaRPr lang="cs-CZ" sz="2000" kern="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234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99D4BD6-4DD3-455E-B733-6E6C6618F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8346" y="0"/>
            <a:ext cx="7273654" cy="6858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3A0AB7A-6978-4864-B41A-EC56F0FFD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9000"/>
            <a:ext cx="8069802" cy="222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0728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1009</Words>
  <Application>Microsoft Office PowerPoint</Application>
  <PresentationFormat>Širokoúhlá obrazovka</PresentationFormat>
  <Paragraphs>107</Paragraphs>
  <Slides>13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SkolarPE</vt:lpstr>
      <vt:lpstr>SkolarPE-Bold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11</cp:revision>
  <dcterms:created xsi:type="dcterms:W3CDTF">2026-01-21T15:50:39Z</dcterms:created>
  <dcterms:modified xsi:type="dcterms:W3CDTF">2026-02-02T11:20:47Z</dcterms:modified>
</cp:coreProperties>
</file>