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56" r:id="rId2"/>
    <p:sldId id="257" r:id="rId3"/>
    <p:sldId id="258" r:id="rId4"/>
    <p:sldId id="260" r:id="rId5"/>
    <p:sldId id="259" r:id="rId6"/>
    <p:sldId id="321" r:id="rId7"/>
    <p:sldId id="261" r:id="rId8"/>
    <p:sldId id="272" r:id="rId9"/>
    <p:sldId id="316" r:id="rId10"/>
    <p:sldId id="322" r:id="rId11"/>
    <p:sldId id="317" r:id="rId12"/>
    <p:sldId id="273" r:id="rId13"/>
    <p:sldId id="274" r:id="rId14"/>
    <p:sldId id="318" r:id="rId15"/>
  </p:sldIdLst>
  <p:sldSz cx="12192000" cy="6858000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00" autoAdjust="0"/>
    <p:restoredTop sz="94660"/>
  </p:normalViewPr>
  <p:slideViewPr>
    <p:cSldViewPr snapToGrid="0">
      <p:cViewPr>
        <p:scale>
          <a:sx n="90" d="100"/>
          <a:sy n="90" d="100"/>
        </p:scale>
        <p:origin x="-132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5A6EF-A649-4FBD-A5E5-DA3AFDA9067B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16702-5DA5-482B-9C3B-BBA63BC92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071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2854-90D3-4683-AF51-AC320A26064C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76C55C-2578-4376-BA86-EC209F8F378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2854-90D3-4683-AF51-AC320A26064C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C55C-2578-4376-BA86-EC209F8F37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2854-90D3-4683-AF51-AC320A26064C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C55C-2578-4376-BA86-EC209F8F37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2854-90D3-4683-AF51-AC320A26064C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C55C-2578-4376-BA86-EC209F8F37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2854-90D3-4683-AF51-AC320A26064C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C55C-2578-4376-BA86-EC209F8F378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2854-90D3-4683-AF51-AC320A26064C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C55C-2578-4376-BA86-EC209F8F378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2854-90D3-4683-AF51-AC320A26064C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C55C-2578-4376-BA86-EC209F8F378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2854-90D3-4683-AF51-AC320A26064C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C55C-2578-4376-BA86-EC209F8F37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2854-90D3-4683-AF51-AC320A26064C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C55C-2578-4376-BA86-EC209F8F37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2854-90D3-4683-AF51-AC320A26064C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C55C-2578-4376-BA86-EC209F8F37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2854-90D3-4683-AF51-AC320A26064C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C55C-2578-4376-BA86-EC209F8F37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9B32854-90D3-4683-AF51-AC320A26064C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876C55C-2578-4376-BA86-EC209F8F378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mundo.es/espana/2020/10/11/5f833a71fdddff21268b4608.html" TargetMode="External"/><Relationship Id="rId2" Type="http://schemas.openxmlformats.org/officeDocument/2006/relationships/hyperlink" Target="http://www.elmundo.e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yinteresante.es/tecnologia/articulo/como-configurar-tu-ipad-para-reemplazar-el-ordenador-portatil-321600712726" TargetMode="External"/><Relationship Id="rId2" Type="http://schemas.openxmlformats.org/officeDocument/2006/relationships/hyperlink" Target="https://www.muyinteresante.es/tecnologia/articulo/como-ocultar-archivos-en-nuestro-telefono-movil-41160140860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lpais.es/" TargetMode="External"/><Relationship Id="rId5" Type="http://schemas.openxmlformats.org/officeDocument/2006/relationships/hyperlink" Target="http://www.youtube.com/" TargetMode="External"/><Relationship Id="rId4" Type="http://schemas.openxmlformats.org/officeDocument/2006/relationships/hyperlink" Target="http://www.muyinteresante.es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mundo.es/" TargetMode="External"/><Relationship Id="rId2" Type="http://schemas.openxmlformats.org/officeDocument/2006/relationships/hyperlink" Target="http://www.elpais.es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mundo.es/e/pe/pequeno-nicolas.html" TargetMode="External"/><Relationship Id="rId2" Type="http://schemas.openxmlformats.org/officeDocument/2006/relationships/hyperlink" Target="http://www.elmundo.es/madrid/2015/02/26/54eefa51e2704e5b068b4571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bc.es/viajar/espana/abci-caminito-malaga-201412221027.htm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pais.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yinteresante.es/" TargetMode="External"/><Relationship Id="rId2" Type="http://schemas.openxmlformats.org/officeDocument/2006/relationships/hyperlink" Target="http://www.elpais.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lmundo.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KG 1- 2. přednáška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Substantivum a jmenné syntagma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4153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KG 1 – 2. přednáška: člen u </a:t>
            </a:r>
            <a:r>
              <a:rPr lang="cs-CZ" dirty="0" err="1"/>
              <a:t>jem</a:t>
            </a:r>
            <a:r>
              <a:rPr lang="cs-CZ" dirty="0"/>
              <a:t> obecných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Člen </a:t>
            </a:r>
            <a:r>
              <a:rPr lang="cs-CZ" b="1" dirty="0" smtClean="0"/>
              <a:t>určitý</a:t>
            </a:r>
            <a:r>
              <a:rPr lang="cs-CZ" b="1" dirty="0"/>
              <a:t> </a:t>
            </a:r>
            <a:r>
              <a:rPr lang="cs-CZ" b="1" dirty="0" smtClean="0"/>
              <a:t>(pokračování):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Určité číslovky –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úhrnný význam:</a:t>
            </a:r>
          </a:p>
          <a:p>
            <a:pPr marL="0" indent="0">
              <a:buNone/>
            </a:pPr>
            <a:r>
              <a:rPr lang="es-ES" dirty="0"/>
              <a:t>Linares, la ciudad de </a:t>
            </a: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las</a:t>
            </a:r>
            <a:r>
              <a:rPr lang="es-ES" b="1" dirty="0"/>
              <a:t> </a:t>
            </a:r>
            <a:r>
              <a:rPr lang="es-ES" dirty="0"/>
              <a:t>dos pandemias: récord en paro y ahora confinada por Covid</a:t>
            </a:r>
            <a:r>
              <a:rPr lang="cs-CZ" dirty="0"/>
              <a:t>. (</a:t>
            </a:r>
            <a:r>
              <a:rPr lang="cs-CZ" dirty="0">
                <a:hlinkClick r:id="rId2"/>
              </a:rPr>
              <a:t>www.elmundo.es</a:t>
            </a:r>
            <a:r>
              <a:rPr lang="cs-CZ" dirty="0"/>
              <a:t>, 13. 10. 2020)</a:t>
            </a:r>
            <a:endParaRPr lang="es-ES" dirty="0"/>
          </a:p>
          <a:p>
            <a:pPr marL="0" indent="0">
              <a:buNone/>
            </a:pPr>
            <a:r>
              <a:rPr lang="cs-CZ" dirty="0">
                <a:solidFill>
                  <a:srgbClr val="7030A0"/>
                </a:solidFill>
              </a:rPr>
              <a:t>Výčet </a:t>
            </a:r>
            <a:r>
              <a:rPr lang="cs-CZ" dirty="0"/>
              <a:t>– členy výčtu (ne)tvoří jeden </a:t>
            </a:r>
            <a:r>
              <a:rPr lang="cs-CZ" dirty="0" smtClean="0"/>
              <a:t>celek:</a:t>
            </a:r>
          </a:p>
          <a:p>
            <a:pPr marL="0" indent="0">
              <a:buNone/>
            </a:pPr>
            <a:r>
              <a:rPr lang="es-ES" dirty="0"/>
              <a:t>El choque entre </a:t>
            </a:r>
            <a:r>
              <a:rPr lang="es-ES" dirty="0">
                <a:solidFill>
                  <a:srgbClr val="7030A0"/>
                </a:solidFill>
              </a:rPr>
              <a:t>el</a:t>
            </a:r>
            <a:r>
              <a:rPr lang="es-ES" dirty="0"/>
              <a:t> Gobierno central y </a:t>
            </a:r>
            <a:r>
              <a:rPr lang="es-ES" dirty="0">
                <a:solidFill>
                  <a:srgbClr val="7030A0"/>
                </a:solidFill>
              </a:rPr>
              <a:t>el</a:t>
            </a:r>
            <a:r>
              <a:rPr lang="es-ES" dirty="0"/>
              <a:t> de la Comunidad de Madrid;</a:t>
            </a:r>
            <a:r>
              <a:rPr lang="es-ES" dirty="0">
                <a:hlinkClick r:id="rId3"/>
              </a:rPr>
              <a:t> </a:t>
            </a:r>
            <a:r>
              <a:rPr lang="es-ES" dirty="0">
                <a:solidFill>
                  <a:srgbClr val="7030A0"/>
                </a:solidFill>
                <a:hlinkClick r:id="rId3"/>
              </a:rPr>
              <a:t>los</a:t>
            </a:r>
            <a:r>
              <a:rPr lang="es-ES" dirty="0">
                <a:hlinkClick r:id="rId3"/>
              </a:rPr>
              <a:t> ataques al pacto constitucional</a:t>
            </a:r>
            <a:r>
              <a:rPr lang="es-ES" dirty="0"/>
              <a:t> -monarquía incluída- desde dentro del propio Consejo de Ministros; </a:t>
            </a:r>
            <a:r>
              <a:rPr lang="es-ES" dirty="0">
                <a:solidFill>
                  <a:srgbClr val="7030A0"/>
                </a:solidFill>
              </a:rPr>
              <a:t>la</a:t>
            </a:r>
            <a:r>
              <a:rPr lang="es-ES" dirty="0"/>
              <a:t> guerra partidista sin cuartel y </a:t>
            </a:r>
            <a:r>
              <a:rPr lang="es-ES" dirty="0">
                <a:solidFill>
                  <a:srgbClr val="7030A0"/>
                </a:solidFill>
              </a:rPr>
              <a:t>la </a:t>
            </a:r>
            <a:r>
              <a:rPr lang="es-ES" dirty="0"/>
              <a:t>atribución de culpas por el zarpazo de la pandemia </a:t>
            </a:r>
            <a:r>
              <a:rPr lang="es-ES" i="1" dirty="0">
                <a:solidFill>
                  <a:srgbClr val="7030A0"/>
                </a:solidFill>
              </a:rPr>
              <a:t>ocuparon</a:t>
            </a:r>
            <a:r>
              <a:rPr lang="es-ES" dirty="0"/>
              <a:t> el Patio de Armas del Palacio </a:t>
            </a:r>
            <a:r>
              <a:rPr lang="es-ES" dirty="0" smtClean="0"/>
              <a:t>Real</a:t>
            </a:r>
            <a:r>
              <a:rPr lang="cs-CZ" dirty="0" smtClean="0"/>
              <a:t>. (</a:t>
            </a:r>
            <a:r>
              <a:rPr lang="cs-CZ" dirty="0" smtClean="0">
                <a:hlinkClick r:id="rId2"/>
              </a:rPr>
              <a:t>www.elmundo.es</a:t>
            </a:r>
            <a:r>
              <a:rPr lang="cs-CZ" dirty="0" smtClean="0"/>
              <a:t>, 13. 10. 2020) – (</a:t>
            </a:r>
            <a:r>
              <a:rPr lang="cs-CZ" i="1" dirty="0" smtClean="0"/>
              <a:t>srov. též užití přísudkového slovesa v množném čísle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3287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KG1 – 2. přednáška: člen u jmen obecných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Člen neurčitý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7030A0"/>
                </a:solidFill>
              </a:rPr>
              <a:t>Výraz není známý ze situace nebo z předchozího </a:t>
            </a:r>
            <a:r>
              <a:rPr lang="cs-CZ" dirty="0" smtClean="0">
                <a:solidFill>
                  <a:srgbClr val="7030A0"/>
                </a:solidFill>
              </a:rPr>
              <a:t>sdělení:</a:t>
            </a:r>
          </a:p>
          <a:p>
            <a:pPr marL="0" indent="0">
              <a:buNone/>
            </a:pPr>
            <a:r>
              <a:rPr lang="cs-CZ" dirty="0" err="1"/>
              <a:t>Hoy</a:t>
            </a:r>
            <a:r>
              <a:rPr lang="cs-CZ" dirty="0"/>
              <a:t> en </a:t>
            </a:r>
            <a:r>
              <a:rPr lang="cs-CZ" dirty="0" err="1"/>
              <a:t>día</a:t>
            </a:r>
            <a:r>
              <a:rPr lang="cs-CZ" dirty="0"/>
              <a:t> </a:t>
            </a:r>
            <a:r>
              <a:rPr lang="cs-CZ" dirty="0" err="1"/>
              <a:t>podemos</a:t>
            </a:r>
            <a:r>
              <a:rPr lang="cs-CZ" dirty="0"/>
              <a:t> </a:t>
            </a:r>
            <a:r>
              <a:rPr lang="cs-CZ" dirty="0" err="1"/>
              <a:t>conectarnos</a:t>
            </a:r>
            <a:r>
              <a:rPr lang="cs-CZ" dirty="0"/>
              <a:t> a internet </a:t>
            </a:r>
            <a:r>
              <a:rPr lang="cs-CZ" dirty="0" err="1"/>
              <a:t>fácilmente</a:t>
            </a:r>
            <a:r>
              <a:rPr lang="cs-CZ" dirty="0"/>
              <a:t> </a:t>
            </a:r>
            <a:r>
              <a:rPr lang="cs-CZ" dirty="0" err="1"/>
              <a:t>desde</a:t>
            </a:r>
            <a:r>
              <a:rPr lang="cs-CZ" dirty="0"/>
              <a:t> </a:t>
            </a:r>
            <a:r>
              <a:rPr lang="cs-CZ" dirty="0" err="1"/>
              <a:t>casa</a:t>
            </a:r>
            <a:r>
              <a:rPr lang="cs-CZ" dirty="0"/>
              <a:t>, y </a:t>
            </a:r>
            <a:r>
              <a:rPr lang="cs-CZ" dirty="0" err="1"/>
              <a:t>comunicarnos</a:t>
            </a:r>
            <a:r>
              <a:rPr lang="cs-CZ" dirty="0"/>
              <a:t> con </a:t>
            </a:r>
            <a:r>
              <a:rPr lang="cs-CZ" dirty="0" err="1"/>
              <a:t>nuestros</a:t>
            </a:r>
            <a:r>
              <a:rPr lang="cs-CZ" dirty="0"/>
              <a:t> </a:t>
            </a:r>
            <a:r>
              <a:rPr lang="cs-CZ" dirty="0" err="1"/>
              <a:t>familiares</a:t>
            </a:r>
            <a:r>
              <a:rPr lang="cs-CZ" dirty="0"/>
              <a:t> y </a:t>
            </a:r>
            <a:r>
              <a:rPr lang="cs-CZ" dirty="0" err="1"/>
              <a:t>amigos</a:t>
            </a:r>
            <a:r>
              <a:rPr lang="cs-CZ" dirty="0"/>
              <a:t> sin </a:t>
            </a:r>
            <a:r>
              <a:rPr lang="cs-CZ" dirty="0" err="1"/>
              <a:t>demasiada</a:t>
            </a:r>
            <a:r>
              <a:rPr lang="cs-CZ" dirty="0"/>
              <a:t> </a:t>
            </a:r>
            <a:r>
              <a:rPr lang="cs-CZ" dirty="0" err="1"/>
              <a:t>complicación</a:t>
            </a:r>
            <a:r>
              <a:rPr lang="cs-CZ" dirty="0"/>
              <a:t>: </a:t>
            </a:r>
            <a:r>
              <a:rPr lang="cs-CZ" dirty="0" err="1"/>
              <a:t>solo</a:t>
            </a:r>
            <a:r>
              <a:rPr lang="cs-CZ" dirty="0"/>
              <a:t> </a:t>
            </a:r>
            <a:r>
              <a:rPr lang="cs-CZ" dirty="0" err="1"/>
              <a:t>necesitamos</a:t>
            </a:r>
            <a:r>
              <a:rPr lang="cs-CZ" dirty="0"/>
              <a:t> </a:t>
            </a:r>
            <a:r>
              <a:rPr lang="cs-CZ" dirty="0" err="1">
                <a:solidFill>
                  <a:srgbClr val="7030A0"/>
                </a:solidFill>
              </a:rPr>
              <a:t>un</a:t>
            </a:r>
            <a:r>
              <a:rPr lang="cs-CZ" dirty="0"/>
              <a:t> </a:t>
            </a:r>
            <a:r>
              <a:rPr lang="cs-CZ" dirty="0" err="1"/>
              <a:t>ordenador</a:t>
            </a:r>
            <a:r>
              <a:rPr lang="cs-CZ" dirty="0"/>
              <a:t>, </a:t>
            </a:r>
            <a:r>
              <a:rPr lang="cs-CZ" dirty="0" err="1">
                <a:solidFill>
                  <a:srgbClr val="7030A0"/>
                </a:solidFill>
              </a:rPr>
              <a:t>un</a:t>
            </a:r>
            <a:r>
              <a:rPr lang="cs-CZ" dirty="0"/>
              <a:t> </a:t>
            </a:r>
            <a:r>
              <a:rPr lang="cs-CZ" dirty="0" err="1">
                <a:hlinkClick r:id="rId2" tooltip="Cómo ocultar archivos en nuestro teléfono móvil"/>
              </a:rPr>
              <a:t>teléfono</a:t>
            </a:r>
            <a:r>
              <a:rPr lang="cs-CZ" dirty="0">
                <a:hlinkClick r:id="rId2" tooltip="Cómo ocultar archivos en nuestro teléfono móvil"/>
              </a:rPr>
              <a:t> </a:t>
            </a:r>
            <a:r>
              <a:rPr lang="cs-CZ" dirty="0" err="1">
                <a:hlinkClick r:id="rId2" tooltip="Cómo ocultar archivos en nuestro teléfono móvil"/>
              </a:rPr>
              <a:t>móvil</a:t>
            </a:r>
            <a:r>
              <a:rPr lang="cs-CZ" dirty="0"/>
              <a:t> o </a:t>
            </a:r>
            <a:r>
              <a:rPr lang="cs-CZ" dirty="0">
                <a:solidFill>
                  <a:srgbClr val="7030A0"/>
                </a:solidFill>
              </a:rPr>
              <a:t>una</a:t>
            </a:r>
            <a:r>
              <a:rPr lang="cs-CZ" dirty="0"/>
              <a:t> </a:t>
            </a:r>
            <a:r>
              <a:rPr lang="cs-CZ" dirty="0">
                <a:hlinkClick r:id="rId3" tooltip="Cómo configurar tu iPad para reemplazar el ordenador portátil"/>
              </a:rPr>
              <a:t>tableta </a:t>
            </a:r>
            <a:r>
              <a:rPr lang="cs-CZ" dirty="0" err="1" smtClean="0">
                <a:hlinkClick r:id="rId3" tooltip="Cómo configurar tu iPad para reemplazar el ordenador portátil"/>
              </a:rPr>
              <a:t>digita</a:t>
            </a:r>
            <a:r>
              <a:rPr lang="cs-CZ" dirty="0" err="1" smtClean="0"/>
              <a:t>l</a:t>
            </a:r>
            <a:r>
              <a:rPr lang="cs-CZ" dirty="0" smtClean="0"/>
              <a:t>. (</a:t>
            </a:r>
            <a:r>
              <a:rPr lang="cs-CZ" dirty="0" smtClean="0">
                <a:hlinkClick r:id="rId4"/>
              </a:rPr>
              <a:t>www.muyinteresante.es</a:t>
            </a:r>
            <a:r>
              <a:rPr lang="cs-CZ" dirty="0" smtClean="0"/>
              <a:t>, 13. 10. 2020)</a:t>
            </a: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92D050"/>
                </a:solidFill>
              </a:rPr>
              <a:t>Se </a:t>
            </a:r>
            <a:r>
              <a:rPr lang="cs-CZ" dirty="0" smtClean="0">
                <a:solidFill>
                  <a:srgbClr val="92D050"/>
                </a:solidFill>
              </a:rPr>
              <a:t>slovesem, pokud celý výraz označuje jednorázový děj</a:t>
            </a:r>
            <a:r>
              <a:rPr lang="cs-CZ" dirty="0" smtClean="0"/>
              <a:t>: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pegar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un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grito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smtClean="0"/>
              <a:t>x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gritar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FFC000"/>
                </a:solidFill>
              </a:rPr>
              <a:t>S látkovými substantivy, pokud vyjadřují </a:t>
            </a:r>
            <a:r>
              <a:rPr lang="cs-CZ" dirty="0" smtClean="0">
                <a:solidFill>
                  <a:srgbClr val="FFC000"/>
                </a:solidFill>
              </a:rPr>
              <a:t>množství: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C000"/>
                </a:solidFill>
              </a:rPr>
              <a:t>Una </a:t>
            </a:r>
            <a:r>
              <a:rPr lang="cs-CZ" dirty="0" err="1" smtClean="0">
                <a:solidFill>
                  <a:srgbClr val="FFC000"/>
                </a:solidFill>
              </a:rPr>
              <a:t>cerveza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voy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a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tomar</a:t>
            </a:r>
            <a:r>
              <a:rPr lang="cs-CZ" dirty="0" smtClean="0">
                <a:solidFill>
                  <a:srgbClr val="FFC000"/>
                </a:solidFill>
              </a:rPr>
              <a:t>…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(z textu písně</a:t>
            </a:r>
            <a:r>
              <a:rPr lang="cs-CZ" dirty="0" smtClean="0">
                <a:solidFill>
                  <a:srgbClr val="FFC000"/>
                </a:solidFill>
              </a:rPr>
              <a:t>, </a:t>
            </a:r>
            <a:r>
              <a:rPr lang="cs-CZ" dirty="0" smtClean="0">
                <a:solidFill>
                  <a:srgbClr val="FFC000"/>
                </a:solidFill>
                <a:hlinkClick r:id="rId5"/>
              </a:rPr>
              <a:t>www.youtube.com</a:t>
            </a:r>
            <a:r>
              <a:rPr lang="cs-CZ" dirty="0" smtClean="0">
                <a:solidFill>
                  <a:srgbClr val="FFC000"/>
                </a:solidFill>
              </a:rPr>
              <a:t>,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13. 10. 2020)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Ve jmenné části </a:t>
            </a:r>
            <a:r>
              <a:rPr lang="cs-CZ" dirty="0" err="1" smtClean="0">
                <a:solidFill>
                  <a:srgbClr val="00B0F0"/>
                </a:solidFill>
              </a:rPr>
              <a:t>verbonominálního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přísudku</a:t>
            </a:r>
            <a:r>
              <a:rPr lang="cs-CZ" dirty="0" err="1" smtClean="0">
                <a:solidFill>
                  <a:srgbClr val="00B0F0"/>
                </a:solidFill>
              </a:rPr>
              <a:t>,</a:t>
            </a:r>
            <a:r>
              <a:rPr lang="cs-CZ" dirty="0" err="1" smtClean="0">
                <a:solidFill>
                  <a:srgbClr val="00B0F0"/>
                </a:solidFill>
              </a:rPr>
              <a:t>v</a:t>
            </a:r>
            <a:r>
              <a:rPr lang="cs-CZ" dirty="0" smtClean="0">
                <a:solidFill>
                  <a:srgbClr val="00B0F0"/>
                </a:solidFill>
              </a:rPr>
              <a:t> doplňku a přístavku</a:t>
            </a:r>
            <a:r>
              <a:rPr lang="cs-CZ" dirty="0" smtClean="0"/>
              <a:t>, </a:t>
            </a:r>
            <a:r>
              <a:rPr lang="cs-CZ" dirty="0" smtClean="0"/>
              <a:t>je-li substantivum blíže určeno:</a:t>
            </a:r>
          </a:p>
          <a:p>
            <a:pPr marL="0" indent="0">
              <a:buNone/>
            </a:pPr>
            <a:r>
              <a:rPr lang="es-ES" b="1" dirty="0"/>
              <a:t>“</a:t>
            </a:r>
            <a:r>
              <a:rPr lang="es-ES" dirty="0"/>
              <a:t>Desde el punto de vista jurídico, no fue </a:t>
            </a:r>
            <a:r>
              <a:rPr lang="es-ES" dirty="0">
                <a:solidFill>
                  <a:srgbClr val="00B0F0"/>
                </a:solidFill>
              </a:rPr>
              <a:t>un golpe de Estado</a:t>
            </a:r>
            <a:r>
              <a:rPr lang="es-ES" dirty="0" smtClean="0"/>
              <a:t>”</a:t>
            </a:r>
            <a:r>
              <a:rPr lang="cs-CZ" dirty="0" smtClean="0"/>
              <a:t> (</a:t>
            </a:r>
            <a:r>
              <a:rPr lang="cs-CZ" dirty="0" smtClean="0">
                <a:hlinkClick r:id="rId6"/>
              </a:rPr>
              <a:t>www.elpais.es</a:t>
            </a:r>
            <a:r>
              <a:rPr lang="cs-CZ" dirty="0" smtClean="0"/>
              <a:t>, 16. 10. 2019)</a:t>
            </a:r>
            <a:endParaRPr lang="es-E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60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KG 1 - 2. přednáška: člen u jmen obecných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8832" y="1985113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Člen nulový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V příslovích, rčeních a </a:t>
            </a:r>
            <a:r>
              <a:rPr lang="cs-CZ" dirty="0" smtClean="0">
                <a:solidFill>
                  <a:srgbClr val="00B0F0"/>
                </a:solidFill>
              </a:rPr>
              <a:t>pranostikách: 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Perro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ladrador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nunca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buen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mordedor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V partitivním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významu:</a:t>
            </a:r>
          </a:p>
          <a:p>
            <a:pPr marL="0" indent="0">
              <a:buNone/>
            </a:pPr>
            <a:r>
              <a:rPr lang="cs-CZ" dirty="0" smtClean="0"/>
              <a:t>L</a:t>
            </a:r>
            <a:r>
              <a:rPr lang="es-ES" dirty="0" smtClean="0"/>
              <a:t>a </a:t>
            </a:r>
            <a:r>
              <a:rPr lang="es-ES" dirty="0"/>
              <a:t>muerte masiva de peces puso de manifiesto la degradación de la laguna murciana y desató una oleada </a:t>
            </a:r>
            <a:r>
              <a:rPr lang="es-E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 protestas</a:t>
            </a:r>
            <a:r>
              <a:rPr lang="es-ES" b="1" dirty="0"/>
              <a:t>. 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  <a:hlinkClick r:id="rId2"/>
              </a:rPr>
              <a:t>www.elpais.es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, 13. 10. 2020)</a:t>
            </a:r>
            <a:endParaRPr lang="cs-CZ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Po předložce </a:t>
            </a:r>
            <a:r>
              <a:rPr lang="cs-CZ" dirty="0" smtClean="0">
                <a:solidFill>
                  <a:srgbClr val="FF0000"/>
                </a:solidFill>
              </a:rPr>
              <a:t>de,</a:t>
            </a:r>
            <a:r>
              <a:rPr lang="cs-CZ" dirty="0" smtClean="0"/>
              <a:t> pokud substantivum vyjadřuje materiál, vlastnost nebo </a:t>
            </a:r>
            <a:r>
              <a:rPr lang="cs-CZ" dirty="0" smtClean="0"/>
              <a:t>původ:</a:t>
            </a:r>
          </a:p>
          <a:p>
            <a:pPr marL="0" indent="0">
              <a:buNone/>
            </a:pPr>
            <a:r>
              <a:rPr lang="es-ES" dirty="0"/>
              <a:t>Pueden ayudar a los centros a cumplir los requerimientos </a:t>
            </a:r>
            <a:r>
              <a:rPr lang="es-ES" dirty="0">
                <a:solidFill>
                  <a:srgbClr val="FF0000"/>
                </a:solidFill>
              </a:rPr>
              <a:t>de</a:t>
            </a:r>
            <a:r>
              <a:rPr lang="es-ES" dirty="0"/>
              <a:t> </a:t>
            </a:r>
            <a:r>
              <a:rPr lang="es-ES" dirty="0" smtClean="0"/>
              <a:t>esterilización</a:t>
            </a:r>
            <a:r>
              <a:rPr lang="cs-CZ" dirty="0" smtClean="0"/>
              <a:t>.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13. 10. 2020)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Ve jmenné části přísudku nebo v doplňku, není-li substantivum dále určeno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Spolu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s číslovkou, ukazovacím nebo přivlastňovacím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zájmenem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es-ES" dirty="0"/>
              <a:t>“Cerca de </a:t>
            </a:r>
            <a:r>
              <a:rPr lang="es-ES" dirty="0">
                <a:solidFill>
                  <a:schemeClr val="accent3">
                    <a:lumMod val="75000"/>
                  </a:schemeClr>
                </a:solidFill>
              </a:rPr>
              <a:t>200</a:t>
            </a:r>
            <a:r>
              <a:rPr lang="es-ES" dirty="0"/>
              <a:t> hospitales españoles se han interesado por esta tecnología”,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V příslovečných spřežkách a ustálených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spojeních:</a:t>
            </a:r>
          </a:p>
          <a:p>
            <a:pPr marL="0" indent="0">
              <a:buNone/>
            </a:pPr>
            <a:r>
              <a:rPr lang="es-ES" dirty="0"/>
              <a:t>Comer sano no tiene que significar, a la fuerza y siempre, quedarse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con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hambre</a:t>
            </a:r>
            <a:r>
              <a:rPr lang="cs-CZ" dirty="0" smtClean="0"/>
              <a:t>. (</a:t>
            </a:r>
            <a:r>
              <a:rPr lang="cs-CZ" dirty="0" smtClean="0">
                <a:hlinkClick r:id="rId3"/>
              </a:rPr>
              <a:t>www.elmundo.es</a:t>
            </a:r>
            <a:r>
              <a:rPr lang="cs-CZ" dirty="0" smtClean="0"/>
              <a:t>, 13. 10. 2020)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8168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KG1 – 2. přednáška: člen u jmen vlastních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Jména osobní</a:t>
            </a:r>
          </a:p>
          <a:p>
            <a:pPr marL="0" indent="0">
              <a:buNone/>
            </a:pP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El número dos de Seguridad del Ayuntamiento de Madrid, Emilio García Grande, ha presentado su dimisión ese jueves tras 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ser imputado 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en la presunta trama de corrupción d</a:t>
            </a:r>
            <a:r>
              <a:rPr lang="es-ES" dirty="0">
                <a:solidFill>
                  <a:srgbClr val="FF0000"/>
                </a:solidFill>
              </a:rPr>
              <a:t>el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'pequeño Nicolás'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Jména zeměpisná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Tras 25 años cerrado y una inversión de 5 millones de euros, </a:t>
            </a:r>
            <a:r>
              <a:rPr lang="es-ES" dirty="0">
                <a:solidFill>
                  <a:srgbClr val="FF0000"/>
                </a:solidFill>
              </a:rPr>
              <a:t>el 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  <a:hlinkClick r:id="rId4" action="ppaction://hlinkfile"/>
              </a:rPr>
              <a:t>Caminito del Rey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, un sendero construido en las paredes d</a:t>
            </a:r>
            <a:r>
              <a:rPr lang="es-ES" dirty="0">
                <a:solidFill>
                  <a:srgbClr val="FF0000"/>
                </a:solidFill>
              </a:rPr>
              <a:t>el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 Desfiladero de los Gaitanes, cañón excavado por </a:t>
            </a:r>
            <a:r>
              <a:rPr lang="es-ES" dirty="0">
                <a:solidFill>
                  <a:srgbClr val="FF0000"/>
                </a:solidFill>
              </a:rPr>
              <a:t>el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río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Guadalhorce que se localiza entre los municipios de Álora y Ardales (Málaga), volverá a abrirse al público a partir de </a:t>
            </a:r>
            <a:r>
              <a:rPr lang="es-ES" i="1" dirty="0">
                <a:solidFill>
                  <a:srgbClr val="FF0000"/>
                </a:solidFill>
              </a:rPr>
              <a:t>la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próxima Semana </a:t>
            </a: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Santa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/>
              <a:t>Anaforické označení místa: </a:t>
            </a:r>
            <a:endParaRPr lang="cs-CZ" dirty="0" smtClean="0"/>
          </a:p>
          <a:p>
            <a:pPr marL="0" indent="0">
              <a:buNone/>
            </a:pPr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Esta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tarde ha tenido lugar la presentación de Guanyem </a:t>
            </a:r>
            <a:r>
              <a:rPr lang="es-ES" dirty="0">
                <a:solidFill>
                  <a:srgbClr val="FF0000"/>
                </a:solidFill>
              </a:rPr>
              <a:t>Barcelona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, la plataforma ciudadana que pretende aglutinar a los movimientos sociales de </a:t>
            </a:r>
            <a:r>
              <a:rPr lang="es-ES" dirty="0">
                <a:solidFill>
                  <a:srgbClr val="FF0000"/>
                </a:solidFill>
              </a:rPr>
              <a:t>la Ciudad Condal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de cara a crear una alternativa municipalista para las elecciones municipales de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2015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cs-CZ" i="1" dirty="0" smtClean="0">
                <a:solidFill>
                  <a:schemeClr val="accent1">
                    <a:lumMod val="50000"/>
                  </a:schemeClr>
                </a:solidFill>
              </a:rPr>
              <a:t>Barcelona jako sídlo hrabat z Barcelony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, další: Moderní gramatika španělštiny, str. 34)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484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KG1 – 2. přednáška: anaforická funkce členu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0219" y="184689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Člen odkazuje k výrazu známému z kontextu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</a:p>
          <a:p>
            <a:pPr marL="0" indent="0">
              <a:buNone/>
            </a:pP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Planes </a:t>
            </a:r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gratis para exprimir Madrid</a:t>
            </a:r>
          </a:p>
          <a:p>
            <a:pPr marL="0" indent="0">
              <a:buNone/>
            </a:pP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Desde conciertos en casas privadas a obras de teatro, películas, talleres de reparación de bicis o una ruta guiada por la estación de metro fantasma de Chamberí. Son algunas propuestas para disfrutar de la capital sin gastarse un duro. </a:t>
            </a:r>
            <a:r>
              <a:rPr lang="es-ES" dirty="0">
                <a:solidFill>
                  <a:srgbClr val="FF0000"/>
                </a:solidFill>
              </a:rPr>
              <a:t>Los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 clásicos como el Museo del Prado no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faltan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98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KG 1 – 2. přednáška: Substantivum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err="1" smtClean="0"/>
              <a:t>Báez</a:t>
            </a:r>
            <a:r>
              <a:rPr lang="cs-CZ" i="1" dirty="0" smtClean="0"/>
              <a:t>, V., Dubský J., Králová J. Moderní gramatiky španělštiny, Fraus, Plzeň, 1999, str. 18. – 35)</a:t>
            </a:r>
          </a:p>
          <a:p>
            <a:pPr marL="0" indent="0">
              <a:buNone/>
            </a:pPr>
            <a:r>
              <a:rPr lang="cs-CZ" dirty="0" smtClean="0"/>
              <a:t>Substantivum: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Základní </a:t>
            </a:r>
            <a:r>
              <a:rPr lang="cs-CZ" dirty="0" smtClean="0"/>
              <a:t>typy</a:t>
            </a:r>
          </a:p>
          <a:p>
            <a:pPr marL="0" indent="0">
              <a:buNone/>
            </a:pPr>
            <a:r>
              <a:rPr lang="cs-CZ" dirty="0" smtClean="0"/>
              <a:t>Počitatelnost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056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KG 1 – 2. přednáška: substantivum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Rod: mužský, ženský</a:t>
            </a:r>
          </a:p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La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yihad no es guerra, y mucho menos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sant</a:t>
            </a:r>
            <a:r>
              <a:rPr lang="es-ES" dirty="0" smtClean="0">
                <a:solidFill>
                  <a:srgbClr val="FF0000"/>
                </a:solidFill>
              </a:rPr>
              <a:t>a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Číslo: jednotné, množné</a:t>
            </a:r>
          </a:p>
          <a:p>
            <a:pPr marL="0" indent="0">
              <a:buNone/>
            </a:pPr>
            <a:r>
              <a:rPr lang="cs-CZ" dirty="0" smtClean="0"/>
              <a:t>Syntaktické funkce: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Podmět: </a:t>
            </a:r>
            <a:r>
              <a:rPr lang="cs-CZ" dirty="0" smtClean="0">
                <a:solidFill>
                  <a:srgbClr val="FF0000"/>
                </a:solidFill>
              </a:rPr>
              <a:t>Juan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es mi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amigo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P</a:t>
            </a:r>
            <a:r>
              <a:rPr lang="cs-CZ" dirty="0" smtClean="0"/>
              <a:t>římý předmět: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Ayer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encontré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a Juan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Nepřímý předmět: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Dieron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el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chocolate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a Juan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Předložkový předmět: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Trajeron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un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chocolate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para Juan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Doplněk: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Lo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eligieron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presidente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Příslovečné určení: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Llegó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a </a:t>
            </a:r>
            <a:r>
              <a:rPr lang="cs-CZ" dirty="0" err="1" smtClean="0">
                <a:solidFill>
                  <a:srgbClr val="FF0000"/>
                </a:solidFill>
              </a:rPr>
              <a:t>casa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muy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tarde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462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KG 1 – 2. přednáška: substantivum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Základní typy substantiv:</a:t>
            </a:r>
          </a:p>
          <a:p>
            <a:pPr marL="0" indent="0">
              <a:buNone/>
            </a:pPr>
            <a:r>
              <a:rPr lang="cs-CZ" dirty="0" smtClean="0"/>
              <a:t>Obecná (</a:t>
            </a:r>
            <a:r>
              <a:rPr lang="cs-CZ" dirty="0" err="1" smtClean="0">
                <a:solidFill>
                  <a:srgbClr val="FF0000"/>
                </a:solidFill>
              </a:rPr>
              <a:t>ciudad</a:t>
            </a:r>
            <a:r>
              <a:rPr lang="cs-CZ" dirty="0" smtClean="0"/>
              <a:t>) / vlastní (</a:t>
            </a:r>
            <a:r>
              <a:rPr lang="cs-CZ" dirty="0" smtClean="0">
                <a:solidFill>
                  <a:srgbClr val="FF0000"/>
                </a:solidFill>
              </a:rPr>
              <a:t>Barcelona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Abstraktní / konkrétní</a:t>
            </a:r>
          </a:p>
          <a:p>
            <a:pPr marL="0" indent="0">
              <a:buNone/>
            </a:pPr>
            <a:r>
              <a:rPr lang="cs-CZ" dirty="0" smtClean="0"/>
              <a:t>Individuální (</a:t>
            </a:r>
            <a:r>
              <a:rPr lang="cs-CZ" dirty="0" smtClean="0">
                <a:solidFill>
                  <a:srgbClr val="FF0000"/>
                </a:solidFill>
              </a:rPr>
              <a:t>profesor</a:t>
            </a:r>
            <a:r>
              <a:rPr lang="cs-CZ" dirty="0" smtClean="0"/>
              <a:t>) / kolektivní (</a:t>
            </a:r>
            <a:r>
              <a:rPr lang="cs-CZ" dirty="0" err="1" smtClean="0">
                <a:solidFill>
                  <a:srgbClr val="FF0000"/>
                </a:solidFill>
              </a:rPr>
              <a:t>profesorado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Počitatelná (</a:t>
            </a:r>
            <a:r>
              <a:rPr lang="cs-CZ" dirty="0" err="1" smtClean="0">
                <a:solidFill>
                  <a:srgbClr val="FF0000"/>
                </a:solidFill>
              </a:rPr>
              <a:t>casa</a:t>
            </a:r>
            <a:r>
              <a:rPr lang="cs-CZ" dirty="0" smtClean="0"/>
              <a:t>) /nepočitatelná (</a:t>
            </a:r>
            <a:r>
              <a:rPr lang="cs-CZ" dirty="0" err="1" smtClean="0">
                <a:solidFill>
                  <a:srgbClr val="FF0000"/>
                </a:solidFill>
              </a:rPr>
              <a:t>agua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092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KG 1 – 2. přednáška: substantivum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8000" b="1" dirty="0" smtClean="0"/>
              <a:t>Počitatelná: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dirty="0" smtClean="0"/>
              <a:t>Modifikátory v plurálu: člen (</a:t>
            </a:r>
            <a:r>
              <a:rPr lang="cs-CZ" sz="8000" dirty="0" smtClean="0">
                <a:solidFill>
                  <a:srgbClr val="FF0000"/>
                </a:solidFill>
              </a:rPr>
              <a:t>las </a:t>
            </a:r>
            <a:r>
              <a:rPr lang="cs-CZ" sz="8000" dirty="0" err="1" smtClean="0">
                <a:solidFill>
                  <a:srgbClr val="FF0000"/>
                </a:solidFill>
              </a:rPr>
              <a:t>casas</a:t>
            </a:r>
            <a:r>
              <a:rPr lang="cs-CZ" sz="8000" dirty="0" smtClean="0"/>
              <a:t>), ukazovací a přivlastňovací zájmena (</a:t>
            </a:r>
            <a:r>
              <a:rPr lang="cs-CZ" sz="8000" dirty="0" smtClean="0">
                <a:solidFill>
                  <a:srgbClr val="FF0000"/>
                </a:solidFill>
              </a:rPr>
              <a:t>mis </a:t>
            </a:r>
            <a:r>
              <a:rPr lang="cs-CZ" sz="8000" dirty="0" err="1" smtClean="0">
                <a:solidFill>
                  <a:srgbClr val="FF0000"/>
                </a:solidFill>
              </a:rPr>
              <a:t>amigos</a:t>
            </a:r>
            <a:r>
              <a:rPr lang="cs-CZ" sz="8000" dirty="0" smtClean="0"/>
              <a:t>, </a:t>
            </a:r>
            <a:r>
              <a:rPr lang="cs-CZ" sz="8000" dirty="0" err="1" smtClean="0">
                <a:solidFill>
                  <a:srgbClr val="FF0000"/>
                </a:solidFill>
              </a:rPr>
              <a:t>estas</a:t>
            </a:r>
            <a:r>
              <a:rPr lang="cs-CZ" sz="8000" dirty="0" smtClean="0">
                <a:solidFill>
                  <a:srgbClr val="FF0000"/>
                </a:solidFill>
              </a:rPr>
              <a:t> </a:t>
            </a:r>
            <a:r>
              <a:rPr lang="cs-CZ" sz="8000" dirty="0" err="1" smtClean="0">
                <a:solidFill>
                  <a:srgbClr val="FF0000"/>
                </a:solidFill>
              </a:rPr>
              <a:t>familias</a:t>
            </a:r>
            <a:r>
              <a:rPr lang="cs-CZ" sz="8000" dirty="0" smtClean="0"/>
              <a:t>), základní číslovky (tres </a:t>
            </a:r>
            <a:r>
              <a:rPr lang="cs-CZ" sz="8000" dirty="0" err="1" smtClean="0"/>
              <a:t>mesas</a:t>
            </a:r>
            <a:r>
              <a:rPr lang="cs-CZ" sz="8000" dirty="0" smtClean="0"/>
              <a:t>), neurčitá zájmena a číslovky (</a:t>
            </a:r>
            <a:r>
              <a:rPr lang="cs-CZ" sz="8000" dirty="0" err="1" smtClean="0">
                <a:solidFill>
                  <a:srgbClr val="FF0000"/>
                </a:solidFill>
              </a:rPr>
              <a:t>muchos</a:t>
            </a:r>
            <a:r>
              <a:rPr lang="cs-CZ" sz="8000" dirty="0" smtClean="0">
                <a:solidFill>
                  <a:srgbClr val="FF0000"/>
                </a:solidFill>
              </a:rPr>
              <a:t> </a:t>
            </a:r>
            <a:r>
              <a:rPr lang="cs-CZ" sz="8000" dirty="0" err="1" smtClean="0">
                <a:solidFill>
                  <a:srgbClr val="FF0000"/>
                </a:solidFill>
              </a:rPr>
              <a:t>viajes</a:t>
            </a:r>
            <a:r>
              <a:rPr lang="cs-CZ" sz="8000" dirty="0" smtClean="0"/>
              <a:t>, </a:t>
            </a:r>
            <a:r>
              <a:rPr lang="cs-CZ" sz="8000" dirty="0" err="1" smtClean="0">
                <a:solidFill>
                  <a:srgbClr val="FF0000"/>
                </a:solidFill>
              </a:rPr>
              <a:t>varias</a:t>
            </a:r>
            <a:r>
              <a:rPr lang="cs-CZ" sz="8000" dirty="0" smtClean="0"/>
              <a:t> </a:t>
            </a:r>
            <a:r>
              <a:rPr lang="cs-CZ" sz="8000" dirty="0" err="1" smtClean="0">
                <a:solidFill>
                  <a:srgbClr val="FF0000"/>
                </a:solidFill>
              </a:rPr>
              <a:t>actitudes</a:t>
            </a:r>
            <a:r>
              <a:rPr lang="cs-CZ" sz="8000" dirty="0" smtClean="0"/>
              <a:t>, </a:t>
            </a:r>
            <a:r>
              <a:rPr lang="cs-CZ" sz="8000" dirty="0" err="1" smtClean="0">
                <a:solidFill>
                  <a:srgbClr val="FF0000"/>
                </a:solidFill>
              </a:rPr>
              <a:t>cuántas</a:t>
            </a:r>
            <a:r>
              <a:rPr lang="cs-CZ" sz="8000" dirty="0" smtClean="0">
                <a:solidFill>
                  <a:srgbClr val="FF0000"/>
                </a:solidFill>
              </a:rPr>
              <a:t> </a:t>
            </a:r>
            <a:r>
              <a:rPr lang="cs-CZ" sz="8000" dirty="0" err="1" smtClean="0">
                <a:solidFill>
                  <a:srgbClr val="FF0000"/>
                </a:solidFill>
              </a:rPr>
              <a:t>manzanas</a:t>
            </a:r>
            <a:r>
              <a:rPr lang="cs-CZ" sz="8000" dirty="0" smtClean="0"/>
              <a:t>)</a:t>
            </a:r>
          </a:p>
          <a:p>
            <a:pPr marL="0" indent="0">
              <a:buNone/>
            </a:pPr>
            <a:r>
              <a:rPr lang="cs-CZ" sz="8000" b="1" dirty="0" smtClean="0"/>
              <a:t>Nepočitatelná</a:t>
            </a:r>
            <a:r>
              <a:rPr lang="cs-CZ" sz="8000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dirty="0" smtClean="0"/>
              <a:t>Netvoří plurál </a:t>
            </a:r>
          </a:p>
          <a:p>
            <a:pPr marL="0" indent="0">
              <a:buNone/>
            </a:pPr>
            <a:r>
              <a:rPr lang="cs-CZ" sz="8000" b="1" dirty="0" smtClean="0"/>
              <a:t>Přechody mezi počitatelnými a nepočitatelnými</a:t>
            </a:r>
            <a:r>
              <a:rPr lang="cs-CZ" sz="8000" dirty="0" smtClean="0"/>
              <a:t>:</a:t>
            </a:r>
          </a:p>
          <a:p>
            <a:pPr marL="0" indent="0">
              <a:buNone/>
            </a:pPr>
            <a:r>
              <a:rPr lang="cs-CZ" sz="8000" b="1" dirty="0" smtClean="0"/>
              <a:t>Nepočitatelná – počitatelná</a:t>
            </a:r>
            <a:r>
              <a:rPr lang="cs-CZ" sz="8000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dirty="0" smtClean="0"/>
              <a:t>Individualizační role: </a:t>
            </a:r>
            <a:r>
              <a:rPr lang="cs-CZ" sz="8000" dirty="0" err="1" smtClean="0"/>
              <a:t>Existen</a:t>
            </a:r>
            <a:r>
              <a:rPr lang="cs-CZ" sz="8000" dirty="0" smtClean="0"/>
              <a:t> </a:t>
            </a:r>
            <a:r>
              <a:rPr lang="cs-CZ" sz="8000" dirty="0" err="1" smtClean="0"/>
              <a:t>más</a:t>
            </a:r>
            <a:r>
              <a:rPr lang="cs-CZ" sz="8000" dirty="0" smtClean="0"/>
              <a:t> de </a:t>
            </a:r>
            <a:r>
              <a:rPr lang="cs-CZ" sz="8000" dirty="0" err="1" smtClean="0"/>
              <a:t>cincuenta</a:t>
            </a:r>
            <a:r>
              <a:rPr lang="cs-CZ" sz="8000" dirty="0" smtClean="0"/>
              <a:t> </a:t>
            </a:r>
            <a:r>
              <a:rPr lang="cs-CZ" sz="8000" dirty="0" err="1" smtClean="0">
                <a:solidFill>
                  <a:srgbClr val="FF0000"/>
                </a:solidFill>
              </a:rPr>
              <a:t>aceites</a:t>
            </a:r>
            <a:r>
              <a:rPr lang="cs-CZ" sz="8000" dirty="0" smtClean="0"/>
              <a:t> de </a:t>
            </a:r>
            <a:r>
              <a:rPr lang="cs-CZ" sz="8000" dirty="0" err="1" smtClean="0"/>
              <a:t>motores</a:t>
            </a:r>
            <a:r>
              <a:rPr lang="cs-CZ" sz="8000" dirty="0" smtClean="0"/>
              <a:t> de </a:t>
            </a:r>
            <a:r>
              <a:rPr lang="cs-CZ" sz="8000" dirty="0" err="1" smtClean="0"/>
              <a:t>combustión</a:t>
            </a:r>
            <a:r>
              <a:rPr lang="cs-CZ" sz="80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dirty="0" smtClean="0"/>
              <a:t>Metonymické označení osob: </a:t>
            </a:r>
            <a:r>
              <a:rPr lang="cs-CZ" sz="8000" dirty="0" smtClean="0">
                <a:solidFill>
                  <a:srgbClr val="FF0000"/>
                </a:solidFill>
              </a:rPr>
              <a:t>una </a:t>
            </a:r>
            <a:r>
              <a:rPr lang="cs-CZ" sz="8000" dirty="0" err="1" smtClean="0">
                <a:solidFill>
                  <a:srgbClr val="FF0000"/>
                </a:solidFill>
              </a:rPr>
              <a:t>belleza</a:t>
            </a:r>
            <a:r>
              <a:rPr lang="cs-CZ" sz="8000" dirty="0" smtClean="0">
                <a:solidFill>
                  <a:srgbClr val="FF0000"/>
                </a:solidFill>
              </a:rPr>
              <a:t>, una </a:t>
            </a:r>
            <a:r>
              <a:rPr lang="cs-CZ" sz="8000" dirty="0" err="1" smtClean="0">
                <a:solidFill>
                  <a:srgbClr val="FF0000"/>
                </a:solidFill>
              </a:rPr>
              <a:t>eminencia</a:t>
            </a:r>
            <a:r>
              <a:rPr lang="cs-CZ" sz="8000" dirty="0" smtClean="0"/>
              <a:t>. </a:t>
            </a:r>
          </a:p>
          <a:p>
            <a:pPr marL="0" indent="0">
              <a:buNone/>
            </a:pPr>
            <a:r>
              <a:rPr lang="cs-CZ" sz="8000" b="1" dirty="0" smtClean="0"/>
              <a:t>Počitatelná – nepočitatelná</a:t>
            </a:r>
            <a:r>
              <a:rPr lang="cs-CZ" sz="8000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dirty="0" smtClean="0"/>
              <a:t>Změna smyslu, expresívní a regionální rysy: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dirty="0" smtClean="0"/>
              <a:t>Kvalitativní: </a:t>
            </a:r>
            <a:r>
              <a:rPr lang="cs-CZ" sz="8000" dirty="0" err="1" smtClean="0"/>
              <a:t>Me</a:t>
            </a:r>
            <a:r>
              <a:rPr lang="cs-CZ" sz="8000" dirty="0" smtClean="0"/>
              <a:t> </a:t>
            </a:r>
            <a:r>
              <a:rPr lang="cs-CZ" sz="8000" dirty="0" err="1" smtClean="0"/>
              <a:t>parece</a:t>
            </a:r>
            <a:r>
              <a:rPr lang="cs-CZ" sz="8000" dirty="0" smtClean="0"/>
              <a:t> </a:t>
            </a:r>
            <a:r>
              <a:rPr lang="cs-CZ" sz="8000" dirty="0" err="1" smtClean="0"/>
              <a:t>que</a:t>
            </a:r>
            <a:r>
              <a:rPr lang="cs-CZ" sz="8000" dirty="0" smtClean="0"/>
              <a:t> es </a:t>
            </a:r>
            <a:r>
              <a:rPr lang="cs-CZ" sz="8000" dirty="0" err="1" smtClean="0">
                <a:solidFill>
                  <a:srgbClr val="FF0000"/>
                </a:solidFill>
              </a:rPr>
              <a:t>mucho</a:t>
            </a:r>
            <a:r>
              <a:rPr lang="cs-CZ" sz="8000" dirty="0" smtClean="0">
                <a:solidFill>
                  <a:srgbClr val="FF0000"/>
                </a:solidFill>
              </a:rPr>
              <a:t> auto </a:t>
            </a:r>
            <a:r>
              <a:rPr lang="cs-CZ" sz="8000" dirty="0" smtClean="0"/>
              <a:t>para </a:t>
            </a:r>
            <a:r>
              <a:rPr lang="cs-CZ" sz="8000" dirty="0" err="1" smtClean="0"/>
              <a:t>tí</a:t>
            </a:r>
            <a:r>
              <a:rPr lang="cs-CZ" sz="80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dirty="0" smtClean="0"/>
              <a:t>Kvantitativní: </a:t>
            </a:r>
            <a:r>
              <a:rPr lang="cs-CZ" sz="8000" dirty="0" err="1" smtClean="0"/>
              <a:t>Aquí</a:t>
            </a:r>
            <a:r>
              <a:rPr lang="cs-CZ" sz="8000" dirty="0" smtClean="0"/>
              <a:t> </a:t>
            </a:r>
            <a:r>
              <a:rPr lang="cs-CZ" sz="8000" dirty="0" err="1" smtClean="0"/>
              <a:t>hay</a:t>
            </a:r>
            <a:r>
              <a:rPr lang="cs-CZ" sz="8000" dirty="0" smtClean="0"/>
              <a:t> </a:t>
            </a:r>
            <a:r>
              <a:rPr lang="cs-CZ" sz="8000" dirty="0" err="1" smtClean="0">
                <a:solidFill>
                  <a:srgbClr val="FF0000"/>
                </a:solidFill>
              </a:rPr>
              <a:t>demasiado</a:t>
            </a:r>
            <a:r>
              <a:rPr lang="cs-CZ" sz="8000" dirty="0" smtClean="0">
                <a:solidFill>
                  <a:srgbClr val="FF0000"/>
                </a:solidFill>
              </a:rPr>
              <a:t> </a:t>
            </a:r>
            <a:r>
              <a:rPr lang="cs-CZ" sz="8000" dirty="0" err="1" smtClean="0">
                <a:solidFill>
                  <a:srgbClr val="FF0000"/>
                </a:solidFill>
              </a:rPr>
              <a:t>hombre</a:t>
            </a:r>
            <a:r>
              <a:rPr lang="cs-CZ" sz="8000" dirty="0" smtClean="0">
                <a:solidFill>
                  <a:srgbClr val="FF0000"/>
                </a:solidFill>
              </a:rPr>
              <a:t> </a:t>
            </a:r>
            <a:r>
              <a:rPr lang="cs-CZ" sz="8000" dirty="0" smtClean="0"/>
              <a:t>y </a:t>
            </a:r>
            <a:r>
              <a:rPr lang="cs-CZ" sz="8000" dirty="0" err="1" smtClean="0"/>
              <a:t>muy</a:t>
            </a:r>
            <a:r>
              <a:rPr lang="cs-CZ" sz="8000" dirty="0" smtClean="0"/>
              <a:t> </a:t>
            </a:r>
            <a:r>
              <a:rPr lang="cs-CZ" sz="8000" dirty="0" err="1" smtClean="0">
                <a:solidFill>
                  <a:srgbClr val="FF0000"/>
                </a:solidFill>
              </a:rPr>
              <a:t>poca</a:t>
            </a:r>
            <a:r>
              <a:rPr lang="cs-CZ" sz="8000" dirty="0" smtClean="0"/>
              <a:t> </a:t>
            </a:r>
            <a:r>
              <a:rPr lang="cs-CZ" sz="8000" dirty="0" err="1" smtClean="0"/>
              <a:t>mujer</a:t>
            </a:r>
            <a:r>
              <a:rPr lang="cs-CZ" sz="8000" dirty="0" smtClean="0"/>
              <a:t>.</a:t>
            </a:r>
            <a:r>
              <a:rPr lang="cs-CZ" sz="800" dirty="0"/>
              <a:t>  </a:t>
            </a:r>
            <a:r>
              <a:rPr lang="cs-CZ" sz="800" b="1" dirty="0" smtClean="0"/>
              <a:t>“</a:t>
            </a:r>
            <a:endParaRPr lang="cs-CZ" sz="8000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8000" dirty="0"/>
          </a:p>
          <a:p>
            <a:pPr>
              <a:buFont typeface="Wingdings" panose="05000000000000000000" pitchFamily="2" charset="2"/>
              <a:buChar char="Ø"/>
            </a:pPr>
            <a:endParaRPr lang="cs-CZ" sz="8000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8000" dirty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6024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KG1 – 2. přednáška: substantivum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Přechody mezi počitatelnými a nepočitatelnými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b="1" dirty="0"/>
              <a:t>Nepočitatelná – počitatelná</a:t>
            </a:r>
            <a:r>
              <a:rPr lang="cs-CZ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Individualizační role: </a:t>
            </a:r>
            <a:r>
              <a:rPr lang="cs-CZ" dirty="0" err="1"/>
              <a:t>Existen</a:t>
            </a:r>
            <a:r>
              <a:rPr lang="cs-CZ" dirty="0"/>
              <a:t> </a:t>
            </a:r>
            <a:r>
              <a:rPr lang="cs-CZ" dirty="0" err="1"/>
              <a:t>más</a:t>
            </a:r>
            <a:r>
              <a:rPr lang="cs-CZ" dirty="0"/>
              <a:t> de </a:t>
            </a:r>
            <a:r>
              <a:rPr lang="cs-CZ" dirty="0" err="1"/>
              <a:t>cincuenta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aceites</a:t>
            </a:r>
            <a:r>
              <a:rPr lang="cs-CZ" dirty="0"/>
              <a:t> de </a:t>
            </a:r>
            <a:r>
              <a:rPr lang="cs-CZ" dirty="0" err="1"/>
              <a:t>motores</a:t>
            </a:r>
            <a:r>
              <a:rPr lang="cs-CZ" dirty="0"/>
              <a:t> de </a:t>
            </a:r>
            <a:r>
              <a:rPr lang="cs-CZ" dirty="0" err="1"/>
              <a:t>combustión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Metonymické označení osob: </a:t>
            </a:r>
            <a:r>
              <a:rPr lang="cs-CZ" dirty="0">
                <a:solidFill>
                  <a:srgbClr val="FF0000"/>
                </a:solidFill>
              </a:rPr>
              <a:t>una </a:t>
            </a:r>
            <a:r>
              <a:rPr lang="cs-CZ" dirty="0" err="1">
                <a:solidFill>
                  <a:srgbClr val="FF0000"/>
                </a:solidFill>
              </a:rPr>
              <a:t>belleza</a:t>
            </a:r>
            <a:r>
              <a:rPr lang="cs-CZ" dirty="0">
                <a:solidFill>
                  <a:srgbClr val="FF0000"/>
                </a:solidFill>
              </a:rPr>
              <a:t>, una </a:t>
            </a:r>
            <a:r>
              <a:rPr lang="cs-CZ" dirty="0" err="1">
                <a:solidFill>
                  <a:srgbClr val="FF0000"/>
                </a:solidFill>
              </a:rPr>
              <a:t>eminencia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b="1" dirty="0"/>
              <a:t>Počitatelná – nepočitatelná</a:t>
            </a:r>
            <a:r>
              <a:rPr lang="cs-CZ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Změna smyslu, expresívní a regionální rysy: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Kvalitativní: </a:t>
            </a:r>
            <a:r>
              <a:rPr lang="cs-CZ" dirty="0" err="1"/>
              <a:t>Me</a:t>
            </a:r>
            <a:r>
              <a:rPr lang="cs-CZ" dirty="0"/>
              <a:t> </a:t>
            </a:r>
            <a:r>
              <a:rPr lang="cs-CZ" dirty="0" err="1"/>
              <a:t>parece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es </a:t>
            </a:r>
            <a:r>
              <a:rPr lang="cs-CZ" dirty="0" err="1">
                <a:solidFill>
                  <a:srgbClr val="FF0000"/>
                </a:solidFill>
              </a:rPr>
              <a:t>mucho</a:t>
            </a:r>
            <a:r>
              <a:rPr lang="cs-CZ" dirty="0">
                <a:solidFill>
                  <a:srgbClr val="FF0000"/>
                </a:solidFill>
              </a:rPr>
              <a:t> auto </a:t>
            </a:r>
            <a:r>
              <a:rPr lang="cs-CZ" dirty="0"/>
              <a:t>para </a:t>
            </a:r>
            <a:r>
              <a:rPr lang="cs-CZ" dirty="0" err="1"/>
              <a:t>tí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Kvantitativní: </a:t>
            </a:r>
            <a:r>
              <a:rPr lang="cs-CZ" dirty="0" err="1"/>
              <a:t>Aquí</a:t>
            </a:r>
            <a:r>
              <a:rPr lang="cs-CZ" dirty="0"/>
              <a:t> </a:t>
            </a:r>
            <a:r>
              <a:rPr lang="cs-CZ" dirty="0" err="1"/>
              <a:t>hay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demasiado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hombre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y </a:t>
            </a:r>
            <a:r>
              <a:rPr lang="cs-CZ" dirty="0" err="1"/>
              <a:t>muy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poca</a:t>
            </a:r>
            <a:r>
              <a:rPr lang="cs-CZ" dirty="0"/>
              <a:t> </a:t>
            </a:r>
            <a:r>
              <a:rPr lang="cs-CZ" dirty="0" err="1"/>
              <a:t>mujer</a:t>
            </a:r>
            <a:r>
              <a:rPr lang="cs-CZ" dirty="0"/>
              <a:t>.</a:t>
            </a:r>
            <a:r>
              <a:rPr lang="cs-CZ" sz="100" dirty="0"/>
              <a:t>  </a:t>
            </a:r>
            <a:r>
              <a:rPr lang="cs-CZ" sz="100" b="1" dirty="0" smtClean="0"/>
              <a:t>“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00" b="1" dirty="0"/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b="1" dirty="0"/>
              <a:t>“</a:t>
            </a:r>
            <a:r>
              <a:rPr lang="cs-CZ" dirty="0"/>
              <a:t>La </a:t>
            </a:r>
            <a:r>
              <a:rPr lang="cs-CZ" dirty="0" err="1"/>
              <a:t>pirámide</a:t>
            </a:r>
            <a:r>
              <a:rPr lang="cs-CZ" dirty="0"/>
              <a:t> de </a:t>
            </a:r>
            <a:r>
              <a:rPr lang="cs-CZ" dirty="0" err="1"/>
              <a:t>prestación</a:t>
            </a:r>
            <a:r>
              <a:rPr lang="cs-CZ" dirty="0"/>
              <a:t> de </a:t>
            </a:r>
            <a:r>
              <a:rPr lang="cs-CZ" dirty="0" err="1"/>
              <a:t>cuidados</a:t>
            </a:r>
            <a:r>
              <a:rPr lang="cs-CZ" dirty="0"/>
              <a:t> </a:t>
            </a:r>
            <a:r>
              <a:rPr lang="cs-CZ" dirty="0" err="1"/>
              <a:t>potenciales</a:t>
            </a:r>
            <a:r>
              <a:rPr lang="cs-CZ" dirty="0"/>
              <a:t> se ha </a:t>
            </a:r>
            <a:r>
              <a:rPr lang="cs-CZ" dirty="0" err="1"/>
              <a:t>invertido</a:t>
            </a:r>
            <a:r>
              <a:rPr lang="cs-CZ" b="1" dirty="0"/>
              <a:t>. </a:t>
            </a:r>
            <a:r>
              <a:rPr lang="cs-CZ" dirty="0" err="1"/>
              <a:t>Ahora</a:t>
            </a:r>
            <a:r>
              <a:rPr lang="cs-CZ" dirty="0"/>
              <a:t> </a:t>
            </a:r>
            <a:r>
              <a:rPr lang="cs-CZ" dirty="0" err="1"/>
              <a:t>hay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demasiado</a:t>
            </a:r>
            <a:r>
              <a:rPr lang="cs-CZ" dirty="0"/>
              <a:t> </a:t>
            </a:r>
            <a:r>
              <a:rPr lang="cs-CZ" dirty="0" err="1"/>
              <a:t>familiar</a:t>
            </a:r>
            <a:r>
              <a:rPr lang="cs-CZ" dirty="0"/>
              <a:t> para </a:t>
            </a:r>
            <a:r>
              <a:rPr lang="cs-CZ" dirty="0" err="1"/>
              <a:t>tan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poco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/>
              <a:t>niño</a:t>
            </a:r>
            <a:r>
              <a:rPr lang="cs-CZ" dirty="0"/>
              <a:t>”, </a:t>
            </a:r>
            <a:r>
              <a:rPr lang="cs-CZ" dirty="0" err="1"/>
              <a:t>considera</a:t>
            </a:r>
            <a:r>
              <a:rPr lang="cs-CZ" dirty="0"/>
              <a:t> la </a:t>
            </a:r>
            <a:r>
              <a:rPr lang="cs-CZ" dirty="0" err="1"/>
              <a:t>socióloga</a:t>
            </a:r>
            <a:r>
              <a:rPr lang="cs-CZ" dirty="0"/>
              <a:t>. (</a:t>
            </a:r>
            <a:r>
              <a:rPr lang="cs-CZ" u="sng" dirty="0">
                <a:hlinkClick r:id="rId2"/>
              </a:rPr>
              <a:t>www.elpais.es</a:t>
            </a:r>
            <a:r>
              <a:rPr lang="cs-CZ" dirty="0"/>
              <a:t>, 3. 10. 2019)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7993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Kg 1 – 2. přednáška: substantivum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Vlastní jména:</a:t>
            </a:r>
          </a:p>
          <a:p>
            <a:pPr marL="0" indent="0">
              <a:buNone/>
            </a:pPr>
            <a:r>
              <a:rPr lang="cs-CZ" dirty="0" smtClean="0"/>
              <a:t>Časové úseky</a:t>
            </a:r>
          </a:p>
          <a:p>
            <a:pPr marL="0" indent="0">
              <a:buNone/>
            </a:pPr>
            <a:r>
              <a:rPr lang="cs-CZ" dirty="0" smtClean="0"/>
              <a:t>Instituce (včetně iniciálových zkratek)</a:t>
            </a:r>
          </a:p>
          <a:p>
            <a:pPr marL="0" indent="0">
              <a:buNone/>
            </a:pPr>
            <a:r>
              <a:rPr lang="cs-CZ" dirty="0" smtClean="0"/>
              <a:t>Nominální formy oslovení</a:t>
            </a:r>
          </a:p>
          <a:p>
            <a:pPr marL="0" indent="0">
              <a:buNone/>
            </a:pPr>
            <a:r>
              <a:rPr lang="cs-CZ" dirty="0" smtClean="0"/>
              <a:t>Místní jména: </a:t>
            </a:r>
            <a:r>
              <a:rPr lang="cs-CZ" dirty="0" smtClean="0">
                <a:solidFill>
                  <a:srgbClr val="FF0000"/>
                </a:solidFill>
              </a:rPr>
              <a:t>San Sebastian - </a:t>
            </a:r>
            <a:r>
              <a:rPr lang="cs-CZ" dirty="0" err="1" smtClean="0">
                <a:solidFill>
                  <a:srgbClr val="FF0000"/>
                </a:solidFill>
              </a:rPr>
              <a:t>Donostia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Vědecké a matematické symboly</a:t>
            </a:r>
          </a:p>
          <a:p>
            <a:pPr marL="0" indent="0">
              <a:buNone/>
            </a:pPr>
            <a:r>
              <a:rPr lang="cs-CZ" dirty="0" smtClean="0"/>
              <a:t>Příležitostná pojmenování:</a:t>
            </a:r>
            <a:r>
              <a:rPr lang="cs-CZ" dirty="0" smtClean="0">
                <a:solidFill>
                  <a:srgbClr val="FF0000"/>
                </a:solidFill>
              </a:rPr>
              <a:t> Barcelona – Ciudad </a:t>
            </a:r>
            <a:r>
              <a:rPr lang="cs-CZ" dirty="0" err="1" smtClean="0">
                <a:solidFill>
                  <a:srgbClr val="FF0000"/>
                </a:solidFill>
              </a:rPr>
              <a:t>Condal</a:t>
            </a:r>
            <a:r>
              <a:rPr lang="cs-CZ" dirty="0" smtClean="0">
                <a:solidFill>
                  <a:srgbClr val="FF0000"/>
                </a:solidFill>
              </a:rPr>
              <a:t>, Toledo – Ciudad </a:t>
            </a:r>
            <a:r>
              <a:rPr lang="cs-CZ" dirty="0" err="1" smtClean="0">
                <a:solidFill>
                  <a:srgbClr val="FF0000"/>
                </a:solidFill>
              </a:rPr>
              <a:t>Imperial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308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KG 1 – 2. přednáška: člen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Rozsah kategorie:</a:t>
            </a:r>
          </a:p>
          <a:p>
            <a:pPr marL="0" indent="0">
              <a:buNone/>
            </a:pPr>
            <a:r>
              <a:rPr lang="cs-CZ" dirty="0" smtClean="0"/>
              <a:t>Určitý / neurčitý</a:t>
            </a:r>
          </a:p>
          <a:p>
            <a:pPr marL="0" indent="0">
              <a:buNone/>
            </a:pPr>
            <a:r>
              <a:rPr lang="cs-CZ" dirty="0" smtClean="0"/>
              <a:t>Tvar </a:t>
            </a:r>
            <a:r>
              <a:rPr lang="cs-CZ" dirty="0" err="1" smtClean="0">
                <a:solidFill>
                  <a:srgbClr val="FF0000"/>
                </a:solidFill>
              </a:rPr>
              <a:t>lo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788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KG 1 – 2. přednáška: člen u </a:t>
            </a:r>
            <a:r>
              <a:rPr lang="cs-CZ" dirty="0" err="1" smtClean="0"/>
              <a:t>jem</a:t>
            </a:r>
            <a:r>
              <a:rPr lang="cs-CZ" dirty="0" smtClean="0"/>
              <a:t> obecných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0865" y="1568303"/>
            <a:ext cx="109728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Člen určitý</a:t>
            </a:r>
            <a:r>
              <a:rPr lang="cs-CZ" b="1" dirty="0" smtClean="0"/>
              <a:t>: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Výraz známý z předchozího sdělení nebo ze situace: 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 smtClean="0">
                <a:solidFill>
                  <a:srgbClr val="FF0000"/>
                </a:solidFill>
              </a:rPr>
              <a:t>El </a:t>
            </a:r>
            <a:r>
              <a:rPr lang="es-ES" dirty="0"/>
              <a:t>Gobierno denuncia </a:t>
            </a:r>
            <a:r>
              <a:rPr lang="es-ES" dirty="0">
                <a:solidFill>
                  <a:srgbClr val="FF0000"/>
                </a:solidFill>
              </a:rPr>
              <a:t>la</a:t>
            </a:r>
            <a:r>
              <a:rPr lang="es-ES" dirty="0"/>
              <a:t> acción de “grupos violentos coordinados” en las capitales </a:t>
            </a:r>
            <a:r>
              <a:rPr lang="es-ES" dirty="0" smtClean="0"/>
              <a:t>catalanas</a:t>
            </a:r>
            <a:r>
              <a:rPr lang="cs-CZ" dirty="0" smtClean="0"/>
              <a:t>.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16. 10. 2019) </a:t>
            </a:r>
            <a:r>
              <a:rPr lang="cs-CZ" dirty="0" smtClean="0"/>
              <a:t>– kontext je dán sdělením o situaci v Katalánsku, jde o centrální vládu a skupiny výtržníků.</a:t>
            </a:r>
            <a:endParaRPr lang="es-ES" dirty="0"/>
          </a:p>
          <a:p>
            <a:pPr marL="0" indent="0">
              <a:buNone/>
            </a:pPr>
            <a:r>
              <a:rPr lang="cs-CZ" dirty="0" smtClean="0">
                <a:solidFill>
                  <a:srgbClr val="FFC000"/>
                </a:solidFill>
              </a:rPr>
              <a:t>Substantivum nepočitatelné, pojaté </a:t>
            </a:r>
            <a:r>
              <a:rPr lang="cs-CZ" dirty="0" smtClean="0">
                <a:solidFill>
                  <a:srgbClr val="FFC000"/>
                </a:solidFill>
              </a:rPr>
              <a:t>obecně</a:t>
            </a:r>
          </a:p>
          <a:p>
            <a:pPr marL="0" indent="0">
              <a:buNone/>
            </a:pPr>
            <a:r>
              <a:rPr lang="es-ES" dirty="0"/>
              <a:t>Gonzalo Suárez: “</a:t>
            </a:r>
            <a:r>
              <a:rPr lang="es-ES" dirty="0">
                <a:solidFill>
                  <a:srgbClr val="FFC000"/>
                </a:solidFill>
              </a:rPr>
              <a:t>El</a:t>
            </a:r>
            <a:r>
              <a:rPr lang="es-ES" dirty="0"/>
              <a:t> arte y </a:t>
            </a:r>
            <a:r>
              <a:rPr lang="es-ES" dirty="0">
                <a:solidFill>
                  <a:srgbClr val="FFC000"/>
                </a:solidFill>
              </a:rPr>
              <a:t>la</a:t>
            </a:r>
            <a:r>
              <a:rPr lang="es-ES" dirty="0"/>
              <a:t> cultura han sobrevivido a guerras y </a:t>
            </a:r>
            <a:r>
              <a:rPr lang="es-ES" dirty="0" smtClean="0"/>
              <a:t>hecatombes</a:t>
            </a:r>
            <a:r>
              <a:rPr lang="cs-CZ" dirty="0" smtClean="0"/>
              <a:t>.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13. 10. 2020)</a:t>
            </a:r>
            <a:endParaRPr lang="es-ES" dirty="0"/>
          </a:p>
          <a:p>
            <a:pPr marL="0" indent="0">
              <a:buNone/>
            </a:pPr>
            <a:r>
              <a:rPr lang="cs-CZ" dirty="0" smtClean="0">
                <a:solidFill>
                  <a:srgbClr val="92D050"/>
                </a:solidFill>
              </a:rPr>
              <a:t>Substantivum </a:t>
            </a:r>
            <a:r>
              <a:rPr lang="cs-CZ" dirty="0" smtClean="0">
                <a:solidFill>
                  <a:srgbClr val="92D050"/>
                </a:solidFill>
              </a:rPr>
              <a:t>nebo zkratka označující jedinečnou osobnost, jev nebo </a:t>
            </a:r>
            <a:r>
              <a:rPr lang="cs-CZ" dirty="0" smtClean="0">
                <a:solidFill>
                  <a:srgbClr val="92D050"/>
                </a:solidFill>
              </a:rPr>
              <a:t>instituci: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Los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saltélites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meteorológicos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montitorean</a:t>
            </a:r>
            <a:r>
              <a:rPr lang="cs-CZ" dirty="0" smtClean="0">
                <a:solidFill>
                  <a:srgbClr val="92D050"/>
                </a:solidFill>
              </a:rPr>
              <a:t> la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Tierra</a:t>
            </a:r>
            <a:r>
              <a:rPr lang="cs-CZ" dirty="0" smtClean="0">
                <a:solidFill>
                  <a:srgbClr val="92D050"/>
                </a:solidFill>
              </a:rPr>
              <a:t> y el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espacio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cs-CZ" dirty="0" smtClean="0">
                <a:solidFill>
                  <a:srgbClr val="92D050"/>
                </a:solidFill>
              </a:rPr>
              <a:t>(</a:t>
            </a:r>
            <a:r>
              <a:rPr lang="cs-CZ" dirty="0" smtClean="0">
                <a:solidFill>
                  <a:srgbClr val="92D050"/>
                </a:solidFill>
                <a:hlinkClick r:id="rId3"/>
              </a:rPr>
              <a:t>www.muyinteresante.es</a:t>
            </a:r>
            <a:r>
              <a:rPr lang="cs-CZ" dirty="0" smtClean="0">
                <a:solidFill>
                  <a:srgbClr val="92D050"/>
                </a:solidFill>
              </a:rPr>
              <a:t>, 13. 10. 2020)</a:t>
            </a:r>
            <a:endParaRPr lang="cs-CZ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Časové údaje:</a:t>
            </a:r>
          </a:p>
          <a:p>
            <a:pPr marL="0" indent="0">
              <a:buNone/>
            </a:pPr>
            <a:r>
              <a:rPr lang="es-ES" dirty="0"/>
              <a:t>El hombre de 55 años detenido </a:t>
            </a:r>
            <a:r>
              <a:rPr lang="es-ES" dirty="0">
                <a:solidFill>
                  <a:srgbClr val="0070C0"/>
                </a:solidFill>
              </a:rPr>
              <a:t>el</a:t>
            </a:r>
            <a:r>
              <a:rPr lang="es-ES" dirty="0"/>
              <a:t> miércoles </a:t>
            </a:r>
            <a:r>
              <a:rPr lang="es-ES" dirty="0" smtClean="0"/>
              <a:t>pasado</a:t>
            </a:r>
            <a:r>
              <a:rPr lang="cs-CZ" dirty="0" smtClean="0"/>
              <a:t>… (</a:t>
            </a:r>
            <a:r>
              <a:rPr lang="cs-CZ" dirty="0" smtClean="0">
                <a:hlinkClick r:id="rId4"/>
              </a:rPr>
              <a:t>www.elmundo.es</a:t>
            </a:r>
            <a:r>
              <a:rPr lang="cs-CZ" dirty="0" smtClean="0"/>
              <a:t>., 13 10. 2020)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Superlativ: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Las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mejores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novelas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de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ciencia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ficción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  <a:hlinkClick r:id="rId3"/>
              </a:rPr>
              <a:t>www.muyinteresante.es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, 13. 10. 2020)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1897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579</TotalTime>
  <Words>1007</Words>
  <Application>Microsoft Office PowerPoint</Application>
  <PresentationFormat>Vlastní</PresentationFormat>
  <Paragraphs>143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Exekutivní</vt:lpstr>
      <vt:lpstr>KG 1- 2. přednáška</vt:lpstr>
      <vt:lpstr>KG 1 – 2. přednáška: Substantivum </vt:lpstr>
      <vt:lpstr>KG 1 – 2. přednáška: substantivum</vt:lpstr>
      <vt:lpstr>KG 1 – 2. přednáška: substantivum </vt:lpstr>
      <vt:lpstr>KG 1 – 2. přednáška: substantivum</vt:lpstr>
      <vt:lpstr>KG1 – 2. přednáška: substantivum</vt:lpstr>
      <vt:lpstr>Kg 1 – 2. přednáška: substantivum</vt:lpstr>
      <vt:lpstr>KG 1 – 2. přednáška: člen</vt:lpstr>
      <vt:lpstr>KG 1 – 2. přednáška: člen u jem obecných</vt:lpstr>
      <vt:lpstr>KG 1 – 2. přednáška: člen u jem obecných</vt:lpstr>
      <vt:lpstr>KG1 – 2. přednáška: člen u jmen obecných</vt:lpstr>
      <vt:lpstr>KG 1 - 2. přednáška: člen u jmen obecných</vt:lpstr>
      <vt:lpstr>KG1 – 2. přednáška: člen u jmen vlastních</vt:lpstr>
      <vt:lpstr>KG1 – 2. přednáška: anaforická funkce členu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KG 1- 2. přednáška</dc:title>
  <dc:creator>Kralova, Jana</dc:creator>
  <cp:lastModifiedBy>Královi</cp:lastModifiedBy>
  <cp:revision>42</cp:revision>
  <cp:lastPrinted>2015-02-26T15:34:42Z</cp:lastPrinted>
  <dcterms:created xsi:type="dcterms:W3CDTF">2015-02-20T12:19:50Z</dcterms:created>
  <dcterms:modified xsi:type="dcterms:W3CDTF">2020-10-13T09:59:08Z</dcterms:modified>
</cp:coreProperties>
</file>