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59" r:id="rId5"/>
    <p:sldId id="271" r:id="rId6"/>
    <p:sldId id="287" r:id="rId7"/>
    <p:sldId id="274" r:id="rId8"/>
    <p:sldId id="269" r:id="rId9"/>
    <p:sldId id="286" r:id="rId10"/>
    <p:sldId id="264" r:id="rId11"/>
    <p:sldId id="273" r:id="rId12"/>
    <p:sldId id="279" r:id="rId13"/>
    <p:sldId id="280" r:id="rId14"/>
    <p:sldId id="283" r:id="rId15"/>
    <p:sldId id="284" r:id="rId16"/>
    <p:sldId id="272" r:id="rId17"/>
    <p:sldId id="275" r:id="rId18"/>
    <p:sldId id="278" r:id="rId19"/>
    <p:sldId id="276" r:id="rId20"/>
    <p:sldId id="277" r:id="rId21"/>
    <p:sldId id="281" r:id="rId22"/>
    <p:sldId id="268" r:id="rId23"/>
    <p:sldId id="267" r:id="rId24"/>
    <p:sldId id="266" r:id="rId25"/>
    <p:sldId id="263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. Honová" initials="PAH" lastIdx="3" clrIdx="0">
    <p:extLst>
      <p:ext uri="{19B8F6BF-5375-455C-9EA6-DF929625EA0E}">
        <p15:presenceInfo xmlns:p15="http://schemas.microsoft.com/office/powerpoint/2012/main" userId="350aeedb4acde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48300-89F4-4A85-A57D-8AE37758C09C}" v="50" dt="2019-02-27T14:59:04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BEADE-E943-4E22-8AE5-58E88DC49FCD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45A9-78D7-4EEA-BECB-889E4254B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3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45A9-78D7-4EEA-BECB-889E4254B185}" type="slidenum">
              <a:rPr lang="cs-CZ" smtClean="0"/>
              <a:t>1</a:t>
            </a:fld>
            <a:endParaRPr lang="cs-CZ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2B74E3C0-5753-4CBB-9D73-DC3E989D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E11F7-1E23-4CC9-95F2-9BBB8CCCE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7FE75-2A60-4279-9066-A03B5CB4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9A25E-992F-4C0F-9E4A-828117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B2B34-E8F1-4B16-8F35-784689B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F9605-BF2C-498E-B837-9728F447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5D758-AD05-4C61-A0A1-4E475CF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9AA6CA-023F-4D16-9C78-E1F6F0BF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3C4E9-00F7-4593-8698-10A03447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E6AB8-7468-45DA-9024-60C0DDC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9EBA2-E40B-4162-8AC9-BBB007CE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3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89DE4F-237C-421A-B733-9166F1F1F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CCCC6D-33BC-428A-83C1-D52EC366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8D1BE-B9A2-4A0F-9E69-2116ABE1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81007-00FA-499F-BD7E-F3D12877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EA473-D1FF-412D-9839-B356BBC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27CF5-2AF4-4389-BD4E-0B5592F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4E70B-B06F-4690-9306-88784210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2D049-A448-4EA0-A6FC-5E8D05FA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E736-FF39-4CF0-B7D7-E02132A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18559-BABF-47FA-A333-C63D8B03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E064C-4D7F-4595-AB35-63C501B5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9E73-5BCB-4061-9A6C-A8FBC9CF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66EF-CD52-4091-B59A-D748FBC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8FA13-50A1-4B7B-8080-FF580F20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BF4F2-80AF-4945-9183-927156B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465CE-E318-4093-B5AF-7754E2A3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2928E-CD66-4152-871A-56F45416F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229177-03F6-4640-9898-80062DD3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6C5972-6D81-4143-B4F6-C9A0395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D966A-3D6C-4914-B13E-6A98565E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B2A515-C498-41AC-B782-4C18C040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27BF-C5BE-45E9-AF23-3EDD7352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9F6E8-D63C-455B-BD4F-36A913D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51EC2-52FA-4C43-ABB5-A2049D5A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E3C13E-B72A-4E6B-846E-6251B026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E1B0C3-936C-4FFE-8679-111DEF80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BBC0C0-A7DD-483E-8819-02658903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297127-D196-4E81-9ECE-20FDFADD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6B17F2-9736-4093-B14F-C7A3BE4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EF774-4FF7-48FE-B277-4588551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2DE0CE-370B-4CB5-AFA6-C509359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2FACED-F030-4E79-8153-1B7FD860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3F797-D3B4-4CA4-8BB4-7A95F5C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F669E-AD61-4F34-BCD8-96B2498B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5084A1-6718-4F7E-9F10-778F0DA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763B-8ABA-42FB-A763-844A03AE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5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2DB4C-BAC4-46D0-A68E-BB95B4F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C52E-91D3-499F-93E7-5BDD787F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9EC8C-41A3-4D52-ABDB-D9C81CC3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759EBD-831D-4BF6-84DB-9C859A95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10514-2AEC-4067-9F51-D7F4409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558AF-123F-4F30-8B9C-3CFDA00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8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CCBD-5A42-4624-9CF9-0D63F80E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7F34D8-5275-4D4F-B636-7277481B0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3DC1F-BEF7-4110-AE3E-2BC118B3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0BAE-CB4E-4149-A6E6-5E9C7A3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8816F-93DB-4F32-9138-786EC89E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4B3F-2AF3-44D9-8093-3CC6314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7CA93B-74F0-4134-8BD8-43280F52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33D1-D13B-44D4-BD8C-33A29483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D0F6AD-BF53-493E-9624-BBE5FC899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217B-AF85-4BA3-9D5D-551F25693318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0D810-8014-4278-A1B4-D37081EC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4222DE-8EF6-4BC3-A73E-42BC63D5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dio.cz/en/section/curraffrs/german-embassy-marks-anniversary-of-1989-east-german-exodus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qG5fxLmfAk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X5nCOXbQOo?t=175" TargetMode="External"/><Relationship Id="rId2" Type="http://schemas.openxmlformats.org/officeDocument/2006/relationships/hyperlink" Target="https://www.youtube.com/watch?v=vL6OBc-ca2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3tPguoWY-g?t=45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2113820/" TargetMode="External"/><Relationship Id="rId2" Type="http://schemas.openxmlformats.org/officeDocument/2006/relationships/hyperlink" Target="https://www.imdb.com/title/tt030135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E8C3E6B-78D0-4542-BFCB-DE117E000B0A}"/>
              </a:ext>
            </a:extLst>
          </p:cNvPr>
          <p:cNvSpPr/>
          <p:nvPr/>
        </p:nvSpPr>
        <p:spPr>
          <a:xfrm>
            <a:off x="1872344" y="1238907"/>
            <a:ext cx="87666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latin typeface="+mj-lt"/>
              </a:rPr>
              <a:t>POLITICAL SOCIOLOGY </a:t>
            </a:r>
            <a:br>
              <a:rPr lang="cs-CZ" sz="5400" b="1" dirty="0">
                <a:latin typeface="+mj-lt"/>
              </a:rPr>
            </a:br>
            <a:r>
              <a:rPr lang="cs-CZ" sz="5400" b="1" dirty="0">
                <a:latin typeface="+mj-lt"/>
              </a:rPr>
              <a:t>OF CENTRAL EUROPE</a:t>
            </a:r>
          </a:p>
          <a:p>
            <a:pPr algn="ctr"/>
            <a:br>
              <a:rPr lang="cs-CZ" sz="4400" b="1" dirty="0">
                <a:latin typeface="+mj-lt"/>
              </a:rPr>
            </a:br>
            <a:r>
              <a:rPr lang="cs-CZ" sz="4400" dirty="0" err="1">
                <a:latin typeface="+mj-lt"/>
              </a:rPr>
              <a:t>Catching</a:t>
            </a:r>
            <a:r>
              <a:rPr lang="cs-CZ" sz="4400" dirty="0">
                <a:latin typeface="+mj-lt"/>
              </a:rPr>
              <a:t> up </a:t>
            </a:r>
            <a:r>
              <a:rPr lang="cs-CZ" sz="4400" dirty="0" err="1">
                <a:latin typeface="+mj-lt"/>
              </a:rPr>
              <a:t>with</a:t>
            </a:r>
            <a:r>
              <a:rPr lang="cs-CZ" sz="4400" dirty="0">
                <a:latin typeface="+mj-lt"/>
              </a:rPr>
              <a:t> </a:t>
            </a:r>
            <a:r>
              <a:rPr lang="cs-CZ" sz="4400" dirty="0" err="1">
                <a:latin typeface="+mj-lt"/>
              </a:rPr>
              <a:t>the</a:t>
            </a:r>
            <a:r>
              <a:rPr lang="cs-CZ" sz="4400" dirty="0">
                <a:latin typeface="+mj-lt"/>
              </a:rPr>
              <a:t> </a:t>
            </a:r>
            <a:r>
              <a:rPr lang="cs-CZ" sz="4400" dirty="0" err="1">
                <a:latin typeface="+mj-lt"/>
              </a:rPr>
              <a:t>West</a:t>
            </a:r>
            <a:endParaRPr lang="cs-CZ" sz="4400" dirty="0">
              <a:latin typeface="+mj-lt"/>
            </a:endParaRPr>
          </a:p>
          <a:p>
            <a:pPr algn="ctr"/>
            <a:endParaRPr lang="cs-CZ" sz="2400" dirty="0">
              <a:latin typeface="+mj-lt"/>
            </a:endParaRPr>
          </a:p>
          <a:p>
            <a:pPr algn="ctr"/>
            <a:r>
              <a:rPr lang="cs-CZ" sz="2400" dirty="0" err="1">
                <a:latin typeface="+mj-lt"/>
              </a:rPr>
              <a:t>Lecture</a:t>
            </a:r>
            <a:r>
              <a:rPr lang="cs-CZ" sz="2400" dirty="0">
                <a:latin typeface="+mj-lt"/>
              </a:rPr>
              <a:t> 2 (28 </a:t>
            </a:r>
            <a:r>
              <a:rPr lang="cs-CZ" sz="2400" dirty="0" err="1">
                <a:latin typeface="+mj-lt"/>
              </a:rPr>
              <a:t>February</a:t>
            </a:r>
            <a:r>
              <a:rPr lang="cs-CZ" sz="2400" dirty="0">
                <a:latin typeface="+mj-lt"/>
              </a:rPr>
              <a:t> 2019)</a:t>
            </a:r>
            <a:br>
              <a:rPr lang="en-US" sz="32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462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7897B-037D-4BB9-97C0-414F1B28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Solidarno</a:t>
            </a:r>
            <a:r>
              <a:rPr lang="pl-PL" dirty="0"/>
              <a:t>ść</a:t>
            </a:r>
            <a:r>
              <a:rPr lang="cs-CZ" dirty="0"/>
              <a:t> = </a:t>
            </a:r>
            <a:r>
              <a:rPr lang="cs-CZ" dirty="0" err="1"/>
              <a:t>Polish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union – </a:t>
            </a:r>
            <a:r>
              <a:rPr lang="cs-CZ" i="1" dirty="0"/>
              <a:t>„</a:t>
            </a:r>
            <a:r>
              <a:rPr lang="en-US" i="1" dirty="0"/>
              <a:t>Independent Self-governing </a:t>
            </a:r>
            <a:r>
              <a:rPr lang="en-US" i="1" dirty="0" err="1"/>
              <a:t>Labour</a:t>
            </a:r>
            <a:r>
              <a:rPr lang="en-US" i="1" dirty="0"/>
              <a:t> Union </a:t>
            </a:r>
            <a:r>
              <a:rPr lang="cs-CZ" i="1" dirty="0"/>
              <a:t>‚</a:t>
            </a:r>
            <a:r>
              <a:rPr lang="en-US" i="1" dirty="0"/>
              <a:t>Solidarity</a:t>
            </a:r>
            <a:r>
              <a:rPr lang="cs-CZ" i="1" dirty="0"/>
              <a:t>‘“</a:t>
            </a:r>
          </a:p>
          <a:p>
            <a:r>
              <a:rPr lang="cs-CZ" dirty="0"/>
              <a:t>a </a:t>
            </a:r>
            <a:r>
              <a:rPr lang="cs-CZ" dirty="0" err="1"/>
              <a:t>massive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10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members</a:t>
            </a:r>
            <a:endParaRPr lang="cs-CZ" dirty="0"/>
          </a:p>
          <a:p>
            <a:r>
              <a:rPr lang="cs-CZ" dirty="0" err="1"/>
              <a:t>main</a:t>
            </a:r>
            <a:r>
              <a:rPr lang="cs-CZ" dirty="0"/>
              <a:t> argument: </a:t>
            </a:r>
            <a:r>
              <a:rPr lang="cs-CZ" dirty="0" err="1"/>
              <a:t>workers</a:t>
            </a:r>
            <a:r>
              <a:rPr lang="cs-CZ" dirty="0"/>
              <a:t>‘ </a:t>
            </a:r>
            <a:r>
              <a:rPr lang="cs-CZ" dirty="0" err="1"/>
              <a:t>rights</a:t>
            </a:r>
            <a:endParaRPr lang="cs-CZ" dirty="0"/>
          </a:p>
          <a:p>
            <a:r>
              <a:rPr lang="cs-CZ" dirty="0"/>
              <a:t>lead by Lech </a:t>
            </a:r>
            <a:r>
              <a:rPr lang="cs-CZ" dirty="0" err="1"/>
              <a:t>Wałęsa</a:t>
            </a:r>
            <a:endParaRPr lang="cs-CZ" dirty="0"/>
          </a:p>
          <a:p>
            <a:r>
              <a:rPr lang="cs-CZ" dirty="0" err="1"/>
              <a:t>supported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US and Pope John Paul II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AEC390-F0D5-4299-B5E6-FA56ECA51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10" y="-149765"/>
            <a:ext cx="4123653" cy="2319555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CAEE0282-EA9F-4FEF-B9AF-1F12A4DD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Solidarity </a:t>
            </a:r>
            <a:r>
              <a:rPr lang="cs-CZ" b="1" dirty="0" err="1"/>
              <a:t>Revolution</a:t>
            </a:r>
            <a:r>
              <a:rPr lang="cs-CZ" b="1" dirty="0"/>
              <a:t> in </a:t>
            </a:r>
            <a:r>
              <a:rPr lang="cs-CZ" b="1" dirty="0" err="1"/>
              <a:t>Poland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85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dansk stocznia">
            <a:extLst>
              <a:ext uri="{FF2B5EF4-FFF2-40B4-BE49-F238E27FC236}">
                <a16:creationId xmlns:a16="http://schemas.microsoft.com/office/drawing/2014/main" id="{FD6DE256-0DE1-459C-9FA4-1D592FFA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6" y="3727579"/>
            <a:ext cx="4732407" cy="26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89032C-2D8D-47DE-A6C2-F74DA19F0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26" y="435104"/>
            <a:ext cx="4175586" cy="59877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5BD2BD-4143-4E8E-980E-B0038B181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6038337" y="435104"/>
            <a:ext cx="4746039" cy="31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5B3CC35-2D78-467D-A276-96F0A27C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1027906"/>
            <a:ext cx="9043812" cy="5087144"/>
          </a:xfrm>
        </p:spPr>
      </p:pic>
    </p:spTree>
    <p:extLst>
      <p:ext uri="{BB962C8B-B14F-4D97-AF65-F5344CB8AC3E}">
        <p14:creationId xmlns:p14="http://schemas.microsoft.com/office/powerpoint/2010/main" val="262075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B56E56C-9DA2-4158-BBD4-DED0DB34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29" y="464819"/>
            <a:ext cx="8892541" cy="59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6D087C-D3C3-4981-8CCB-D73DD959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2" y="1161574"/>
            <a:ext cx="10054116" cy="502705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9B149D-BEC9-434D-AFE3-04E07432A5EE}"/>
              </a:ext>
            </a:extLst>
          </p:cNvPr>
          <p:cNvSpPr txBox="1"/>
          <p:nvPr/>
        </p:nvSpPr>
        <p:spPr>
          <a:xfrm>
            <a:off x="9668352" y="6188632"/>
            <a:ext cx="175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February</a:t>
            </a:r>
            <a:r>
              <a:rPr lang="cs-CZ" dirty="0"/>
              <a:t> 1989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1D47DF2-B93A-483E-91BB-2CCECA5302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Polish</a:t>
            </a:r>
            <a:r>
              <a:rPr lang="cs-CZ" b="1" dirty="0"/>
              <a:t> </a:t>
            </a:r>
            <a:r>
              <a:rPr lang="cs-CZ" b="1" dirty="0" err="1"/>
              <a:t>Round</a:t>
            </a:r>
            <a:r>
              <a:rPr lang="cs-CZ" b="1" dirty="0"/>
              <a:t> Table </a:t>
            </a:r>
            <a:r>
              <a:rPr lang="cs-CZ" b="1" dirty="0" err="1"/>
              <a:t>Talks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799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F46006-AA57-4E65-B1DA-5838FA1A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22" y="1300163"/>
            <a:ext cx="3495198" cy="51835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95B490A-8CA6-47F3-A9A3-CBC259467FD2}"/>
              </a:ext>
            </a:extLst>
          </p:cNvPr>
          <p:cNvSpPr txBox="1"/>
          <p:nvPr/>
        </p:nvSpPr>
        <p:spPr>
          <a:xfrm>
            <a:off x="6868002" y="6480915"/>
            <a:ext cx="175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June 1989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0EA461C-CB47-4E86-8830-44D8BD55C8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Polish</a:t>
            </a:r>
            <a:r>
              <a:rPr lang="cs-CZ" b="1" dirty="0"/>
              <a:t> </a:t>
            </a:r>
            <a:r>
              <a:rPr lang="cs-CZ" b="1" dirty="0" err="1"/>
              <a:t>semi</a:t>
            </a:r>
            <a:r>
              <a:rPr lang="cs-CZ" b="1" dirty="0"/>
              <a:t>-free </a:t>
            </a:r>
            <a:r>
              <a:rPr lang="cs-CZ" b="1" dirty="0" err="1"/>
              <a:t>elections</a:t>
            </a:r>
            <a:r>
              <a:rPr lang="cs-CZ" b="1" dirty="0"/>
              <a:t> 1989</a:t>
            </a:r>
          </a:p>
        </p:txBody>
      </p:sp>
    </p:spTree>
    <p:extLst>
      <p:ext uri="{BB962C8B-B14F-4D97-AF65-F5344CB8AC3E}">
        <p14:creationId xmlns:p14="http://schemas.microsoft.com/office/powerpoint/2010/main" val="94346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AF95E-08DE-45B8-974A-372E556B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Negotiated</a:t>
            </a:r>
            <a:r>
              <a:rPr lang="cs-CZ" b="1" dirty="0"/>
              <a:t> </a:t>
            </a:r>
            <a:r>
              <a:rPr lang="cs-CZ" b="1" dirty="0" err="1"/>
              <a:t>revolution</a:t>
            </a:r>
            <a:r>
              <a:rPr lang="cs-CZ" b="1" dirty="0"/>
              <a:t> in </a:t>
            </a:r>
            <a:r>
              <a:rPr lang="cs-CZ" b="1" dirty="0" err="1"/>
              <a:t>Hungary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BD52C7-BE2A-4C58-B67B-CBB104FC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29" y="4001294"/>
            <a:ext cx="3978050" cy="262824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712CA8D-7C24-43AE-9D6F-44BE756381A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plurality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in 1989</a:t>
            </a:r>
          </a:p>
          <a:p>
            <a:r>
              <a:rPr lang="cs-CZ" dirty="0" err="1"/>
              <a:t>round</a:t>
            </a:r>
            <a:r>
              <a:rPr lang="cs-CZ" dirty="0"/>
              <a:t> table </a:t>
            </a:r>
            <a:r>
              <a:rPr lang="cs-CZ" dirty="0" err="1"/>
              <a:t>talkes</a:t>
            </a:r>
            <a:r>
              <a:rPr lang="cs-CZ" dirty="0"/>
              <a:t>, </a:t>
            </a:r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consensus</a:t>
            </a:r>
            <a:r>
              <a:rPr lang="cs-CZ" dirty="0"/>
              <a:t> 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March</a:t>
            </a:r>
            <a:r>
              <a:rPr lang="cs-CZ" dirty="0"/>
              <a:t> 1989)</a:t>
            </a:r>
          </a:p>
          <a:p>
            <a:r>
              <a:rPr lang="en-US" dirty="0"/>
              <a:t>23 October 1989 </a:t>
            </a:r>
            <a:r>
              <a:rPr lang="cs-CZ" dirty="0"/>
              <a:t> - </a:t>
            </a:r>
            <a:r>
              <a:rPr lang="cs-CZ" dirty="0" err="1"/>
              <a:t>proclamation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the Republic of Hungary</a:t>
            </a:r>
            <a:endParaRPr lang="cs-CZ" dirty="0"/>
          </a:p>
          <a:p>
            <a:r>
              <a:rPr lang="cs-CZ" dirty="0"/>
              <a:t>Árpád </a:t>
            </a:r>
            <a:r>
              <a:rPr lang="cs-CZ" dirty="0" err="1"/>
              <a:t>Göncz</a:t>
            </a:r>
            <a:r>
              <a:rPr lang="cs-CZ" dirty="0"/>
              <a:t> as a president</a:t>
            </a:r>
          </a:p>
          <a:p>
            <a:endParaRPr lang="cs-CZ" dirty="0"/>
          </a:p>
        </p:txBody>
      </p:sp>
      <p:pic>
        <p:nvPicPr>
          <p:cNvPr id="10242" name="Picture 2" descr="Image result for hungary 1989">
            <a:extLst>
              <a:ext uri="{FF2B5EF4-FFF2-40B4-BE49-F238E27FC236}">
                <a16:creationId xmlns:a16="http://schemas.microsoft.com/office/drawing/2014/main" id="{C14B8FD7-AEF1-44C9-96D5-A15CA11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0" y="4001294"/>
            <a:ext cx="3682309" cy="26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0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D53C0-AFA5-4394-B334-1411652F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cs-CZ" b="1" dirty="0"/>
              <a:t>A</a:t>
            </a:r>
            <a:r>
              <a:rPr lang="en-US" b="1" dirty="0"/>
              <a:t> chain reaction</a:t>
            </a:r>
            <a:r>
              <a:rPr lang="cs-CZ" b="1" dirty="0"/>
              <a:t> – </a:t>
            </a:r>
            <a:r>
              <a:rPr lang="cs-CZ" b="1" dirty="0" err="1"/>
              <a:t>Fall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Berlin</a:t>
            </a:r>
            <a:r>
              <a:rPr lang="cs-CZ" b="1" dirty="0"/>
              <a:t> Wall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811083C-FBC8-4EAE-96BD-02537647A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3238"/>
          <a:stretch/>
        </p:blipFill>
        <p:spPr>
          <a:xfrm>
            <a:off x="888454" y="1477964"/>
            <a:ext cx="7183884" cy="478925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8D7C309-AF95-42CA-ADE0-70FEC7C8A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r="10385"/>
          <a:stretch/>
        </p:blipFill>
        <p:spPr>
          <a:xfrm>
            <a:off x="8229600" y="1471385"/>
            <a:ext cx="3479165" cy="265864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93EEEBE-42EF-48FE-995B-37717424F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-8488" r="10921" b="16361"/>
          <a:stretch/>
        </p:blipFill>
        <p:spPr>
          <a:xfrm>
            <a:off x="8229600" y="3817891"/>
            <a:ext cx="3510062" cy="2449328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DD65D0BC-D72E-4025-A12C-FB90114AFFA7}"/>
              </a:ext>
            </a:extLst>
          </p:cNvPr>
          <p:cNvSpPr/>
          <p:nvPr/>
        </p:nvSpPr>
        <p:spPr>
          <a:xfrm>
            <a:off x="9887873" y="630820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cs-CZ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cs-CZ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1989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7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D53C0-AFA5-4394-B334-1411652F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„East </a:t>
            </a:r>
            <a:r>
              <a:rPr lang="cs-CZ" b="1" dirty="0" err="1"/>
              <a:t>Germans</a:t>
            </a:r>
            <a:r>
              <a:rPr lang="cs-CZ" b="1" dirty="0"/>
              <a:t> Exodus“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EB3038-1BC0-41FE-A5F7-1971CB58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1443604"/>
            <a:ext cx="7236927" cy="50167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F80AF44-62B3-4BE7-B02F-8C1CFD4E5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3136" b="-3136"/>
          <a:stretch/>
        </p:blipFill>
        <p:spPr>
          <a:xfrm>
            <a:off x="8408500" y="1443604"/>
            <a:ext cx="2945299" cy="23739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3B28CA-791D-447A-AE89-64611D41B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99" y="3971626"/>
            <a:ext cx="2945299" cy="248803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3732B8E-0CB4-4731-909F-EC461F74B091}"/>
              </a:ext>
            </a:extLst>
          </p:cNvPr>
          <p:cNvSpPr/>
          <p:nvPr/>
        </p:nvSpPr>
        <p:spPr>
          <a:xfrm>
            <a:off x="1047749" y="6466015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https://www.radio.cz/en/section/curraffrs/german-embassy-marks-anniversary-of-1989-east-german-exodus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20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C55A-FF6E-44C8-918F-00790698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Ossie-Wessie difference/conflict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B86F9-ADB4-42DB-B814-9A8191DC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2638" cy="4351338"/>
          </a:xfrm>
        </p:spPr>
        <p:txBody>
          <a:bodyPr/>
          <a:lstStyle/>
          <a:p>
            <a:r>
              <a:rPr lang="en-US" dirty="0"/>
              <a:t>German unification 1990</a:t>
            </a:r>
          </a:p>
          <a:p>
            <a:r>
              <a:rPr lang="cs-CZ" dirty="0"/>
              <a:t>c</a:t>
            </a:r>
            <a:r>
              <a:rPr lang="en-US" dirty="0" err="1"/>
              <a:t>alled</a:t>
            </a:r>
            <a:r>
              <a:rPr lang="en-US" dirty="0"/>
              <a:t> unification but in practice it was  “annexation” of East Germany (GDR) by West Germany (FRG)</a:t>
            </a:r>
          </a:p>
          <a:p>
            <a:r>
              <a:rPr lang="cs-CZ" dirty="0"/>
              <a:t>f</a:t>
            </a:r>
            <a:r>
              <a:rPr lang="en-US" dirty="0" err="1"/>
              <a:t>ifty</a:t>
            </a:r>
            <a:r>
              <a:rPr lang="en-US" dirty="0"/>
              <a:t> years of separate sociality led to very different cultures and personalities</a:t>
            </a:r>
          </a:p>
          <a:p>
            <a:endParaRPr lang="cs-CZ" dirty="0"/>
          </a:p>
        </p:txBody>
      </p:sp>
      <p:sp>
        <p:nvSpPr>
          <p:cNvPr id="5" name="AutoShape 2" descr="Image result for good bye lenin">
            <a:extLst>
              <a:ext uri="{FF2B5EF4-FFF2-40B4-BE49-F238E27FC236}">
                <a16:creationId xmlns:a16="http://schemas.microsoft.com/office/drawing/2014/main" id="{FE76B0F7-5B3B-4BF4-8E34-F3D2580C9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Image result for good bye lenin">
            <a:extLst>
              <a:ext uri="{FF2B5EF4-FFF2-40B4-BE49-F238E27FC236}">
                <a16:creationId xmlns:a16="http://schemas.microsoft.com/office/drawing/2014/main" id="{D789E533-B7DB-45D4-94D9-9D3E1F8C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820614"/>
            <a:ext cx="5176837" cy="2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2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29E82-2D2C-44F7-A879-DB0830D4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idea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developed</a:t>
            </a:r>
            <a:r>
              <a:rPr lang="cs-CZ" b="1" dirty="0"/>
              <a:t> </a:t>
            </a:r>
            <a:r>
              <a:rPr lang="cs-CZ" b="1" dirty="0" err="1"/>
              <a:t>West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4D514-0D26-47E8-A040-EB3839BBB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as a leader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modernization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and </a:t>
            </a:r>
            <a:r>
              <a:rPr lang="cs-CZ" dirty="0" err="1"/>
              <a:t>cultural</a:t>
            </a:r>
            <a:r>
              <a:rPr lang="cs-CZ" dirty="0"/>
              <a:t> development</a:t>
            </a:r>
          </a:p>
          <a:p>
            <a:r>
              <a:rPr lang="cs-CZ" dirty="0"/>
              <a:t>hierarchy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  <a:p>
            <a:r>
              <a:rPr lang="cs-CZ" dirty="0" err="1"/>
              <a:t>an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 and </a:t>
            </a:r>
            <a:r>
              <a:rPr lang="cs-CZ" dirty="0" err="1"/>
              <a:t>evolution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time</a:t>
            </a:r>
            <a:r>
              <a:rPr lang="cs-CZ" dirty="0"/>
              <a:t> gap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East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51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97D4D83-DBBF-4698-BC47-66340E9330C3}"/>
              </a:ext>
            </a:extLst>
          </p:cNvPr>
          <p:cNvSpPr/>
          <p:nvPr/>
        </p:nvSpPr>
        <p:spPr>
          <a:xfrm>
            <a:off x="504825" y="674638"/>
            <a:ext cx="4610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b="1" u="sng" dirty="0"/>
              <a:t>Wessie</a:t>
            </a:r>
            <a:endParaRPr lang="cs-CZ" sz="2800" b="1" u="sng" dirty="0"/>
          </a:p>
          <a:p>
            <a:pPr algn="ctr">
              <a:buFontTx/>
              <a:buNone/>
            </a:pPr>
            <a:endParaRPr lang="en-US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</a:t>
            </a:r>
            <a:r>
              <a:rPr lang="en-US" sz="2800" dirty="0"/>
              <a:t>sed to consumerism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</a:t>
            </a:r>
            <a:r>
              <a:rPr lang="en-US" sz="2800" dirty="0" err="1"/>
              <a:t>ses</a:t>
            </a:r>
            <a:r>
              <a:rPr lang="en-US" sz="2800" dirty="0"/>
              <a:t> democracy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</a:t>
            </a:r>
            <a:r>
              <a:rPr lang="en-US" sz="2800" dirty="0" err="1"/>
              <a:t>nemployment</a:t>
            </a:r>
            <a:r>
              <a:rPr lang="en-US" sz="2800" dirty="0"/>
              <a:t> as threat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</a:t>
            </a:r>
            <a:r>
              <a:rPr lang="en-US" sz="2800" dirty="0" err="1"/>
              <a:t>ndividual</a:t>
            </a:r>
            <a:r>
              <a:rPr lang="en-US" sz="2800" dirty="0"/>
              <a:t> freedom, choice of lifestyles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A0DE0C-4818-4C86-8F58-D5C49F9B60F8}"/>
              </a:ext>
            </a:extLst>
          </p:cNvPr>
          <p:cNvSpPr>
            <a:spLocks noGrp="1" noChangeArrowheads="1"/>
          </p:cNvSpPr>
          <p:nvPr/>
        </p:nvSpPr>
        <p:spPr>
          <a:xfrm>
            <a:off x="5928990" y="674638"/>
            <a:ext cx="5658172" cy="586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b="1" u="sng" dirty="0"/>
              <a:t>Ossie</a:t>
            </a:r>
            <a:endParaRPr lang="cs-CZ" b="1" u="sng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b="1" u="sng" dirty="0"/>
          </a:p>
          <a:p>
            <a:pPr>
              <a:lnSpc>
                <a:spcPct val="90000"/>
              </a:lnSpc>
            </a:pPr>
            <a:r>
              <a:rPr lang="cs-CZ" dirty="0"/>
              <a:t>u</a:t>
            </a:r>
            <a:r>
              <a:rPr lang="en-US" dirty="0"/>
              <a:t>sed to shortages and “making do”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h</a:t>
            </a:r>
            <a:r>
              <a:rPr lang="en-US" dirty="0"/>
              <a:t>ad to use covert ways of realizing his/her interests, or emigrated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u</a:t>
            </a:r>
            <a:r>
              <a:rPr lang="en-US" dirty="0"/>
              <a:t>sed to full employment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d</a:t>
            </a:r>
            <a:r>
              <a:rPr lang="en-US" dirty="0" err="1"/>
              <a:t>oesn’t</a:t>
            </a:r>
            <a:r>
              <a:rPr lang="en-US" dirty="0"/>
              <a:t> understand competition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o</a:t>
            </a:r>
            <a:r>
              <a:rPr lang="en-US" dirty="0" err="1"/>
              <a:t>pposition</a:t>
            </a:r>
            <a:r>
              <a:rPr lang="en-US" dirty="0"/>
              <a:t> was often about life style and values, not about overthrowing the regime</a:t>
            </a:r>
          </a:p>
        </p:txBody>
      </p:sp>
    </p:spTree>
    <p:extLst>
      <p:ext uri="{BB962C8B-B14F-4D97-AF65-F5344CB8AC3E}">
        <p14:creationId xmlns:p14="http://schemas.microsoft.com/office/powerpoint/2010/main" val="407878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01DB8-C5BD-4074-B80D-9815E2EE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Velvet </a:t>
            </a:r>
            <a:r>
              <a:rPr lang="cs-CZ" b="1" dirty="0" err="1"/>
              <a:t>revolution</a:t>
            </a:r>
            <a:r>
              <a:rPr lang="cs-CZ" b="1" dirty="0"/>
              <a:t> in </a:t>
            </a:r>
            <a:r>
              <a:rPr lang="cs-CZ" b="1" dirty="0" err="1"/>
              <a:t>Czechoslovakia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24E8FE-832C-40D8-AD46-795B11AC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27" y="1545649"/>
            <a:ext cx="4353498" cy="24556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0EAFDD-AD08-43F9-8BD3-385C3F3C5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27" y="4132557"/>
            <a:ext cx="4353498" cy="2446113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DEC0B0-138B-44CB-9333-F7631175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6938" cy="4351338"/>
          </a:xfrm>
        </p:spPr>
        <p:txBody>
          <a:bodyPr/>
          <a:lstStyle/>
          <a:p>
            <a:r>
              <a:rPr lang="en-US" dirty="0"/>
              <a:t>from 17 November to 29 December 1989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series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demonstrations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  <a:p>
            <a:r>
              <a:rPr lang="cs-CZ" dirty="0"/>
              <a:t>Václav Havel </a:t>
            </a:r>
            <a:r>
              <a:rPr lang="cs-CZ" dirty="0" err="1"/>
              <a:t>elected</a:t>
            </a:r>
            <a:r>
              <a:rPr lang="cs-CZ" dirty="0"/>
              <a:t> as a president</a:t>
            </a:r>
          </a:p>
          <a:p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 as a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platform</a:t>
            </a:r>
            <a:r>
              <a:rPr lang="cs-CZ" dirty="0"/>
              <a:t> -&gt;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parties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74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01DB8-C5BD-4074-B80D-9815E2EE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Velvet </a:t>
            </a:r>
            <a:r>
              <a:rPr lang="cs-CZ" b="1" dirty="0" err="1"/>
              <a:t>revolution</a:t>
            </a:r>
            <a:r>
              <a:rPr lang="cs-CZ" b="1" dirty="0"/>
              <a:t> in </a:t>
            </a:r>
            <a:r>
              <a:rPr lang="cs-CZ" b="1" dirty="0" err="1"/>
              <a:t>Czechoslovakia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AEC9DF-4F78-457B-BDD3-CB3A21C16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3603" r="4618" b="1665"/>
          <a:stretch/>
        </p:blipFill>
        <p:spPr>
          <a:xfrm>
            <a:off x="994078" y="4317889"/>
            <a:ext cx="2706385" cy="213787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4DC94F7-756A-4C54-8119-9E9CA5934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3836"/>
          <a:stretch/>
        </p:blipFill>
        <p:spPr>
          <a:xfrm>
            <a:off x="3856341" y="1395155"/>
            <a:ext cx="3229888" cy="2731360"/>
          </a:xfrm>
          <a:prstGeom prst="rect">
            <a:avLst/>
          </a:prstGeom>
        </p:spPr>
      </p:pic>
      <p:pic>
        <p:nvPicPr>
          <p:cNvPr id="3074" name="Picture 2" descr="https://upload.wikimedia.org/wikipedia/en/1/14/Policemen_and_flowers.jpg">
            <a:extLst>
              <a:ext uri="{FF2B5EF4-FFF2-40B4-BE49-F238E27FC236}">
                <a16:creationId xmlns:a16="http://schemas.microsoft.com/office/drawing/2014/main" id="{07384263-70D8-403E-8596-CB832465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8" y="1395155"/>
            <a:ext cx="2706385" cy="27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3EA9510-4F6B-4604-8BEB-95E5DBBAA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41" y="4317888"/>
            <a:ext cx="3229888" cy="213787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F4D8298-02FD-4C08-89E6-76BFA459FD0F}"/>
              </a:ext>
            </a:extLst>
          </p:cNvPr>
          <p:cNvSpPr/>
          <p:nvPr/>
        </p:nvSpPr>
        <p:spPr>
          <a:xfrm>
            <a:off x="7242107" y="5791200"/>
            <a:ext cx="3573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https://www.youtube.com/watch?v=9qG5fxLmfAk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61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57AF2-8223-4D3D-BF95-08C59001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Walesa</a:t>
            </a:r>
            <a:r>
              <a:rPr lang="cs-CZ" dirty="0"/>
              <a:t> in </a:t>
            </a:r>
            <a:r>
              <a:rPr lang="cs-CZ" dirty="0" err="1"/>
              <a:t>Congress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https://www.youtube.com/watch?v=vL6OBc-ca2w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https://youtu.be/7X5nCOXbQOo?t=175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Havel in </a:t>
            </a:r>
            <a:r>
              <a:rPr lang="cs-CZ" dirty="0" err="1"/>
              <a:t>Congress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https://youtu.be/b3tPguoWY-g?t=458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01A3DF-3266-4B47-BD9D-98A47E52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Return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West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362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4D62A-F28B-4101-822E-179A789F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Movie</a:t>
            </a:r>
            <a:r>
              <a:rPr lang="cs-CZ" b="1" dirty="0"/>
              <a:t> </a:t>
            </a:r>
            <a:r>
              <a:rPr lang="cs-CZ" b="1" dirty="0" err="1"/>
              <a:t>tips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AB4453-2DEA-4695-90C8-EB63F0AB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bye</a:t>
            </a:r>
            <a:r>
              <a:rPr lang="cs-CZ" b="1" dirty="0"/>
              <a:t>, Lenin!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https://www.imdb.com/title/tt0301357/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Wałęsa</a:t>
            </a:r>
            <a:r>
              <a:rPr lang="cs-CZ" b="1" dirty="0"/>
              <a:t>: Man </a:t>
            </a:r>
            <a:r>
              <a:rPr lang="cs-CZ" b="1" dirty="0" err="1"/>
              <a:t>Of</a:t>
            </a:r>
            <a:r>
              <a:rPr lang="cs-CZ" b="1" dirty="0"/>
              <a:t> Hope</a:t>
            </a:r>
          </a:p>
          <a:p>
            <a:r>
              <a:rPr lang="cs-CZ" dirty="0">
                <a:hlinkClick r:id="rId3"/>
              </a:rPr>
              <a:t>https://www.imdb.com/title/tt2113820/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Good Bye Lenin! (2003)">
            <a:extLst>
              <a:ext uri="{FF2B5EF4-FFF2-40B4-BE49-F238E27FC236}">
                <a16:creationId xmlns:a16="http://schemas.microsoft.com/office/drawing/2014/main" id="{398CF8CA-0FD6-4938-9CF7-BCBCA2A5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80" y="200817"/>
            <a:ext cx="2612646" cy="37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n of hope">
            <a:extLst>
              <a:ext uri="{FF2B5EF4-FFF2-40B4-BE49-F238E27FC236}">
                <a16:creationId xmlns:a16="http://schemas.microsoft.com/office/drawing/2014/main" id="{9C541E78-51DD-443D-BC66-8FA9F41D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41" y="3071811"/>
            <a:ext cx="2673996" cy="37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8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34C8B-8CEA-4F3D-8F46-AC604C74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Fall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Iron </a:t>
            </a:r>
            <a:r>
              <a:rPr lang="cs-CZ" b="1" dirty="0" err="1"/>
              <a:t>curtain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7A2BC-D245-47BE-B2CF-9778A7CA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1537759"/>
            <a:ext cx="7442199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Dahrendorf</a:t>
            </a:r>
            <a:r>
              <a:rPr lang="cs-CZ" dirty="0"/>
              <a:t> (1990) -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stages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transformation</a:t>
            </a:r>
            <a:r>
              <a:rPr lang="cs-CZ" dirty="0"/>
              <a:t>:</a:t>
            </a:r>
          </a:p>
          <a:p>
            <a:pPr marL="971550" lvl="1" indent="-514350">
              <a:buAutoNum type="arabicParenR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hour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lawyers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- </a:t>
            </a:r>
            <a:r>
              <a:rPr lang="cs-CZ" dirty="0" err="1"/>
              <a:t>writing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not-</a:t>
            </a:r>
            <a:r>
              <a:rPr lang="cs-CZ" dirty="0" err="1"/>
              <a:t>totalitarian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endParaRPr lang="cs-CZ" dirty="0"/>
          </a:p>
          <a:p>
            <a:pPr marL="4572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	= 6 </a:t>
            </a:r>
            <a:r>
              <a:rPr lang="cs-CZ" dirty="0" err="1">
                <a:solidFill>
                  <a:srgbClr val="C00000"/>
                </a:solidFill>
              </a:rPr>
              <a:t>months</a:t>
            </a:r>
            <a:endParaRPr lang="cs-CZ" dirty="0">
              <a:solidFill>
                <a:srgbClr val="C00000"/>
              </a:solidFill>
            </a:endParaRPr>
          </a:p>
          <a:p>
            <a:pPr marL="914400" lvl="1" indent="-457200">
              <a:buAutoNum type="arabicParenR" startAt="2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hour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economists</a:t>
            </a:r>
            <a:r>
              <a:rPr lang="cs-CZ" b="1" dirty="0"/>
              <a:t> and </a:t>
            </a:r>
            <a:r>
              <a:rPr lang="cs-CZ" b="1" dirty="0" err="1"/>
              <a:t>politicians</a:t>
            </a: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	</a:t>
            </a:r>
            <a:r>
              <a:rPr lang="cs-CZ" dirty="0"/>
              <a:t>-  </a:t>
            </a:r>
            <a:r>
              <a:rPr lang="cs-CZ" dirty="0" err="1"/>
              <a:t>implementing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freedoms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C00000"/>
                </a:solidFill>
              </a:rPr>
              <a:t>= 6 </a:t>
            </a:r>
            <a:r>
              <a:rPr lang="cs-CZ" dirty="0" err="1">
                <a:solidFill>
                  <a:srgbClr val="C00000"/>
                </a:solidFill>
              </a:rPr>
              <a:t>years</a:t>
            </a:r>
            <a:endParaRPr lang="cs-CZ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cs-CZ" b="1" dirty="0"/>
              <a:t>3) 	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hour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citizens</a:t>
            </a: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	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and identity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C00000"/>
                </a:solidFill>
              </a:rPr>
              <a:t>= 60 </a:t>
            </a:r>
            <a:r>
              <a:rPr lang="cs-CZ" dirty="0" err="1">
                <a:solidFill>
                  <a:srgbClr val="C00000"/>
                </a:solidFill>
              </a:rPr>
              <a:t>years</a:t>
            </a:r>
            <a:endParaRPr lang="cs-CZ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cs-CZ" dirty="0"/>
              <a:t>	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endParaRPr lang="cs-CZ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B7B57119-54B7-46DF-A219-B68BFF411FAD}"/>
              </a:ext>
            </a:extLst>
          </p:cNvPr>
          <p:cNvSpPr/>
          <p:nvPr/>
        </p:nvSpPr>
        <p:spPr>
          <a:xfrm flipH="1">
            <a:off x="7522633" y="632620"/>
            <a:ext cx="4301067" cy="3344333"/>
          </a:xfrm>
          <a:prstGeom prst="wedgeEllipse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„(I)t </a:t>
            </a:r>
            <a:r>
              <a:rPr lang="cs-CZ" sz="2400" dirty="0" err="1"/>
              <a:t>takes</a:t>
            </a:r>
            <a:r>
              <a:rPr lang="cs-CZ" sz="2400" dirty="0"/>
              <a:t> </a:t>
            </a:r>
            <a:r>
              <a:rPr lang="cs-CZ" sz="2400" dirty="0" err="1"/>
              <a:t>six</a:t>
            </a:r>
            <a:r>
              <a:rPr lang="cs-CZ" sz="2400" dirty="0"/>
              <a:t> </a:t>
            </a:r>
            <a:r>
              <a:rPr lang="cs-CZ" sz="2400" dirty="0" err="1"/>
              <a:t>months</a:t>
            </a:r>
            <a:r>
              <a:rPr lang="cs-CZ" sz="2400" dirty="0"/>
              <a:t> to </a:t>
            </a:r>
            <a:r>
              <a:rPr lang="cs-CZ" sz="2400" dirty="0" err="1"/>
              <a:t>change</a:t>
            </a:r>
            <a:r>
              <a:rPr lang="cs-CZ" sz="2400" dirty="0"/>
              <a:t> a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regime</a:t>
            </a:r>
            <a:r>
              <a:rPr lang="cs-CZ" sz="2400" dirty="0"/>
              <a:t>, </a:t>
            </a:r>
            <a:r>
              <a:rPr lang="cs-CZ" sz="2400" dirty="0" err="1"/>
              <a:t>six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r>
              <a:rPr lang="cs-CZ" sz="2400" dirty="0"/>
              <a:t> to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economy</a:t>
            </a:r>
            <a:r>
              <a:rPr lang="cs-CZ" sz="2400" dirty="0"/>
              <a:t> and </a:t>
            </a:r>
            <a:r>
              <a:rPr lang="cs-CZ" sz="2400" dirty="0" err="1"/>
              <a:t>at</a:t>
            </a:r>
            <a:r>
              <a:rPr lang="cs-CZ" sz="2400" dirty="0"/>
              <a:t> least 60 </a:t>
            </a:r>
            <a:r>
              <a:rPr lang="cs-CZ" sz="2400" dirty="0" err="1"/>
              <a:t>years</a:t>
            </a:r>
            <a:r>
              <a:rPr lang="cs-CZ" sz="2400" dirty="0"/>
              <a:t> to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society.“</a:t>
            </a:r>
          </a:p>
        </p:txBody>
      </p:sp>
    </p:spTree>
    <p:extLst>
      <p:ext uri="{BB962C8B-B14F-4D97-AF65-F5344CB8AC3E}">
        <p14:creationId xmlns:p14="http://schemas.microsoft.com/office/powerpoint/2010/main" val="12941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BBED8-B31C-427E-9785-FE908561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Orient vs. </a:t>
            </a:r>
            <a:r>
              <a:rPr lang="cs-CZ" b="1" dirty="0" err="1"/>
              <a:t>Occident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A3DDF-B7B4-4E72-AC77-1BC7C6D5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2863" cy="4351338"/>
          </a:xfrm>
        </p:spPr>
        <p:txBody>
          <a:bodyPr>
            <a:normAutofit/>
          </a:bodyPr>
          <a:lstStyle/>
          <a:p>
            <a:pPr fontAlgn="ctr"/>
            <a:r>
              <a:rPr lang="cs-CZ" dirty="0"/>
              <a:t>Edward Said: </a:t>
            </a:r>
            <a:r>
              <a:rPr lang="cs-CZ" dirty="0" err="1"/>
              <a:t>Orientalism</a:t>
            </a:r>
            <a:r>
              <a:rPr lang="cs-CZ" dirty="0"/>
              <a:t> (1978)</a:t>
            </a:r>
          </a:p>
          <a:p>
            <a:pPr fontAlgn="ctr"/>
            <a:r>
              <a:rPr lang="cs-CZ" dirty="0" err="1"/>
              <a:t>Europeans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image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East „Orient“ –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fragmented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, </a:t>
            </a:r>
            <a:r>
              <a:rPr lang="cs-CZ" dirty="0" err="1"/>
              <a:t>prejudices</a:t>
            </a:r>
            <a:endParaRPr lang="cs-CZ" dirty="0"/>
          </a:p>
          <a:p>
            <a:pPr fontAlgn="ctr"/>
            <a:r>
              <a:rPr lang="en-US" dirty="0"/>
              <a:t>a romanticized vision of Orient to justify colonial and imperialist intentions</a:t>
            </a:r>
            <a:endParaRPr lang="cs-CZ" dirty="0"/>
          </a:p>
          <a:p>
            <a:pPr fontAlgn="ctr"/>
            <a:r>
              <a:rPr lang="cs-CZ" dirty="0" err="1"/>
              <a:t>Complementarity</a:t>
            </a:r>
            <a:r>
              <a:rPr lang="cs-CZ" dirty="0"/>
              <a:t>: „</a:t>
            </a:r>
            <a:r>
              <a:rPr lang="cs-CZ" dirty="0" err="1"/>
              <a:t>Occident</a:t>
            </a:r>
            <a:r>
              <a:rPr lang="cs-CZ" dirty="0"/>
              <a:t>“ 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) –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 image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443674-ACEE-4385-9E09-B1816AA8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0" y="1825625"/>
            <a:ext cx="27179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CCD56-ADEF-4AD1-A207-13D8523E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„Time-</a:t>
            </a:r>
            <a:r>
              <a:rPr lang="cs-CZ" b="1" dirty="0" err="1"/>
              <a:t>zones</a:t>
            </a:r>
            <a:r>
              <a:rPr lang="cs-CZ" b="1" dirty="0"/>
              <a:t>“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 (I.)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ADBD3B-1484-41BC-8202-37C1AABF0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99" y="1690688"/>
            <a:ext cx="2965152" cy="435133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7235227-3633-4C0B-8FBB-D9A7BBE352B3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8062914" cy="4875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dirty="0"/>
              <a:t>Ernest Gellner: </a:t>
            </a:r>
            <a:r>
              <a:rPr lang="cs-CZ" dirty="0" err="1"/>
              <a:t>Nationalism</a:t>
            </a:r>
            <a:r>
              <a:rPr lang="cs-CZ" dirty="0"/>
              <a:t> (1997)</a:t>
            </a:r>
          </a:p>
          <a:p>
            <a:pPr fontAlgn="ctr"/>
            <a:r>
              <a:rPr lang="cs-CZ" sz="2600" i="1" dirty="0"/>
              <a:t>„(I)n </a:t>
            </a:r>
            <a:r>
              <a:rPr lang="cs-CZ" sz="2600" i="1" dirty="0" err="1"/>
              <a:t>Europe</a:t>
            </a:r>
            <a:r>
              <a:rPr lang="cs-CZ" sz="2600" i="1" dirty="0"/>
              <a:t>, </a:t>
            </a:r>
            <a:r>
              <a:rPr lang="cs-CZ" sz="2600" i="1" dirty="0" err="1"/>
              <a:t>one</a:t>
            </a:r>
            <a:r>
              <a:rPr lang="cs-CZ" sz="2600" i="1" dirty="0"/>
              <a:t> </a:t>
            </a:r>
            <a:r>
              <a:rPr lang="cs-CZ" sz="2600" i="1" dirty="0" err="1"/>
              <a:t>can</a:t>
            </a:r>
            <a:r>
              <a:rPr lang="cs-CZ" sz="2600" i="1" dirty="0"/>
              <a:t> </a:t>
            </a:r>
            <a:r>
              <a:rPr lang="cs-CZ" sz="2600" i="1" dirty="0" err="1"/>
              <a:t>discern</a:t>
            </a:r>
            <a:r>
              <a:rPr lang="cs-CZ" sz="2600" i="1" dirty="0"/>
              <a:t> </a:t>
            </a:r>
            <a:r>
              <a:rPr lang="cs-CZ" sz="2600" i="1" dirty="0" err="1"/>
              <a:t>three</a:t>
            </a:r>
            <a:r>
              <a:rPr lang="cs-CZ" sz="2600" i="1" dirty="0"/>
              <a:t> </a:t>
            </a:r>
            <a:r>
              <a:rPr lang="cs-CZ" sz="2600" i="1" dirty="0" err="1"/>
              <a:t>or</a:t>
            </a:r>
            <a:r>
              <a:rPr lang="cs-CZ" sz="2600" i="1" dirty="0"/>
              <a:t> </a:t>
            </a:r>
            <a:r>
              <a:rPr lang="cs-CZ" sz="2600" i="1" dirty="0" err="1"/>
              <a:t>four</a:t>
            </a:r>
            <a:r>
              <a:rPr lang="cs-CZ" sz="2600" i="1" dirty="0"/>
              <a:t> </a:t>
            </a:r>
            <a:r>
              <a:rPr lang="cs-CZ" sz="2600" i="1" dirty="0" err="1"/>
              <a:t>time</a:t>
            </a:r>
            <a:r>
              <a:rPr lang="cs-CZ" sz="2600" i="1" dirty="0"/>
              <a:t> </a:t>
            </a:r>
            <a:r>
              <a:rPr lang="cs-CZ" sz="2600" i="1" dirty="0" err="1"/>
              <a:t>zones</a:t>
            </a:r>
            <a:r>
              <a:rPr lang="cs-CZ" sz="2600" i="1" dirty="0"/>
              <a:t>, </a:t>
            </a:r>
            <a:r>
              <a:rPr lang="cs-CZ" sz="2600" i="1" dirty="0" err="1"/>
              <a:t>rather</a:t>
            </a:r>
            <a:r>
              <a:rPr lang="cs-CZ" sz="2600" i="1" dirty="0"/>
              <a:t> </a:t>
            </a:r>
            <a:r>
              <a:rPr lang="cs-CZ" sz="2600" i="1" dirty="0" err="1"/>
              <a:t>like</a:t>
            </a:r>
            <a:r>
              <a:rPr lang="cs-CZ" sz="2600" i="1" dirty="0"/>
              <a:t>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world</a:t>
            </a:r>
            <a:r>
              <a:rPr lang="cs-CZ" sz="2600" i="1" dirty="0"/>
              <a:t> </a:t>
            </a:r>
            <a:r>
              <a:rPr lang="cs-CZ" sz="2600" i="1" dirty="0" err="1"/>
              <a:t>maps</a:t>
            </a:r>
            <a:r>
              <a:rPr lang="cs-CZ" sz="2600" i="1" dirty="0"/>
              <a:t> </a:t>
            </a:r>
            <a:r>
              <a:rPr lang="cs-CZ" sz="2600" i="1" dirty="0" err="1"/>
              <a:t>at</a:t>
            </a:r>
            <a:r>
              <a:rPr lang="cs-CZ" sz="2600" i="1" dirty="0"/>
              <a:t> </a:t>
            </a:r>
            <a:r>
              <a:rPr lang="cs-CZ" sz="2600" i="1" dirty="0" err="1"/>
              <a:t>airports</a:t>
            </a:r>
            <a:r>
              <a:rPr lang="cs-CZ" sz="2600" i="1" dirty="0"/>
              <a:t> </a:t>
            </a:r>
            <a:r>
              <a:rPr lang="cs-CZ" sz="2600" i="1" dirty="0" err="1"/>
              <a:t>indicating</a:t>
            </a:r>
            <a:r>
              <a:rPr lang="cs-CZ" sz="2600" i="1" dirty="0"/>
              <a:t> </a:t>
            </a:r>
            <a:r>
              <a:rPr lang="cs-CZ" sz="2600" i="1" dirty="0" err="1"/>
              <a:t>time</a:t>
            </a:r>
            <a:r>
              <a:rPr lang="cs-CZ" sz="2600" i="1" dirty="0"/>
              <a:t> </a:t>
            </a:r>
            <a:r>
              <a:rPr lang="cs-CZ" sz="2600" i="1" dirty="0" err="1"/>
              <a:t>differences</a:t>
            </a:r>
            <a:r>
              <a:rPr lang="cs-CZ" sz="2600" i="1" dirty="0"/>
              <a:t> in </a:t>
            </a:r>
            <a:r>
              <a:rPr lang="cs-CZ" sz="2600" i="1" dirty="0" err="1"/>
              <a:t>various</a:t>
            </a:r>
            <a:r>
              <a:rPr lang="cs-CZ" sz="2600" i="1" dirty="0"/>
              <a:t> </a:t>
            </a:r>
            <a:r>
              <a:rPr lang="cs-CZ" sz="2600" i="1" dirty="0" err="1"/>
              <a:t>ares</a:t>
            </a:r>
            <a:r>
              <a:rPr lang="cs-CZ" sz="2600" i="1" dirty="0"/>
              <a:t>.“ </a:t>
            </a:r>
            <a:r>
              <a:rPr lang="cs-CZ" sz="2600" dirty="0"/>
              <a:t>(p. 50)</a:t>
            </a:r>
          </a:p>
          <a:p>
            <a:pPr fontAlgn="ctr"/>
            <a:r>
              <a:rPr lang="cs-CZ" sz="2600" dirty="0"/>
              <a:t>France as </a:t>
            </a:r>
            <a:r>
              <a:rPr lang="cs-CZ" sz="2600" dirty="0" err="1"/>
              <a:t>an</a:t>
            </a:r>
            <a:r>
              <a:rPr lang="cs-CZ" sz="2600" dirty="0"/>
              <a:t> </a:t>
            </a:r>
            <a:r>
              <a:rPr lang="cs-CZ" sz="2600" dirty="0" err="1"/>
              <a:t>example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others</a:t>
            </a:r>
            <a:endParaRPr lang="cs-CZ" sz="2600" dirty="0"/>
          </a:p>
          <a:p>
            <a:pPr fontAlgn="ctr"/>
            <a:endParaRPr lang="cs-CZ" sz="2600" dirty="0"/>
          </a:p>
          <a:p>
            <a:pPr marL="0" indent="0" fontAlgn="ctr">
              <a:buNone/>
            </a:pPr>
            <a:r>
              <a:rPr lang="cs-CZ" b="1" dirty="0" err="1"/>
              <a:t>Zone</a:t>
            </a:r>
            <a:r>
              <a:rPr lang="cs-CZ" b="1" dirty="0"/>
              <a:t> I</a:t>
            </a:r>
            <a:r>
              <a:rPr lang="cs-CZ" dirty="0"/>
              <a:t>: „</a:t>
            </a:r>
            <a:r>
              <a:rPr lang="cs-CZ" dirty="0" err="1"/>
              <a:t>Atlantic</a:t>
            </a:r>
            <a:r>
              <a:rPr lang="cs-CZ" dirty="0"/>
              <a:t> </a:t>
            </a:r>
            <a:r>
              <a:rPr lang="cs-CZ" dirty="0" err="1"/>
              <a:t>coast</a:t>
            </a:r>
            <a:r>
              <a:rPr lang="cs-CZ" dirty="0"/>
              <a:t>“ GB, France, </a:t>
            </a:r>
            <a:r>
              <a:rPr lang="cs-CZ" dirty="0" err="1"/>
              <a:t>Spain</a:t>
            </a:r>
            <a:r>
              <a:rPr lang="cs-CZ" dirty="0"/>
              <a:t>, Portugal</a:t>
            </a:r>
          </a:p>
          <a:p>
            <a:pPr fontAlgn="ctr"/>
            <a:r>
              <a:rPr lang="cs-CZ" dirty="0" err="1"/>
              <a:t>state</a:t>
            </a:r>
            <a:r>
              <a:rPr lang="cs-CZ" dirty="0"/>
              <a:t> +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marriage</a:t>
            </a:r>
            <a:r>
              <a:rPr lang="cs-CZ" dirty="0"/>
              <a:t>); </a:t>
            </a:r>
            <a:r>
              <a:rPr lang="cs-CZ" dirty="0" err="1"/>
              <a:t>almost</a:t>
            </a:r>
            <a:r>
              <a:rPr lang="cs-CZ" dirty="0"/>
              <a:t> no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nationalism</a:t>
            </a:r>
            <a:endParaRPr lang="cs-CZ" dirty="0"/>
          </a:p>
          <a:p>
            <a:pPr marL="0" indent="0" fontAlgn="ctr">
              <a:buNone/>
            </a:pPr>
            <a:r>
              <a:rPr lang="cs-CZ" b="1" dirty="0" err="1"/>
              <a:t>Zone</a:t>
            </a:r>
            <a:r>
              <a:rPr lang="cs-CZ" b="1" dirty="0"/>
              <a:t> II</a:t>
            </a:r>
            <a:r>
              <a:rPr lang="cs-CZ" dirty="0"/>
              <a:t>: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former</a:t>
            </a:r>
            <a:r>
              <a:rPr lang="cs-CZ" dirty="0"/>
              <a:t> </a:t>
            </a:r>
            <a:r>
              <a:rPr lang="cs-CZ" dirty="0" err="1"/>
              <a:t>Holy</a:t>
            </a:r>
            <a:r>
              <a:rPr lang="cs-CZ" dirty="0"/>
              <a:t> Roman Empire“ = Italy, Germany</a:t>
            </a:r>
          </a:p>
          <a:p>
            <a:pPr fontAlgn="ctr"/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state</a:t>
            </a:r>
            <a:endParaRPr lang="cs-CZ" dirty="0"/>
          </a:p>
          <a:p>
            <a:pPr fontAlgn="ctr"/>
            <a:r>
              <a:rPr lang="cs-CZ" dirty="0" err="1"/>
              <a:t>nationalism</a:t>
            </a:r>
            <a:r>
              <a:rPr lang="cs-CZ" dirty="0"/>
              <a:t> as </a:t>
            </a:r>
            <a:r>
              <a:rPr lang="cs-CZ" dirty="0" err="1"/>
              <a:t>unification</a:t>
            </a:r>
            <a:endParaRPr lang="cs-CZ" dirty="0"/>
          </a:p>
          <a:p>
            <a:pPr fontAlgn="ctr"/>
            <a:endParaRPr lang="cs-CZ" dirty="0"/>
          </a:p>
          <a:p>
            <a:pPr font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03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31281-FC7A-4859-BC75-D0BD511B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„Time-</a:t>
            </a:r>
            <a:r>
              <a:rPr lang="cs-CZ" b="1" dirty="0" err="1"/>
              <a:t>zones</a:t>
            </a:r>
            <a:r>
              <a:rPr lang="cs-CZ" b="1" dirty="0"/>
              <a:t>“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 (II.)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B1A87-A78F-4F50-B2BB-F9470698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Zone</a:t>
            </a:r>
            <a:r>
              <a:rPr lang="cs-CZ" dirty="0"/>
              <a:t> III: </a:t>
            </a:r>
            <a:r>
              <a:rPr lang="cs-CZ" dirty="0" err="1"/>
              <a:t>peripheries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empires</a:t>
            </a:r>
            <a:r>
              <a:rPr lang="cs-CZ" dirty="0"/>
              <a:t> = CEE</a:t>
            </a:r>
          </a:p>
          <a:p>
            <a:r>
              <a:rPr lang="cs-CZ" dirty="0"/>
              <a:t>no </a:t>
            </a:r>
            <a:r>
              <a:rPr lang="cs-CZ" dirty="0" err="1"/>
              <a:t>nation</a:t>
            </a:r>
            <a:r>
              <a:rPr lang="cs-CZ" dirty="0"/>
              <a:t> (no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), no </a:t>
            </a:r>
            <a:r>
              <a:rPr lang="cs-CZ" dirty="0" err="1"/>
              <a:t>state</a:t>
            </a:r>
            <a:endParaRPr lang="cs-CZ" dirty="0"/>
          </a:p>
          <a:p>
            <a:pPr marL="0" indent="0">
              <a:buNone/>
            </a:pPr>
            <a:r>
              <a:rPr lang="cs-CZ" sz="2400" i="1" dirty="0"/>
              <a:t>„</a:t>
            </a:r>
            <a:r>
              <a:rPr lang="en-US" sz="2400" i="1" dirty="0"/>
              <a:t>It is when we move further east that the trouble really starts.</a:t>
            </a:r>
            <a:r>
              <a:rPr lang="cs-CZ" sz="2400" i="1" dirty="0"/>
              <a:t> </a:t>
            </a:r>
            <a:r>
              <a:rPr lang="en-US" sz="2400" i="1" dirty="0"/>
              <a:t>In the second zone, nationalism could be benign and liberal;</a:t>
            </a:r>
            <a:r>
              <a:rPr lang="cs-CZ" sz="2400" i="1" dirty="0"/>
              <a:t> </a:t>
            </a:r>
            <a:r>
              <a:rPr lang="en-US" sz="2400" i="1" dirty="0"/>
              <a:t>it had no inherent need to go nasty (even if in the end it did).</a:t>
            </a:r>
            <a:r>
              <a:rPr lang="cs-CZ" sz="2400" i="1" dirty="0"/>
              <a:t> </a:t>
            </a:r>
            <a:r>
              <a:rPr lang="en-US" sz="2400" i="1" dirty="0"/>
              <a:t>In the third zone, on the other hand, </a:t>
            </a:r>
            <a:r>
              <a:rPr lang="en-US" sz="2400" b="1" i="1" dirty="0"/>
              <a:t>violence and brutality</a:t>
            </a:r>
            <a:r>
              <a:rPr lang="cs-CZ" sz="2400" b="1" i="1" dirty="0"/>
              <a:t> </a:t>
            </a:r>
            <a:r>
              <a:rPr lang="en-US" sz="2400" i="1" dirty="0"/>
              <a:t>seem to have been inscribed into the nature of the situation</a:t>
            </a:r>
            <a:r>
              <a:rPr lang="en-US" sz="2400" b="1" i="1" dirty="0"/>
              <a:t>.</a:t>
            </a:r>
            <a:r>
              <a:rPr lang="cs-CZ" sz="2400" b="1" i="1" dirty="0"/>
              <a:t> </a:t>
            </a:r>
            <a:r>
              <a:rPr lang="en-US" sz="2400" b="1" i="1" dirty="0"/>
              <a:t>The horror was not optional, it was predestined</a:t>
            </a:r>
            <a:r>
              <a:rPr lang="cs-CZ" sz="2400" i="1" dirty="0"/>
              <a:t>.“ </a:t>
            </a:r>
            <a:r>
              <a:rPr lang="cs-CZ" sz="2400" dirty="0"/>
              <a:t>(p. 54)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-&gt; </a:t>
            </a:r>
            <a:r>
              <a:rPr lang="cs-CZ" sz="2400" dirty="0" err="1"/>
              <a:t>ethnic</a:t>
            </a:r>
            <a:r>
              <a:rPr lang="cs-CZ" sz="2400" dirty="0"/>
              <a:t> </a:t>
            </a:r>
            <a:r>
              <a:rPr lang="cs-CZ" sz="2400" dirty="0" err="1"/>
              <a:t>cleansing</a:t>
            </a:r>
            <a:r>
              <a:rPr lang="cs-CZ" sz="2400" dirty="0"/>
              <a:t> 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885BB1-DD84-45F6-BA0D-3D8C9644E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13" y="365125"/>
            <a:ext cx="3441600" cy="2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D7EDBA-C4E5-498D-9168-9F246B54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CF54-4352-4888-84C0-D0A53CA6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socialism like the development project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30946-4D17-46A0-8EE4-DDE24CDC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</a:t>
            </a:r>
            <a:r>
              <a:rPr lang="en-US" dirty="0" err="1"/>
              <a:t>tate</a:t>
            </a:r>
            <a:r>
              <a:rPr lang="en-US" dirty="0"/>
              <a:t> decides on the mode of development (types of industries)</a:t>
            </a:r>
          </a:p>
          <a:p>
            <a:pPr>
              <a:defRPr/>
            </a:pPr>
            <a:r>
              <a:rPr lang="cs-CZ" dirty="0"/>
              <a:t>s</a:t>
            </a:r>
            <a:r>
              <a:rPr lang="en-US" dirty="0" err="1"/>
              <a:t>tate</a:t>
            </a:r>
            <a:r>
              <a:rPr lang="en-US" dirty="0"/>
              <a:t> subordinates trade and fiscal policy to economic development</a:t>
            </a:r>
          </a:p>
          <a:p>
            <a:pPr>
              <a:defRPr/>
            </a:pPr>
            <a:r>
              <a:rPr lang="cs-CZ" dirty="0"/>
              <a:t>g</a:t>
            </a:r>
            <a:r>
              <a:rPr lang="en-US" dirty="0" err="1"/>
              <a:t>oal</a:t>
            </a:r>
            <a:r>
              <a:rPr lang="en-US" dirty="0"/>
              <a:t> is to catch up with the West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21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34C8B-8CEA-4F3D-8F46-AC604C74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Shortages</a:t>
            </a:r>
            <a:r>
              <a:rPr lang="cs-CZ" b="1" dirty="0"/>
              <a:t> in CE in </a:t>
            </a:r>
            <a:r>
              <a:rPr lang="cs-CZ" b="1" dirty="0" err="1"/>
              <a:t>times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Soviet</a:t>
            </a:r>
            <a:r>
              <a:rPr lang="cs-CZ" b="1" dirty="0"/>
              <a:t> Union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644D82-0C2B-49E3-9668-DDCCFFD4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521274"/>
            <a:ext cx="7331393" cy="49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7897B-037D-4BB9-97C0-414F1B28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05588" cy="4351338"/>
          </a:xfrm>
        </p:spPr>
        <p:txBody>
          <a:bodyPr/>
          <a:lstStyle/>
          <a:p>
            <a:r>
              <a:rPr lang="cs-CZ" dirty="0" err="1"/>
              <a:t>an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reformation within the Communist Party of the Soviet Union</a:t>
            </a:r>
            <a:r>
              <a:rPr lang="cs-CZ" dirty="0"/>
              <a:t>; run by </a:t>
            </a:r>
            <a:r>
              <a:rPr lang="cs-CZ" dirty="0" err="1"/>
              <a:t>Mikhail</a:t>
            </a:r>
            <a:r>
              <a:rPr lang="cs-CZ" dirty="0"/>
              <a:t> </a:t>
            </a:r>
            <a:r>
              <a:rPr lang="cs-CZ" dirty="0" err="1"/>
              <a:t>Gorbachev</a:t>
            </a:r>
            <a:endParaRPr lang="cs-CZ" dirty="0"/>
          </a:p>
          <a:p>
            <a:r>
              <a:rPr lang="cs-CZ" dirty="0" err="1"/>
              <a:t>alowing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,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decentralization</a:t>
            </a:r>
            <a:r>
              <a:rPr lang="cs-CZ" dirty="0"/>
              <a:t>,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, </a:t>
            </a:r>
            <a:r>
              <a:rPr lang="cs-CZ" dirty="0" err="1"/>
              <a:t>elections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candidates</a:t>
            </a:r>
            <a:endParaRPr lang="cs-CZ" dirty="0"/>
          </a:p>
          <a:p>
            <a:r>
              <a:rPr lang="cs-CZ" dirty="0"/>
              <a:t>„glasnost“ = </a:t>
            </a:r>
            <a:r>
              <a:rPr lang="cs-CZ" dirty="0" err="1"/>
              <a:t>openness</a:t>
            </a:r>
            <a:r>
              <a:rPr lang="cs-CZ" dirty="0"/>
              <a:t> and </a:t>
            </a:r>
            <a:r>
              <a:rPr lang="cs-CZ" dirty="0" err="1"/>
              <a:t>transparency</a:t>
            </a:r>
            <a:r>
              <a:rPr lang="cs-CZ" dirty="0"/>
              <a:t> </a:t>
            </a:r>
          </a:p>
          <a:p>
            <a:r>
              <a:rPr lang="cs-CZ" dirty="0" err="1"/>
              <a:t>democratization</a:t>
            </a:r>
            <a:r>
              <a:rPr lang="cs-CZ" dirty="0"/>
              <a:t>, not </a:t>
            </a:r>
            <a:r>
              <a:rPr lang="cs-CZ" dirty="0" err="1"/>
              <a:t>democracy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AEE0282-EA9F-4FEF-B9AF-1F12A4DD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err="1"/>
              <a:t>Perestroika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8F9D2F-DC7E-47AB-BBF1-87FA504D8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09" y="1825625"/>
            <a:ext cx="4342402" cy="41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20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768</Words>
  <Application>Microsoft Office PowerPoint</Application>
  <PresentationFormat>Širokoúhlá obrazovka</PresentationFormat>
  <Paragraphs>124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Prezentace aplikace PowerPoint</vt:lpstr>
      <vt:lpstr>The idea of the developed West</vt:lpstr>
      <vt:lpstr>Orient vs. Occident</vt:lpstr>
      <vt:lpstr>„Time-zones“ of Europe (I.)</vt:lpstr>
      <vt:lpstr>„Time-zones“ of Europe (II.)</vt:lpstr>
      <vt:lpstr>Prezentace aplikace PowerPoint</vt:lpstr>
      <vt:lpstr>State socialism like the development project</vt:lpstr>
      <vt:lpstr>Shortages in CE in times of the Soviet Union</vt:lpstr>
      <vt:lpstr>Perestroika</vt:lpstr>
      <vt:lpstr>Solidarity Revolution in Poland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Negotiated revolution in Hungary</vt:lpstr>
      <vt:lpstr> A chain reaction – Fall of the Berlin Wall</vt:lpstr>
      <vt:lpstr>„East Germans Exodus“</vt:lpstr>
      <vt:lpstr>Ossie-Wessie difference/conflict</vt:lpstr>
      <vt:lpstr>Prezentace aplikace PowerPoint</vt:lpstr>
      <vt:lpstr>Velvet revolution in Czechoslovakia</vt:lpstr>
      <vt:lpstr>Velvet revolution in Czechoslovakia</vt:lpstr>
      <vt:lpstr>Return to the West?</vt:lpstr>
      <vt:lpstr>Movie tips</vt:lpstr>
      <vt:lpstr>Fall of the Iron curtain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SOCIOLOGY  OF CENTRAL EUROPE</dc:title>
  <dc:creator>Petra A. Honová</dc:creator>
  <cp:lastModifiedBy>Petra A. Honová</cp:lastModifiedBy>
  <cp:revision>34</cp:revision>
  <cp:lastPrinted>2019-02-28T06:57:20Z</cp:lastPrinted>
  <dcterms:created xsi:type="dcterms:W3CDTF">2019-02-19T19:19:24Z</dcterms:created>
  <dcterms:modified xsi:type="dcterms:W3CDTF">2019-02-28T09:59:31Z</dcterms:modified>
</cp:coreProperties>
</file>