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6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56CBBA-5673-4AEF-8481-E811ED1C6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6A96810-E3EA-42CB-A399-6B09E453CE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2A7DD7-5E7F-4CF6-9DA6-AD93B488F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3D37383-7D45-4BFD-B1DA-C112C38C7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A79C9E-5571-4DFF-B1C4-B1EFEBCBB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7846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5D58F1-B2C0-4926-BF1D-413797B5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D94E526-65BE-4432-A7A8-8BB84C793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8469B3-C1EC-485E-9C3A-3F076C239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23DEBF-C8C6-4AA0-9133-06146021A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87EEB3C-2A84-42C2-B8B6-CCE460BCA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90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ECA3C71-268B-4E3B-9A76-4A139078C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C0AAF24-C7FB-43C4-A053-B8BAB0F020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09EC58D-D5B5-47B4-A536-CB8AF320F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213E33-39AE-4FE5-BE77-42121A83F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F7A90C2-01BC-4EB6-B28D-41EF924C4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85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2650ED-CF23-46BD-BF63-FE65D9AC2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BD3936E-DBC3-44D6-B0F3-A2594A12DD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D24A958-0E92-4A76-BB42-346FDD86F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BF9D87A-09B2-4DFD-82E0-D1DA405A9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F8C9312-3284-4C8A-A7AC-A8D45547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175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0D1FB-18BA-4DFB-A925-7EFE66704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CB59047-DA7E-4482-B7D8-8D0B78C24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B5377B3-993B-4E80-A0DF-CB3BD3C9C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AE1FEBA-B428-4D6D-800E-D3293616E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1F36-0083-4287-9A79-4BCE6D7D9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2222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D29E69-32D8-439D-841C-A69F082B5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AF9D5B-4B0F-4B31-B5CA-4C36998868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C22DE3D-BA9F-4621-B980-13A08B168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2B43858-E000-41E5-88D8-6F120CB0B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AD95C1E-5EB9-44F4-831F-CE8DA239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ECC1CB8-DE88-4DE2-B20F-7017E5D30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0161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4F1BDE-9356-4427-87F9-1F21FB7C0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24E581FE-D3D3-44F4-9BE8-927D21955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C74D6A0-D751-42C7-A1A0-4801C49329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DDEFCC2-3835-46E8-B6B8-829234D4FC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5618636-A0CA-4974-BB42-7B6E80715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63EBB7B-87FE-4672-8713-FA8FC4E4C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3B45A39-BF10-47EF-BB3C-13947CA6C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181C2E6-C07A-4668-8217-0503938B4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8905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18348C-0AD0-4F76-BA09-8BEB8B6D8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9366021-A368-4016-AAD0-8A49CBE94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06BB124-F27E-4A88-B0DC-FCE4C223C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2353CB5-0084-449B-AC8F-78FA640FC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592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CEF053D-C888-4697-9F69-727276B4D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9E43F2C-472C-46C3-9B14-8C3AFAEB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6840C10-0956-4FA6-811C-F96917D65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3324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B22A1CE-E2C0-414F-86D1-DCDC89D3A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C77F5F-74C6-4A6C-842F-DAA8E42B1A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9CD8F3A-C7FF-4E80-90F6-B5323BC7B8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D594753-5E37-4AB0-8625-527F0E5ED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611BEE4-D261-451F-ACCE-58CBAF511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73E805B-C50E-481D-A86D-37B26DEEF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4687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1F6AAB-847D-4B84-8813-1CEF115AF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78D6329-80C4-47C1-BD1F-63171750DB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2753A18-FB6C-4B95-B030-2FC4347C42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69F441-6973-4BF0-8870-7EA0C0024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70D640-D84B-42C9-BF32-09AA615919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BADF0F3-D9B2-4191-9FD7-AC01503AA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8810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62E43B8-48F3-41AD-9A7A-825B12688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7E3C684-068B-469C-B896-E96CE6378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B98174A-C3C1-4148-88F4-AE19F26C2C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BA910-D313-4C29-9B49-EB7F52691313}" type="datetimeFigureOut">
              <a:rPr lang="cs-CZ" smtClean="0"/>
              <a:t>27.04.2023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0158EF4-AB16-452D-8C23-A233E38C1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AD7EA38-E5F5-42E5-9D8E-2D3FB2905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9A84E-3040-4519-BF43-86FCB3E132F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812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594CC-A844-43C5-AB69-9FC57B1C8C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Odborný text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ABF8D97-FA7B-403A-8D2B-3C08CC96BC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(Tipy a triky)</a:t>
            </a:r>
          </a:p>
        </p:txBody>
      </p:sp>
    </p:spTree>
    <p:extLst>
      <p:ext uri="{BB962C8B-B14F-4D97-AF65-F5344CB8AC3E}">
        <p14:creationId xmlns:p14="http://schemas.microsoft.com/office/powerpoint/2010/main" val="104459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178DB1-B650-4B45-BB96-121AE0418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Prezentace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677FA9-CD93-441C-AAAB-44634EB1B4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Umění strhnout publikum</a:t>
            </a:r>
          </a:p>
          <a:p>
            <a:r>
              <a:rPr lang="cs-CZ" dirty="0"/>
              <a:t>Powerpoint</a:t>
            </a:r>
          </a:p>
          <a:p>
            <a:r>
              <a:rPr lang="cs-CZ" dirty="0"/>
              <a:t>Obrázky</a:t>
            </a:r>
          </a:p>
        </p:txBody>
      </p:sp>
    </p:spTree>
    <p:extLst>
      <p:ext uri="{BB962C8B-B14F-4D97-AF65-F5344CB8AC3E}">
        <p14:creationId xmlns:p14="http://schemas.microsoft.com/office/powerpoint/2010/main" val="843579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67EE01-A1B7-4E7F-B856-87787CFAE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6F29FE7-2996-4506-8C7F-1AC1875414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2069" y="365125"/>
            <a:ext cx="4263348" cy="6048032"/>
          </a:xfrm>
        </p:spPr>
      </p:pic>
    </p:spTree>
    <p:extLst>
      <p:ext uri="{BB962C8B-B14F-4D97-AF65-F5344CB8AC3E}">
        <p14:creationId xmlns:p14="http://schemas.microsoft.com/office/powerpoint/2010/main" val="309570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EA040E-3ABB-4048-83EE-14E07F13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E4D204-281A-455E-B558-08AE75A2E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12000" dirty="0"/>
              <a:t>Řádkování 1,5</a:t>
            </a:r>
          </a:p>
        </p:txBody>
      </p:sp>
    </p:spTree>
    <p:extLst>
      <p:ext uri="{BB962C8B-B14F-4D97-AF65-F5344CB8AC3E}">
        <p14:creationId xmlns:p14="http://schemas.microsoft.com/office/powerpoint/2010/main" val="2704877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27016F-7926-4AB5-84C1-007CAC4D0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97D00D0-75EA-454D-BFE3-D7CB99A7F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12000" dirty="0"/>
              <a:t>Zarovnání do bloku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3766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400130-FC5C-4FED-880A-109ACF928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Obecné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BE0F2A-1A80-40A5-BADD-1C619B7AB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Určit si pro koho text píšu</a:t>
            </a:r>
          </a:p>
          <a:p>
            <a:r>
              <a:rPr lang="cs-CZ" dirty="0"/>
              <a:t>Stručné a věcné vyjadřování</a:t>
            </a:r>
          </a:p>
          <a:p>
            <a:r>
              <a:rPr lang="cs-CZ" dirty="0"/>
              <a:t>Neosobní přístup a objektivnost – </a:t>
            </a:r>
            <a:r>
              <a:rPr lang="cs-CZ" i="1" dirty="0"/>
              <a:t>je vůbec možné?</a:t>
            </a:r>
          </a:p>
          <a:p>
            <a:r>
              <a:rPr lang="cs-CZ" dirty="0"/>
              <a:t>Psaní bez emocí – </a:t>
            </a:r>
            <a:r>
              <a:rPr lang="cs-CZ" i="1" dirty="0"/>
              <a:t>dtto</a:t>
            </a:r>
            <a:endParaRPr lang="cs-CZ" dirty="0"/>
          </a:p>
          <a:p>
            <a:r>
              <a:rPr lang="cs-CZ" dirty="0"/>
              <a:t>Odborná terminologie – jazyk akademie</a:t>
            </a:r>
          </a:p>
          <a:p>
            <a:r>
              <a:rPr lang="cs-CZ" dirty="0"/>
              <a:t>SPRÁVNÉ CITACE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8159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B0C5D0-EB10-4278-8856-F1BFA1782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AB5223-9D23-4A41-831B-F00F776B61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Název</a:t>
            </a:r>
          </a:p>
          <a:p>
            <a:r>
              <a:rPr lang="cs-CZ" dirty="0"/>
              <a:t>Jméno autora</a:t>
            </a:r>
          </a:p>
          <a:p>
            <a:r>
              <a:rPr lang="cs-CZ" dirty="0"/>
              <a:t>Abstrakt</a:t>
            </a:r>
          </a:p>
          <a:p>
            <a:r>
              <a:rPr lang="cs-CZ" dirty="0"/>
              <a:t>Abstrakt anglicky </a:t>
            </a:r>
          </a:p>
          <a:p>
            <a:r>
              <a:rPr lang="cs-CZ" dirty="0"/>
              <a:t>Klíčová slova</a:t>
            </a:r>
          </a:p>
          <a:p>
            <a:r>
              <a:rPr lang="cs-CZ" dirty="0"/>
              <a:t>Úvod</a:t>
            </a:r>
          </a:p>
          <a:p>
            <a:r>
              <a:rPr lang="cs-CZ" dirty="0"/>
              <a:t>Jádro – materiál, metodika</a:t>
            </a:r>
          </a:p>
          <a:p>
            <a:r>
              <a:rPr lang="cs-CZ" dirty="0"/>
              <a:t>Výsledky</a:t>
            </a:r>
          </a:p>
          <a:p>
            <a:r>
              <a:rPr lang="cs-CZ" dirty="0"/>
              <a:t>Závěr</a:t>
            </a:r>
          </a:p>
          <a:p>
            <a:r>
              <a:rPr lang="cs-CZ" dirty="0"/>
              <a:t>Zdroje – bibliografie, nahrávky atd.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4667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6CB64B9-DAE6-4303-8525-E335546A3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795"/>
            <a:ext cx="10515600" cy="5699168"/>
          </a:xfrm>
        </p:spPr>
        <p:txBody>
          <a:bodyPr>
            <a:normAutofit/>
          </a:bodyPr>
          <a:lstStyle/>
          <a:p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Předkládaná disertační práce se zabývá hudebním fenoménem </a:t>
            </a:r>
            <a:r>
              <a:rPr lang="cs-CZ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balkán</a:t>
            </a:r>
            <a:r>
              <a:rPr lang="cs-CZ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 Praze. </a:t>
            </a:r>
            <a:r>
              <a:rPr lang="cs-CZ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Balkán 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jako hudební svět (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soundscape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Shelemay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2006), je pokládán za výsledek (kontrapunkt) sociálního vyjednávání mezi jeho jednotlivými aktéry z prostředí českých hudebníků a posluchačů, ale i těch původem z Balkánského poloostrova. Prostřednictvím etnografického výzkumu je zkoumána povaha takového vztahu se zaměřením na otázky, jakým způsobem se </a:t>
            </a:r>
            <a:r>
              <a:rPr lang="cs-CZ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balkán</a:t>
            </a:r>
            <a:r>
              <a:rPr lang="cs-CZ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 českém prostředí tvoří a jakou roli, co se týče jeho podoby, hraje migrace z Balkánu. Základní roli při definici fenoménu hraje imaginace Balkánu, kdy je podoba hudby spíše výsledkem představ o lokalitě (stereotypů), která je vnímaná jako kulturně vzdálená (</a:t>
            </a:r>
            <a:r>
              <a:rPr lang="cs-CZ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Todorova</a:t>
            </a:r>
            <a:r>
              <a:rPr lang="cs-CZ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2009). </a:t>
            </a:r>
          </a:p>
          <a:p>
            <a:endParaRPr lang="cs-CZ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sz="18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Okolo roku 1900 se Vídeň stala městem s největším počtem česky mluvících obyvatel. Příslušníci české menšiny založili množství spolků a podíleli se na širokém spektru aktivit, mezi nimiž měla důležitou úlohu také hudba. Nejdůležitějšími rysy současné české menšiny ve Vídni je 1) několik různě motivovaných a odlišně politicky podmíněných vln dobrovolné i nedobrovolné migrace, 2) přítomnost potomků Čechů, kteří zůstali na území bývalého Rakouska-Uherska a 3) koexistence několika generací a uskupení lidí odlišné politické orientace i rozdílných postojů k integraci do rakouské společnosti. Dnešní česká vídeňská menšina je tak heterogenním společenstvím s rozdílnými „kulturními kohortami“. Na základě terénního výzkumu, tj. zúčastněného pozorování hudebních událostí a polostrukturovaných rozhovorů s využitím teoretických přístupů etnomuzikologie a </a:t>
            </a:r>
            <a:r>
              <a:rPr lang="cs-CZ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diaspora </a:t>
            </a:r>
            <a:r>
              <a:rPr lang="cs-CZ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studies</a:t>
            </a:r>
            <a:r>
              <a:rPr lang="cs-CZ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sz="18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se práce zaměřuje na tři vzájemně úzce související otázky: Jak hudební tvorba a účast na hudebních událostech odráží heterogenitu současné české vídeňské menšiny? Jak je tvořivost, resp. účast na hudebních událostech podmíněna migrační situací? A jak současní vídeňští Češi vyjednávají svoji národní identitu skrze hudební aktivity?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3092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C679A2-DC7E-4196-85BF-B54411D4E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Strategie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EB4F2E7-F818-4CC7-A30B-BBF95780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Volba tématu - </a:t>
            </a:r>
            <a:r>
              <a:rPr lang="cs-CZ" i="1" dirty="0"/>
              <a:t>vedoucího práce</a:t>
            </a:r>
          </a:p>
          <a:p>
            <a:r>
              <a:rPr lang="cs-CZ" dirty="0"/>
              <a:t>Cíle práce</a:t>
            </a:r>
          </a:p>
          <a:p>
            <a:r>
              <a:rPr lang="cs-CZ" dirty="0"/>
              <a:t>Osnova</a:t>
            </a:r>
          </a:p>
          <a:p>
            <a:r>
              <a:rPr lang="cs-CZ" dirty="0"/>
              <a:t>TERMÍN</a:t>
            </a:r>
          </a:p>
          <a:p>
            <a:r>
              <a:rPr lang="cs-CZ" dirty="0"/>
              <a:t>Body práce, mentální mapa</a:t>
            </a:r>
          </a:p>
          <a:p>
            <a:r>
              <a:rPr lang="cs-CZ" dirty="0"/>
              <a:t>Vhodné prostředí a nástroje</a:t>
            </a:r>
          </a:p>
          <a:p>
            <a:r>
              <a:rPr lang="cs-CZ" dirty="0"/>
              <a:t>ČAS – ideálně pravidelně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897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0670CD7-8B9A-4F82-BD43-FE80D0036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CB6A190A-3C1B-4E9A-BF3D-D97A514EC0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962" y="629959"/>
            <a:ext cx="7154562" cy="5365922"/>
          </a:xfrm>
        </p:spPr>
      </p:pic>
    </p:spTree>
    <p:extLst>
      <p:ext uri="{BB962C8B-B14F-4D97-AF65-F5344CB8AC3E}">
        <p14:creationId xmlns:p14="http://schemas.microsoft.com/office/powerpoint/2010/main" val="1535338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5378EB-F84C-4742-AB33-3538C26C1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Umberto </a:t>
            </a:r>
            <a:r>
              <a:rPr lang="cs-CZ" dirty="0" err="1"/>
              <a:t>Eco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056549-1926-43B3-8538-3966BFCB98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Téma odpovídá studovanému oboru a zájmům badatele</a:t>
            </a:r>
          </a:p>
          <a:p>
            <a:r>
              <a:rPr lang="cs-CZ" dirty="0"/>
              <a:t>Prameny nutné pro zpracování tématu jsou dostupné</a:t>
            </a:r>
          </a:p>
          <a:p>
            <a:r>
              <a:rPr lang="cs-CZ" dirty="0"/>
              <a:t>Zpracovatelnost tématu odpovídá kulturní úrovni badatele</a:t>
            </a:r>
          </a:p>
          <a:p>
            <a:r>
              <a:rPr lang="cs-CZ" dirty="0"/>
              <a:t>Metodologické předpoklady výzkumu odpovídají zkušenosti badatele.</a:t>
            </a:r>
          </a:p>
          <a:p>
            <a:endParaRPr lang="cs-CZ" dirty="0"/>
          </a:p>
          <a:p>
            <a:r>
              <a:rPr lang="cs-CZ" dirty="0"/>
              <a:t>„Kdo chce psát diplomovou či dizertační práci, musí si najít takové téma, které je schopen zpracovat.“ (</a:t>
            </a:r>
            <a:r>
              <a:rPr lang="cs-CZ" dirty="0" err="1"/>
              <a:t>Eco</a:t>
            </a:r>
            <a:r>
              <a:rPr lang="cs-CZ" dirty="0"/>
              <a:t> 1997)</a:t>
            </a:r>
          </a:p>
        </p:txBody>
      </p:sp>
    </p:spTree>
    <p:extLst>
      <p:ext uri="{BB962C8B-B14F-4D97-AF65-F5344CB8AC3E}">
        <p14:creationId xmlns:p14="http://schemas.microsoft.com/office/powerpoint/2010/main" val="2983452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53CE7BF-69E8-47C0-BE16-8437837BB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Kreativita (?) a hledání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E29732-FCFC-439F-8D05-4C818D458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Nalezení vlastního přístupu k problému 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Zužování/rozšiřování tématu – seznam provokativních otázek, které se k tématu váží 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Klíčová slova 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UKAŽ a spol. v rámci klíčových slov – bezpečné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Internet a spol. – jak kde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„Stínové“ zdroje a etické otázky vydávání odborných článků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Poznámky jako přivlastnění si cizího textu</a:t>
            </a:r>
          </a:p>
          <a:p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66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4337ED-2A12-4533-B72F-5C04E49AD2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Písemné vyjádření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B276C4-BCE8-48FF-A4FF-1288BB4C6F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První osoba jednotného čísla – singulár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První osoba množného čísla – plurál / tzv. autorský (</a:t>
            </a:r>
            <a:r>
              <a:rPr lang="cs-CZ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skromnostní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plurál – píšeme sami o sobě v množném čísle </a:t>
            </a:r>
          </a:p>
          <a:p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nkluzivní plurál – zahrnujeme do textu i čtenáře (…přesuňme pozornost na další odstavec…) </a:t>
            </a:r>
          </a:p>
          <a:p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Neutrální styl – neosobní vyjadřování / pasivní způsob psaní textu, odosobnění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90340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563</Words>
  <Application>Microsoft Office PowerPoint</Application>
  <PresentationFormat>Širokoúhlá obrazovka</PresentationFormat>
  <Paragraphs>58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Motiv Office</vt:lpstr>
      <vt:lpstr>Odborný text</vt:lpstr>
      <vt:lpstr>Obecné</vt:lpstr>
      <vt:lpstr>Struktura</vt:lpstr>
      <vt:lpstr>Prezentace aplikace PowerPoint</vt:lpstr>
      <vt:lpstr>Strategie</vt:lpstr>
      <vt:lpstr>Prezentace aplikace PowerPoint</vt:lpstr>
      <vt:lpstr>Umberto Eco</vt:lpstr>
      <vt:lpstr>Kreativita (?) a hledání</vt:lpstr>
      <vt:lpstr>Písemné vyjádření</vt:lpstr>
      <vt:lpstr>Prezentace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Odborný text</dc:title>
  <dc:creator>Gatesofhell czech</dc:creator>
  <cp:lastModifiedBy>Olaf</cp:lastModifiedBy>
  <cp:revision>3</cp:revision>
  <dcterms:created xsi:type="dcterms:W3CDTF">2022-04-21T08:52:55Z</dcterms:created>
  <dcterms:modified xsi:type="dcterms:W3CDTF">2023-04-27T13:52:44Z</dcterms:modified>
</cp:coreProperties>
</file>