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73" r:id="rId5"/>
    <p:sldId id="264" r:id="rId6"/>
    <p:sldId id="265" r:id="rId7"/>
    <p:sldId id="266" r:id="rId8"/>
    <p:sldId id="267" r:id="rId9"/>
    <p:sldId id="268" r:id="rId10"/>
    <p:sldId id="259" r:id="rId11"/>
    <p:sldId id="269" r:id="rId12"/>
    <p:sldId id="270" r:id="rId13"/>
    <p:sldId id="271" r:id="rId14"/>
    <p:sldId id="280" r:id="rId15"/>
    <p:sldId id="281" r:id="rId16"/>
    <p:sldId id="261" r:id="rId17"/>
    <p:sldId id="262" r:id="rId18"/>
    <p:sldId id="263" r:id="rId19"/>
    <p:sldId id="274" r:id="rId20"/>
    <p:sldId id="272" r:id="rId21"/>
    <p:sldId id="276" r:id="rId22"/>
    <p:sldId id="277" r:id="rId23"/>
    <p:sldId id="279"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719" autoAdjust="0"/>
  </p:normalViewPr>
  <p:slideViewPr>
    <p:cSldViewPr>
      <p:cViewPr varScale="1">
        <p:scale>
          <a:sx n="47" d="100"/>
          <a:sy n="47" d="100"/>
        </p:scale>
        <p:origin x="-20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B4630E-7FDE-460E-B8B1-4BF7BF8CDCA6}" type="doc">
      <dgm:prSet loTypeId="urn:microsoft.com/office/officeart/2005/8/layout/venn1" loCatId="relationship" qsTypeId="urn:microsoft.com/office/officeart/2005/8/quickstyle/simple1#4" qsCatId="simple" csTypeId="urn:microsoft.com/office/officeart/2005/8/colors/accent1_2#4" csCatId="accent1" phldr="1"/>
      <dgm:spPr/>
    </dgm:pt>
    <dgm:pt modelId="{163B4684-55E4-4AFB-9C1B-11A86C3E8A1D}">
      <dgm:prSet phldrT="[Text]"/>
      <dgm:spPr/>
      <dgm:t>
        <a:bodyPr/>
        <a:lstStyle/>
        <a:p>
          <a:r>
            <a:rPr lang="cs-CZ" dirty="0" err="1" smtClean="0"/>
            <a:t>Ethnicity</a:t>
          </a:r>
          <a:endParaRPr lang="en-US" dirty="0"/>
        </a:p>
      </dgm:t>
    </dgm:pt>
    <dgm:pt modelId="{9945226A-A6B1-488E-BA89-B02555438F58}" type="parTrans" cxnId="{2DF339A9-07C0-4328-91EF-6981508E8B83}">
      <dgm:prSet/>
      <dgm:spPr/>
      <dgm:t>
        <a:bodyPr/>
        <a:lstStyle/>
        <a:p>
          <a:endParaRPr lang="en-US"/>
        </a:p>
      </dgm:t>
    </dgm:pt>
    <dgm:pt modelId="{7629FB6B-0140-4AAE-9D5D-1A154A39BFC9}" type="sibTrans" cxnId="{2DF339A9-07C0-4328-91EF-6981508E8B83}">
      <dgm:prSet/>
      <dgm:spPr/>
      <dgm:t>
        <a:bodyPr/>
        <a:lstStyle/>
        <a:p>
          <a:endParaRPr lang="en-US"/>
        </a:p>
      </dgm:t>
    </dgm:pt>
    <dgm:pt modelId="{EDFE5AE4-0A60-4034-9C32-6F5D60671F76}">
      <dgm:prSet phldrT="[Text]"/>
      <dgm:spPr/>
      <dgm:t>
        <a:bodyPr/>
        <a:lstStyle/>
        <a:p>
          <a:r>
            <a:rPr lang="cs-CZ" dirty="0" smtClean="0"/>
            <a:t>Religion</a:t>
          </a:r>
          <a:endParaRPr lang="en-US" dirty="0"/>
        </a:p>
      </dgm:t>
    </dgm:pt>
    <dgm:pt modelId="{F2C8EC45-2830-4C9F-8323-EB829E72F04F}" type="parTrans" cxnId="{4D64DBF4-C1A3-4C2D-972F-C3894F94981E}">
      <dgm:prSet/>
      <dgm:spPr/>
      <dgm:t>
        <a:bodyPr/>
        <a:lstStyle/>
        <a:p>
          <a:endParaRPr lang="en-US"/>
        </a:p>
      </dgm:t>
    </dgm:pt>
    <dgm:pt modelId="{1FDA1969-85B6-404B-9C7A-FF6ED3D11499}" type="sibTrans" cxnId="{4D64DBF4-C1A3-4C2D-972F-C3894F94981E}">
      <dgm:prSet/>
      <dgm:spPr/>
      <dgm:t>
        <a:bodyPr/>
        <a:lstStyle/>
        <a:p>
          <a:endParaRPr lang="en-US"/>
        </a:p>
      </dgm:t>
    </dgm:pt>
    <dgm:pt modelId="{C33E7C2F-10F9-4705-91D4-F0CBB9A02A5E}">
      <dgm:prSet phldrT="[Text]"/>
      <dgm:spPr/>
      <dgm:t>
        <a:bodyPr/>
        <a:lstStyle/>
        <a:p>
          <a:r>
            <a:rPr lang="en-US" noProof="0" dirty="0" smtClean="0"/>
            <a:t>Profession and interest</a:t>
          </a:r>
          <a:endParaRPr lang="en-US" noProof="0" dirty="0"/>
        </a:p>
      </dgm:t>
    </dgm:pt>
    <dgm:pt modelId="{8F313B1F-D70F-4AB1-B9D4-74C8C54C8511}" type="sibTrans" cxnId="{59A56A03-826B-4FDC-BC48-17A3F6FD9906}">
      <dgm:prSet/>
      <dgm:spPr/>
      <dgm:t>
        <a:bodyPr/>
        <a:lstStyle/>
        <a:p>
          <a:endParaRPr lang="en-US"/>
        </a:p>
      </dgm:t>
    </dgm:pt>
    <dgm:pt modelId="{7743CBFA-1A5D-4D7A-B197-420EE595BAFF}" type="parTrans" cxnId="{59A56A03-826B-4FDC-BC48-17A3F6FD9906}">
      <dgm:prSet/>
      <dgm:spPr/>
      <dgm:t>
        <a:bodyPr/>
        <a:lstStyle/>
        <a:p>
          <a:endParaRPr lang="en-US"/>
        </a:p>
      </dgm:t>
    </dgm:pt>
    <dgm:pt modelId="{4415C0F4-4399-4415-A514-D473416B1BA8}">
      <dgm:prSet phldrT="[Text]"/>
      <dgm:spPr/>
      <dgm:t>
        <a:bodyPr/>
        <a:lstStyle/>
        <a:p>
          <a:r>
            <a:rPr lang="cs-CZ" dirty="0" err="1" smtClean="0"/>
            <a:t>Social</a:t>
          </a:r>
          <a:r>
            <a:rPr lang="cs-CZ" dirty="0" smtClean="0"/>
            <a:t> </a:t>
          </a:r>
          <a:r>
            <a:rPr lang="cs-CZ" dirty="0" err="1" smtClean="0"/>
            <a:t>class</a:t>
          </a:r>
          <a:endParaRPr lang="en-US" dirty="0"/>
        </a:p>
      </dgm:t>
    </dgm:pt>
    <dgm:pt modelId="{3D5F6799-0605-498C-82BA-289A060594C0}" type="parTrans" cxnId="{7F69AE7B-1CAB-456E-AB0D-160B56EC4DB7}">
      <dgm:prSet/>
      <dgm:spPr/>
      <dgm:t>
        <a:bodyPr/>
        <a:lstStyle/>
        <a:p>
          <a:endParaRPr lang="en-US"/>
        </a:p>
      </dgm:t>
    </dgm:pt>
    <dgm:pt modelId="{2D5CA84B-1781-4DDE-B286-F0DACD7EC3BC}" type="sibTrans" cxnId="{7F69AE7B-1CAB-456E-AB0D-160B56EC4DB7}">
      <dgm:prSet/>
      <dgm:spPr/>
      <dgm:t>
        <a:bodyPr/>
        <a:lstStyle/>
        <a:p>
          <a:endParaRPr lang="en-US"/>
        </a:p>
      </dgm:t>
    </dgm:pt>
    <dgm:pt modelId="{700F028C-50C9-4C39-A87D-BF88675AB946}" type="pres">
      <dgm:prSet presAssocID="{ADB4630E-7FDE-460E-B8B1-4BF7BF8CDCA6}" presName="compositeShape" presStyleCnt="0">
        <dgm:presLayoutVars>
          <dgm:chMax val="7"/>
          <dgm:dir/>
          <dgm:resizeHandles val="exact"/>
        </dgm:presLayoutVars>
      </dgm:prSet>
      <dgm:spPr/>
    </dgm:pt>
    <dgm:pt modelId="{B66F4C64-AEA6-4FE7-920F-6274A5A50004}" type="pres">
      <dgm:prSet presAssocID="{163B4684-55E4-4AFB-9C1B-11A86C3E8A1D}" presName="circ1" presStyleLbl="vennNode1" presStyleIdx="0" presStyleCnt="4"/>
      <dgm:spPr/>
      <dgm:t>
        <a:bodyPr/>
        <a:lstStyle/>
        <a:p>
          <a:endParaRPr lang="cs-CZ"/>
        </a:p>
      </dgm:t>
    </dgm:pt>
    <dgm:pt modelId="{F412E86F-930D-4708-A62D-A025082104CE}" type="pres">
      <dgm:prSet presAssocID="{163B4684-55E4-4AFB-9C1B-11A86C3E8A1D}" presName="circ1Tx" presStyleLbl="revTx" presStyleIdx="0" presStyleCnt="0">
        <dgm:presLayoutVars>
          <dgm:chMax val="0"/>
          <dgm:chPref val="0"/>
          <dgm:bulletEnabled val="1"/>
        </dgm:presLayoutVars>
      </dgm:prSet>
      <dgm:spPr/>
      <dgm:t>
        <a:bodyPr/>
        <a:lstStyle/>
        <a:p>
          <a:endParaRPr lang="cs-CZ"/>
        </a:p>
      </dgm:t>
    </dgm:pt>
    <dgm:pt modelId="{5B5EB354-5106-4600-8592-8108DC0E6529}" type="pres">
      <dgm:prSet presAssocID="{C33E7C2F-10F9-4705-91D4-F0CBB9A02A5E}" presName="circ2" presStyleLbl="vennNode1" presStyleIdx="1" presStyleCnt="4"/>
      <dgm:spPr/>
      <dgm:t>
        <a:bodyPr/>
        <a:lstStyle/>
        <a:p>
          <a:endParaRPr lang="en-US"/>
        </a:p>
      </dgm:t>
    </dgm:pt>
    <dgm:pt modelId="{C57298B7-EE3B-4D89-AC4D-E5B9DE3A40BC}" type="pres">
      <dgm:prSet presAssocID="{C33E7C2F-10F9-4705-91D4-F0CBB9A02A5E}" presName="circ2Tx" presStyleLbl="revTx" presStyleIdx="0" presStyleCnt="0">
        <dgm:presLayoutVars>
          <dgm:chMax val="0"/>
          <dgm:chPref val="0"/>
          <dgm:bulletEnabled val="1"/>
        </dgm:presLayoutVars>
      </dgm:prSet>
      <dgm:spPr/>
      <dgm:t>
        <a:bodyPr/>
        <a:lstStyle/>
        <a:p>
          <a:endParaRPr lang="en-US"/>
        </a:p>
      </dgm:t>
    </dgm:pt>
    <dgm:pt modelId="{DBF5BFB5-E61C-40B5-9BB1-3FACCA101514}" type="pres">
      <dgm:prSet presAssocID="{EDFE5AE4-0A60-4034-9C32-6F5D60671F76}" presName="circ3" presStyleLbl="vennNode1" presStyleIdx="2" presStyleCnt="4"/>
      <dgm:spPr/>
      <dgm:t>
        <a:bodyPr/>
        <a:lstStyle/>
        <a:p>
          <a:endParaRPr lang="cs-CZ"/>
        </a:p>
      </dgm:t>
    </dgm:pt>
    <dgm:pt modelId="{0A6FEF20-0F82-4206-8B9E-B5ACFB90BB3A}" type="pres">
      <dgm:prSet presAssocID="{EDFE5AE4-0A60-4034-9C32-6F5D60671F76}" presName="circ3Tx" presStyleLbl="revTx" presStyleIdx="0" presStyleCnt="0">
        <dgm:presLayoutVars>
          <dgm:chMax val="0"/>
          <dgm:chPref val="0"/>
          <dgm:bulletEnabled val="1"/>
        </dgm:presLayoutVars>
      </dgm:prSet>
      <dgm:spPr/>
      <dgm:t>
        <a:bodyPr/>
        <a:lstStyle/>
        <a:p>
          <a:endParaRPr lang="cs-CZ"/>
        </a:p>
      </dgm:t>
    </dgm:pt>
    <dgm:pt modelId="{309CECD6-758A-43EF-A629-8FA16018D1A5}" type="pres">
      <dgm:prSet presAssocID="{4415C0F4-4399-4415-A514-D473416B1BA8}" presName="circ4" presStyleLbl="vennNode1" presStyleIdx="3" presStyleCnt="4"/>
      <dgm:spPr/>
      <dgm:t>
        <a:bodyPr/>
        <a:lstStyle/>
        <a:p>
          <a:endParaRPr lang="cs-CZ"/>
        </a:p>
      </dgm:t>
    </dgm:pt>
    <dgm:pt modelId="{D5F17ED6-70F4-4073-A7DA-E9E37CCCA737}" type="pres">
      <dgm:prSet presAssocID="{4415C0F4-4399-4415-A514-D473416B1BA8}" presName="circ4Tx" presStyleLbl="revTx" presStyleIdx="0" presStyleCnt="0">
        <dgm:presLayoutVars>
          <dgm:chMax val="0"/>
          <dgm:chPref val="0"/>
          <dgm:bulletEnabled val="1"/>
        </dgm:presLayoutVars>
      </dgm:prSet>
      <dgm:spPr/>
      <dgm:t>
        <a:bodyPr/>
        <a:lstStyle/>
        <a:p>
          <a:endParaRPr lang="cs-CZ"/>
        </a:p>
      </dgm:t>
    </dgm:pt>
  </dgm:ptLst>
  <dgm:cxnLst>
    <dgm:cxn modelId="{C13379A3-7F4F-4138-B5AE-FEF779D0A1B0}" type="presOf" srcId="{163B4684-55E4-4AFB-9C1B-11A86C3E8A1D}" destId="{B66F4C64-AEA6-4FE7-920F-6274A5A50004}" srcOrd="0" destOrd="0" presId="urn:microsoft.com/office/officeart/2005/8/layout/venn1"/>
    <dgm:cxn modelId="{88FC98B3-089A-45D1-BF16-7E6B24BB2FAE}" type="presOf" srcId="{C33E7C2F-10F9-4705-91D4-F0CBB9A02A5E}" destId="{5B5EB354-5106-4600-8592-8108DC0E6529}" srcOrd="0" destOrd="0" presId="urn:microsoft.com/office/officeart/2005/8/layout/venn1"/>
    <dgm:cxn modelId="{884F5C95-DB2E-4BCB-A6DD-B9004D119856}" type="presOf" srcId="{4415C0F4-4399-4415-A514-D473416B1BA8}" destId="{D5F17ED6-70F4-4073-A7DA-E9E37CCCA737}" srcOrd="1" destOrd="0" presId="urn:microsoft.com/office/officeart/2005/8/layout/venn1"/>
    <dgm:cxn modelId="{4D64DBF4-C1A3-4C2D-972F-C3894F94981E}" srcId="{ADB4630E-7FDE-460E-B8B1-4BF7BF8CDCA6}" destId="{EDFE5AE4-0A60-4034-9C32-6F5D60671F76}" srcOrd="2" destOrd="0" parTransId="{F2C8EC45-2830-4C9F-8323-EB829E72F04F}" sibTransId="{1FDA1969-85B6-404B-9C7A-FF6ED3D11499}"/>
    <dgm:cxn modelId="{2DF339A9-07C0-4328-91EF-6981508E8B83}" srcId="{ADB4630E-7FDE-460E-B8B1-4BF7BF8CDCA6}" destId="{163B4684-55E4-4AFB-9C1B-11A86C3E8A1D}" srcOrd="0" destOrd="0" parTransId="{9945226A-A6B1-488E-BA89-B02555438F58}" sibTransId="{7629FB6B-0140-4AAE-9D5D-1A154A39BFC9}"/>
    <dgm:cxn modelId="{261D025F-17DB-44DC-9E96-06A06CB65F5E}" type="presOf" srcId="{EDFE5AE4-0A60-4034-9C32-6F5D60671F76}" destId="{0A6FEF20-0F82-4206-8B9E-B5ACFB90BB3A}" srcOrd="1" destOrd="0" presId="urn:microsoft.com/office/officeart/2005/8/layout/venn1"/>
    <dgm:cxn modelId="{84B1C8B3-24C9-46CE-9C71-AE17BF3D4053}" type="presOf" srcId="{EDFE5AE4-0A60-4034-9C32-6F5D60671F76}" destId="{DBF5BFB5-E61C-40B5-9BB1-3FACCA101514}" srcOrd="0" destOrd="0" presId="urn:microsoft.com/office/officeart/2005/8/layout/venn1"/>
    <dgm:cxn modelId="{92EC4056-EFFD-4AA6-AC6B-7AC693EFE519}" type="presOf" srcId="{ADB4630E-7FDE-460E-B8B1-4BF7BF8CDCA6}" destId="{700F028C-50C9-4C39-A87D-BF88675AB946}" srcOrd="0" destOrd="0" presId="urn:microsoft.com/office/officeart/2005/8/layout/venn1"/>
    <dgm:cxn modelId="{7F69AE7B-1CAB-456E-AB0D-160B56EC4DB7}" srcId="{ADB4630E-7FDE-460E-B8B1-4BF7BF8CDCA6}" destId="{4415C0F4-4399-4415-A514-D473416B1BA8}" srcOrd="3" destOrd="0" parTransId="{3D5F6799-0605-498C-82BA-289A060594C0}" sibTransId="{2D5CA84B-1781-4DDE-B286-F0DACD7EC3BC}"/>
    <dgm:cxn modelId="{59A56A03-826B-4FDC-BC48-17A3F6FD9906}" srcId="{ADB4630E-7FDE-460E-B8B1-4BF7BF8CDCA6}" destId="{C33E7C2F-10F9-4705-91D4-F0CBB9A02A5E}" srcOrd="1" destOrd="0" parTransId="{7743CBFA-1A5D-4D7A-B197-420EE595BAFF}" sibTransId="{8F313B1F-D70F-4AB1-B9D4-74C8C54C8511}"/>
    <dgm:cxn modelId="{C28EEE51-197C-41B0-9CA6-449C6109CEBD}" type="presOf" srcId="{C33E7C2F-10F9-4705-91D4-F0CBB9A02A5E}" destId="{C57298B7-EE3B-4D89-AC4D-E5B9DE3A40BC}" srcOrd="1" destOrd="0" presId="urn:microsoft.com/office/officeart/2005/8/layout/venn1"/>
    <dgm:cxn modelId="{9D8B21CC-FDB1-40F9-90C3-B6FA9AFE0990}" type="presOf" srcId="{163B4684-55E4-4AFB-9C1B-11A86C3E8A1D}" destId="{F412E86F-930D-4708-A62D-A025082104CE}" srcOrd="1" destOrd="0" presId="urn:microsoft.com/office/officeart/2005/8/layout/venn1"/>
    <dgm:cxn modelId="{20F58B6F-755B-4D60-8FE1-5D1B5C35C5A0}" type="presOf" srcId="{4415C0F4-4399-4415-A514-D473416B1BA8}" destId="{309CECD6-758A-43EF-A629-8FA16018D1A5}" srcOrd="0" destOrd="0" presId="urn:microsoft.com/office/officeart/2005/8/layout/venn1"/>
    <dgm:cxn modelId="{FAE61B22-F00D-48BC-8899-D398647A9D80}" type="presParOf" srcId="{700F028C-50C9-4C39-A87D-BF88675AB946}" destId="{B66F4C64-AEA6-4FE7-920F-6274A5A50004}" srcOrd="0" destOrd="0" presId="urn:microsoft.com/office/officeart/2005/8/layout/venn1"/>
    <dgm:cxn modelId="{6FE07F49-B2BE-41DB-B545-C92BA0962DF7}" type="presParOf" srcId="{700F028C-50C9-4C39-A87D-BF88675AB946}" destId="{F412E86F-930D-4708-A62D-A025082104CE}" srcOrd="1" destOrd="0" presId="urn:microsoft.com/office/officeart/2005/8/layout/venn1"/>
    <dgm:cxn modelId="{F48CBDF7-4465-4DC2-AA24-AAEC38922FB4}" type="presParOf" srcId="{700F028C-50C9-4C39-A87D-BF88675AB946}" destId="{5B5EB354-5106-4600-8592-8108DC0E6529}" srcOrd="2" destOrd="0" presId="urn:microsoft.com/office/officeart/2005/8/layout/venn1"/>
    <dgm:cxn modelId="{0ED01D48-C131-4D07-8212-815ACF2113DD}" type="presParOf" srcId="{700F028C-50C9-4C39-A87D-BF88675AB946}" destId="{C57298B7-EE3B-4D89-AC4D-E5B9DE3A40BC}" srcOrd="3" destOrd="0" presId="urn:microsoft.com/office/officeart/2005/8/layout/venn1"/>
    <dgm:cxn modelId="{7D4BA4A9-EBC2-409C-ACA2-638290F265EC}" type="presParOf" srcId="{700F028C-50C9-4C39-A87D-BF88675AB946}" destId="{DBF5BFB5-E61C-40B5-9BB1-3FACCA101514}" srcOrd="4" destOrd="0" presId="urn:microsoft.com/office/officeart/2005/8/layout/venn1"/>
    <dgm:cxn modelId="{7C918C6E-579A-46CB-BAFE-693B87184A7F}" type="presParOf" srcId="{700F028C-50C9-4C39-A87D-BF88675AB946}" destId="{0A6FEF20-0F82-4206-8B9E-B5ACFB90BB3A}" srcOrd="5" destOrd="0" presId="urn:microsoft.com/office/officeart/2005/8/layout/venn1"/>
    <dgm:cxn modelId="{AEF7F6F1-57E5-4B31-B239-BE608B717C70}" type="presParOf" srcId="{700F028C-50C9-4C39-A87D-BF88675AB946}" destId="{309CECD6-758A-43EF-A629-8FA16018D1A5}" srcOrd="6" destOrd="0" presId="urn:microsoft.com/office/officeart/2005/8/layout/venn1"/>
    <dgm:cxn modelId="{B8389C0F-C5ED-4FA7-AFBB-528C1DC0C464}" type="presParOf" srcId="{700F028C-50C9-4C39-A87D-BF88675AB946}" destId="{D5F17ED6-70F4-4073-A7DA-E9E37CCCA737}"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58BF36-84B1-4760-AE18-A5C2F0A2BB2A}" type="doc">
      <dgm:prSet loTypeId="urn:microsoft.com/office/officeart/2005/8/layout/target1" loCatId="relationship" qsTypeId="urn:microsoft.com/office/officeart/2005/8/quickstyle/simple1#1" qsCatId="simple" csTypeId="urn:microsoft.com/office/officeart/2005/8/colors/accent1_2#1" csCatId="accent1" phldr="1"/>
      <dgm:spPr/>
      <dgm:t>
        <a:bodyPr/>
        <a:lstStyle/>
        <a:p>
          <a:endParaRPr lang="en-US"/>
        </a:p>
      </dgm:t>
    </dgm:pt>
    <dgm:pt modelId="{AFBC7E68-41E6-4B23-A77D-D867C9FED455}">
      <dgm:prSet phldrT="[Text]"/>
      <dgm:spPr/>
      <dgm:t>
        <a:bodyPr/>
        <a:lstStyle/>
        <a:p>
          <a:r>
            <a:rPr lang="cs-CZ" dirty="0" err="1" smtClean="0"/>
            <a:t>Czech</a:t>
          </a:r>
          <a:endParaRPr lang="en-US" dirty="0"/>
        </a:p>
      </dgm:t>
    </dgm:pt>
    <dgm:pt modelId="{B70A899B-2570-438B-B46D-071A3A8931B5}" type="sibTrans" cxnId="{CA355E23-B3A7-417F-95D3-10BF2E42DE98}">
      <dgm:prSet/>
      <dgm:spPr/>
      <dgm:t>
        <a:bodyPr/>
        <a:lstStyle/>
        <a:p>
          <a:endParaRPr lang="en-US"/>
        </a:p>
      </dgm:t>
    </dgm:pt>
    <dgm:pt modelId="{8A26B043-EA5B-4757-B2B8-D2064C52D2FA}" type="parTrans" cxnId="{CA355E23-B3A7-417F-95D3-10BF2E42DE98}">
      <dgm:prSet/>
      <dgm:spPr/>
      <dgm:t>
        <a:bodyPr/>
        <a:lstStyle/>
        <a:p>
          <a:endParaRPr lang="en-US"/>
        </a:p>
      </dgm:t>
    </dgm:pt>
    <dgm:pt modelId="{EDB2C229-A273-4853-9403-AAF8BD6606E8}">
      <dgm:prSet phldrT="[Text]"/>
      <dgm:spPr/>
      <dgm:t>
        <a:bodyPr/>
        <a:lstStyle/>
        <a:p>
          <a:r>
            <a:rPr lang="cs-CZ" dirty="0" err="1" smtClean="0"/>
            <a:t>adherent</a:t>
          </a:r>
          <a:r>
            <a:rPr lang="cs-CZ" dirty="0" smtClean="0"/>
            <a:t> </a:t>
          </a:r>
          <a:r>
            <a:rPr lang="cs-CZ" dirty="0" err="1" smtClean="0"/>
            <a:t>of</a:t>
          </a:r>
          <a:r>
            <a:rPr lang="cs-CZ" dirty="0" smtClean="0"/>
            <a:t> </a:t>
          </a:r>
          <a:r>
            <a:rPr lang="cs-CZ" dirty="0" err="1" smtClean="0"/>
            <a:t>conservative</a:t>
          </a:r>
          <a:r>
            <a:rPr lang="cs-CZ" dirty="0" smtClean="0"/>
            <a:t> party</a:t>
          </a:r>
          <a:endParaRPr lang="en-US" dirty="0"/>
        </a:p>
      </dgm:t>
    </dgm:pt>
    <dgm:pt modelId="{AADCD54E-5410-4942-82D3-4906C47CC42F}" type="sibTrans" cxnId="{9E4AD088-8404-44A8-84FD-E185DFF7B00F}">
      <dgm:prSet/>
      <dgm:spPr/>
      <dgm:t>
        <a:bodyPr/>
        <a:lstStyle/>
        <a:p>
          <a:endParaRPr lang="en-US"/>
        </a:p>
      </dgm:t>
    </dgm:pt>
    <dgm:pt modelId="{553D69F6-8AF3-4ECE-AC96-654744D79BF7}" type="parTrans" cxnId="{9E4AD088-8404-44A8-84FD-E185DFF7B00F}">
      <dgm:prSet/>
      <dgm:spPr/>
      <dgm:t>
        <a:bodyPr/>
        <a:lstStyle/>
        <a:p>
          <a:endParaRPr lang="en-US"/>
        </a:p>
      </dgm:t>
    </dgm:pt>
    <dgm:pt modelId="{DD6CB0B0-AD9B-4412-8A8E-0C7D756A85B7}">
      <dgm:prSet phldrT="[Text]"/>
      <dgm:spPr/>
      <dgm:t>
        <a:bodyPr/>
        <a:lstStyle/>
        <a:p>
          <a:r>
            <a:rPr lang="cs-CZ" dirty="0" err="1" smtClean="0"/>
            <a:t>human</a:t>
          </a:r>
          <a:r>
            <a:rPr lang="cs-CZ" dirty="0" smtClean="0"/>
            <a:t> </a:t>
          </a:r>
          <a:endParaRPr lang="en-US" dirty="0"/>
        </a:p>
      </dgm:t>
    </dgm:pt>
    <dgm:pt modelId="{4CF05787-38C0-469F-91C1-13B6EC84708D}" type="sibTrans" cxnId="{85A557A2-B56B-40EF-8B0A-18282F5385E5}">
      <dgm:prSet/>
      <dgm:spPr/>
      <dgm:t>
        <a:bodyPr/>
        <a:lstStyle/>
        <a:p>
          <a:endParaRPr lang="en-US"/>
        </a:p>
      </dgm:t>
    </dgm:pt>
    <dgm:pt modelId="{DDF8EED5-3A1B-4BFA-882B-BB643288F356}" type="parTrans" cxnId="{85A557A2-B56B-40EF-8B0A-18282F5385E5}">
      <dgm:prSet/>
      <dgm:spPr/>
      <dgm:t>
        <a:bodyPr/>
        <a:lstStyle/>
        <a:p>
          <a:endParaRPr lang="en-US"/>
        </a:p>
      </dgm:t>
    </dgm:pt>
    <dgm:pt modelId="{AC1742C3-EACB-4DE6-813F-497B757C8FC8}">
      <dgm:prSet/>
      <dgm:spPr/>
      <dgm:t>
        <a:bodyPr/>
        <a:lstStyle/>
        <a:p>
          <a:r>
            <a:rPr lang="cs-CZ" dirty="0" err="1" smtClean="0"/>
            <a:t>christian</a:t>
          </a:r>
          <a:endParaRPr lang="en-US" dirty="0"/>
        </a:p>
      </dgm:t>
    </dgm:pt>
    <dgm:pt modelId="{67AF8D3B-0E3D-4D56-85E3-C1B394F6A816}" type="parTrans" cxnId="{76804C0B-7756-4998-AA7A-6263F68EEBD4}">
      <dgm:prSet/>
      <dgm:spPr/>
      <dgm:t>
        <a:bodyPr/>
        <a:lstStyle/>
        <a:p>
          <a:endParaRPr lang="en-US"/>
        </a:p>
      </dgm:t>
    </dgm:pt>
    <dgm:pt modelId="{E5F6D3D7-6143-4ADB-9A9B-F85C337451DD}" type="sibTrans" cxnId="{76804C0B-7756-4998-AA7A-6263F68EEBD4}">
      <dgm:prSet/>
      <dgm:spPr/>
      <dgm:t>
        <a:bodyPr/>
        <a:lstStyle/>
        <a:p>
          <a:endParaRPr lang="en-US"/>
        </a:p>
      </dgm:t>
    </dgm:pt>
    <dgm:pt modelId="{AE09C7D1-5D3D-4612-8204-FC28E33BFD2A}">
      <dgm:prSet/>
      <dgm:spPr/>
      <dgm:t>
        <a:bodyPr/>
        <a:lstStyle/>
        <a:p>
          <a:r>
            <a:rPr lang="cs-CZ" dirty="0" err="1" smtClean="0"/>
            <a:t>mother</a:t>
          </a:r>
          <a:endParaRPr lang="en-US" dirty="0"/>
        </a:p>
      </dgm:t>
    </dgm:pt>
    <dgm:pt modelId="{CF772DA5-94C6-429D-9019-A210CA2B5DA5}" type="parTrans" cxnId="{68DE4999-C47D-4F01-9910-89DFCE4CC25A}">
      <dgm:prSet/>
      <dgm:spPr/>
      <dgm:t>
        <a:bodyPr/>
        <a:lstStyle/>
        <a:p>
          <a:endParaRPr lang="en-US"/>
        </a:p>
      </dgm:t>
    </dgm:pt>
    <dgm:pt modelId="{7F37D3C2-DADD-45FE-BAD4-E523D9B6BDC9}" type="sibTrans" cxnId="{68DE4999-C47D-4F01-9910-89DFCE4CC25A}">
      <dgm:prSet/>
      <dgm:spPr/>
      <dgm:t>
        <a:bodyPr/>
        <a:lstStyle/>
        <a:p>
          <a:endParaRPr lang="en-US"/>
        </a:p>
      </dgm:t>
    </dgm:pt>
    <dgm:pt modelId="{91748A5F-733B-41A6-8E42-8DEEFCEBB60F}" type="pres">
      <dgm:prSet presAssocID="{A358BF36-84B1-4760-AE18-A5C2F0A2BB2A}" presName="composite" presStyleCnt="0">
        <dgm:presLayoutVars>
          <dgm:chMax val="5"/>
          <dgm:dir/>
          <dgm:resizeHandles val="exact"/>
        </dgm:presLayoutVars>
      </dgm:prSet>
      <dgm:spPr/>
      <dgm:t>
        <a:bodyPr/>
        <a:lstStyle/>
        <a:p>
          <a:endParaRPr lang="cs-CZ"/>
        </a:p>
      </dgm:t>
    </dgm:pt>
    <dgm:pt modelId="{36DBB635-CA15-499A-BE63-2AEDDF8A4C11}" type="pres">
      <dgm:prSet presAssocID="{DD6CB0B0-AD9B-4412-8A8E-0C7D756A85B7}" presName="circle1" presStyleLbl="lnNode1" presStyleIdx="0" presStyleCnt="5"/>
      <dgm:spPr/>
    </dgm:pt>
    <dgm:pt modelId="{69D7C48A-F2CA-4007-B717-7CB51DA76AF4}" type="pres">
      <dgm:prSet presAssocID="{DD6CB0B0-AD9B-4412-8A8E-0C7D756A85B7}" presName="text1" presStyleLbl="revTx" presStyleIdx="0" presStyleCnt="5">
        <dgm:presLayoutVars>
          <dgm:bulletEnabled val="1"/>
        </dgm:presLayoutVars>
      </dgm:prSet>
      <dgm:spPr/>
      <dgm:t>
        <a:bodyPr/>
        <a:lstStyle/>
        <a:p>
          <a:endParaRPr lang="cs-CZ"/>
        </a:p>
      </dgm:t>
    </dgm:pt>
    <dgm:pt modelId="{1B91A9FE-89C1-4210-B52D-D12DA1195497}" type="pres">
      <dgm:prSet presAssocID="{DD6CB0B0-AD9B-4412-8A8E-0C7D756A85B7}" presName="line1" presStyleLbl="callout" presStyleIdx="0" presStyleCnt="10"/>
      <dgm:spPr/>
    </dgm:pt>
    <dgm:pt modelId="{782D706A-4D94-4C6F-BC58-1F9070DD0556}" type="pres">
      <dgm:prSet presAssocID="{DD6CB0B0-AD9B-4412-8A8E-0C7D756A85B7}" presName="d1" presStyleLbl="callout" presStyleIdx="1" presStyleCnt="10"/>
      <dgm:spPr/>
    </dgm:pt>
    <dgm:pt modelId="{CE614E89-00CE-410F-B7F3-435157E0B325}" type="pres">
      <dgm:prSet presAssocID="{AC1742C3-EACB-4DE6-813F-497B757C8FC8}" presName="circle2" presStyleLbl="lnNode1" presStyleIdx="1" presStyleCnt="5"/>
      <dgm:spPr/>
    </dgm:pt>
    <dgm:pt modelId="{86F074A2-C1B9-4589-945C-2B1104D28C25}" type="pres">
      <dgm:prSet presAssocID="{AC1742C3-EACB-4DE6-813F-497B757C8FC8}" presName="text2" presStyleLbl="revTx" presStyleIdx="1" presStyleCnt="5">
        <dgm:presLayoutVars>
          <dgm:bulletEnabled val="1"/>
        </dgm:presLayoutVars>
      </dgm:prSet>
      <dgm:spPr/>
      <dgm:t>
        <a:bodyPr/>
        <a:lstStyle/>
        <a:p>
          <a:endParaRPr lang="en-US"/>
        </a:p>
      </dgm:t>
    </dgm:pt>
    <dgm:pt modelId="{20E0C373-B800-4007-9C57-CA311DE1879D}" type="pres">
      <dgm:prSet presAssocID="{AC1742C3-EACB-4DE6-813F-497B757C8FC8}" presName="line2" presStyleLbl="callout" presStyleIdx="2" presStyleCnt="10"/>
      <dgm:spPr/>
    </dgm:pt>
    <dgm:pt modelId="{92E10BBD-F860-4217-822A-5B26BC5851EC}" type="pres">
      <dgm:prSet presAssocID="{AC1742C3-EACB-4DE6-813F-497B757C8FC8}" presName="d2" presStyleLbl="callout" presStyleIdx="3" presStyleCnt="10"/>
      <dgm:spPr/>
    </dgm:pt>
    <dgm:pt modelId="{052C9554-6AB7-4125-B9F2-311F74EC8113}" type="pres">
      <dgm:prSet presAssocID="{AE09C7D1-5D3D-4612-8204-FC28E33BFD2A}" presName="circle3" presStyleLbl="lnNode1" presStyleIdx="2" presStyleCnt="5"/>
      <dgm:spPr/>
    </dgm:pt>
    <dgm:pt modelId="{57BC8575-6144-496C-9B43-254DB5EB6193}" type="pres">
      <dgm:prSet presAssocID="{AE09C7D1-5D3D-4612-8204-FC28E33BFD2A}" presName="text3" presStyleLbl="revTx" presStyleIdx="2" presStyleCnt="5">
        <dgm:presLayoutVars>
          <dgm:bulletEnabled val="1"/>
        </dgm:presLayoutVars>
      </dgm:prSet>
      <dgm:spPr/>
      <dgm:t>
        <a:bodyPr/>
        <a:lstStyle/>
        <a:p>
          <a:endParaRPr lang="en-US"/>
        </a:p>
      </dgm:t>
    </dgm:pt>
    <dgm:pt modelId="{E7ED6865-225D-4103-BB82-B3FCDD6B6991}" type="pres">
      <dgm:prSet presAssocID="{AE09C7D1-5D3D-4612-8204-FC28E33BFD2A}" presName="line3" presStyleLbl="callout" presStyleIdx="4" presStyleCnt="10"/>
      <dgm:spPr/>
    </dgm:pt>
    <dgm:pt modelId="{56B6459E-C90C-4492-8CBA-5CD6E5176A62}" type="pres">
      <dgm:prSet presAssocID="{AE09C7D1-5D3D-4612-8204-FC28E33BFD2A}" presName="d3" presStyleLbl="callout" presStyleIdx="5" presStyleCnt="10"/>
      <dgm:spPr/>
    </dgm:pt>
    <dgm:pt modelId="{D17BC344-6253-4688-ADCD-180C0FF678DE}" type="pres">
      <dgm:prSet presAssocID="{EDB2C229-A273-4853-9403-AAF8BD6606E8}" presName="circle4" presStyleLbl="lnNode1" presStyleIdx="3" presStyleCnt="5"/>
      <dgm:spPr/>
    </dgm:pt>
    <dgm:pt modelId="{006A314A-2E1A-4CBB-B3DD-B5AF5FC3AC42}" type="pres">
      <dgm:prSet presAssocID="{EDB2C229-A273-4853-9403-AAF8BD6606E8}" presName="text4" presStyleLbl="revTx" presStyleIdx="3" presStyleCnt="5">
        <dgm:presLayoutVars>
          <dgm:bulletEnabled val="1"/>
        </dgm:presLayoutVars>
      </dgm:prSet>
      <dgm:spPr/>
      <dgm:t>
        <a:bodyPr/>
        <a:lstStyle/>
        <a:p>
          <a:endParaRPr lang="cs-CZ"/>
        </a:p>
      </dgm:t>
    </dgm:pt>
    <dgm:pt modelId="{119D15D4-2155-4ED0-AD27-22E6CD6B24A4}" type="pres">
      <dgm:prSet presAssocID="{EDB2C229-A273-4853-9403-AAF8BD6606E8}" presName="line4" presStyleLbl="callout" presStyleIdx="6" presStyleCnt="10"/>
      <dgm:spPr/>
    </dgm:pt>
    <dgm:pt modelId="{C30377FC-B4D4-41C0-BBC8-8D5FBD0B1B98}" type="pres">
      <dgm:prSet presAssocID="{EDB2C229-A273-4853-9403-AAF8BD6606E8}" presName="d4" presStyleLbl="callout" presStyleIdx="7" presStyleCnt="10"/>
      <dgm:spPr/>
    </dgm:pt>
    <dgm:pt modelId="{B8139F08-005D-4BFE-9B23-A0F62570757B}" type="pres">
      <dgm:prSet presAssocID="{AFBC7E68-41E6-4B23-A77D-D867C9FED455}" presName="circle5" presStyleLbl="lnNode1" presStyleIdx="4" presStyleCnt="5"/>
      <dgm:spPr/>
      <dgm:t>
        <a:bodyPr/>
        <a:lstStyle/>
        <a:p>
          <a:endParaRPr lang="en-US"/>
        </a:p>
      </dgm:t>
    </dgm:pt>
    <dgm:pt modelId="{E62C881E-A212-485A-880A-05A3753144DB}" type="pres">
      <dgm:prSet presAssocID="{AFBC7E68-41E6-4B23-A77D-D867C9FED455}" presName="text5" presStyleLbl="revTx" presStyleIdx="4" presStyleCnt="5">
        <dgm:presLayoutVars>
          <dgm:bulletEnabled val="1"/>
        </dgm:presLayoutVars>
      </dgm:prSet>
      <dgm:spPr/>
      <dgm:t>
        <a:bodyPr/>
        <a:lstStyle/>
        <a:p>
          <a:endParaRPr lang="en-US"/>
        </a:p>
      </dgm:t>
    </dgm:pt>
    <dgm:pt modelId="{704D5CC5-A098-4D99-BBBD-1EA9E2918F29}" type="pres">
      <dgm:prSet presAssocID="{AFBC7E68-41E6-4B23-A77D-D867C9FED455}" presName="line5" presStyleLbl="callout" presStyleIdx="8" presStyleCnt="10"/>
      <dgm:spPr/>
    </dgm:pt>
    <dgm:pt modelId="{C395D7B9-13A2-4666-A7A4-18D846A8499E}" type="pres">
      <dgm:prSet presAssocID="{AFBC7E68-41E6-4B23-A77D-D867C9FED455}" presName="d5" presStyleLbl="callout" presStyleIdx="9" presStyleCnt="10"/>
      <dgm:spPr/>
    </dgm:pt>
  </dgm:ptLst>
  <dgm:cxnLst>
    <dgm:cxn modelId="{2646A105-C09A-41AE-89FD-233BE6D9E59D}" type="presOf" srcId="{EDB2C229-A273-4853-9403-AAF8BD6606E8}" destId="{006A314A-2E1A-4CBB-B3DD-B5AF5FC3AC42}" srcOrd="0" destOrd="0" presId="urn:microsoft.com/office/officeart/2005/8/layout/target1"/>
    <dgm:cxn modelId="{85A557A2-B56B-40EF-8B0A-18282F5385E5}" srcId="{A358BF36-84B1-4760-AE18-A5C2F0A2BB2A}" destId="{DD6CB0B0-AD9B-4412-8A8E-0C7D756A85B7}" srcOrd="0" destOrd="0" parTransId="{DDF8EED5-3A1B-4BFA-882B-BB643288F356}" sibTransId="{4CF05787-38C0-469F-91C1-13B6EC84708D}"/>
    <dgm:cxn modelId="{9E4AD088-8404-44A8-84FD-E185DFF7B00F}" srcId="{A358BF36-84B1-4760-AE18-A5C2F0A2BB2A}" destId="{EDB2C229-A273-4853-9403-AAF8BD6606E8}" srcOrd="3" destOrd="0" parTransId="{553D69F6-8AF3-4ECE-AC96-654744D79BF7}" sibTransId="{AADCD54E-5410-4942-82D3-4906C47CC42F}"/>
    <dgm:cxn modelId="{CA355E23-B3A7-417F-95D3-10BF2E42DE98}" srcId="{A358BF36-84B1-4760-AE18-A5C2F0A2BB2A}" destId="{AFBC7E68-41E6-4B23-A77D-D867C9FED455}" srcOrd="4" destOrd="0" parTransId="{8A26B043-EA5B-4757-B2B8-D2064C52D2FA}" sibTransId="{B70A899B-2570-438B-B46D-071A3A8931B5}"/>
    <dgm:cxn modelId="{68DE4999-C47D-4F01-9910-89DFCE4CC25A}" srcId="{A358BF36-84B1-4760-AE18-A5C2F0A2BB2A}" destId="{AE09C7D1-5D3D-4612-8204-FC28E33BFD2A}" srcOrd="2" destOrd="0" parTransId="{CF772DA5-94C6-429D-9019-A210CA2B5DA5}" sibTransId="{7F37D3C2-DADD-45FE-BAD4-E523D9B6BDC9}"/>
    <dgm:cxn modelId="{969DC50F-B551-4E04-8226-4BACEC58A845}" type="presOf" srcId="{AC1742C3-EACB-4DE6-813F-497B757C8FC8}" destId="{86F074A2-C1B9-4589-945C-2B1104D28C25}" srcOrd="0" destOrd="0" presId="urn:microsoft.com/office/officeart/2005/8/layout/target1"/>
    <dgm:cxn modelId="{DB089498-44CE-4B27-8213-6DC043D69BEA}" type="presOf" srcId="{AE09C7D1-5D3D-4612-8204-FC28E33BFD2A}" destId="{57BC8575-6144-496C-9B43-254DB5EB6193}" srcOrd="0" destOrd="0" presId="urn:microsoft.com/office/officeart/2005/8/layout/target1"/>
    <dgm:cxn modelId="{0DDBA2E7-D65D-4517-8B54-6D4CDBAD3595}" type="presOf" srcId="{DD6CB0B0-AD9B-4412-8A8E-0C7D756A85B7}" destId="{69D7C48A-F2CA-4007-B717-7CB51DA76AF4}" srcOrd="0" destOrd="0" presId="urn:microsoft.com/office/officeart/2005/8/layout/target1"/>
    <dgm:cxn modelId="{76804C0B-7756-4998-AA7A-6263F68EEBD4}" srcId="{A358BF36-84B1-4760-AE18-A5C2F0A2BB2A}" destId="{AC1742C3-EACB-4DE6-813F-497B757C8FC8}" srcOrd="1" destOrd="0" parTransId="{67AF8D3B-0E3D-4D56-85E3-C1B394F6A816}" sibTransId="{E5F6D3D7-6143-4ADB-9A9B-F85C337451DD}"/>
    <dgm:cxn modelId="{85F7EE0B-27D3-40F6-BEF7-6D26C1485EB0}" type="presOf" srcId="{A358BF36-84B1-4760-AE18-A5C2F0A2BB2A}" destId="{91748A5F-733B-41A6-8E42-8DEEFCEBB60F}" srcOrd="0" destOrd="0" presId="urn:microsoft.com/office/officeart/2005/8/layout/target1"/>
    <dgm:cxn modelId="{517575A4-7A2D-4D4B-8134-D35B123F77A8}" type="presOf" srcId="{AFBC7E68-41E6-4B23-A77D-D867C9FED455}" destId="{E62C881E-A212-485A-880A-05A3753144DB}" srcOrd="0" destOrd="0" presId="urn:microsoft.com/office/officeart/2005/8/layout/target1"/>
    <dgm:cxn modelId="{6BF15149-9E93-489D-B9BD-7403DF0AE580}" type="presParOf" srcId="{91748A5F-733B-41A6-8E42-8DEEFCEBB60F}" destId="{36DBB635-CA15-499A-BE63-2AEDDF8A4C11}" srcOrd="0" destOrd="0" presId="urn:microsoft.com/office/officeart/2005/8/layout/target1"/>
    <dgm:cxn modelId="{12B56F85-1E8D-4993-ACD1-2E1B1AD56D6B}" type="presParOf" srcId="{91748A5F-733B-41A6-8E42-8DEEFCEBB60F}" destId="{69D7C48A-F2CA-4007-B717-7CB51DA76AF4}" srcOrd="1" destOrd="0" presId="urn:microsoft.com/office/officeart/2005/8/layout/target1"/>
    <dgm:cxn modelId="{2AA774C2-61EE-4AEE-9276-3B1282704CAD}" type="presParOf" srcId="{91748A5F-733B-41A6-8E42-8DEEFCEBB60F}" destId="{1B91A9FE-89C1-4210-B52D-D12DA1195497}" srcOrd="2" destOrd="0" presId="urn:microsoft.com/office/officeart/2005/8/layout/target1"/>
    <dgm:cxn modelId="{7DD3F7A1-FC28-4B63-A949-C1D87E752B1B}" type="presParOf" srcId="{91748A5F-733B-41A6-8E42-8DEEFCEBB60F}" destId="{782D706A-4D94-4C6F-BC58-1F9070DD0556}" srcOrd="3" destOrd="0" presId="urn:microsoft.com/office/officeart/2005/8/layout/target1"/>
    <dgm:cxn modelId="{0692366F-CF22-42CD-A561-DD975261AC69}" type="presParOf" srcId="{91748A5F-733B-41A6-8E42-8DEEFCEBB60F}" destId="{CE614E89-00CE-410F-B7F3-435157E0B325}" srcOrd="4" destOrd="0" presId="urn:microsoft.com/office/officeart/2005/8/layout/target1"/>
    <dgm:cxn modelId="{9066D016-B249-4FC2-98BB-0E8BF420D341}" type="presParOf" srcId="{91748A5F-733B-41A6-8E42-8DEEFCEBB60F}" destId="{86F074A2-C1B9-4589-945C-2B1104D28C25}" srcOrd="5" destOrd="0" presId="urn:microsoft.com/office/officeart/2005/8/layout/target1"/>
    <dgm:cxn modelId="{A9D48BA4-58F8-4B41-9DD6-8D1DE085DD92}" type="presParOf" srcId="{91748A5F-733B-41A6-8E42-8DEEFCEBB60F}" destId="{20E0C373-B800-4007-9C57-CA311DE1879D}" srcOrd="6" destOrd="0" presId="urn:microsoft.com/office/officeart/2005/8/layout/target1"/>
    <dgm:cxn modelId="{DE762BFC-0DC8-4CB6-826C-FA075DC80E5E}" type="presParOf" srcId="{91748A5F-733B-41A6-8E42-8DEEFCEBB60F}" destId="{92E10BBD-F860-4217-822A-5B26BC5851EC}" srcOrd="7" destOrd="0" presId="urn:microsoft.com/office/officeart/2005/8/layout/target1"/>
    <dgm:cxn modelId="{23DFF365-403B-4FD0-8565-B27EEC1C5DCF}" type="presParOf" srcId="{91748A5F-733B-41A6-8E42-8DEEFCEBB60F}" destId="{052C9554-6AB7-4125-B9F2-311F74EC8113}" srcOrd="8" destOrd="0" presId="urn:microsoft.com/office/officeart/2005/8/layout/target1"/>
    <dgm:cxn modelId="{AEF97B14-64BF-4EF5-8F65-81E348EFD7B4}" type="presParOf" srcId="{91748A5F-733B-41A6-8E42-8DEEFCEBB60F}" destId="{57BC8575-6144-496C-9B43-254DB5EB6193}" srcOrd="9" destOrd="0" presId="urn:microsoft.com/office/officeart/2005/8/layout/target1"/>
    <dgm:cxn modelId="{BDF88539-4829-4253-BA35-122B167EEC55}" type="presParOf" srcId="{91748A5F-733B-41A6-8E42-8DEEFCEBB60F}" destId="{E7ED6865-225D-4103-BB82-B3FCDD6B6991}" srcOrd="10" destOrd="0" presId="urn:microsoft.com/office/officeart/2005/8/layout/target1"/>
    <dgm:cxn modelId="{B2E4D02B-28CD-4852-8090-C9C0BA0EF8C3}" type="presParOf" srcId="{91748A5F-733B-41A6-8E42-8DEEFCEBB60F}" destId="{56B6459E-C90C-4492-8CBA-5CD6E5176A62}" srcOrd="11" destOrd="0" presId="urn:microsoft.com/office/officeart/2005/8/layout/target1"/>
    <dgm:cxn modelId="{04E35040-6159-4B70-8F2C-E6C3089AA31B}" type="presParOf" srcId="{91748A5F-733B-41A6-8E42-8DEEFCEBB60F}" destId="{D17BC344-6253-4688-ADCD-180C0FF678DE}" srcOrd="12" destOrd="0" presId="urn:microsoft.com/office/officeart/2005/8/layout/target1"/>
    <dgm:cxn modelId="{77F72F68-C25C-4D26-94A5-6C24C89FEA99}" type="presParOf" srcId="{91748A5F-733B-41A6-8E42-8DEEFCEBB60F}" destId="{006A314A-2E1A-4CBB-B3DD-B5AF5FC3AC42}" srcOrd="13" destOrd="0" presId="urn:microsoft.com/office/officeart/2005/8/layout/target1"/>
    <dgm:cxn modelId="{C57C0B54-14DD-49F8-907C-68EFB22862B7}" type="presParOf" srcId="{91748A5F-733B-41A6-8E42-8DEEFCEBB60F}" destId="{119D15D4-2155-4ED0-AD27-22E6CD6B24A4}" srcOrd="14" destOrd="0" presId="urn:microsoft.com/office/officeart/2005/8/layout/target1"/>
    <dgm:cxn modelId="{D5EC85E2-B0EA-4058-B204-3C54AE24FFDB}" type="presParOf" srcId="{91748A5F-733B-41A6-8E42-8DEEFCEBB60F}" destId="{C30377FC-B4D4-41C0-BBC8-8D5FBD0B1B98}" srcOrd="15" destOrd="0" presId="urn:microsoft.com/office/officeart/2005/8/layout/target1"/>
    <dgm:cxn modelId="{70CDF2E3-B1F1-4723-A308-944C14402837}" type="presParOf" srcId="{91748A5F-733B-41A6-8E42-8DEEFCEBB60F}" destId="{B8139F08-005D-4BFE-9B23-A0F62570757B}" srcOrd="16" destOrd="0" presId="urn:microsoft.com/office/officeart/2005/8/layout/target1"/>
    <dgm:cxn modelId="{6A3C425F-3C18-4E2C-83C7-EAE7B3A5731C}" type="presParOf" srcId="{91748A5F-733B-41A6-8E42-8DEEFCEBB60F}" destId="{E62C881E-A212-485A-880A-05A3753144DB}" srcOrd="17" destOrd="0" presId="urn:microsoft.com/office/officeart/2005/8/layout/target1"/>
    <dgm:cxn modelId="{19434F2B-AEB7-48DC-92A9-7D8EF1FD97DB}" type="presParOf" srcId="{91748A5F-733B-41A6-8E42-8DEEFCEBB60F}" destId="{704D5CC5-A098-4D99-BBBD-1EA9E2918F29}" srcOrd="18" destOrd="0" presId="urn:microsoft.com/office/officeart/2005/8/layout/target1"/>
    <dgm:cxn modelId="{F25BA429-770E-4EC1-B0AF-A0F5B2BBFF3C}" type="presParOf" srcId="{91748A5F-733B-41A6-8E42-8DEEFCEBB60F}" destId="{C395D7B9-13A2-4666-A7A4-18D846A8499E}" srcOrd="19"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5F8FB1-26E0-444A-A11B-71C01EF86F7F}" type="doc">
      <dgm:prSet loTypeId="urn:microsoft.com/office/officeart/2005/8/layout/target1" loCatId="relationship" qsTypeId="urn:microsoft.com/office/officeart/2005/8/quickstyle/simple1#2" qsCatId="simple" csTypeId="urn:microsoft.com/office/officeart/2005/8/colors/accent1_2#2" csCatId="accent1" phldr="1"/>
      <dgm:spPr/>
    </dgm:pt>
    <dgm:pt modelId="{EB7518BF-2D2D-44C1-B85E-8E2334064066}">
      <dgm:prSet phldrT="[Text]"/>
      <dgm:spPr/>
      <dgm:t>
        <a:bodyPr/>
        <a:lstStyle/>
        <a:p>
          <a:r>
            <a:rPr lang="cs-CZ" dirty="0" err="1" smtClean="0"/>
            <a:t>crew</a:t>
          </a:r>
          <a:r>
            <a:rPr lang="cs-CZ" dirty="0" smtClean="0"/>
            <a:t> </a:t>
          </a:r>
          <a:r>
            <a:rPr lang="cs-CZ" dirty="0" err="1" smtClean="0"/>
            <a:t>member</a:t>
          </a:r>
          <a:endParaRPr lang="en-US" dirty="0"/>
        </a:p>
      </dgm:t>
    </dgm:pt>
    <dgm:pt modelId="{663209E9-7048-43D3-A15F-54FB2D2A4879}" type="parTrans" cxnId="{0A525F23-63FD-46A3-95CF-821377972A15}">
      <dgm:prSet/>
      <dgm:spPr/>
      <dgm:t>
        <a:bodyPr/>
        <a:lstStyle/>
        <a:p>
          <a:endParaRPr lang="en-US"/>
        </a:p>
      </dgm:t>
    </dgm:pt>
    <dgm:pt modelId="{F2D82EA2-A4AE-4F67-9A28-AE290B52638C}" type="sibTrans" cxnId="{0A525F23-63FD-46A3-95CF-821377972A15}">
      <dgm:prSet/>
      <dgm:spPr/>
      <dgm:t>
        <a:bodyPr/>
        <a:lstStyle/>
        <a:p>
          <a:endParaRPr lang="en-US"/>
        </a:p>
      </dgm:t>
    </dgm:pt>
    <dgm:pt modelId="{B33DF4BD-C75B-4521-BDA5-C41537D26869}">
      <dgm:prSet phldrT="[Text]"/>
      <dgm:spPr/>
      <dgm:t>
        <a:bodyPr/>
        <a:lstStyle/>
        <a:p>
          <a:r>
            <a:rPr lang="cs-CZ" dirty="0" err="1" smtClean="0"/>
            <a:t>high</a:t>
          </a:r>
          <a:r>
            <a:rPr lang="cs-CZ" dirty="0" smtClean="0"/>
            <a:t>-</a:t>
          </a:r>
          <a:r>
            <a:rPr lang="cs-CZ" dirty="0" err="1" smtClean="0"/>
            <a:t>school</a:t>
          </a:r>
          <a:r>
            <a:rPr lang="cs-CZ" dirty="0" smtClean="0"/>
            <a:t> student</a:t>
          </a:r>
          <a:endParaRPr lang="en-US" dirty="0"/>
        </a:p>
      </dgm:t>
    </dgm:pt>
    <dgm:pt modelId="{A86839D4-E3E2-4433-B871-BA1F461E76C3}" type="parTrans" cxnId="{6E423922-6FEC-4648-8031-3F5DEFFC4F95}">
      <dgm:prSet/>
      <dgm:spPr/>
      <dgm:t>
        <a:bodyPr/>
        <a:lstStyle/>
        <a:p>
          <a:endParaRPr lang="en-US"/>
        </a:p>
      </dgm:t>
    </dgm:pt>
    <dgm:pt modelId="{7298D566-BDC1-4227-83C1-2FFFE0C8F5ED}" type="sibTrans" cxnId="{6E423922-6FEC-4648-8031-3F5DEFFC4F95}">
      <dgm:prSet/>
      <dgm:spPr/>
      <dgm:t>
        <a:bodyPr/>
        <a:lstStyle/>
        <a:p>
          <a:endParaRPr lang="en-US"/>
        </a:p>
      </dgm:t>
    </dgm:pt>
    <dgm:pt modelId="{8FC2A2BB-BC1A-4EAF-AAA4-8AF4F2074D1D}">
      <dgm:prSet phldrT="[Text]"/>
      <dgm:spPr/>
      <dgm:t>
        <a:bodyPr/>
        <a:lstStyle/>
        <a:p>
          <a:r>
            <a:rPr lang="cs-CZ" dirty="0" err="1" smtClean="0"/>
            <a:t>Prague</a:t>
          </a:r>
          <a:r>
            <a:rPr lang="cs-CZ" dirty="0" smtClean="0"/>
            <a:t> </a:t>
          </a:r>
          <a:r>
            <a:rPr lang="cs-CZ" dirty="0" err="1" smtClean="0"/>
            <a:t>local</a:t>
          </a:r>
          <a:endParaRPr lang="en-US" dirty="0"/>
        </a:p>
      </dgm:t>
    </dgm:pt>
    <dgm:pt modelId="{2DE22825-DEAB-4F7F-A1C9-6923D778FCA6}" type="parTrans" cxnId="{7A6881B4-16BD-4FA5-AF3A-F1F964BABBB2}">
      <dgm:prSet/>
      <dgm:spPr/>
      <dgm:t>
        <a:bodyPr/>
        <a:lstStyle/>
        <a:p>
          <a:endParaRPr lang="en-US"/>
        </a:p>
      </dgm:t>
    </dgm:pt>
    <dgm:pt modelId="{4186437E-B713-45F8-9934-4ED77EE9F8A0}" type="sibTrans" cxnId="{7A6881B4-16BD-4FA5-AF3A-F1F964BABBB2}">
      <dgm:prSet/>
      <dgm:spPr/>
      <dgm:t>
        <a:bodyPr/>
        <a:lstStyle/>
        <a:p>
          <a:endParaRPr lang="en-US"/>
        </a:p>
      </dgm:t>
    </dgm:pt>
    <dgm:pt modelId="{5820F44D-33B8-44EB-92BF-312F29B9CB97}">
      <dgm:prSet/>
      <dgm:spPr/>
      <dgm:t>
        <a:bodyPr/>
        <a:lstStyle/>
        <a:p>
          <a:r>
            <a:rPr lang="cs-CZ" dirty="0" err="1" smtClean="0"/>
            <a:t>sprayer</a:t>
          </a:r>
          <a:r>
            <a:rPr lang="cs-CZ" dirty="0" smtClean="0"/>
            <a:t> </a:t>
          </a:r>
          <a:endParaRPr lang="en-US" dirty="0"/>
        </a:p>
      </dgm:t>
    </dgm:pt>
    <dgm:pt modelId="{35BC0CF1-54C2-40AD-86CA-87075BF4258D}" type="parTrans" cxnId="{8401D3EF-1002-4EE6-9834-77D854972CF7}">
      <dgm:prSet/>
      <dgm:spPr/>
      <dgm:t>
        <a:bodyPr/>
        <a:lstStyle/>
        <a:p>
          <a:endParaRPr lang="en-US"/>
        </a:p>
      </dgm:t>
    </dgm:pt>
    <dgm:pt modelId="{903C5271-0E54-4549-9EB6-D59208371E08}" type="sibTrans" cxnId="{8401D3EF-1002-4EE6-9834-77D854972CF7}">
      <dgm:prSet/>
      <dgm:spPr/>
      <dgm:t>
        <a:bodyPr/>
        <a:lstStyle/>
        <a:p>
          <a:endParaRPr lang="en-US"/>
        </a:p>
      </dgm:t>
    </dgm:pt>
    <dgm:pt modelId="{43F68D44-C7E9-47ED-943E-8FD19A5DA5AF}">
      <dgm:prSet/>
      <dgm:spPr/>
      <dgm:t>
        <a:bodyPr/>
        <a:lstStyle/>
        <a:p>
          <a:r>
            <a:rPr lang="en-US" noProof="0" dirty="0" smtClean="0"/>
            <a:t>hip</a:t>
          </a:r>
          <a:r>
            <a:rPr lang="cs-CZ" noProof="0" dirty="0" smtClean="0"/>
            <a:t> </a:t>
          </a:r>
          <a:r>
            <a:rPr lang="en-US" noProof="0" dirty="0" smtClean="0"/>
            <a:t>hop</a:t>
          </a:r>
          <a:r>
            <a:rPr lang="cs-CZ" noProof="0" smtClean="0"/>
            <a:t>p</a:t>
          </a:r>
          <a:r>
            <a:rPr lang="en-US" noProof="0" smtClean="0"/>
            <a:t>er</a:t>
          </a:r>
          <a:endParaRPr lang="en-US" noProof="0" dirty="0"/>
        </a:p>
      </dgm:t>
    </dgm:pt>
    <dgm:pt modelId="{DEE55AFE-1E3F-49B8-9E77-D8239EDC0B60}" type="parTrans" cxnId="{CD92AA2A-5993-4FEF-B63B-B008158C832D}">
      <dgm:prSet/>
      <dgm:spPr/>
      <dgm:t>
        <a:bodyPr/>
        <a:lstStyle/>
        <a:p>
          <a:endParaRPr lang="en-US"/>
        </a:p>
      </dgm:t>
    </dgm:pt>
    <dgm:pt modelId="{2B1683A8-B18B-43F9-B056-D1C7C3A5563A}" type="sibTrans" cxnId="{CD92AA2A-5993-4FEF-B63B-B008158C832D}">
      <dgm:prSet/>
      <dgm:spPr/>
      <dgm:t>
        <a:bodyPr/>
        <a:lstStyle/>
        <a:p>
          <a:endParaRPr lang="en-US"/>
        </a:p>
      </dgm:t>
    </dgm:pt>
    <dgm:pt modelId="{CB42D320-81AB-4834-912F-F046BC4DED08}" type="pres">
      <dgm:prSet presAssocID="{BD5F8FB1-26E0-444A-A11B-71C01EF86F7F}" presName="composite" presStyleCnt="0">
        <dgm:presLayoutVars>
          <dgm:chMax val="5"/>
          <dgm:dir/>
          <dgm:resizeHandles val="exact"/>
        </dgm:presLayoutVars>
      </dgm:prSet>
      <dgm:spPr/>
    </dgm:pt>
    <dgm:pt modelId="{40D0E396-464B-4770-A402-59B1666DFEDC}" type="pres">
      <dgm:prSet presAssocID="{EB7518BF-2D2D-44C1-B85E-8E2334064066}" presName="circle1" presStyleLbl="lnNode1" presStyleIdx="0" presStyleCnt="5"/>
      <dgm:spPr/>
    </dgm:pt>
    <dgm:pt modelId="{9E2B5A2D-5DFD-42AF-BFE8-4E81D9E6F549}" type="pres">
      <dgm:prSet presAssocID="{EB7518BF-2D2D-44C1-B85E-8E2334064066}" presName="text1" presStyleLbl="revTx" presStyleIdx="0" presStyleCnt="5">
        <dgm:presLayoutVars>
          <dgm:bulletEnabled val="1"/>
        </dgm:presLayoutVars>
      </dgm:prSet>
      <dgm:spPr/>
      <dgm:t>
        <a:bodyPr/>
        <a:lstStyle/>
        <a:p>
          <a:endParaRPr lang="cs-CZ"/>
        </a:p>
      </dgm:t>
    </dgm:pt>
    <dgm:pt modelId="{E7D85E5D-C94B-4A2B-8F68-B933D4D7D307}" type="pres">
      <dgm:prSet presAssocID="{EB7518BF-2D2D-44C1-B85E-8E2334064066}" presName="line1" presStyleLbl="callout" presStyleIdx="0" presStyleCnt="10"/>
      <dgm:spPr/>
    </dgm:pt>
    <dgm:pt modelId="{205D299D-788F-4C0F-B0A1-E49496E55CA2}" type="pres">
      <dgm:prSet presAssocID="{EB7518BF-2D2D-44C1-B85E-8E2334064066}" presName="d1" presStyleLbl="callout" presStyleIdx="1" presStyleCnt="10"/>
      <dgm:spPr/>
    </dgm:pt>
    <dgm:pt modelId="{4040B59B-80FE-49D0-AF9E-39AA70FB3860}" type="pres">
      <dgm:prSet presAssocID="{5820F44D-33B8-44EB-92BF-312F29B9CB97}" presName="circle2" presStyleLbl="lnNode1" presStyleIdx="1" presStyleCnt="5"/>
      <dgm:spPr/>
    </dgm:pt>
    <dgm:pt modelId="{BEDE021B-E92A-4495-A96C-7DB09A70FFAF}" type="pres">
      <dgm:prSet presAssocID="{5820F44D-33B8-44EB-92BF-312F29B9CB97}" presName="text2" presStyleLbl="revTx" presStyleIdx="1" presStyleCnt="5">
        <dgm:presLayoutVars>
          <dgm:bulletEnabled val="1"/>
        </dgm:presLayoutVars>
      </dgm:prSet>
      <dgm:spPr/>
      <dgm:t>
        <a:bodyPr/>
        <a:lstStyle/>
        <a:p>
          <a:endParaRPr lang="en-US"/>
        </a:p>
      </dgm:t>
    </dgm:pt>
    <dgm:pt modelId="{20016276-D8A4-4182-BCFF-D2734815B82C}" type="pres">
      <dgm:prSet presAssocID="{5820F44D-33B8-44EB-92BF-312F29B9CB97}" presName="line2" presStyleLbl="callout" presStyleIdx="2" presStyleCnt="10"/>
      <dgm:spPr/>
    </dgm:pt>
    <dgm:pt modelId="{ECC5FF0C-F9A0-4C24-BD7E-20C0BA0F7E60}" type="pres">
      <dgm:prSet presAssocID="{5820F44D-33B8-44EB-92BF-312F29B9CB97}" presName="d2" presStyleLbl="callout" presStyleIdx="3" presStyleCnt="10"/>
      <dgm:spPr/>
    </dgm:pt>
    <dgm:pt modelId="{C0281F03-06E9-4808-B8AE-28F1095BF3DF}" type="pres">
      <dgm:prSet presAssocID="{43F68D44-C7E9-47ED-943E-8FD19A5DA5AF}" presName="circle3" presStyleLbl="lnNode1" presStyleIdx="2" presStyleCnt="5"/>
      <dgm:spPr/>
    </dgm:pt>
    <dgm:pt modelId="{21A7A046-05F1-41A4-B167-72D977FE41E2}" type="pres">
      <dgm:prSet presAssocID="{43F68D44-C7E9-47ED-943E-8FD19A5DA5AF}" presName="text3" presStyleLbl="revTx" presStyleIdx="2" presStyleCnt="5">
        <dgm:presLayoutVars>
          <dgm:bulletEnabled val="1"/>
        </dgm:presLayoutVars>
      </dgm:prSet>
      <dgm:spPr/>
      <dgm:t>
        <a:bodyPr/>
        <a:lstStyle/>
        <a:p>
          <a:endParaRPr lang="en-US"/>
        </a:p>
      </dgm:t>
    </dgm:pt>
    <dgm:pt modelId="{BEE47EAB-7FC1-4C68-BB8C-C55BC4AADD42}" type="pres">
      <dgm:prSet presAssocID="{43F68D44-C7E9-47ED-943E-8FD19A5DA5AF}" presName="line3" presStyleLbl="callout" presStyleIdx="4" presStyleCnt="10"/>
      <dgm:spPr/>
    </dgm:pt>
    <dgm:pt modelId="{1A3A6E53-09BE-48DD-AA3F-B24AD7FB319E}" type="pres">
      <dgm:prSet presAssocID="{43F68D44-C7E9-47ED-943E-8FD19A5DA5AF}" presName="d3" presStyleLbl="callout" presStyleIdx="5" presStyleCnt="10"/>
      <dgm:spPr/>
    </dgm:pt>
    <dgm:pt modelId="{97E60AC5-1A14-4CB8-8BB6-16B0A0FBEB45}" type="pres">
      <dgm:prSet presAssocID="{B33DF4BD-C75B-4521-BDA5-C41537D26869}" presName="circle4" presStyleLbl="lnNode1" presStyleIdx="3" presStyleCnt="5"/>
      <dgm:spPr/>
    </dgm:pt>
    <dgm:pt modelId="{6F27D5B7-3ADA-4A96-BE06-A0C88732CC0A}" type="pres">
      <dgm:prSet presAssocID="{B33DF4BD-C75B-4521-BDA5-C41537D26869}" presName="text4" presStyleLbl="revTx" presStyleIdx="3" presStyleCnt="5">
        <dgm:presLayoutVars>
          <dgm:bulletEnabled val="1"/>
        </dgm:presLayoutVars>
      </dgm:prSet>
      <dgm:spPr/>
      <dgm:t>
        <a:bodyPr/>
        <a:lstStyle/>
        <a:p>
          <a:endParaRPr lang="cs-CZ"/>
        </a:p>
      </dgm:t>
    </dgm:pt>
    <dgm:pt modelId="{4BCE72FB-3DCD-47F0-9135-4A2631FF007C}" type="pres">
      <dgm:prSet presAssocID="{B33DF4BD-C75B-4521-BDA5-C41537D26869}" presName="line4" presStyleLbl="callout" presStyleIdx="6" presStyleCnt="10"/>
      <dgm:spPr/>
    </dgm:pt>
    <dgm:pt modelId="{546CEDC2-D568-4FB4-8E7B-65483F034CFE}" type="pres">
      <dgm:prSet presAssocID="{B33DF4BD-C75B-4521-BDA5-C41537D26869}" presName="d4" presStyleLbl="callout" presStyleIdx="7" presStyleCnt="10"/>
      <dgm:spPr/>
    </dgm:pt>
    <dgm:pt modelId="{96E2C256-3211-4C1B-85D3-31E260CB3C31}" type="pres">
      <dgm:prSet presAssocID="{8FC2A2BB-BC1A-4EAF-AAA4-8AF4F2074D1D}" presName="circle5" presStyleLbl="lnNode1" presStyleIdx="4" presStyleCnt="5"/>
      <dgm:spPr/>
    </dgm:pt>
    <dgm:pt modelId="{146FAD70-EC9A-4E19-8403-725A396C5371}" type="pres">
      <dgm:prSet presAssocID="{8FC2A2BB-BC1A-4EAF-AAA4-8AF4F2074D1D}" presName="text5" presStyleLbl="revTx" presStyleIdx="4" presStyleCnt="5">
        <dgm:presLayoutVars>
          <dgm:bulletEnabled val="1"/>
        </dgm:presLayoutVars>
      </dgm:prSet>
      <dgm:spPr/>
      <dgm:t>
        <a:bodyPr/>
        <a:lstStyle/>
        <a:p>
          <a:endParaRPr lang="cs-CZ"/>
        </a:p>
      </dgm:t>
    </dgm:pt>
    <dgm:pt modelId="{49976114-5413-422F-849F-D15B67A58BEB}" type="pres">
      <dgm:prSet presAssocID="{8FC2A2BB-BC1A-4EAF-AAA4-8AF4F2074D1D}" presName="line5" presStyleLbl="callout" presStyleIdx="8" presStyleCnt="10"/>
      <dgm:spPr/>
    </dgm:pt>
    <dgm:pt modelId="{D58ECE7A-3D2F-46E2-9C68-CBF4DB8FD878}" type="pres">
      <dgm:prSet presAssocID="{8FC2A2BB-BC1A-4EAF-AAA4-8AF4F2074D1D}" presName="d5" presStyleLbl="callout" presStyleIdx="9" presStyleCnt="10"/>
      <dgm:spPr/>
    </dgm:pt>
  </dgm:ptLst>
  <dgm:cxnLst>
    <dgm:cxn modelId="{A12B4F1C-07FE-44B6-B8C8-91FB12FB99B6}" type="presOf" srcId="{EB7518BF-2D2D-44C1-B85E-8E2334064066}" destId="{9E2B5A2D-5DFD-42AF-BFE8-4E81D9E6F549}" srcOrd="0" destOrd="0" presId="urn:microsoft.com/office/officeart/2005/8/layout/target1"/>
    <dgm:cxn modelId="{A1276E44-F99B-4FE4-93CC-9A52EACA981C}" type="presOf" srcId="{43F68D44-C7E9-47ED-943E-8FD19A5DA5AF}" destId="{21A7A046-05F1-41A4-B167-72D977FE41E2}" srcOrd="0" destOrd="0" presId="urn:microsoft.com/office/officeart/2005/8/layout/target1"/>
    <dgm:cxn modelId="{0A525F23-63FD-46A3-95CF-821377972A15}" srcId="{BD5F8FB1-26E0-444A-A11B-71C01EF86F7F}" destId="{EB7518BF-2D2D-44C1-B85E-8E2334064066}" srcOrd="0" destOrd="0" parTransId="{663209E9-7048-43D3-A15F-54FB2D2A4879}" sibTransId="{F2D82EA2-A4AE-4F67-9A28-AE290B52638C}"/>
    <dgm:cxn modelId="{7A6881B4-16BD-4FA5-AF3A-F1F964BABBB2}" srcId="{BD5F8FB1-26E0-444A-A11B-71C01EF86F7F}" destId="{8FC2A2BB-BC1A-4EAF-AAA4-8AF4F2074D1D}" srcOrd="4" destOrd="0" parTransId="{2DE22825-DEAB-4F7F-A1C9-6923D778FCA6}" sibTransId="{4186437E-B713-45F8-9934-4ED77EE9F8A0}"/>
    <dgm:cxn modelId="{3CE0AE9B-B73D-4916-B855-1787A193B6DA}" type="presOf" srcId="{8FC2A2BB-BC1A-4EAF-AAA4-8AF4F2074D1D}" destId="{146FAD70-EC9A-4E19-8403-725A396C5371}" srcOrd="0" destOrd="0" presId="urn:microsoft.com/office/officeart/2005/8/layout/target1"/>
    <dgm:cxn modelId="{8401D3EF-1002-4EE6-9834-77D854972CF7}" srcId="{BD5F8FB1-26E0-444A-A11B-71C01EF86F7F}" destId="{5820F44D-33B8-44EB-92BF-312F29B9CB97}" srcOrd="1" destOrd="0" parTransId="{35BC0CF1-54C2-40AD-86CA-87075BF4258D}" sibTransId="{903C5271-0E54-4549-9EB6-D59208371E08}"/>
    <dgm:cxn modelId="{89F42C0A-5F85-445A-BE1F-1E9E2E9804F9}" type="presOf" srcId="{5820F44D-33B8-44EB-92BF-312F29B9CB97}" destId="{BEDE021B-E92A-4495-A96C-7DB09A70FFAF}" srcOrd="0" destOrd="0" presId="urn:microsoft.com/office/officeart/2005/8/layout/target1"/>
    <dgm:cxn modelId="{5D4EC5F4-E736-40BC-B852-2903010BFB4E}" type="presOf" srcId="{B33DF4BD-C75B-4521-BDA5-C41537D26869}" destId="{6F27D5B7-3ADA-4A96-BE06-A0C88732CC0A}" srcOrd="0" destOrd="0" presId="urn:microsoft.com/office/officeart/2005/8/layout/target1"/>
    <dgm:cxn modelId="{CD92AA2A-5993-4FEF-B63B-B008158C832D}" srcId="{BD5F8FB1-26E0-444A-A11B-71C01EF86F7F}" destId="{43F68D44-C7E9-47ED-943E-8FD19A5DA5AF}" srcOrd="2" destOrd="0" parTransId="{DEE55AFE-1E3F-49B8-9E77-D8239EDC0B60}" sibTransId="{2B1683A8-B18B-43F9-B056-D1C7C3A5563A}"/>
    <dgm:cxn modelId="{FCD87C30-B6E8-4C86-9EB3-BBBF1019E28D}" type="presOf" srcId="{BD5F8FB1-26E0-444A-A11B-71C01EF86F7F}" destId="{CB42D320-81AB-4834-912F-F046BC4DED08}" srcOrd="0" destOrd="0" presId="urn:microsoft.com/office/officeart/2005/8/layout/target1"/>
    <dgm:cxn modelId="{6E423922-6FEC-4648-8031-3F5DEFFC4F95}" srcId="{BD5F8FB1-26E0-444A-A11B-71C01EF86F7F}" destId="{B33DF4BD-C75B-4521-BDA5-C41537D26869}" srcOrd="3" destOrd="0" parTransId="{A86839D4-E3E2-4433-B871-BA1F461E76C3}" sibTransId="{7298D566-BDC1-4227-83C1-2FFFE0C8F5ED}"/>
    <dgm:cxn modelId="{E848C1CC-531E-40E6-BF14-0F0B1653F5D9}" type="presParOf" srcId="{CB42D320-81AB-4834-912F-F046BC4DED08}" destId="{40D0E396-464B-4770-A402-59B1666DFEDC}" srcOrd="0" destOrd="0" presId="urn:microsoft.com/office/officeart/2005/8/layout/target1"/>
    <dgm:cxn modelId="{50AF2785-1B3A-4114-BDD7-699407180203}" type="presParOf" srcId="{CB42D320-81AB-4834-912F-F046BC4DED08}" destId="{9E2B5A2D-5DFD-42AF-BFE8-4E81D9E6F549}" srcOrd="1" destOrd="0" presId="urn:microsoft.com/office/officeart/2005/8/layout/target1"/>
    <dgm:cxn modelId="{DDB16797-6A7F-4560-B0A9-7A6222A788FF}" type="presParOf" srcId="{CB42D320-81AB-4834-912F-F046BC4DED08}" destId="{E7D85E5D-C94B-4A2B-8F68-B933D4D7D307}" srcOrd="2" destOrd="0" presId="urn:microsoft.com/office/officeart/2005/8/layout/target1"/>
    <dgm:cxn modelId="{A3033591-2E17-4BE6-AA5C-F14BBC9AB4CF}" type="presParOf" srcId="{CB42D320-81AB-4834-912F-F046BC4DED08}" destId="{205D299D-788F-4C0F-B0A1-E49496E55CA2}" srcOrd="3" destOrd="0" presId="urn:microsoft.com/office/officeart/2005/8/layout/target1"/>
    <dgm:cxn modelId="{02E16D99-52EA-4871-B009-D6BD57505566}" type="presParOf" srcId="{CB42D320-81AB-4834-912F-F046BC4DED08}" destId="{4040B59B-80FE-49D0-AF9E-39AA70FB3860}" srcOrd="4" destOrd="0" presId="urn:microsoft.com/office/officeart/2005/8/layout/target1"/>
    <dgm:cxn modelId="{E4C1954E-B6B4-4922-87AE-C9E788D05063}" type="presParOf" srcId="{CB42D320-81AB-4834-912F-F046BC4DED08}" destId="{BEDE021B-E92A-4495-A96C-7DB09A70FFAF}" srcOrd="5" destOrd="0" presId="urn:microsoft.com/office/officeart/2005/8/layout/target1"/>
    <dgm:cxn modelId="{BDF492EB-CC62-4290-8E0A-4E541F980F62}" type="presParOf" srcId="{CB42D320-81AB-4834-912F-F046BC4DED08}" destId="{20016276-D8A4-4182-BCFF-D2734815B82C}" srcOrd="6" destOrd="0" presId="urn:microsoft.com/office/officeart/2005/8/layout/target1"/>
    <dgm:cxn modelId="{0525E87B-FAFF-4CE9-8E08-665381399F71}" type="presParOf" srcId="{CB42D320-81AB-4834-912F-F046BC4DED08}" destId="{ECC5FF0C-F9A0-4C24-BD7E-20C0BA0F7E60}" srcOrd="7" destOrd="0" presId="urn:microsoft.com/office/officeart/2005/8/layout/target1"/>
    <dgm:cxn modelId="{CDBD8C3B-7AFF-4021-A16C-F3F0D13F9695}" type="presParOf" srcId="{CB42D320-81AB-4834-912F-F046BC4DED08}" destId="{C0281F03-06E9-4808-B8AE-28F1095BF3DF}" srcOrd="8" destOrd="0" presId="urn:microsoft.com/office/officeart/2005/8/layout/target1"/>
    <dgm:cxn modelId="{17F80C89-62F4-4B39-816E-F03CA3345DC9}" type="presParOf" srcId="{CB42D320-81AB-4834-912F-F046BC4DED08}" destId="{21A7A046-05F1-41A4-B167-72D977FE41E2}" srcOrd="9" destOrd="0" presId="urn:microsoft.com/office/officeart/2005/8/layout/target1"/>
    <dgm:cxn modelId="{B74AE46D-9FF3-45C8-A113-549EABD80C47}" type="presParOf" srcId="{CB42D320-81AB-4834-912F-F046BC4DED08}" destId="{BEE47EAB-7FC1-4C68-BB8C-C55BC4AADD42}" srcOrd="10" destOrd="0" presId="urn:microsoft.com/office/officeart/2005/8/layout/target1"/>
    <dgm:cxn modelId="{1FAF79AE-B673-4530-B2B5-72C5F7965154}" type="presParOf" srcId="{CB42D320-81AB-4834-912F-F046BC4DED08}" destId="{1A3A6E53-09BE-48DD-AA3F-B24AD7FB319E}" srcOrd="11" destOrd="0" presId="urn:microsoft.com/office/officeart/2005/8/layout/target1"/>
    <dgm:cxn modelId="{3EBA6EE1-580F-4904-A411-367989B0637F}" type="presParOf" srcId="{CB42D320-81AB-4834-912F-F046BC4DED08}" destId="{97E60AC5-1A14-4CB8-8BB6-16B0A0FBEB45}" srcOrd="12" destOrd="0" presId="urn:microsoft.com/office/officeart/2005/8/layout/target1"/>
    <dgm:cxn modelId="{EBB0C327-2741-4F73-8E12-80B444BB0C39}" type="presParOf" srcId="{CB42D320-81AB-4834-912F-F046BC4DED08}" destId="{6F27D5B7-3ADA-4A96-BE06-A0C88732CC0A}" srcOrd="13" destOrd="0" presId="urn:microsoft.com/office/officeart/2005/8/layout/target1"/>
    <dgm:cxn modelId="{CF38F55A-0AD2-4173-BB33-42F636C4B1F9}" type="presParOf" srcId="{CB42D320-81AB-4834-912F-F046BC4DED08}" destId="{4BCE72FB-3DCD-47F0-9135-4A2631FF007C}" srcOrd="14" destOrd="0" presId="urn:microsoft.com/office/officeart/2005/8/layout/target1"/>
    <dgm:cxn modelId="{5614E165-73F3-44ED-B228-C6589840BD22}" type="presParOf" srcId="{CB42D320-81AB-4834-912F-F046BC4DED08}" destId="{546CEDC2-D568-4FB4-8E7B-65483F034CFE}" srcOrd="15" destOrd="0" presId="urn:microsoft.com/office/officeart/2005/8/layout/target1"/>
    <dgm:cxn modelId="{F41CB548-C969-462A-AA41-2149625F79FB}" type="presParOf" srcId="{CB42D320-81AB-4834-912F-F046BC4DED08}" destId="{96E2C256-3211-4C1B-85D3-31E260CB3C31}" srcOrd="16" destOrd="0" presId="urn:microsoft.com/office/officeart/2005/8/layout/target1"/>
    <dgm:cxn modelId="{0D5CBD66-3E42-4724-9D5B-1B48748588F2}" type="presParOf" srcId="{CB42D320-81AB-4834-912F-F046BC4DED08}" destId="{146FAD70-EC9A-4E19-8403-725A396C5371}" srcOrd="17" destOrd="0" presId="urn:microsoft.com/office/officeart/2005/8/layout/target1"/>
    <dgm:cxn modelId="{14F9A489-4FEE-450D-9A7C-3DE2C0E23DEF}" type="presParOf" srcId="{CB42D320-81AB-4834-912F-F046BC4DED08}" destId="{49976114-5413-422F-849F-D15B67A58BEB}" srcOrd="18" destOrd="0" presId="urn:microsoft.com/office/officeart/2005/8/layout/target1"/>
    <dgm:cxn modelId="{89F698EF-146F-4383-B587-62C0EECDF8D4}" type="presParOf" srcId="{CB42D320-81AB-4834-912F-F046BC4DED08}" destId="{D58ECE7A-3D2F-46E2-9C68-CBF4DB8FD878}" srcOrd="19"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6F4C64-AEA6-4FE7-920F-6274A5A50004}">
      <dsp:nvSpPr>
        <dsp:cNvPr id="0" name=""/>
        <dsp:cNvSpPr/>
      </dsp:nvSpPr>
      <dsp:spPr>
        <a:xfrm>
          <a:off x="2938049" y="45259"/>
          <a:ext cx="2353500" cy="23535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cs-CZ" sz="1600" kern="1200" dirty="0" err="1" smtClean="0"/>
            <a:t>Ethnicity</a:t>
          </a:r>
          <a:endParaRPr lang="en-US" sz="1600" kern="1200" dirty="0"/>
        </a:p>
      </dsp:txBody>
      <dsp:txXfrm>
        <a:off x="3209607" y="362077"/>
        <a:ext cx="1810385" cy="746783"/>
      </dsp:txXfrm>
    </dsp:sp>
    <dsp:sp modelId="{5B5EB354-5106-4600-8592-8108DC0E6529}">
      <dsp:nvSpPr>
        <dsp:cNvPr id="0" name=""/>
        <dsp:cNvSpPr/>
      </dsp:nvSpPr>
      <dsp:spPr>
        <a:xfrm>
          <a:off x="3979021" y="1086231"/>
          <a:ext cx="2353500" cy="23535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kern="1200" noProof="0" dirty="0" smtClean="0"/>
            <a:t>Profession and interest</a:t>
          </a:r>
          <a:endParaRPr lang="en-US" sz="1600" kern="1200" noProof="0" dirty="0"/>
        </a:p>
      </dsp:txBody>
      <dsp:txXfrm>
        <a:off x="5246290" y="1357788"/>
        <a:ext cx="905192" cy="1810385"/>
      </dsp:txXfrm>
    </dsp:sp>
    <dsp:sp modelId="{DBF5BFB5-E61C-40B5-9BB1-3FACCA101514}">
      <dsp:nvSpPr>
        <dsp:cNvPr id="0" name=""/>
        <dsp:cNvSpPr/>
      </dsp:nvSpPr>
      <dsp:spPr>
        <a:xfrm>
          <a:off x="2938049" y="2127202"/>
          <a:ext cx="2353500" cy="23535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cs-CZ" sz="1600" kern="1200" dirty="0" smtClean="0"/>
            <a:t>Religion</a:t>
          </a:r>
          <a:endParaRPr lang="en-US" sz="1600" kern="1200" dirty="0"/>
        </a:p>
      </dsp:txBody>
      <dsp:txXfrm>
        <a:off x="3209607" y="3417102"/>
        <a:ext cx="1810385" cy="746783"/>
      </dsp:txXfrm>
    </dsp:sp>
    <dsp:sp modelId="{309CECD6-758A-43EF-A629-8FA16018D1A5}">
      <dsp:nvSpPr>
        <dsp:cNvPr id="0" name=""/>
        <dsp:cNvSpPr/>
      </dsp:nvSpPr>
      <dsp:spPr>
        <a:xfrm>
          <a:off x="1897078" y="1086231"/>
          <a:ext cx="2353500" cy="23535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cs-CZ" sz="1600" kern="1200" dirty="0" err="1" smtClean="0"/>
            <a:t>Social</a:t>
          </a:r>
          <a:r>
            <a:rPr lang="cs-CZ" sz="1600" kern="1200" dirty="0" smtClean="0"/>
            <a:t> </a:t>
          </a:r>
          <a:r>
            <a:rPr lang="cs-CZ" sz="1600" kern="1200" dirty="0" err="1" smtClean="0"/>
            <a:t>class</a:t>
          </a:r>
          <a:endParaRPr lang="en-US" sz="1600" kern="1200" dirty="0"/>
        </a:p>
      </dsp:txBody>
      <dsp:txXfrm>
        <a:off x="2078116" y="1357788"/>
        <a:ext cx="905192" cy="18103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139F08-005D-4BFE-9B23-A0F62570757B}">
      <dsp:nvSpPr>
        <dsp:cNvPr id="0" name=""/>
        <dsp:cNvSpPr/>
      </dsp:nvSpPr>
      <dsp:spPr>
        <a:xfrm>
          <a:off x="1286073" y="987112"/>
          <a:ext cx="3394472" cy="33944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7BC344-6253-4688-ADCD-180C0FF678DE}">
      <dsp:nvSpPr>
        <dsp:cNvPr id="0" name=""/>
        <dsp:cNvSpPr/>
      </dsp:nvSpPr>
      <dsp:spPr>
        <a:xfrm>
          <a:off x="1663142" y="1364181"/>
          <a:ext cx="2640333" cy="26403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2C9554-6AB7-4125-B9F2-311F74EC8113}">
      <dsp:nvSpPr>
        <dsp:cNvPr id="0" name=""/>
        <dsp:cNvSpPr/>
      </dsp:nvSpPr>
      <dsp:spPr>
        <a:xfrm>
          <a:off x="2040211" y="1741251"/>
          <a:ext cx="1886195" cy="18861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614E89-00CE-410F-B7F3-435157E0B325}">
      <dsp:nvSpPr>
        <dsp:cNvPr id="0" name=""/>
        <dsp:cNvSpPr/>
      </dsp:nvSpPr>
      <dsp:spPr>
        <a:xfrm>
          <a:off x="2417563" y="2118603"/>
          <a:ext cx="1131490" cy="11314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DBB635-CA15-499A-BE63-2AEDDF8A4C11}">
      <dsp:nvSpPr>
        <dsp:cNvPr id="0" name=""/>
        <dsp:cNvSpPr/>
      </dsp:nvSpPr>
      <dsp:spPr>
        <a:xfrm>
          <a:off x="2794633" y="2495672"/>
          <a:ext cx="377352" cy="3773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D7C48A-F2CA-4007-B717-7CB51DA76AF4}">
      <dsp:nvSpPr>
        <dsp:cNvPr id="0" name=""/>
        <dsp:cNvSpPr/>
      </dsp:nvSpPr>
      <dsp:spPr>
        <a:xfrm>
          <a:off x="5246290" y="144378"/>
          <a:ext cx="1697236" cy="599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a:lnSpc>
              <a:spcPct val="90000"/>
            </a:lnSpc>
            <a:spcBef>
              <a:spcPct val="0"/>
            </a:spcBef>
            <a:spcAft>
              <a:spcPct val="35000"/>
            </a:spcAft>
          </a:pPr>
          <a:r>
            <a:rPr lang="cs-CZ" sz="1600" kern="1200" dirty="0" err="1" smtClean="0"/>
            <a:t>human</a:t>
          </a:r>
          <a:r>
            <a:rPr lang="cs-CZ" sz="1600" kern="1200" dirty="0" smtClean="0"/>
            <a:t> </a:t>
          </a:r>
          <a:endParaRPr lang="en-US" sz="1600" kern="1200" dirty="0"/>
        </a:p>
      </dsp:txBody>
      <dsp:txXfrm>
        <a:off x="5246290" y="144378"/>
        <a:ext cx="1697236" cy="599237"/>
      </dsp:txXfrm>
    </dsp:sp>
    <dsp:sp modelId="{1B91A9FE-89C1-4210-B52D-D12DA1195497}">
      <dsp:nvSpPr>
        <dsp:cNvPr id="0" name=""/>
        <dsp:cNvSpPr/>
      </dsp:nvSpPr>
      <dsp:spPr>
        <a:xfrm>
          <a:off x="4821981" y="443996"/>
          <a:ext cx="42430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2D706A-4D94-4C6F-BC58-1F9070DD0556}">
      <dsp:nvSpPr>
        <dsp:cNvPr id="0" name=""/>
        <dsp:cNvSpPr/>
      </dsp:nvSpPr>
      <dsp:spPr>
        <a:xfrm rot="5400000">
          <a:off x="2781055" y="646250"/>
          <a:ext cx="2240351" cy="1835843"/>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F074A2-C1B9-4589-945C-2B1104D28C25}">
      <dsp:nvSpPr>
        <dsp:cNvPr id="0" name=""/>
        <dsp:cNvSpPr/>
      </dsp:nvSpPr>
      <dsp:spPr>
        <a:xfrm>
          <a:off x="5246290" y="778013"/>
          <a:ext cx="1697236" cy="599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a:lnSpc>
              <a:spcPct val="90000"/>
            </a:lnSpc>
            <a:spcBef>
              <a:spcPct val="0"/>
            </a:spcBef>
            <a:spcAft>
              <a:spcPct val="35000"/>
            </a:spcAft>
          </a:pPr>
          <a:r>
            <a:rPr lang="cs-CZ" sz="1600" kern="1200" dirty="0" err="1" smtClean="0"/>
            <a:t>christian</a:t>
          </a:r>
          <a:endParaRPr lang="en-US" sz="1600" kern="1200" dirty="0"/>
        </a:p>
      </dsp:txBody>
      <dsp:txXfrm>
        <a:off x="5246290" y="778013"/>
        <a:ext cx="1697236" cy="599237"/>
      </dsp:txXfrm>
    </dsp:sp>
    <dsp:sp modelId="{20E0C373-B800-4007-9C57-CA311DE1879D}">
      <dsp:nvSpPr>
        <dsp:cNvPr id="0" name=""/>
        <dsp:cNvSpPr/>
      </dsp:nvSpPr>
      <dsp:spPr>
        <a:xfrm>
          <a:off x="4821981" y="1077631"/>
          <a:ext cx="42430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E10BBD-F860-4217-822A-5B26BC5851EC}">
      <dsp:nvSpPr>
        <dsp:cNvPr id="0" name=""/>
        <dsp:cNvSpPr/>
      </dsp:nvSpPr>
      <dsp:spPr>
        <a:xfrm rot="5400000">
          <a:off x="3110262" y="1231740"/>
          <a:ext cx="1865375" cy="1555799"/>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BC8575-6144-496C-9B43-254DB5EB6193}">
      <dsp:nvSpPr>
        <dsp:cNvPr id="0" name=""/>
        <dsp:cNvSpPr/>
      </dsp:nvSpPr>
      <dsp:spPr>
        <a:xfrm>
          <a:off x="5246290" y="1411647"/>
          <a:ext cx="1697236" cy="599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a:lnSpc>
              <a:spcPct val="90000"/>
            </a:lnSpc>
            <a:spcBef>
              <a:spcPct val="0"/>
            </a:spcBef>
            <a:spcAft>
              <a:spcPct val="35000"/>
            </a:spcAft>
          </a:pPr>
          <a:r>
            <a:rPr lang="cs-CZ" sz="1600" kern="1200" dirty="0" err="1" smtClean="0"/>
            <a:t>mother</a:t>
          </a:r>
          <a:endParaRPr lang="en-US" sz="1600" kern="1200" dirty="0"/>
        </a:p>
      </dsp:txBody>
      <dsp:txXfrm>
        <a:off x="5246290" y="1411647"/>
        <a:ext cx="1697236" cy="599237"/>
      </dsp:txXfrm>
    </dsp:sp>
    <dsp:sp modelId="{E7ED6865-225D-4103-BB82-B3FCDD6B6991}">
      <dsp:nvSpPr>
        <dsp:cNvPr id="0" name=""/>
        <dsp:cNvSpPr/>
      </dsp:nvSpPr>
      <dsp:spPr>
        <a:xfrm>
          <a:off x="4821981" y="1711266"/>
          <a:ext cx="42430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B6459E-C90C-4492-8CBA-5CD6E5176A62}">
      <dsp:nvSpPr>
        <dsp:cNvPr id="0" name=""/>
        <dsp:cNvSpPr/>
      </dsp:nvSpPr>
      <dsp:spPr>
        <a:xfrm rot="5400000">
          <a:off x="3433076" y="1793299"/>
          <a:ext cx="1470937" cy="1306871"/>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6A314A-2E1A-4CBB-B3DD-B5AF5FC3AC42}">
      <dsp:nvSpPr>
        <dsp:cNvPr id="0" name=""/>
        <dsp:cNvSpPr/>
      </dsp:nvSpPr>
      <dsp:spPr>
        <a:xfrm>
          <a:off x="5246290" y="2031704"/>
          <a:ext cx="1697236" cy="599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a:lnSpc>
              <a:spcPct val="90000"/>
            </a:lnSpc>
            <a:spcBef>
              <a:spcPct val="0"/>
            </a:spcBef>
            <a:spcAft>
              <a:spcPct val="35000"/>
            </a:spcAft>
          </a:pPr>
          <a:r>
            <a:rPr lang="cs-CZ" sz="1600" kern="1200" dirty="0" err="1" smtClean="0"/>
            <a:t>adherent</a:t>
          </a:r>
          <a:r>
            <a:rPr lang="cs-CZ" sz="1600" kern="1200" dirty="0" smtClean="0"/>
            <a:t> </a:t>
          </a:r>
          <a:r>
            <a:rPr lang="cs-CZ" sz="1600" kern="1200" dirty="0" err="1" smtClean="0"/>
            <a:t>of</a:t>
          </a:r>
          <a:r>
            <a:rPr lang="cs-CZ" sz="1600" kern="1200" dirty="0" smtClean="0"/>
            <a:t> </a:t>
          </a:r>
          <a:r>
            <a:rPr lang="cs-CZ" sz="1600" kern="1200" dirty="0" err="1" smtClean="0"/>
            <a:t>conservative</a:t>
          </a:r>
          <a:r>
            <a:rPr lang="cs-CZ" sz="1600" kern="1200" dirty="0" smtClean="0"/>
            <a:t> party</a:t>
          </a:r>
          <a:endParaRPr lang="en-US" sz="1600" kern="1200" dirty="0"/>
        </a:p>
      </dsp:txBody>
      <dsp:txXfrm>
        <a:off x="5246290" y="2031704"/>
        <a:ext cx="1697236" cy="599237"/>
      </dsp:txXfrm>
    </dsp:sp>
    <dsp:sp modelId="{119D15D4-2155-4ED0-AD27-22E6CD6B24A4}">
      <dsp:nvSpPr>
        <dsp:cNvPr id="0" name=""/>
        <dsp:cNvSpPr/>
      </dsp:nvSpPr>
      <dsp:spPr>
        <a:xfrm>
          <a:off x="4821981" y="2331323"/>
          <a:ext cx="42430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0377FC-B4D4-41C0-BBC8-8D5FBD0B1B98}">
      <dsp:nvSpPr>
        <dsp:cNvPr id="0" name=""/>
        <dsp:cNvSpPr/>
      </dsp:nvSpPr>
      <dsp:spPr>
        <a:xfrm rot="5400000">
          <a:off x="3754420" y="2386200"/>
          <a:ext cx="1122438" cy="1012684"/>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2C881E-A212-485A-880A-05A3753144DB}">
      <dsp:nvSpPr>
        <dsp:cNvPr id="0" name=""/>
        <dsp:cNvSpPr/>
      </dsp:nvSpPr>
      <dsp:spPr>
        <a:xfrm>
          <a:off x="5246290" y="2633657"/>
          <a:ext cx="1697236" cy="599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a:lnSpc>
              <a:spcPct val="90000"/>
            </a:lnSpc>
            <a:spcBef>
              <a:spcPct val="0"/>
            </a:spcBef>
            <a:spcAft>
              <a:spcPct val="35000"/>
            </a:spcAft>
          </a:pPr>
          <a:r>
            <a:rPr lang="cs-CZ" sz="1600" kern="1200" dirty="0" err="1" smtClean="0"/>
            <a:t>Czech</a:t>
          </a:r>
          <a:endParaRPr lang="en-US" sz="1600" kern="1200" dirty="0"/>
        </a:p>
      </dsp:txBody>
      <dsp:txXfrm>
        <a:off x="5246290" y="2633657"/>
        <a:ext cx="1697236" cy="599237"/>
      </dsp:txXfrm>
    </dsp:sp>
    <dsp:sp modelId="{704D5CC5-A098-4D99-BBBD-1EA9E2918F29}">
      <dsp:nvSpPr>
        <dsp:cNvPr id="0" name=""/>
        <dsp:cNvSpPr/>
      </dsp:nvSpPr>
      <dsp:spPr>
        <a:xfrm>
          <a:off x="4821981" y="2933276"/>
          <a:ext cx="42430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95D7B9-13A2-4666-A7A4-18D846A8499E}">
      <dsp:nvSpPr>
        <dsp:cNvPr id="0" name=""/>
        <dsp:cNvSpPr/>
      </dsp:nvSpPr>
      <dsp:spPr>
        <a:xfrm rot="5400000">
          <a:off x="4058225" y="2961563"/>
          <a:ext cx="792043" cy="735468"/>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E2C256-3211-4C1B-85D3-31E260CB3C31}">
      <dsp:nvSpPr>
        <dsp:cNvPr id="0" name=""/>
        <dsp:cNvSpPr/>
      </dsp:nvSpPr>
      <dsp:spPr>
        <a:xfrm>
          <a:off x="1286073" y="987112"/>
          <a:ext cx="3394472" cy="33944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E60AC5-1A14-4CB8-8BB6-16B0A0FBEB45}">
      <dsp:nvSpPr>
        <dsp:cNvPr id="0" name=""/>
        <dsp:cNvSpPr/>
      </dsp:nvSpPr>
      <dsp:spPr>
        <a:xfrm>
          <a:off x="1663142" y="1364181"/>
          <a:ext cx="2640333" cy="26403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281F03-06E9-4808-B8AE-28F1095BF3DF}">
      <dsp:nvSpPr>
        <dsp:cNvPr id="0" name=""/>
        <dsp:cNvSpPr/>
      </dsp:nvSpPr>
      <dsp:spPr>
        <a:xfrm>
          <a:off x="2040211" y="1741251"/>
          <a:ext cx="1886195" cy="18861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40B59B-80FE-49D0-AF9E-39AA70FB3860}">
      <dsp:nvSpPr>
        <dsp:cNvPr id="0" name=""/>
        <dsp:cNvSpPr/>
      </dsp:nvSpPr>
      <dsp:spPr>
        <a:xfrm>
          <a:off x="2417563" y="2118603"/>
          <a:ext cx="1131490" cy="11314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D0E396-464B-4770-A402-59B1666DFEDC}">
      <dsp:nvSpPr>
        <dsp:cNvPr id="0" name=""/>
        <dsp:cNvSpPr/>
      </dsp:nvSpPr>
      <dsp:spPr>
        <a:xfrm>
          <a:off x="2794633" y="2495672"/>
          <a:ext cx="377352" cy="3773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2B5A2D-5DFD-42AF-BFE8-4E81D9E6F549}">
      <dsp:nvSpPr>
        <dsp:cNvPr id="0" name=""/>
        <dsp:cNvSpPr/>
      </dsp:nvSpPr>
      <dsp:spPr>
        <a:xfrm>
          <a:off x="5246290" y="144378"/>
          <a:ext cx="1697236" cy="599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24130" rIns="24130" bIns="24130" numCol="1" spcCol="1270" anchor="ctr" anchorCtr="0">
          <a:noAutofit/>
        </a:bodyPr>
        <a:lstStyle/>
        <a:p>
          <a:pPr lvl="0" algn="l" defTabSz="844550">
            <a:lnSpc>
              <a:spcPct val="90000"/>
            </a:lnSpc>
            <a:spcBef>
              <a:spcPct val="0"/>
            </a:spcBef>
            <a:spcAft>
              <a:spcPct val="35000"/>
            </a:spcAft>
          </a:pPr>
          <a:r>
            <a:rPr lang="cs-CZ" sz="1900" kern="1200" dirty="0" err="1" smtClean="0"/>
            <a:t>crew</a:t>
          </a:r>
          <a:r>
            <a:rPr lang="cs-CZ" sz="1900" kern="1200" dirty="0" smtClean="0"/>
            <a:t> </a:t>
          </a:r>
          <a:r>
            <a:rPr lang="cs-CZ" sz="1900" kern="1200" dirty="0" err="1" smtClean="0"/>
            <a:t>member</a:t>
          </a:r>
          <a:endParaRPr lang="en-US" sz="1900" kern="1200" dirty="0"/>
        </a:p>
      </dsp:txBody>
      <dsp:txXfrm>
        <a:off x="5246290" y="144378"/>
        <a:ext cx="1697236" cy="599237"/>
      </dsp:txXfrm>
    </dsp:sp>
    <dsp:sp modelId="{E7D85E5D-C94B-4A2B-8F68-B933D4D7D307}">
      <dsp:nvSpPr>
        <dsp:cNvPr id="0" name=""/>
        <dsp:cNvSpPr/>
      </dsp:nvSpPr>
      <dsp:spPr>
        <a:xfrm>
          <a:off x="4821981" y="443996"/>
          <a:ext cx="42430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5D299D-788F-4C0F-B0A1-E49496E55CA2}">
      <dsp:nvSpPr>
        <dsp:cNvPr id="0" name=""/>
        <dsp:cNvSpPr/>
      </dsp:nvSpPr>
      <dsp:spPr>
        <a:xfrm rot="5400000">
          <a:off x="2781055" y="646250"/>
          <a:ext cx="2240351" cy="1835843"/>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DE021B-E92A-4495-A96C-7DB09A70FFAF}">
      <dsp:nvSpPr>
        <dsp:cNvPr id="0" name=""/>
        <dsp:cNvSpPr/>
      </dsp:nvSpPr>
      <dsp:spPr>
        <a:xfrm>
          <a:off x="5246290" y="778013"/>
          <a:ext cx="1697236" cy="599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24130" rIns="24130" bIns="24130" numCol="1" spcCol="1270" anchor="ctr" anchorCtr="0">
          <a:noAutofit/>
        </a:bodyPr>
        <a:lstStyle/>
        <a:p>
          <a:pPr lvl="0" algn="l" defTabSz="844550">
            <a:lnSpc>
              <a:spcPct val="90000"/>
            </a:lnSpc>
            <a:spcBef>
              <a:spcPct val="0"/>
            </a:spcBef>
            <a:spcAft>
              <a:spcPct val="35000"/>
            </a:spcAft>
          </a:pPr>
          <a:r>
            <a:rPr lang="cs-CZ" sz="1900" kern="1200" dirty="0" err="1" smtClean="0"/>
            <a:t>sprayer</a:t>
          </a:r>
          <a:r>
            <a:rPr lang="cs-CZ" sz="1900" kern="1200" dirty="0" smtClean="0"/>
            <a:t> </a:t>
          </a:r>
          <a:endParaRPr lang="en-US" sz="1900" kern="1200" dirty="0"/>
        </a:p>
      </dsp:txBody>
      <dsp:txXfrm>
        <a:off x="5246290" y="778013"/>
        <a:ext cx="1697236" cy="599237"/>
      </dsp:txXfrm>
    </dsp:sp>
    <dsp:sp modelId="{20016276-D8A4-4182-BCFF-D2734815B82C}">
      <dsp:nvSpPr>
        <dsp:cNvPr id="0" name=""/>
        <dsp:cNvSpPr/>
      </dsp:nvSpPr>
      <dsp:spPr>
        <a:xfrm>
          <a:off x="4821981" y="1077631"/>
          <a:ext cx="42430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C5FF0C-F9A0-4C24-BD7E-20C0BA0F7E60}">
      <dsp:nvSpPr>
        <dsp:cNvPr id="0" name=""/>
        <dsp:cNvSpPr/>
      </dsp:nvSpPr>
      <dsp:spPr>
        <a:xfrm rot="5400000">
          <a:off x="3110262" y="1231740"/>
          <a:ext cx="1865375" cy="1555799"/>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A7A046-05F1-41A4-B167-72D977FE41E2}">
      <dsp:nvSpPr>
        <dsp:cNvPr id="0" name=""/>
        <dsp:cNvSpPr/>
      </dsp:nvSpPr>
      <dsp:spPr>
        <a:xfrm>
          <a:off x="5246290" y="1411647"/>
          <a:ext cx="1697236" cy="599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24130" rIns="24130" bIns="24130" numCol="1" spcCol="1270" anchor="ctr" anchorCtr="0">
          <a:noAutofit/>
        </a:bodyPr>
        <a:lstStyle/>
        <a:p>
          <a:pPr lvl="0" algn="l" defTabSz="844550">
            <a:lnSpc>
              <a:spcPct val="90000"/>
            </a:lnSpc>
            <a:spcBef>
              <a:spcPct val="0"/>
            </a:spcBef>
            <a:spcAft>
              <a:spcPct val="35000"/>
            </a:spcAft>
          </a:pPr>
          <a:r>
            <a:rPr lang="en-US" sz="1900" kern="1200" noProof="0" dirty="0" smtClean="0"/>
            <a:t>hip</a:t>
          </a:r>
          <a:r>
            <a:rPr lang="cs-CZ" sz="1900" kern="1200" noProof="0" dirty="0" smtClean="0"/>
            <a:t> </a:t>
          </a:r>
          <a:r>
            <a:rPr lang="en-US" sz="1900" kern="1200" noProof="0" dirty="0" smtClean="0"/>
            <a:t>hop</a:t>
          </a:r>
          <a:r>
            <a:rPr lang="cs-CZ" sz="1900" kern="1200" noProof="0" smtClean="0"/>
            <a:t>p</a:t>
          </a:r>
          <a:r>
            <a:rPr lang="en-US" sz="1900" kern="1200" noProof="0" smtClean="0"/>
            <a:t>er</a:t>
          </a:r>
          <a:endParaRPr lang="en-US" sz="1900" kern="1200" noProof="0" dirty="0"/>
        </a:p>
      </dsp:txBody>
      <dsp:txXfrm>
        <a:off x="5246290" y="1411647"/>
        <a:ext cx="1697236" cy="599237"/>
      </dsp:txXfrm>
    </dsp:sp>
    <dsp:sp modelId="{BEE47EAB-7FC1-4C68-BB8C-C55BC4AADD42}">
      <dsp:nvSpPr>
        <dsp:cNvPr id="0" name=""/>
        <dsp:cNvSpPr/>
      </dsp:nvSpPr>
      <dsp:spPr>
        <a:xfrm>
          <a:off x="4821981" y="1711266"/>
          <a:ext cx="42430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3A6E53-09BE-48DD-AA3F-B24AD7FB319E}">
      <dsp:nvSpPr>
        <dsp:cNvPr id="0" name=""/>
        <dsp:cNvSpPr/>
      </dsp:nvSpPr>
      <dsp:spPr>
        <a:xfrm rot="5400000">
          <a:off x="3433076" y="1793299"/>
          <a:ext cx="1470937" cy="1306871"/>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27D5B7-3ADA-4A96-BE06-A0C88732CC0A}">
      <dsp:nvSpPr>
        <dsp:cNvPr id="0" name=""/>
        <dsp:cNvSpPr/>
      </dsp:nvSpPr>
      <dsp:spPr>
        <a:xfrm>
          <a:off x="5246290" y="2031704"/>
          <a:ext cx="1697236" cy="599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24130" rIns="24130" bIns="24130" numCol="1" spcCol="1270" anchor="ctr" anchorCtr="0">
          <a:noAutofit/>
        </a:bodyPr>
        <a:lstStyle/>
        <a:p>
          <a:pPr lvl="0" algn="l" defTabSz="844550">
            <a:lnSpc>
              <a:spcPct val="90000"/>
            </a:lnSpc>
            <a:spcBef>
              <a:spcPct val="0"/>
            </a:spcBef>
            <a:spcAft>
              <a:spcPct val="35000"/>
            </a:spcAft>
          </a:pPr>
          <a:r>
            <a:rPr lang="cs-CZ" sz="1900" kern="1200" dirty="0" err="1" smtClean="0"/>
            <a:t>high</a:t>
          </a:r>
          <a:r>
            <a:rPr lang="cs-CZ" sz="1900" kern="1200" dirty="0" smtClean="0"/>
            <a:t>-</a:t>
          </a:r>
          <a:r>
            <a:rPr lang="cs-CZ" sz="1900" kern="1200" dirty="0" err="1" smtClean="0"/>
            <a:t>school</a:t>
          </a:r>
          <a:r>
            <a:rPr lang="cs-CZ" sz="1900" kern="1200" dirty="0" smtClean="0"/>
            <a:t> student</a:t>
          </a:r>
          <a:endParaRPr lang="en-US" sz="1900" kern="1200" dirty="0"/>
        </a:p>
      </dsp:txBody>
      <dsp:txXfrm>
        <a:off x="5246290" y="2031704"/>
        <a:ext cx="1697236" cy="599237"/>
      </dsp:txXfrm>
    </dsp:sp>
    <dsp:sp modelId="{4BCE72FB-3DCD-47F0-9135-4A2631FF007C}">
      <dsp:nvSpPr>
        <dsp:cNvPr id="0" name=""/>
        <dsp:cNvSpPr/>
      </dsp:nvSpPr>
      <dsp:spPr>
        <a:xfrm>
          <a:off x="4821981" y="2331323"/>
          <a:ext cx="42430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6CEDC2-D568-4FB4-8E7B-65483F034CFE}">
      <dsp:nvSpPr>
        <dsp:cNvPr id="0" name=""/>
        <dsp:cNvSpPr/>
      </dsp:nvSpPr>
      <dsp:spPr>
        <a:xfrm rot="5400000">
          <a:off x="3754420" y="2386200"/>
          <a:ext cx="1122438" cy="1012684"/>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6FAD70-EC9A-4E19-8403-725A396C5371}">
      <dsp:nvSpPr>
        <dsp:cNvPr id="0" name=""/>
        <dsp:cNvSpPr/>
      </dsp:nvSpPr>
      <dsp:spPr>
        <a:xfrm>
          <a:off x="5246290" y="2633657"/>
          <a:ext cx="1697236" cy="599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24130" rIns="24130" bIns="24130" numCol="1" spcCol="1270" anchor="ctr" anchorCtr="0">
          <a:noAutofit/>
        </a:bodyPr>
        <a:lstStyle/>
        <a:p>
          <a:pPr lvl="0" algn="l" defTabSz="844550">
            <a:lnSpc>
              <a:spcPct val="90000"/>
            </a:lnSpc>
            <a:spcBef>
              <a:spcPct val="0"/>
            </a:spcBef>
            <a:spcAft>
              <a:spcPct val="35000"/>
            </a:spcAft>
          </a:pPr>
          <a:r>
            <a:rPr lang="cs-CZ" sz="1900" kern="1200" dirty="0" err="1" smtClean="0"/>
            <a:t>Prague</a:t>
          </a:r>
          <a:r>
            <a:rPr lang="cs-CZ" sz="1900" kern="1200" dirty="0" smtClean="0"/>
            <a:t> </a:t>
          </a:r>
          <a:r>
            <a:rPr lang="cs-CZ" sz="1900" kern="1200" dirty="0" err="1" smtClean="0"/>
            <a:t>local</a:t>
          </a:r>
          <a:endParaRPr lang="en-US" sz="1900" kern="1200" dirty="0"/>
        </a:p>
      </dsp:txBody>
      <dsp:txXfrm>
        <a:off x="5246290" y="2633657"/>
        <a:ext cx="1697236" cy="599237"/>
      </dsp:txXfrm>
    </dsp:sp>
    <dsp:sp modelId="{49976114-5413-422F-849F-D15B67A58BEB}">
      <dsp:nvSpPr>
        <dsp:cNvPr id="0" name=""/>
        <dsp:cNvSpPr/>
      </dsp:nvSpPr>
      <dsp:spPr>
        <a:xfrm>
          <a:off x="4821981" y="2933276"/>
          <a:ext cx="42430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8ECE7A-3D2F-46E2-9C68-CBF4DB8FD878}">
      <dsp:nvSpPr>
        <dsp:cNvPr id="0" name=""/>
        <dsp:cNvSpPr/>
      </dsp:nvSpPr>
      <dsp:spPr>
        <a:xfrm rot="5400000">
          <a:off x="4058225" y="2961563"/>
          <a:ext cx="792043" cy="735468"/>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CFAB2D-7FE1-49AC-992C-A6824BE27460}" type="datetimeFigureOut">
              <a:rPr lang="en-US" smtClean="0"/>
              <a:pPr/>
              <a:t>10/15/2013</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15FA48-7AE6-4F9F-8A88-BA6DAA2C8D34}" type="slidenum">
              <a:rPr lang="en-US" smtClean="0"/>
              <a:pPr/>
              <a:t>‹#›</a:t>
            </a:fld>
            <a:endParaRPr lang="en-US"/>
          </a:p>
        </p:txBody>
      </p:sp>
    </p:spTree>
    <p:extLst>
      <p:ext uri="{BB962C8B-B14F-4D97-AF65-F5344CB8AC3E}">
        <p14:creationId xmlns:p14="http://schemas.microsoft.com/office/powerpoint/2010/main" val="1608580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baseline="0" noProof="0" dirty="0" smtClean="0"/>
              <a:t>Most influential theories of nationalism work with statist form of nation </a:t>
            </a:r>
            <a:r>
              <a:rPr lang="cs-CZ" baseline="0" noProof="0" dirty="0" err="1" smtClean="0"/>
              <a:t>at</a:t>
            </a:r>
            <a:r>
              <a:rPr lang="en-US" baseline="0" noProof="0" dirty="0" smtClean="0"/>
              <a:t> a stage of high level of ethnic identity. Typically Benedict Anderson´s theory of nation as „</a:t>
            </a:r>
            <a:r>
              <a:rPr lang="en-US" baseline="0" noProof="0" dirty="0" err="1" smtClean="0"/>
              <a:t>immaginated</a:t>
            </a:r>
            <a:r>
              <a:rPr lang="en-US" baseline="0" noProof="0" dirty="0" smtClean="0"/>
              <a:t> community“. The intensity of identity can decline during some time however, so that the sense of community is negligible. Nevertheless, it does not at all mean that these theories are wrong! </a:t>
            </a:r>
            <a:endParaRPr lang="en-US" noProof="0" dirty="0" smtClean="0"/>
          </a:p>
          <a:p>
            <a:endParaRPr lang="en-US" noProof="0" dirty="0" smtClean="0"/>
          </a:p>
          <a:p>
            <a:r>
              <a:rPr lang="en-US" noProof="0" dirty="0" smtClean="0"/>
              <a:t>Main reasons</a:t>
            </a:r>
            <a:r>
              <a:rPr lang="en-US" baseline="0" noProof="0" dirty="0" smtClean="0"/>
              <a:t> why relations to other groups deteriorate: political projects (some politicians want to be elected and the easiest way how to secure their election may be in some cases to base it on ethnic principle; to unleash ethnic conflict which would help them to gain some resources); sport matches…</a:t>
            </a:r>
            <a:endParaRPr lang="cs-CZ" baseline="0" noProof="0" dirty="0" smtClean="0"/>
          </a:p>
          <a:p>
            <a:endParaRPr lang="cs-CZ" baseline="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noProof="0" dirty="0" smtClean="0"/>
              <a:t>Brubaker,</a:t>
            </a:r>
            <a:r>
              <a:rPr lang="en-US" baseline="0" noProof="0" dirty="0" smtClean="0"/>
              <a:t> Ethnicity without groups, p. 177: Once ratcheted up to a high level, </a:t>
            </a:r>
            <a:r>
              <a:rPr lang="en-US" baseline="0" noProof="0" dirty="0" err="1" smtClean="0"/>
              <a:t>groupness</a:t>
            </a:r>
            <a:r>
              <a:rPr lang="en-US" baseline="0" noProof="0" dirty="0" smtClean="0"/>
              <a:t> does not remain there out of inertia. If not sustained at high levels through specific social and cognitive mechanisms, it will tend to decline, as everyday interests reassert themselves, through a process of what Weber called „</a:t>
            </a:r>
            <a:r>
              <a:rPr lang="en-US" baseline="0" noProof="0" dirty="0" err="1" smtClean="0"/>
              <a:t>routinization</a:t>
            </a:r>
            <a:r>
              <a:rPr lang="en-US" baseline="0" noProof="0" dirty="0" smtClean="0"/>
              <a:t>“. </a:t>
            </a:r>
            <a:endParaRPr lang="en-US" noProof="0" dirty="0" smtClean="0"/>
          </a:p>
          <a:p>
            <a:endParaRPr lang="en-US" noProof="0" dirty="0"/>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7058CE6-55E6-4969-949E-CD2ED25B9C2F}" type="slidenum">
              <a:rPr lang="cs-CZ" smtClean="0"/>
              <a:pPr/>
              <a:t>11</a:t>
            </a:fld>
            <a:endParaRPr lang="cs-CZ" smtClean="0"/>
          </a:p>
        </p:txBody>
      </p:sp>
      <p:sp>
        <p:nvSpPr>
          <p:cNvPr id="48131" name="Zástupný symbol pro obrázek snímku 1"/>
          <p:cNvSpPr>
            <a:spLocks noGrp="1" noRot="1" noChangeAspect="1" noTextEdit="1"/>
          </p:cNvSpPr>
          <p:nvPr>
            <p:ph type="sldImg"/>
          </p:nvPr>
        </p:nvSpPr>
        <p:spPr>
          <a:ln/>
        </p:spPr>
      </p:sp>
      <p:sp>
        <p:nvSpPr>
          <p:cNvPr id="48132" name="Zástupný symbol pro poznámky 2"/>
          <p:cNvSpPr>
            <a:spLocks noGrp="1"/>
          </p:cNvSpPr>
          <p:nvPr>
            <p:ph type="body" idx="1"/>
          </p:nvPr>
        </p:nvSpPr>
        <p:spPr>
          <a:noFill/>
          <a:ln/>
        </p:spPr>
        <p:txBody>
          <a:bodyPr/>
          <a:lstStyle/>
          <a:p>
            <a:pPr eaLnBrk="1" hangingPunct="1">
              <a:spcBef>
                <a:spcPct val="0"/>
              </a:spcBef>
            </a:pPr>
            <a:endParaRPr lang="en-US" smtClean="0"/>
          </a:p>
        </p:txBody>
      </p:sp>
      <p:sp>
        <p:nvSpPr>
          <p:cNvPr id="48133"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D4F8605D-A49A-4A4C-B891-20C797399261}" type="slidenum">
              <a:rPr lang="en-US" sz="1200">
                <a:latin typeface="Calibri" pitchFamily="34" charset="0"/>
              </a:rPr>
              <a:pPr algn="r"/>
              <a:t>11</a:t>
            </a:fld>
            <a:endParaRPr lang="en-US" sz="12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9A9C37C-9566-4F82-80E4-EEB5860F3BD0}" type="slidenum">
              <a:rPr lang="cs-CZ" smtClean="0"/>
              <a:pPr/>
              <a:t>12</a:t>
            </a:fld>
            <a:endParaRPr lang="cs-CZ" smtClean="0"/>
          </a:p>
        </p:txBody>
      </p:sp>
      <p:sp>
        <p:nvSpPr>
          <p:cNvPr id="44035" name="Zástupný symbol pro obrázek snímku 1"/>
          <p:cNvSpPr>
            <a:spLocks noGrp="1" noRot="1" noChangeAspect="1" noTextEdit="1"/>
          </p:cNvSpPr>
          <p:nvPr>
            <p:ph type="sldImg"/>
          </p:nvPr>
        </p:nvSpPr>
        <p:spPr>
          <a:ln/>
        </p:spPr>
      </p:sp>
      <p:sp>
        <p:nvSpPr>
          <p:cNvPr id="44036" name="Zástupný symbol pro poznámky 2"/>
          <p:cNvSpPr>
            <a:spLocks noGrp="1"/>
          </p:cNvSpPr>
          <p:nvPr>
            <p:ph type="body" idx="1"/>
          </p:nvPr>
        </p:nvSpPr>
        <p:spPr>
          <a:noFill/>
          <a:ln/>
        </p:spPr>
        <p:txBody>
          <a:bodyPr/>
          <a:lstStyle/>
          <a:p>
            <a:pPr eaLnBrk="1" hangingPunct="1">
              <a:spcBef>
                <a:spcPct val="0"/>
              </a:spcBef>
            </a:pPr>
            <a:r>
              <a:rPr lang="cs-CZ" dirty="0" err="1" smtClean="0"/>
              <a:t>You</a:t>
            </a:r>
            <a:r>
              <a:rPr lang="cs-CZ" baseline="0" dirty="0" smtClean="0"/>
              <a:t> as </a:t>
            </a:r>
            <a:r>
              <a:rPr lang="cs-CZ" baseline="0" dirty="0" err="1" smtClean="0"/>
              <a:t>foreign</a:t>
            </a:r>
            <a:r>
              <a:rPr lang="cs-CZ" baseline="0" dirty="0" smtClean="0"/>
              <a:t> </a:t>
            </a:r>
            <a:r>
              <a:rPr lang="cs-CZ" baseline="0" dirty="0" err="1" smtClean="0"/>
              <a:t>students</a:t>
            </a:r>
            <a:r>
              <a:rPr lang="cs-CZ" baseline="0" dirty="0" smtClean="0"/>
              <a:t> are </a:t>
            </a:r>
            <a:r>
              <a:rPr lang="cs-CZ" baseline="0" dirty="0" err="1" smtClean="0"/>
              <a:t>probably</a:t>
            </a:r>
            <a:r>
              <a:rPr lang="cs-CZ" baseline="0" dirty="0" smtClean="0"/>
              <a:t> more </a:t>
            </a:r>
            <a:r>
              <a:rPr lang="cs-CZ" baseline="0" dirty="0" err="1" smtClean="0"/>
              <a:t>aware</a:t>
            </a:r>
            <a:r>
              <a:rPr lang="cs-CZ" baseline="0" dirty="0" smtClean="0"/>
              <a:t> </a:t>
            </a:r>
            <a:r>
              <a:rPr lang="cs-CZ" baseline="0" dirty="0" err="1" smtClean="0"/>
              <a:t>of</a:t>
            </a:r>
            <a:r>
              <a:rPr lang="cs-CZ" baseline="0" dirty="0" smtClean="0"/>
              <a:t> </a:t>
            </a:r>
            <a:r>
              <a:rPr lang="cs-CZ" baseline="0" dirty="0" err="1" smtClean="0"/>
              <a:t>your</a:t>
            </a:r>
            <a:r>
              <a:rPr lang="cs-CZ" baseline="0" dirty="0" smtClean="0"/>
              <a:t> </a:t>
            </a:r>
            <a:r>
              <a:rPr lang="cs-CZ" baseline="0" dirty="0" err="1" smtClean="0"/>
              <a:t>own</a:t>
            </a:r>
            <a:r>
              <a:rPr lang="cs-CZ" baseline="0" dirty="0" smtClean="0"/>
              <a:t> </a:t>
            </a:r>
            <a:r>
              <a:rPr lang="cs-CZ" baseline="0" dirty="0" err="1" smtClean="0"/>
              <a:t>ethnicity</a:t>
            </a:r>
            <a:r>
              <a:rPr lang="cs-CZ" baseline="0" dirty="0" smtClean="0"/>
              <a:t>.</a:t>
            </a:r>
            <a:endParaRPr lang="en-US" dirty="0" smtClean="0"/>
          </a:p>
        </p:txBody>
      </p:sp>
      <p:sp>
        <p:nvSpPr>
          <p:cNvPr id="44037"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F48C635-D85A-4B26-9C90-69EEB696AE4E}" type="slidenum">
              <a:rPr lang="en-US" sz="1200">
                <a:latin typeface="Calibri" pitchFamily="34" charset="0"/>
              </a:rPr>
              <a:pPr algn="r"/>
              <a:t>12</a:t>
            </a:fld>
            <a:endParaRPr lang="en-US"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192CB851-86B4-4E1C-9A49-4371942A81D6}" type="slidenum">
              <a:rPr lang="cs-CZ" smtClean="0"/>
              <a:pPr/>
              <a:t>13</a:t>
            </a:fld>
            <a:endParaRPr lang="cs-CZ" smtClean="0"/>
          </a:p>
        </p:txBody>
      </p:sp>
      <p:sp>
        <p:nvSpPr>
          <p:cNvPr id="45059" name="Zástupný symbol pro obrázek snímku 1"/>
          <p:cNvSpPr>
            <a:spLocks noGrp="1" noRot="1" noChangeAspect="1" noTextEdit="1"/>
          </p:cNvSpPr>
          <p:nvPr>
            <p:ph type="sldImg"/>
          </p:nvPr>
        </p:nvSpPr>
        <p:spPr>
          <a:ln/>
        </p:spPr>
      </p:sp>
      <p:sp>
        <p:nvSpPr>
          <p:cNvPr id="45060" name="Zástupný symbol pro poznámky 2"/>
          <p:cNvSpPr>
            <a:spLocks noGrp="1"/>
          </p:cNvSpPr>
          <p:nvPr>
            <p:ph type="body" idx="1"/>
          </p:nvPr>
        </p:nvSpPr>
        <p:spPr>
          <a:noFill/>
          <a:ln/>
        </p:spPr>
        <p:txBody>
          <a:bodyPr/>
          <a:lstStyle/>
          <a:p>
            <a:pPr eaLnBrk="1" hangingPunct="1">
              <a:spcBef>
                <a:spcPct val="0"/>
              </a:spcBef>
            </a:pPr>
            <a:r>
              <a:rPr lang="cs-CZ" dirty="0" smtClean="0"/>
              <a:t>Zde uveď spíš reálnou</a:t>
            </a:r>
            <a:r>
              <a:rPr lang="cs-CZ" baseline="0" dirty="0" smtClean="0"/>
              <a:t> odpověď někoho, na kom jsi testoval hru „Kdo jsem?“</a:t>
            </a:r>
            <a:endParaRPr lang="en-US" dirty="0" smtClean="0"/>
          </a:p>
        </p:txBody>
      </p:sp>
      <p:sp>
        <p:nvSpPr>
          <p:cNvPr id="45061"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99E19C2-9E46-40DB-8310-7EF4E1AC9DC5}" type="slidenum">
              <a:rPr lang="en-US" sz="1200">
                <a:latin typeface="Calibri" pitchFamily="34" charset="0"/>
              </a:rPr>
              <a:pPr algn="r"/>
              <a:t>13</a:t>
            </a:fld>
            <a:endParaRPr lang="en-US" sz="120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sz="1200" kern="1200" dirty="0" smtClean="0">
                <a:solidFill>
                  <a:schemeClr val="tx1"/>
                </a:solidFill>
                <a:effectLst/>
                <a:latin typeface="+mn-lt"/>
                <a:ea typeface="+mn-ea"/>
                <a:cs typeface="+mn-cs"/>
              </a:rPr>
              <a:t>Shale Horowitz (p. 913): A war between a dominant ethnic group affiliated with the state, and a geographically concentrated outsider ethnic group located within the state´s borders, over rival claims to territory and political self-determination. (p. 915) It should involve sustained, organized fighting led by elites with significant resources as opposed to more limited elite-level clashes, one-sided predations, or mass-level rioting.</a:t>
            </a:r>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14</a:t>
            </a:fld>
            <a:endParaRPr lang="en-US"/>
          </a:p>
        </p:txBody>
      </p:sp>
    </p:spTree>
    <p:extLst>
      <p:ext uri="{BB962C8B-B14F-4D97-AF65-F5344CB8AC3E}">
        <p14:creationId xmlns:p14="http://schemas.microsoft.com/office/powerpoint/2010/main" val="12962464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15</a:t>
            </a:fld>
            <a:endParaRPr lang="en-US"/>
          </a:p>
        </p:txBody>
      </p:sp>
    </p:spTree>
    <p:extLst>
      <p:ext uri="{BB962C8B-B14F-4D97-AF65-F5344CB8AC3E}">
        <p14:creationId xmlns:p14="http://schemas.microsoft.com/office/powerpoint/2010/main" val="11004678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Horowitz</a:t>
            </a:r>
            <a:r>
              <a:rPr lang="cs-CZ" baseline="0" dirty="0" smtClean="0"/>
              <a:t> </a:t>
            </a:r>
            <a:r>
              <a:rPr lang="cs-CZ" baseline="0" dirty="0" err="1" smtClean="0"/>
              <a:t>also</a:t>
            </a:r>
            <a:r>
              <a:rPr lang="cs-CZ" baseline="0" dirty="0" smtClean="0"/>
              <a:t> notes </a:t>
            </a:r>
            <a:r>
              <a:rPr lang="cs-CZ" baseline="0" dirty="0" err="1" smtClean="0"/>
              <a:t>that</a:t>
            </a:r>
            <a:r>
              <a:rPr lang="cs-CZ" baseline="0" dirty="0" smtClean="0"/>
              <a:t> </a:t>
            </a:r>
            <a:r>
              <a:rPr lang="cs-CZ" baseline="0" dirty="0" err="1" smtClean="0"/>
              <a:t>the</a:t>
            </a:r>
            <a:r>
              <a:rPr lang="cs-CZ" baseline="0" dirty="0" smtClean="0"/>
              <a:t> </a:t>
            </a:r>
            <a:r>
              <a:rPr lang="cs-CZ" baseline="0" dirty="0" err="1" smtClean="0"/>
              <a:t>mere</a:t>
            </a:r>
            <a:r>
              <a:rPr lang="cs-CZ" baseline="0" dirty="0" smtClean="0"/>
              <a:t> </a:t>
            </a:r>
            <a:r>
              <a:rPr lang="cs-CZ" baseline="0" dirty="0" err="1" smtClean="0"/>
              <a:t>fact</a:t>
            </a:r>
            <a:r>
              <a:rPr lang="cs-CZ" baseline="0" dirty="0" smtClean="0"/>
              <a:t> </a:t>
            </a:r>
            <a:r>
              <a:rPr lang="cs-CZ" baseline="0" dirty="0" err="1" smtClean="0"/>
              <a:t>of</a:t>
            </a:r>
            <a:r>
              <a:rPr lang="cs-CZ" baseline="0" dirty="0" smtClean="0"/>
              <a:t> </a:t>
            </a:r>
            <a:r>
              <a:rPr lang="cs-CZ" baseline="0" dirty="0" err="1" smtClean="0"/>
              <a:t>making</a:t>
            </a:r>
            <a:r>
              <a:rPr lang="cs-CZ" baseline="0" dirty="0" smtClean="0"/>
              <a:t> </a:t>
            </a:r>
            <a:r>
              <a:rPr lang="cs-CZ" baseline="0" dirty="0" err="1" smtClean="0"/>
              <a:t>groups</a:t>
            </a:r>
            <a:r>
              <a:rPr lang="cs-CZ" baseline="0" dirty="0" smtClean="0"/>
              <a:t> and </a:t>
            </a:r>
            <a:r>
              <a:rPr lang="cs-CZ" baseline="0" dirty="0" err="1" smtClean="0"/>
              <a:t>distinct</a:t>
            </a:r>
            <a:r>
              <a:rPr lang="cs-CZ" baseline="0" dirty="0" smtClean="0"/>
              <a:t> </a:t>
            </a:r>
            <a:r>
              <a:rPr lang="cs-CZ" baseline="0" dirty="0" err="1" smtClean="0"/>
              <a:t>them</a:t>
            </a:r>
            <a:r>
              <a:rPr lang="cs-CZ" baseline="0" dirty="0" smtClean="0"/>
              <a:t> </a:t>
            </a:r>
            <a:r>
              <a:rPr lang="cs-CZ" baseline="0" dirty="0" err="1" smtClean="0"/>
              <a:t>from</a:t>
            </a:r>
            <a:r>
              <a:rPr lang="cs-CZ" baseline="0" dirty="0" smtClean="0"/>
              <a:t> </a:t>
            </a:r>
            <a:r>
              <a:rPr lang="cs-CZ" baseline="0" dirty="0" err="1" smtClean="0"/>
              <a:t>each</a:t>
            </a:r>
            <a:r>
              <a:rPr lang="cs-CZ" baseline="0" dirty="0" smtClean="0"/>
              <a:t> </a:t>
            </a:r>
            <a:r>
              <a:rPr lang="cs-CZ" baseline="0" dirty="0" err="1" smtClean="0"/>
              <a:t>other</a:t>
            </a:r>
            <a:r>
              <a:rPr lang="cs-CZ" baseline="0" dirty="0" smtClean="0"/>
              <a:t> </a:t>
            </a:r>
            <a:r>
              <a:rPr lang="cs-CZ" baseline="0" dirty="0" err="1" smtClean="0"/>
              <a:t>is</a:t>
            </a:r>
            <a:r>
              <a:rPr lang="cs-CZ" baseline="0" dirty="0" smtClean="0"/>
              <a:t> </a:t>
            </a:r>
            <a:r>
              <a:rPr lang="cs-CZ" baseline="0" dirty="0" err="1" smtClean="0"/>
              <a:t>another</a:t>
            </a:r>
            <a:r>
              <a:rPr lang="cs-CZ" baseline="0" dirty="0" smtClean="0"/>
              <a:t> „hard“ </a:t>
            </a:r>
            <a:r>
              <a:rPr lang="cs-CZ" baseline="0" dirty="0" err="1" smtClean="0"/>
              <a:t>factor</a:t>
            </a:r>
            <a:r>
              <a:rPr lang="cs-CZ" baseline="0" dirty="0" smtClean="0"/>
              <a:t> in </a:t>
            </a:r>
            <a:r>
              <a:rPr lang="cs-CZ" baseline="0" dirty="0" err="1" smtClean="0"/>
              <a:t>ethnic</a:t>
            </a:r>
            <a:r>
              <a:rPr lang="cs-CZ" baseline="0" dirty="0" smtClean="0"/>
              <a:t> </a:t>
            </a:r>
            <a:r>
              <a:rPr lang="cs-CZ" baseline="0" dirty="0" err="1" smtClean="0"/>
              <a:t>conflict</a:t>
            </a:r>
            <a:r>
              <a:rPr lang="cs-CZ" baseline="0" dirty="0" smtClean="0"/>
              <a:t> </a:t>
            </a:r>
            <a:r>
              <a:rPr lang="cs-CZ" baseline="0" dirty="0" err="1" smtClean="0"/>
              <a:t>which</a:t>
            </a:r>
            <a:r>
              <a:rPr lang="cs-CZ" baseline="0" dirty="0" smtClean="0"/>
              <a:t> </a:t>
            </a:r>
            <a:r>
              <a:rPr lang="cs-CZ" baseline="0" dirty="0" err="1" smtClean="0"/>
              <a:t>is</a:t>
            </a:r>
            <a:r>
              <a:rPr lang="cs-CZ" baseline="0" dirty="0" smtClean="0"/>
              <a:t> </a:t>
            </a:r>
            <a:r>
              <a:rPr lang="cs-CZ" baseline="0" dirty="0" err="1" smtClean="0"/>
              <a:t>deliberately</a:t>
            </a:r>
            <a:r>
              <a:rPr lang="cs-CZ" baseline="0" dirty="0" smtClean="0"/>
              <a:t> </a:t>
            </a:r>
            <a:r>
              <a:rPr lang="cs-CZ" baseline="0" dirty="0" err="1" smtClean="0"/>
              <a:t>used</a:t>
            </a:r>
            <a:r>
              <a:rPr lang="cs-CZ" baseline="0" dirty="0" smtClean="0"/>
              <a:t> by </a:t>
            </a:r>
            <a:r>
              <a:rPr lang="cs-CZ" baseline="0" dirty="0" err="1" smtClean="0"/>
              <a:t>the</a:t>
            </a:r>
            <a:r>
              <a:rPr lang="cs-CZ" baseline="0" dirty="0" smtClean="0"/>
              <a:t> </a:t>
            </a:r>
            <a:r>
              <a:rPr lang="cs-CZ" baseline="0" dirty="0" err="1" smtClean="0"/>
              <a:t>catalysts</a:t>
            </a:r>
            <a:r>
              <a:rPr lang="cs-CZ" baseline="0" dirty="0" smtClean="0"/>
              <a:t>. </a:t>
            </a:r>
            <a:r>
              <a:rPr lang="cs-CZ" baseline="0" dirty="0" err="1" smtClean="0"/>
              <a:t>Reasons</a:t>
            </a:r>
            <a:r>
              <a:rPr lang="cs-CZ" baseline="0" dirty="0" smtClean="0"/>
              <a:t> </a:t>
            </a:r>
            <a:r>
              <a:rPr lang="cs-CZ" baseline="0" dirty="0" err="1" smtClean="0"/>
              <a:t>for</a:t>
            </a:r>
            <a:r>
              <a:rPr lang="cs-CZ" baseline="0" dirty="0" smtClean="0"/>
              <a:t> </a:t>
            </a:r>
            <a:r>
              <a:rPr lang="cs-CZ" baseline="0" dirty="0" err="1" smtClean="0"/>
              <a:t>this</a:t>
            </a:r>
            <a:r>
              <a:rPr lang="cs-CZ" baseline="0" dirty="0" smtClean="0"/>
              <a:t> </a:t>
            </a:r>
            <a:r>
              <a:rPr lang="cs-CZ" baseline="0" dirty="0" err="1" smtClean="0"/>
              <a:t>intuitive</a:t>
            </a:r>
            <a:r>
              <a:rPr lang="cs-CZ" baseline="0" dirty="0" smtClean="0"/>
              <a:t> </a:t>
            </a:r>
            <a:r>
              <a:rPr lang="cs-CZ" baseline="0" dirty="0" err="1" smtClean="0"/>
              <a:t>behavior</a:t>
            </a:r>
            <a:r>
              <a:rPr lang="cs-CZ" baseline="0" dirty="0" smtClean="0"/>
              <a:t> </a:t>
            </a:r>
            <a:r>
              <a:rPr lang="cs-CZ" baseline="0" dirty="0" err="1" smtClean="0"/>
              <a:t>can</a:t>
            </a:r>
            <a:r>
              <a:rPr lang="cs-CZ" baseline="0" dirty="0" smtClean="0"/>
              <a:t> </a:t>
            </a:r>
            <a:r>
              <a:rPr lang="cs-CZ" baseline="0" dirty="0" err="1" smtClean="0"/>
              <a:t>be</a:t>
            </a:r>
            <a:r>
              <a:rPr lang="cs-CZ" baseline="0" dirty="0" smtClean="0"/>
              <a:t> </a:t>
            </a:r>
            <a:r>
              <a:rPr lang="cs-CZ" baseline="0" dirty="0" err="1" smtClean="0"/>
              <a:t>found</a:t>
            </a:r>
            <a:r>
              <a:rPr lang="cs-CZ" baseline="0" dirty="0" smtClean="0"/>
              <a:t> in </a:t>
            </a:r>
            <a:r>
              <a:rPr lang="cs-CZ" baseline="0" dirty="0" err="1" smtClean="0"/>
              <a:t>social</a:t>
            </a:r>
            <a:r>
              <a:rPr lang="cs-CZ" baseline="0" dirty="0" smtClean="0"/>
              <a:t> psychology. He </a:t>
            </a:r>
            <a:r>
              <a:rPr lang="cs-CZ" baseline="0" dirty="0" err="1" smtClean="0"/>
              <a:t>also</a:t>
            </a:r>
            <a:r>
              <a:rPr lang="cs-CZ" baseline="0" dirty="0" smtClean="0"/>
              <a:t> </a:t>
            </a:r>
            <a:r>
              <a:rPr lang="cs-CZ" baseline="0" dirty="0" err="1" smtClean="0"/>
              <a:t>works</a:t>
            </a:r>
            <a:r>
              <a:rPr lang="cs-CZ" baseline="0" dirty="0" smtClean="0"/>
              <a:t> </a:t>
            </a:r>
            <a:r>
              <a:rPr lang="cs-CZ" baseline="0" dirty="0" err="1" smtClean="0"/>
              <a:t>with</a:t>
            </a:r>
            <a:r>
              <a:rPr lang="cs-CZ" baseline="0" dirty="0" smtClean="0"/>
              <a:t> </a:t>
            </a:r>
            <a:r>
              <a:rPr lang="cs-CZ" baseline="0" dirty="0" err="1" smtClean="0"/>
              <a:t>evolutionary</a:t>
            </a:r>
            <a:r>
              <a:rPr lang="cs-CZ" baseline="0" dirty="0" smtClean="0"/>
              <a:t> </a:t>
            </a:r>
            <a:r>
              <a:rPr lang="cs-CZ" baseline="0" dirty="0" err="1" smtClean="0"/>
              <a:t>theories</a:t>
            </a:r>
            <a:r>
              <a:rPr lang="cs-CZ" baseline="0" smtClean="0"/>
              <a:t>…</a:t>
            </a:r>
            <a:endParaRPr lang="en-US" dirty="0"/>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In addition to similarity deriving from ethnic group, Horowitz also mentions early socialization to ethnic group as another important factor why this kind of identity is so strong.  </a:t>
            </a:r>
            <a:endParaRPr lang="cs-CZ" sz="1200" kern="1200" dirty="0" smtClean="0">
              <a:solidFill>
                <a:schemeClr val="tx1"/>
              </a:solidFill>
              <a:effectLst/>
              <a:latin typeface="+mn-lt"/>
              <a:ea typeface="+mn-ea"/>
              <a:cs typeface="+mn-cs"/>
            </a:endParaRPr>
          </a:p>
          <a:p>
            <a:endParaRPr lang="en-US" dirty="0"/>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dirty="0" smtClean="0"/>
              <a:t>For „resentment</a:t>
            </a:r>
            <a:r>
              <a:rPr lang="en-US" sz="1200" kern="1200" noProof="0" dirty="0" smtClean="0">
                <a:solidFill>
                  <a:schemeClr val="tx1"/>
                </a:solidFill>
                <a:latin typeface="+mn-lt"/>
                <a:ea typeface="+mn-ea"/>
                <a:cs typeface="+mn-cs"/>
              </a:rPr>
              <a:t>“ see Petersen, Roger</a:t>
            </a:r>
            <a:r>
              <a:rPr lang="cs-CZ" sz="1200" kern="1200" noProof="0" dirty="0" smtClean="0">
                <a:solidFill>
                  <a:schemeClr val="tx1"/>
                </a:solidFill>
                <a:latin typeface="+mn-lt"/>
                <a:ea typeface="+mn-ea"/>
                <a:cs typeface="+mn-cs"/>
              </a:rPr>
              <a:t>:</a:t>
            </a:r>
            <a:r>
              <a:rPr lang="en-US" sz="1200" kern="1200" noProof="0" dirty="0" smtClean="0">
                <a:solidFill>
                  <a:schemeClr val="tx1"/>
                </a:solidFill>
                <a:latin typeface="+mn-lt"/>
                <a:ea typeface="+mn-ea"/>
                <a:cs typeface="+mn-cs"/>
              </a:rPr>
              <a:t> Understanding Ethnic Violence: Fear, Hatred, and Resentment in</a:t>
            </a:r>
          </a:p>
          <a:p>
            <a:r>
              <a:rPr lang="en-US" sz="1200" kern="1200" noProof="0" dirty="0" smtClean="0">
                <a:solidFill>
                  <a:schemeClr val="tx1"/>
                </a:solidFill>
                <a:latin typeface="+mn-lt"/>
                <a:ea typeface="+mn-ea"/>
                <a:cs typeface="+mn-cs"/>
              </a:rPr>
              <a:t>Twentieth-Century Eastern Europe, Cambridge: Cambridge University Press, 2002.</a:t>
            </a:r>
            <a:endParaRPr lang="cs-CZ" sz="1200" kern="1200" noProof="0" dirty="0" smtClean="0">
              <a:solidFill>
                <a:schemeClr val="tx1"/>
              </a:solidFill>
              <a:latin typeface="+mn-lt"/>
              <a:ea typeface="+mn-ea"/>
              <a:cs typeface="+mn-cs"/>
            </a:endParaRPr>
          </a:p>
          <a:p>
            <a:endParaRPr lang="cs-CZ" sz="1200" kern="1200" noProof="0" dirty="0" smtClean="0">
              <a:solidFill>
                <a:schemeClr val="tx1"/>
              </a:solidFill>
              <a:latin typeface="+mn-lt"/>
              <a:ea typeface="+mn-ea"/>
              <a:cs typeface="+mn-cs"/>
            </a:endParaRPr>
          </a:p>
          <a:p>
            <a:r>
              <a:rPr lang="cs-CZ" dirty="0" err="1" smtClean="0"/>
              <a:t>All</a:t>
            </a:r>
            <a:r>
              <a:rPr lang="cs-CZ" dirty="0" smtClean="0"/>
              <a:t> i</a:t>
            </a:r>
            <a:r>
              <a:rPr lang="en-US" dirty="0" err="1" smtClean="0"/>
              <a:t>rrational</a:t>
            </a:r>
            <a:r>
              <a:rPr lang="en-US" dirty="0" smtClean="0"/>
              <a:t> factors can</a:t>
            </a:r>
            <a:r>
              <a:rPr lang="cs-CZ" dirty="0" smtClean="0"/>
              <a:t> </a:t>
            </a:r>
            <a:r>
              <a:rPr lang="cs-CZ" dirty="0" err="1" smtClean="0"/>
              <a:t>be</a:t>
            </a:r>
            <a:r>
              <a:rPr lang="en-US" dirty="0" smtClean="0"/>
              <a:t> combine</a:t>
            </a:r>
            <a:r>
              <a:rPr lang="cs-CZ" dirty="0" smtClean="0"/>
              <a:t>d</a:t>
            </a:r>
            <a:r>
              <a:rPr lang="en-US" dirty="0" smtClean="0"/>
              <a:t> into a dangerous cocktail</a:t>
            </a:r>
            <a:r>
              <a:rPr lang="cs-CZ" dirty="0" smtClean="0"/>
              <a:t>, </a:t>
            </a:r>
            <a:r>
              <a:rPr lang="cs-CZ" dirty="0" err="1" smtClean="0"/>
              <a:t>i.e</a:t>
            </a:r>
            <a:r>
              <a:rPr lang="cs-CZ" dirty="0" smtClean="0"/>
              <a:t>., a mix </a:t>
            </a:r>
            <a:r>
              <a:rPr lang="cs-CZ" dirty="0" err="1" smtClean="0"/>
              <a:t>of</a:t>
            </a:r>
            <a:r>
              <a:rPr lang="cs-CZ" dirty="0" smtClean="0"/>
              <a:t> </a:t>
            </a:r>
            <a:r>
              <a:rPr lang="cs-CZ" dirty="0" err="1" smtClean="0"/>
              <a:t>future</a:t>
            </a:r>
            <a:r>
              <a:rPr lang="cs-CZ" dirty="0" smtClean="0"/>
              <a:t> </a:t>
            </a:r>
            <a:r>
              <a:rPr lang="cs-CZ" dirty="0" err="1" smtClean="0"/>
              <a:t>dilemmas</a:t>
            </a:r>
            <a:r>
              <a:rPr lang="cs-CZ" dirty="0" smtClean="0"/>
              <a:t> and </a:t>
            </a:r>
            <a:r>
              <a:rPr lang="cs-CZ" dirty="0" err="1" smtClean="0"/>
              <a:t>historical</a:t>
            </a:r>
            <a:r>
              <a:rPr lang="cs-CZ" dirty="0" smtClean="0"/>
              <a:t> </a:t>
            </a:r>
            <a:r>
              <a:rPr lang="cs-CZ" dirty="0" err="1" smtClean="0"/>
              <a:t>stereotypes</a:t>
            </a:r>
            <a:r>
              <a:rPr lang="en-US" dirty="0" smtClean="0"/>
              <a:t>: „Fear of future, lived through the past“</a:t>
            </a:r>
            <a:endParaRPr lang="en-US" sz="1200" kern="1200" noProof="0" dirty="0" smtClean="0">
              <a:solidFill>
                <a:schemeClr val="tx1"/>
              </a:solidFill>
              <a:latin typeface="+mn-lt"/>
              <a:ea typeface="+mn-ea"/>
              <a:cs typeface="+mn-cs"/>
            </a:endParaRPr>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Lake</a:t>
            </a:r>
            <a:r>
              <a:rPr lang="cs-CZ" dirty="0" smtClean="0"/>
              <a:t> and Rothschild:</a:t>
            </a:r>
            <a:r>
              <a:rPr lang="cs-CZ" baseline="0" dirty="0" smtClean="0"/>
              <a:t> </a:t>
            </a:r>
            <a:r>
              <a:rPr lang="cs-CZ" baseline="0" dirty="0" err="1" smtClean="0"/>
              <a:t>strategic</a:t>
            </a:r>
            <a:r>
              <a:rPr lang="cs-CZ" baseline="0" dirty="0" smtClean="0"/>
              <a:t> </a:t>
            </a:r>
            <a:r>
              <a:rPr lang="cs-CZ" baseline="0" dirty="0" err="1" smtClean="0"/>
              <a:t>interactions</a:t>
            </a:r>
            <a:r>
              <a:rPr lang="cs-CZ" baseline="0" dirty="0" smtClean="0"/>
              <a:t> </a:t>
            </a:r>
            <a:r>
              <a:rPr lang="cs-CZ" baseline="0" dirty="0" err="1" smtClean="0"/>
              <a:t>within</a:t>
            </a:r>
            <a:r>
              <a:rPr lang="cs-CZ" baseline="0" dirty="0" smtClean="0"/>
              <a:t> </a:t>
            </a:r>
            <a:r>
              <a:rPr lang="cs-CZ" baseline="0" dirty="0" err="1" smtClean="0"/>
              <a:t>groups</a:t>
            </a:r>
            <a:endParaRPr lang="cs-CZ" baseline="0" dirty="0" smtClean="0"/>
          </a:p>
          <a:p>
            <a:endParaRPr lang="cs-CZ" baseline="0" dirty="0" smtClean="0"/>
          </a:p>
          <a:p>
            <a:endParaRPr lang="en-US" dirty="0"/>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Lake</a:t>
            </a:r>
            <a:r>
              <a:rPr lang="cs-CZ" dirty="0" smtClean="0"/>
              <a:t> and Rothschild:</a:t>
            </a:r>
            <a:r>
              <a:rPr lang="cs-CZ" baseline="0" dirty="0" smtClean="0"/>
              <a:t> </a:t>
            </a:r>
            <a:r>
              <a:rPr lang="cs-CZ" baseline="0" dirty="0" err="1" smtClean="0"/>
              <a:t>strategic</a:t>
            </a:r>
            <a:r>
              <a:rPr lang="cs-CZ" baseline="0" dirty="0" smtClean="0"/>
              <a:t> </a:t>
            </a:r>
            <a:r>
              <a:rPr lang="cs-CZ" baseline="0" dirty="0" err="1" smtClean="0"/>
              <a:t>interactions</a:t>
            </a:r>
            <a:r>
              <a:rPr lang="cs-CZ" baseline="0" dirty="0" smtClean="0"/>
              <a:t> </a:t>
            </a:r>
            <a:r>
              <a:rPr lang="cs-CZ" baseline="0" dirty="0" err="1" smtClean="0"/>
              <a:t>between</a:t>
            </a:r>
            <a:r>
              <a:rPr lang="cs-CZ" baseline="0" dirty="0" smtClean="0"/>
              <a:t> </a:t>
            </a:r>
            <a:r>
              <a:rPr lang="cs-CZ" baseline="0" dirty="0" err="1" smtClean="0"/>
              <a:t>groups</a:t>
            </a:r>
            <a:endParaRPr lang="en-US" dirty="0"/>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i="1" kern="1200" dirty="0" err="1" smtClean="0">
                <a:solidFill>
                  <a:schemeClr val="tx1"/>
                </a:solidFill>
                <a:latin typeface="+mn-lt"/>
                <a:ea typeface="+mn-ea"/>
                <a:cs typeface="+mn-cs"/>
              </a:rPr>
              <a:t>Garry</a:t>
            </a:r>
            <a:r>
              <a:rPr lang="cs-CZ" sz="1200" b="1" i="1" kern="1200" dirty="0" smtClean="0">
                <a:solidFill>
                  <a:schemeClr val="tx1"/>
                </a:solidFill>
                <a:latin typeface="+mn-lt"/>
                <a:ea typeface="+mn-ea"/>
                <a:cs typeface="+mn-cs"/>
              </a:rPr>
              <a:t> B. </a:t>
            </a:r>
            <a:r>
              <a:rPr lang="cs-CZ" sz="1200" b="1" i="1" kern="1200" dirty="0" err="1" smtClean="0">
                <a:solidFill>
                  <a:schemeClr val="tx1"/>
                </a:solidFill>
                <a:latin typeface="+mn-lt"/>
                <a:ea typeface="+mn-ea"/>
                <a:cs typeface="+mn-cs"/>
              </a:rPr>
              <a:t>Cohen</a:t>
            </a:r>
            <a:r>
              <a:rPr lang="cs-CZ" sz="1200" b="1" i="1" kern="1200" dirty="0" smtClean="0">
                <a:solidFill>
                  <a:schemeClr val="tx1"/>
                </a:solidFill>
                <a:latin typeface="+mn-lt"/>
                <a:ea typeface="+mn-ea"/>
                <a:cs typeface="+mn-cs"/>
              </a:rPr>
              <a:t>: „Pod vlivem emocí etnického konfliktu projektovali jak Němci, tak jejich čeští protivníci ostré rozdíly z doby přelomu století mezi těmito dvěma vědomě definovanými a sociálně separovanými skupinami na dobu, kdy vlastně ještě (Češi ani Němci) neexistovali“.</a:t>
            </a:r>
          </a:p>
          <a:p>
            <a:endParaRPr lang="en-US" dirty="0"/>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b="1" i="1" kern="1200" dirty="0" smtClean="0">
                <a:solidFill>
                  <a:srgbClr val="FF0000"/>
                </a:solidFill>
                <a:latin typeface="+mn-lt"/>
                <a:ea typeface="+mn-ea"/>
                <a:cs typeface="+mn-cs"/>
              </a:rPr>
              <a:t>K. W. </a:t>
            </a:r>
            <a:r>
              <a:rPr lang="cs-CZ" sz="1200" b="1" i="1" kern="1200" dirty="0" err="1" smtClean="0">
                <a:solidFill>
                  <a:srgbClr val="FF0000"/>
                </a:solidFill>
                <a:latin typeface="+mn-lt"/>
                <a:ea typeface="+mn-ea"/>
                <a:cs typeface="+mn-cs"/>
              </a:rPr>
              <a:t>Deutsch</a:t>
            </a:r>
            <a:r>
              <a:rPr lang="cs-CZ" sz="1200" b="1" i="1" kern="1200" dirty="0" smtClean="0">
                <a:solidFill>
                  <a:srgbClr val="FF0000"/>
                </a:solidFill>
                <a:latin typeface="+mn-lt"/>
                <a:ea typeface="+mn-ea"/>
                <a:cs typeface="+mn-cs"/>
              </a:rPr>
              <a:t>: utváření etnické identity důsledkem diskrepance mezi rychlostí sociální a geografické mobilizace a pomalostí kulturně-skupinové asimilace.</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i="1" kern="1200" dirty="0" smtClean="0">
                <a:solidFill>
                  <a:schemeClr val="tx1"/>
                </a:solidFill>
                <a:latin typeface="+mn-lt"/>
                <a:ea typeface="+mn-ea"/>
                <a:cs typeface="+mn-cs"/>
              </a:rPr>
              <a:t>E. </a:t>
            </a:r>
            <a:r>
              <a:rPr lang="cs-CZ" sz="1200" b="1" i="1" kern="1200" dirty="0" err="1" smtClean="0">
                <a:solidFill>
                  <a:schemeClr val="tx1"/>
                </a:solidFill>
                <a:latin typeface="+mn-lt"/>
                <a:ea typeface="+mn-ea"/>
                <a:cs typeface="+mn-cs"/>
              </a:rPr>
              <a:t>Gellner</a:t>
            </a:r>
            <a:r>
              <a:rPr lang="cs-CZ" sz="1200" b="1" i="1" kern="1200" dirty="0" smtClean="0">
                <a:solidFill>
                  <a:schemeClr val="tx1"/>
                </a:solidFill>
                <a:latin typeface="+mn-lt"/>
                <a:ea typeface="+mn-ea"/>
                <a:cs typeface="+mn-cs"/>
              </a:rPr>
              <a:t>: „Národy neexistovaly, ale zrodily se, když pro to vznikly objektivní důvody“ (průvodní jev průmyslové a informační revoluce)</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b="1" i="1" kern="1200" dirty="0" err="1" smtClean="0">
                <a:solidFill>
                  <a:schemeClr val="tx1"/>
                </a:solidFill>
                <a:latin typeface="+mn-lt"/>
                <a:ea typeface="+mn-ea"/>
                <a:cs typeface="+mn-cs"/>
              </a:rPr>
              <a:t>Benedict</a:t>
            </a:r>
            <a:r>
              <a:rPr lang="cs-CZ" sz="1200" b="1" i="1" kern="1200" baseline="0" dirty="0" smtClean="0">
                <a:solidFill>
                  <a:schemeClr val="tx1"/>
                </a:solidFill>
                <a:latin typeface="+mn-lt"/>
                <a:ea typeface="+mn-ea"/>
                <a:cs typeface="+mn-cs"/>
              </a:rPr>
              <a:t> Anderson: </a:t>
            </a:r>
            <a:r>
              <a:rPr lang="cs-CZ" sz="1200" b="1" i="1" kern="1200" dirty="0" smtClean="0">
                <a:solidFill>
                  <a:schemeClr val="tx1"/>
                </a:solidFill>
                <a:latin typeface="+mn-lt"/>
                <a:ea typeface="+mn-ea"/>
                <a:cs typeface="+mn-cs"/>
              </a:rPr>
              <a:t>„Ve skutečnosti si veškerá společenství větší než prapůvodní vesnice s kontaktem tváří v tvář… jen představujeme (1983: 6)“</a:t>
            </a:r>
            <a:endParaRPr lang="cs-CZ" sz="1200" b="1" i="1" kern="1200" dirty="0" smtClean="0">
              <a:solidFill>
                <a:srgbClr val="FF0000"/>
              </a:solidFill>
              <a:latin typeface="+mn-lt"/>
              <a:ea typeface="+mn-ea"/>
              <a:cs typeface="+mn-cs"/>
            </a:endParaRPr>
          </a:p>
          <a:p>
            <a:endParaRPr lang="en-US" dirty="0"/>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a:p>
        </p:txBody>
      </p:sp>
      <p:sp>
        <p:nvSpPr>
          <p:cNvPr id="4" name="Zástupný symbol pro číslo snímku 3"/>
          <p:cNvSpPr>
            <a:spLocks noGrp="1"/>
          </p:cNvSpPr>
          <p:nvPr>
            <p:ph type="sldNum" sz="quarter" idx="10"/>
          </p:nvPr>
        </p:nvSpPr>
        <p:spPr/>
        <p:txBody>
          <a:bodyPr/>
          <a:lstStyle/>
          <a:p>
            <a:fld id="{AE15FA48-7AE6-4F9F-8A88-BA6DAA2C8D3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15.10.2013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15.10.2013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15.10.2013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15.10.2013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15.10.2013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15.10.2013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8A2481B-5154-415F-B752-558547769AA3}" type="datetimeFigureOut">
              <a:rPr lang="cs-CZ" smtClean="0"/>
              <a:pPr/>
              <a:t>15.10.2013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8A2481B-5154-415F-B752-558547769AA3}" type="datetimeFigureOut">
              <a:rPr lang="cs-CZ" smtClean="0"/>
              <a:pPr/>
              <a:t>15.10.2013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15.10.2013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15.10.2013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15.10.2013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15.10.2013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Ethnicity</a:t>
            </a:r>
            <a:r>
              <a:rPr lang="cs-CZ" dirty="0" smtClean="0"/>
              <a:t> and </a:t>
            </a:r>
            <a:r>
              <a:rPr lang="cs-CZ" dirty="0" err="1" smtClean="0"/>
              <a:t>Ethnic</a:t>
            </a:r>
            <a:r>
              <a:rPr lang="cs-CZ" dirty="0" smtClean="0"/>
              <a:t> </a:t>
            </a:r>
            <a:r>
              <a:rPr lang="cs-CZ" dirty="0" err="1" smtClean="0"/>
              <a:t>Conflicts</a:t>
            </a:r>
            <a:endParaRPr lang="en-US" dirty="0"/>
          </a:p>
        </p:txBody>
      </p:sp>
      <p:sp>
        <p:nvSpPr>
          <p:cNvPr id="3" name="Podnadpis 2"/>
          <p:cNvSpPr>
            <a:spLocks noGrp="1"/>
          </p:cNvSpPr>
          <p:nvPr>
            <p:ph type="subTitle" idx="1"/>
          </p:nvPr>
        </p:nvSpPr>
        <p:spPr/>
        <p:txBody>
          <a:bodyPr/>
          <a:lstStyle/>
          <a:p>
            <a:r>
              <a:rPr lang="cs-CZ" dirty="0" smtClean="0"/>
              <a:t>Basic </a:t>
            </a:r>
            <a:r>
              <a:rPr lang="cs-CZ" dirty="0" err="1" smtClean="0"/>
              <a:t>terms</a:t>
            </a:r>
            <a:r>
              <a:rPr lang="cs-CZ" dirty="0" smtClean="0"/>
              <a:t> </a:t>
            </a:r>
            <a:r>
              <a:rPr lang="cs-CZ" dirty="0" err="1" smtClean="0"/>
              <a:t>and</a:t>
            </a:r>
            <a:r>
              <a:rPr lang="cs-CZ" dirty="0" smtClean="0"/>
              <a:t> </a:t>
            </a:r>
            <a:r>
              <a:rPr lang="cs-CZ" smtClean="0"/>
              <a:t>theory</a:t>
            </a:r>
            <a:endParaRPr lang="cs-CZ"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idx="1"/>
          </p:nvPr>
        </p:nvSpPr>
        <p:spPr/>
        <p:txBody>
          <a:bodyPr>
            <a:normAutofit fontScale="92500"/>
          </a:bodyPr>
          <a:lstStyle/>
          <a:p>
            <a:r>
              <a:rPr lang="en-US" dirty="0" smtClean="0"/>
              <a:t>Members of an ethnic group can feel a different </a:t>
            </a:r>
            <a:r>
              <a:rPr lang="cs-CZ" dirty="0" smtClean="0"/>
              <a:t>intensity</a:t>
            </a:r>
            <a:r>
              <a:rPr lang="en-US" dirty="0" smtClean="0"/>
              <a:t> of ethnic identity</a:t>
            </a:r>
            <a:r>
              <a:rPr lang="cs-CZ" dirty="0" smtClean="0"/>
              <a:t> (= </a:t>
            </a:r>
            <a:r>
              <a:rPr lang="cs-CZ" dirty="0" err="1" smtClean="0"/>
              <a:t>different</a:t>
            </a:r>
            <a:r>
              <a:rPr lang="cs-CZ" dirty="0" smtClean="0"/>
              <a:t> </a:t>
            </a:r>
            <a:r>
              <a:rPr lang="cs-CZ" dirty="0" err="1" smtClean="0"/>
              <a:t>groupness</a:t>
            </a:r>
            <a:r>
              <a:rPr lang="cs-CZ" dirty="0" smtClean="0"/>
              <a:t>, </a:t>
            </a:r>
            <a:r>
              <a:rPr lang="cs-CZ" dirty="0" err="1" smtClean="0"/>
              <a:t>commonality</a:t>
            </a:r>
            <a:r>
              <a:rPr lang="cs-CZ" dirty="0" smtClean="0"/>
              <a:t>)</a:t>
            </a:r>
            <a:r>
              <a:rPr lang="en-US" dirty="0" smtClean="0"/>
              <a:t> in different time since it is a socially constructed phenomenon.</a:t>
            </a:r>
          </a:p>
          <a:p>
            <a:r>
              <a:rPr lang="en-US" dirty="0" smtClean="0"/>
              <a:t>It can decline to almost zero intensity</a:t>
            </a:r>
            <a:r>
              <a:rPr lang="cs-CZ" dirty="0" smtClean="0"/>
              <a:t> (</a:t>
            </a:r>
            <a:r>
              <a:rPr lang="en-US" dirty="0"/>
              <a:t>atomized </a:t>
            </a:r>
            <a:r>
              <a:rPr lang="en-US" dirty="0" smtClean="0"/>
              <a:t>individuals</a:t>
            </a:r>
            <a:r>
              <a:rPr lang="cs-CZ" dirty="0" smtClean="0"/>
              <a:t>)</a:t>
            </a:r>
            <a:r>
              <a:rPr lang="en-US" dirty="0" smtClean="0"/>
              <a:t> and raise again to a high intensity</a:t>
            </a:r>
            <a:r>
              <a:rPr lang="cs-CZ" dirty="0" smtClean="0"/>
              <a:t> (</a:t>
            </a:r>
            <a:r>
              <a:rPr lang="en-US" dirty="0"/>
              <a:t>intensive solidarity and strong ties </a:t>
            </a:r>
            <a:r>
              <a:rPr lang="cs-CZ" dirty="0" smtClean="0"/>
              <a:t>), d</a:t>
            </a:r>
            <a:r>
              <a:rPr lang="en-US" dirty="0" err="1" smtClean="0"/>
              <a:t>epending</a:t>
            </a:r>
            <a:r>
              <a:rPr lang="en-US" dirty="0" smtClean="0"/>
              <a:t> on social circumstances (namely change of relationships to other groups</a:t>
            </a:r>
            <a:r>
              <a:rPr lang="en-US"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číslo snímku 3"/>
          <p:cNvSpPr>
            <a:spLocks noGrp="1"/>
          </p:cNvSpPr>
          <p:nvPr>
            <p:ph type="sldNum" sz="quarter" idx="12"/>
          </p:nvPr>
        </p:nvSpPr>
        <p:spPr>
          <a:noFill/>
        </p:spPr>
        <p:txBody>
          <a:bodyPr/>
          <a:lstStyle/>
          <a:p>
            <a:fld id="{CF1E0ED5-E669-463A-AEDE-5809A5A99E67}" type="slidenum">
              <a:rPr lang="cs-CZ" smtClean="0"/>
              <a:pPr/>
              <a:t>11</a:t>
            </a:fld>
            <a:endParaRPr lang="cs-CZ" smtClean="0"/>
          </a:p>
        </p:txBody>
      </p:sp>
      <p:sp>
        <p:nvSpPr>
          <p:cNvPr id="2" name="Nadpis 1"/>
          <p:cNvSpPr>
            <a:spLocks noGrp="1"/>
          </p:cNvSpPr>
          <p:nvPr>
            <p:ph type="title" idx="4294967295"/>
          </p:nvPr>
        </p:nvSpPr>
        <p:spPr/>
        <p:txBody>
          <a:bodyPr>
            <a:normAutofit fontScale="90000"/>
          </a:bodyPr>
          <a:lstStyle/>
          <a:p>
            <a:pPr eaLnBrk="1" hangingPunct="1">
              <a:defRPr/>
            </a:pPr>
            <a:r>
              <a:rPr lang="en-US" sz="4000" dirty="0" smtClean="0"/>
              <a:t>Ethnic identity is usually just one of many identities (identifications) that modern Europeans feel</a:t>
            </a:r>
            <a:r>
              <a:rPr lang="cs-CZ" sz="4000" dirty="0" smtClean="0"/>
              <a:t> (</a:t>
            </a:r>
            <a:r>
              <a:rPr lang="cs-CZ" sz="4000" dirty="0" err="1" smtClean="0"/>
              <a:t>identify</a:t>
            </a:r>
            <a:r>
              <a:rPr lang="cs-CZ" sz="4000" dirty="0" smtClean="0"/>
              <a:t> </a:t>
            </a:r>
            <a:r>
              <a:rPr lang="cs-CZ" sz="4000" dirty="0" err="1" smtClean="0"/>
              <a:t>with</a:t>
            </a:r>
            <a:r>
              <a:rPr lang="cs-CZ" sz="4000" dirty="0" smtClean="0"/>
              <a:t>)</a:t>
            </a:r>
            <a:r>
              <a:rPr lang="en-US" sz="4000" dirty="0" smtClean="0"/>
              <a:t>. </a:t>
            </a:r>
            <a:endParaRPr lang="en-US" sz="2000" dirty="0" smtClean="0"/>
          </a:p>
        </p:txBody>
      </p:sp>
      <p:graphicFrame>
        <p:nvGraphicFramePr>
          <p:cNvPr id="4" name="Zástupný symbol pro obsah 3"/>
          <p:cNvGraphicFramePr>
            <a:graphicFrameLocks noGrp="1"/>
          </p:cNvGraphicFramePr>
          <p:nvPr>
            <p:ph idx="4294967295"/>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číslo snímku 3"/>
          <p:cNvSpPr>
            <a:spLocks noGrp="1"/>
          </p:cNvSpPr>
          <p:nvPr>
            <p:ph type="sldNum" sz="quarter" idx="12"/>
          </p:nvPr>
        </p:nvSpPr>
        <p:spPr>
          <a:noFill/>
        </p:spPr>
        <p:txBody>
          <a:bodyPr/>
          <a:lstStyle/>
          <a:p>
            <a:fld id="{47AECBD8-06F2-4A33-A55C-331DDF8A2F9C}" type="slidenum">
              <a:rPr lang="cs-CZ" smtClean="0"/>
              <a:pPr/>
              <a:t>12</a:t>
            </a:fld>
            <a:endParaRPr lang="cs-CZ" smtClean="0"/>
          </a:p>
        </p:txBody>
      </p:sp>
      <p:sp>
        <p:nvSpPr>
          <p:cNvPr id="2" name="Nadpis 1"/>
          <p:cNvSpPr>
            <a:spLocks noGrp="1"/>
          </p:cNvSpPr>
          <p:nvPr>
            <p:ph type="title" idx="4294967295"/>
          </p:nvPr>
        </p:nvSpPr>
        <p:spPr/>
        <p:txBody>
          <a:bodyPr>
            <a:normAutofit fontScale="90000"/>
          </a:bodyPr>
          <a:lstStyle/>
          <a:p>
            <a:pPr eaLnBrk="1" hangingPunct="1">
              <a:defRPr/>
            </a:pPr>
            <a:r>
              <a:rPr lang="en-US" sz="4000" dirty="0" smtClean="0"/>
              <a:t>Ethnic identity is usually surpassed by other – stronger - identities </a:t>
            </a:r>
            <a:r>
              <a:rPr lang="cs-CZ" sz="4000" dirty="0" smtClean="0"/>
              <a:t/>
            </a:r>
            <a:br>
              <a:rPr lang="cs-CZ" sz="4000" dirty="0" smtClean="0"/>
            </a:br>
            <a:r>
              <a:rPr lang="en-US" sz="2200" dirty="0" smtClean="0"/>
              <a:t>(it </a:t>
            </a:r>
            <a:r>
              <a:rPr lang="cs-CZ" sz="2200" dirty="0" err="1" smtClean="0"/>
              <a:t>may</a:t>
            </a:r>
            <a:r>
              <a:rPr lang="cs-CZ" sz="2200" dirty="0" smtClean="0"/>
              <a:t> </a:t>
            </a:r>
            <a:r>
              <a:rPr lang="cs-CZ" sz="2200" dirty="0" err="1" smtClean="0"/>
              <a:t>change</a:t>
            </a:r>
            <a:r>
              <a:rPr lang="en-US" sz="2200" dirty="0" smtClean="0"/>
              <a:t> according to situational social context)</a:t>
            </a:r>
          </a:p>
        </p:txBody>
      </p:sp>
      <p:graphicFrame>
        <p:nvGraphicFramePr>
          <p:cNvPr id="4" name="Zástupný symbol pro obsah 3"/>
          <p:cNvGraphicFramePr>
            <a:graphicFrameLocks noGrp="1"/>
          </p:cNvGraphicFramePr>
          <p:nvPr>
            <p:ph idx="4294967295"/>
            <p:extLst>
              <p:ext uri="{D42A27DB-BD31-4B8C-83A1-F6EECF244321}">
                <p14:modId xmlns:p14="http://schemas.microsoft.com/office/powerpoint/2010/main" val="3580718576"/>
              </p:ext>
            </p:extLst>
          </p:nvPr>
        </p:nvGraphicFramePr>
        <p:xfrm>
          <a:off x="457200" y="1617681"/>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číslo snímku 3"/>
          <p:cNvSpPr>
            <a:spLocks noGrp="1"/>
          </p:cNvSpPr>
          <p:nvPr>
            <p:ph type="sldNum" sz="quarter" idx="12"/>
          </p:nvPr>
        </p:nvSpPr>
        <p:spPr>
          <a:noFill/>
        </p:spPr>
        <p:txBody>
          <a:bodyPr/>
          <a:lstStyle/>
          <a:p>
            <a:fld id="{B0B55715-F58E-4110-A753-A73C978E7590}" type="slidenum">
              <a:rPr lang="cs-CZ" smtClean="0"/>
              <a:pPr/>
              <a:t>13</a:t>
            </a:fld>
            <a:endParaRPr lang="cs-CZ" smtClean="0"/>
          </a:p>
        </p:txBody>
      </p:sp>
      <p:sp>
        <p:nvSpPr>
          <p:cNvPr id="2" name="Nadpis 1"/>
          <p:cNvSpPr>
            <a:spLocks noGrp="1"/>
          </p:cNvSpPr>
          <p:nvPr>
            <p:ph type="title" idx="4294967295"/>
          </p:nvPr>
        </p:nvSpPr>
        <p:spPr/>
        <p:txBody>
          <a:bodyPr>
            <a:normAutofit fontScale="90000"/>
          </a:bodyPr>
          <a:lstStyle/>
          <a:p>
            <a:pPr>
              <a:defRPr/>
            </a:pPr>
            <a:r>
              <a:rPr lang="en-US" sz="4000" dirty="0" smtClean="0"/>
              <a:t>Ethnic identity can be almost negligible</a:t>
            </a:r>
            <a:br>
              <a:rPr lang="en-US" sz="4000" dirty="0" smtClean="0"/>
            </a:br>
            <a:r>
              <a:rPr lang="en-US" sz="2200" dirty="0" smtClean="0"/>
              <a:t>(it </a:t>
            </a:r>
            <a:r>
              <a:rPr lang="cs-CZ" sz="2200" dirty="0" err="1" smtClean="0"/>
              <a:t>may</a:t>
            </a:r>
            <a:r>
              <a:rPr lang="cs-CZ" sz="2200" dirty="0" smtClean="0"/>
              <a:t> </a:t>
            </a:r>
            <a:r>
              <a:rPr lang="cs-CZ" sz="2200" dirty="0" err="1" smtClean="0"/>
              <a:t>change</a:t>
            </a:r>
            <a:r>
              <a:rPr lang="en-US" sz="2200" dirty="0" smtClean="0"/>
              <a:t> according to situational social context)</a:t>
            </a:r>
            <a:endParaRPr lang="en-US" sz="4000" dirty="0" smtClean="0"/>
          </a:p>
        </p:txBody>
      </p:sp>
      <p:graphicFrame>
        <p:nvGraphicFramePr>
          <p:cNvPr id="4" name="Zástupný symbol pro obsah 3"/>
          <p:cNvGraphicFramePr>
            <a:graphicFrameLocks noGrp="1"/>
          </p:cNvGraphicFramePr>
          <p:nvPr>
            <p:ph idx="4294967295"/>
            <p:extLst>
              <p:ext uri="{D42A27DB-BD31-4B8C-83A1-F6EECF244321}">
                <p14:modId xmlns:p14="http://schemas.microsoft.com/office/powerpoint/2010/main" val="58892791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Ethnic</a:t>
            </a:r>
            <a:r>
              <a:rPr lang="cs-CZ" dirty="0" smtClean="0"/>
              <a:t> </a:t>
            </a:r>
            <a:r>
              <a:rPr lang="cs-CZ" dirty="0" err="1" smtClean="0"/>
              <a:t>Conflict</a:t>
            </a:r>
            <a:r>
              <a:rPr lang="cs-CZ" dirty="0" smtClean="0"/>
              <a:t> - </a:t>
            </a:r>
            <a:r>
              <a:rPr lang="cs-CZ" dirty="0" err="1" smtClean="0"/>
              <a:t>definition</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Brubaker and </a:t>
            </a:r>
            <a:r>
              <a:rPr lang="en-US" dirty="0" err="1"/>
              <a:t>Laitin</a:t>
            </a:r>
            <a:r>
              <a:rPr lang="en-US" dirty="0"/>
              <a:t> (p. 428): Ethnic violence is perpetrated across ethnic lines, in which at least one party is not a state (or a representative of a state), and in which the putative ethnic difference is coded – by perpetrators, targets, influential third parties, or analysts – as having been integral rather than incidental to the violence, that is, in which the violence is coded as having been meaningfully oriented in some way to the different ethnicity of the target.   </a:t>
            </a:r>
            <a:endParaRPr lang="cs-CZ" dirty="0"/>
          </a:p>
        </p:txBody>
      </p:sp>
    </p:spTree>
    <p:extLst>
      <p:ext uri="{BB962C8B-B14F-4D97-AF65-F5344CB8AC3E}">
        <p14:creationId xmlns:p14="http://schemas.microsoft.com/office/powerpoint/2010/main" val="1623446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Ethnic</a:t>
            </a:r>
            <a:r>
              <a:rPr lang="cs-CZ" dirty="0"/>
              <a:t> </a:t>
            </a:r>
            <a:r>
              <a:rPr lang="cs-CZ" dirty="0" err="1"/>
              <a:t>Conflict</a:t>
            </a:r>
            <a:r>
              <a:rPr lang="cs-CZ" dirty="0"/>
              <a:t> - </a:t>
            </a:r>
            <a:r>
              <a:rPr lang="cs-CZ" dirty="0" err="1"/>
              <a:t>definition</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err="1" smtClean="0"/>
              <a:t>Another</a:t>
            </a:r>
            <a:r>
              <a:rPr lang="cs-CZ" dirty="0" smtClean="0"/>
              <a:t> </a:t>
            </a:r>
            <a:r>
              <a:rPr lang="cs-CZ" dirty="0" err="1" smtClean="0"/>
              <a:t>typical</a:t>
            </a:r>
            <a:r>
              <a:rPr lang="cs-CZ" dirty="0" smtClean="0"/>
              <a:t> </a:t>
            </a:r>
            <a:r>
              <a:rPr lang="cs-CZ" dirty="0" err="1" smtClean="0"/>
              <a:t>definiton</a:t>
            </a:r>
            <a:r>
              <a:rPr lang="cs-CZ" dirty="0" smtClean="0"/>
              <a:t> but </a:t>
            </a:r>
            <a:r>
              <a:rPr lang="cs-CZ" dirty="0" err="1" smtClean="0"/>
              <a:t>less</a:t>
            </a:r>
            <a:r>
              <a:rPr lang="cs-CZ" dirty="0" smtClean="0"/>
              <a:t> </a:t>
            </a:r>
            <a:r>
              <a:rPr lang="cs-CZ" dirty="0" err="1" smtClean="0"/>
              <a:t>useful</a:t>
            </a:r>
            <a:r>
              <a:rPr lang="cs-CZ" dirty="0" smtClean="0"/>
              <a:t> </a:t>
            </a:r>
            <a:r>
              <a:rPr lang="cs-CZ" dirty="0" err="1" smtClean="0"/>
              <a:t>for</a:t>
            </a:r>
            <a:r>
              <a:rPr lang="cs-CZ" dirty="0" smtClean="0"/>
              <a:t> </a:t>
            </a:r>
            <a:r>
              <a:rPr lang="cs-CZ" dirty="0" err="1" smtClean="0"/>
              <a:t>the</a:t>
            </a:r>
            <a:r>
              <a:rPr lang="cs-CZ" dirty="0" smtClean="0"/>
              <a:t> </a:t>
            </a:r>
            <a:r>
              <a:rPr lang="cs-CZ" dirty="0" smtClean="0"/>
              <a:t>region in </a:t>
            </a:r>
            <a:r>
              <a:rPr lang="cs-CZ" dirty="0" err="1" smtClean="0"/>
              <a:t>focus</a:t>
            </a:r>
            <a:r>
              <a:rPr lang="cs-CZ" dirty="0" smtClean="0"/>
              <a:t> </a:t>
            </a:r>
            <a:r>
              <a:rPr lang="cs-CZ" dirty="0" err="1" smtClean="0"/>
              <a:t>of</a:t>
            </a:r>
            <a:r>
              <a:rPr lang="cs-CZ" dirty="0" smtClean="0"/>
              <a:t> </a:t>
            </a:r>
            <a:r>
              <a:rPr lang="cs-CZ" dirty="0" err="1" smtClean="0"/>
              <a:t>our</a:t>
            </a:r>
            <a:r>
              <a:rPr lang="cs-CZ" dirty="0" smtClean="0"/>
              <a:t> </a:t>
            </a:r>
            <a:r>
              <a:rPr lang="cs-CZ" dirty="0" err="1" smtClean="0"/>
              <a:t>course</a:t>
            </a:r>
            <a:r>
              <a:rPr lang="cs-CZ" dirty="0" smtClean="0"/>
              <a:t>: </a:t>
            </a:r>
            <a:endParaRPr lang="cs-CZ" dirty="0" smtClean="0"/>
          </a:p>
          <a:p>
            <a:r>
              <a:rPr lang="en-US" dirty="0"/>
              <a:t>Shale Horowitz (p. 913): A war between a dominant ethnic group affiliated with the state, and a geographically concentrated outsider ethnic group located within the state´s borders, over rival claims to territory and political self-determination. (p. 915) It should involve sustained, organized fighting led by elites with significant </a:t>
            </a:r>
            <a:r>
              <a:rPr lang="en-US" dirty="0" smtClean="0"/>
              <a:t>resources</a:t>
            </a:r>
            <a:r>
              <a:rPr lang="cs-CZ" dirty="0" smtClean="0"/>
              <a:t>,</a:t>
            </a:r>
            <a:r>
              <a:rPr lang="en-US" dirty="0" smtClean="0"/>
              <a:t> </a:t>
            </a:r>
            <a:r>
              <a:rPr lang="en-US" dirty="0"/>
              <a:t>as opposed to more limited elite-level clashes, one-sided predations, or mass-level rioting.</a:t>
            </a:r>
            <a:endParaRPr lang="cs-CZ" dirty="0"/>
          </a:p>
          <a:p>
            <a:endParaRPr lang="cs-CZ" dirty="0"/>
          </a:p>
        </p:txBody>
      </p:sp>
    </p:spTree>
    <p:extLst>
      <p:ext uri="{BB962C8B-B14F-4D97-AF65-F5344CB8AC3E}">
        <p14:creationId xmlns:p14="http://schemas.microsoft.com/office/powerpoint/2010/main" val="162384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Ethnic</a:t>
            </a:r>
            <a:r>
              <a:rPr lang="cs-CZ" dirty="0" smtClean="0"/>
              <a:t> </a:t>
            </a:r>
            <a:r>
              <a:rPr lang="cs-CZ" dirty="0" err="1" smtClean="0"/>
              <a:t>Conflict</a:t>
            </a:r>
            <a:r>
              <a:rPr lang="cs-CZ" dirty="0" smtClean="0"/>
              <a:t> – </a:t>
            </a:r>
            <a:r>
              <a:rPr lang="cs-CZ" dirty="0" err="1" smtClean="0"/>
              <a:t>instrumentalist</a:t>
            </a:r>
            <a:r>
              <a:rPr lang="cs-CZ" dirty="0" smtClean="0"/>
              <a:t> (soft) </a:t>
            </a:r>
            <a:r>
              <a:rPr lang="cs-CZ" dirty="0" err="1" smtClean="0"/>
              <a:t>approach</a:t>
            </a:r>
            <a:endParaRPr lang="en-US" dirty="0"/>
          </a:p>
        </p:txBody>
      </p:sp>
      <p:sp>
        <p:nvSpPr>
          <p:cNvPr id="3" name="Zástupný symbol pro obsah 2"/>
          <p:cNvSpPr>
            <a:spLocks noGrp="1"/>
          </p:cNvSpPr>
          <p:nvPr>
            <p:ph idx="1"/>
          </p:nvPr>
        </p:nvSpPr>
        <p:spPr/>
        <p:txBody>
          <a:bodyPr>
            <a:normAutofit fontScale="85000" lnSpcReduction="10000"/>
          </a:bodyPr>
          <a:lstStyle/>
          <a:p>
            <a:r>
              <a:rPr lang="en-US" dirty="0" smtClean="0"/>
              <a:t>Conflicts that are framed as „ethnic“ usually did not begin as struggles between the whole sharply bounded groups but as calculated project</a:t>
            </a:r>
            <a:r>
              <a:rPr lang="cs-CZ" dirty="0" smtClean="0"/>
              <a:t>s</a:t>
            </a:r>
            <a:r>
              <a:rPr lang="en-US" dirty="0" smtClean="0"/>
              <a:t> of certain actors willing to achieve political power to gain resources. The ethnic groups had to be gradually „(re)created“ for the purpose of the conflict.</a:t>
            </a:r>
          </a:p>
          <a:p>
            <a:r>
              <a:rPr lang="en-US" dirty="0" smtClean="0"/>
              <a:t> Even when the groups are „created“ and fully involved into conflict there are still particular actors </a:t>
            </a:r>
            <a:r>
              <a:rPr lang="cs-CZ" dirty="0" smtClean="0"/>
              <a:t>to </a:t>
            </a:r>
            <a:r>
              <a:rPr lang="cs-CZ" dirty="0" err="1" smtClean="0"/>
              <a:t>be</a:t>
            </a:r>
            <a:r>
              <a:rPr lang="cs-CZ" dirty="0" smtClean="0"/>
              <a:t> </a:t>
            </a:r>
            <a:r>
              <a:rPr lang="cs-CZ" dirty="0" err="1" smtClean="0"/>
              <a:t>found</a:t>
            </a:r>
            <a:r>
              <a:rPr lang="cs-CZ" dirty="0" smtClean="0"/>
              <a:t> </a:t>
            </a:r>
            <a:r>
              <a:rPr lang="en-US" dirty="0" smtClean="0"/>
              <a:t>behind it (political entrepreneurs, parties, organizations, media etc.)</a:t>
            </a:r>
            <a:r>
              <a:rPr lang="cs-CZ" dirty="0" smtClean="0"/>
              <a:t>,</a:t>
            </a:r>
            <a:r>
              <a:rPr lang="en-US" dirty="0" smtClean="0"/>
              <a:t> because the groups themselves cannot act as an organism.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Ethnic</a:t>
            </a:r>
            <a:r>
              <a:rPr lang="cs-CZ" dirty="0" smtClean="0"/>
              <a:t> </a:t>
            </a:r>
            <a:r>
              <a:rPr lang="cs-CZ" dirty="0" err="1" smtClean="0"/>
              <a:t>Conflict</a:t>
            </a:r>
            <a:r>
              <a:rPr lang="cs-CZ" dirty="0" smtClean="0"/>
              <a:t> – </a:t>
            </a:r>
            <a:r>
              <a:rPr lang="cs-CZ" dirty="0" err="1" smtClean="0"/>
              <a:t>primordial</a:t>
            </a:r>
            <a:r>
              <a:rPr lang="cs-CZ" dirty="0" smtClean="0"/>
              <a:t>/</a:t>
            </a:r>
            <a:r>
              <a:rPr lang="cs-CZ" dirty="0" err="1" smtClean="0"/>
              <a:t>essential</a:t>
            </a:r>
            <a:r>
              <a:rPr lang="cs-CZ" dirty="0" smtClean="0"/>
              <a:t> (hard) influence</a:t>
            </a:r>
            <a:endParaRPr lang="en-US" dirty="0"/>
          </a:p>
        </p:txBody>
      </p:sp>
      <p:sp>
        <p:nvSpPr>
          <p:cNvPr id="3" name="Zástupný symbol pro obsah 2"/>
          <p:cNvSpPr>
            <a:spLocks noGrp="1"/>
          </p:cNvSpPr>
          <p:nvPr>
            <p:ph idx="1"/>
          </p:nvPr>
        </p:nvSpPr>
        <p:spPr/>
        <p:txBody>
          <a:bodyPr>
            <a:normAutofit fontScale="92500"/>
          </a:bodyPr>
          <a:lstStyle/>
          <a:p>
            <a:r>
              <a:rPr lang="en-US" dirty="0" smtClean="0"/>
              <a:t>However, Instrumentalists</a:t>
            </a:r>
            <a:r>
              <a:rPr lang="cs-CZ" dirty="0" smtClean="0"/>
              <a:t> do</a:t>
            </a:r>
            <a:r>
              <a:rPr lang="en-US" dirty="0" smtClean="0"/>
              <a:t> not pay enough attention to emotional and irrational factors in ethnic conflicts</a:t>
            </a:r>
            <a:r>
              <a:rPr lang="cs-CZ" dirty="0" smtClean="0"/>
              <a:t>:</a:t>
            </a:r>
            <a:endParaRPr lang="en-US" dirty="0" smtClean="0"/>
          </a:p>
          <a:p>
            <a:r>
              <a:rPr lang="en-US" dirty="0" smtClean="0"/>
              <a:t>1) Why do </a:t>
            </a:r>
            <a:r>
              <a:rPr lang="en-US" dirty="0"/>
              <a:t>ethnic activists and political entrepreneurs</a:t>
            </a:r>
            <a:r>
              <a:rPr lang="cs-CZ" dirty="0" smtClean="0"/>
              <a:t> („</a:t>
            </a:r>
            <a:r>
              <a:rPr lang="cs-CZ" dirty="0" err="1" smtClean="0"/>
              <a:t>catalysts</a:t>
            </a:r>
            <a:r>
              <a:rPr lang="cs-CZ" dirty="0" smtClean="0"/>
              <a:t>“)</a:t>
            </a:r>
            <a:r>
              <a:rPr lang="en-US" dirty="0" smtClean="0">
                <a:solidFill>
                  <a:srgbClr val="FF0000"/>
                </a:solidFill>
              </a:rPr>
              <a:t> </a:t>
            </a:r>
            <a:r>
              <a:rPr lang="en-US" dirty="0" smtClean="0"/>
              <a:t>use ethnic and not any other identity as a basis for </a:t>
            </a:r>
            <a:r>
              <a:rPr lang="cs-CZ" dirty="0" err="1" smtClean="0"/>
              <a:t>their</a:t>
            </a:r>
            <a:r>
              <a:rPr lang="cs-CZ" dirty="0" smtClean="0"/>
              <a:t> „</a:t>
            </a:r>
            <a:r>
              <a:rPr lang="cs-CZ" dirty="0" err="1" smtClean="0"/>
              <a:t>projects</a:t>
            </a:r>
            <a:r>
              <a:rPr lang="cs-CZ" dirty="0" smtClean="0"/>
              <a:t>“</a:t>
            </a:r>
            <a:r>
              <a:rPr lang="en-US" dirty="0" smtClean="0"/>
              <a:t>?</a:t>
            </a:r>
          </a:p>
          <a:p>
            <a:r>
              <a:rPr lang="en-US" dirty="0" smtClean="0"/>
              <a:t>2) How come that there are factors in conflicts (resentment, fear etc.) independent on the will of the conflict</a:t>
            </a:r>
            <a:r>
              <a:rPr lang="cs-CZ" dirty="0" smtClean="0"/>
              <a:t>-</a:t>
            </a:r>
            <a:r>
              <a:rPr lang="en-US" dirty="0" smtClean="0"/>
              <a:t>mongers?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1)</a:t>
            </a:r>
          </a:p>
        </p:txBody>
      </p:sp>
      <p:sp>
        <p:nvSpPr>
          <p:cNvPr id="3" name="Zástupný symbol pro obsah 2"/>
          <p:cNvSpPr>
            <a:spLocks noGrp="1"/>
          </p:cNvSpPr>
          <p:nvPr>
            <p:ph idx="1"/>
          </p:nvPr>
        </p:nvSpPr>
        <p:spPr/>
        <p:txBody>
          <a:bodyPr/>
          <a:lstStyle/>
          <a:p>
            <a:r>
              <a:rPr lang="en-US" dirty="0" smtClean="0"/>
              <a:t>Ethnic identity </a:t>
            </a:r>
            <a:r>
              <a:rPr lang="cs-CZ" dirty="0" err="1" smtClean="0"/>
              <a:t>is</a:t>
            </a:r>
            <a:r>
              <a:rPr lang="cs-CZ" dirty="0" smtClean="0"/>
              <a:t> </a:t>
            </a:r>
            <a:r>
              <a:rPr lang="cs-CZ" dirty="0" err="1" smtClean="0"/>
              <a:t>usually</a:t>
            </a:r>
            <a:r>
              <a:rPr lang="en-US" dirty="0" smtClean="0"/>
              <a:t> much stronger than any other identity of large groups (secondary groups) because it evokes </a:t>
            </a:r>
            <a:r>
              <a:rPr lang="cs-CZ" dirty="0" err="1" smtClean="0"/>
              <a:t>features</a:t>
            </a:r>
            <a:r>
              <a:rPr lang="cs-CZ" dirty="0" smtClean="0"/>
              <a:t> </a:t>
            </a:r>
            <a:r>
              <a:rPr lang="cs-CZ" dirty="0" err="1" smtClean="0"/>
              <a:t>of</a:t>
            </a:r>
            <a:r>
              <a:rPr lang="en-US" dirty="0" smtClean="0"/>
              <a:t> primary group (</a:t>
            </a:r>
            <a:r>
              <a:rPr lang="cs-CZ" dirty="0" err="1" smtClean="0"/>
              <a:t>i.e</a:t>
            </a:r>
            <a:r>
              <a:rPr lang="cs-CZ" dirty="0" smtClean="0"/>
              <a:t>., </a:t>
            </a:r>
            <a:r>
              <a:rPr lang="en-US" dirty="0" smtClean="0"/>
              <a:t>fictive kinship). </a:t>
            </a:r>
            <a:endParaRPr lang="cs-CZ"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2)</a:t>
            </a:r>
          </a:p>
        </p:txBody>
      </p:sp>
      <p:sp>
        <p:nvSpPr>
          <p:cNvPr id="3" name="Zástupný symbol pro obsah 2"/>
          <p:cNvSpPr>
            <a:spLocks noGrp="1"/>
          </p:cNvSpPr>
          <p:nvPr>
            <p:ph idx="1"/>
          </p:nvPr>
        </p:nvSpPr>
        <p:spPr/>
        <p:txBody>
          <a:bodyPr>
            <a:normAutofit fontScale="92500" lnSpcReduction="10000"/>
          </a:bodyPr>
          <a:lstStyle/>
          <a:p>
            <a:r>
              <a:rPr lang="cs-CZ" dirty="0" smtClean="0"/>
              <a:t>E</a:t>
            </a:r>
            <a:r>
              <a:rPr lang="en-US" dirty="0" smtClean="0"/>
              <a:t>motions </a:t>
            </a:r>
            <a:r>
              <a:rPr lang="en-US" dirty="0"/>
              <a:t>like fear and </a:t>
            </a:r>
            <a:r>
              <a:rPr lang="en-US" dirty="0" smtClean="0"/>
              <a:t>hatred</a:t>
            </a:r>
            <a:r>
              <a:rPr lang="cs-CZ" dirty="0" smtClean="0"/>
              <a:t> are so </a:t>
            </a:r>
            <a:r>
              <a:rPr lang="cs-CZ" dirty="0" err="1" smtClean="0"/>
              <a:t>strong</a:t>
            </a:r>
            <a:r>
              <a:rPr lang="cs-CZ" dirty="0" smtClean="0"/>
              <a:t> and </a:t>
            </a:r>
            <a:r>
              <a:rPr lang="cs-CZ" dirty="0" err="1" smtClean="0"/>
              <a:t>deep</a:t>
            </a:r>
            <a:r>
              <a:rPr lang="cs-CZ" dirty="0" smtClean="0"/>
              <a:t> in </a:t>
            </a:r>
            <a:r>
              <a:rPr lang="cs-CZ" dirty="0" err="1" smtClean="0"/>
              <a:t>our</a:t>
            </a:r>
            <a:r>
              <a:rPr lang="cs-CZ" dirty="0" smtClean="0"/>
              <a:t> mind </a:t>
            </a:r>
            <a:r>
              <a:rPr lang="en-US" dirty="0"/>
              <a:t>(see faces at the picture </a:t>
            </a:r>
            <a:r>
              <a:rPr lang="cs-CZ" dirty="0" err="1"/>
              <a:t>below</a:t>
            </a:r>
            <a:r>
              <a:rPr lang="en-US" dirty="0"/>
              <a:t>) </a:t>
            </a:r>
            <a:r>
              <a:rPr lang="cs-CZ" dirty="0" err="1" smtClean="0"/>
              <a:t>that</a:t>
            </a:r>
            <a:r>
              <a:rPr lang="en-US" dirty="0" smtClean="0"/>
              <a:t> </a:t>
            </a:r>
            <a:r>
              <a:rPr lang="cs-CZ" dirty="0" smtClean="0"/>
              <a:t>o</a:t>
            </a:r>
            <a:r>
              <a:rPr lang="en-US" dirty="0" err="1" smtClean="0"/>
              <a:t>nce</a:t>
            </a:r>
            <a:r>
              <a:rPr lang="en-US" dirty="0" smtClean="0"/>
              <a:t> stirred </a:t>
            </a:r>
            <a:r>
              <a:rPr lang="cs-CZ" dirty="0" err="1" smtClean="0"/>
              <a:t>they</a:t>
            </a:r>
            <a:r>
              <a:rPr lang="cs-CZ" dirty="0" smtClean="0"/>
              <a:t> </a:t>
            </a:r>
            <a:r>
              <a:rPr lang="en-US" dirty="0" smtClean="0"/>
              <a:t>become factor</a:t>
            </a:r>
            <a:r>
              <a:rPr lang="cs-CZ" dirty="0" smtClean="0"/>
              <a:t>s</a:t>
            </a:r>
            <a:r>
              <a:rPr lang="en-US" dirty="0" smtClean="0"/>
              <a:t> </a:t>
            </a:r>
            <a:r>
              <a:rPr lang="cs-CZ" dirty="0" smtClean="0"/>
              <a:t>in</a:t>
            </a:r>
            <a:r>
              <a:rPr lang="en-US" dirty="0" smtClean="0"/>
              <a:t>dependant on catalysts</a:t>
            </a:r>
            <a:r>
              <a:rPr lang="cs-CZ" dirty="0" smtClean="0"/>
              <a:t> </a:t>
            </a:r>
            <a:r>
              <a:rPr lang="en-US" dirty="0" smtClean="0"/>
              <a:t>.</a:t>
            </a:r>
          </a:p>
          <a:p>
            <a:r>
              <a:rPr lang="cs-CZ" dirty="0" err="1" smtClean="0"/>
              <a:t>Thus</a:t>
            </a:r>
            <a:r>
              <a:rPr lang="cs-CZ" dirty="0" smtClean="0"/>
              <a:t>, </a:t>
            </a:r>
            <a:r>
              <a:rPr lang="cs-CZ" dirty="0" err="1" smtClean="0"/>
              <a:t>catalysts</a:t>
            </a:r>
            <a:r>
              <a:rPr lang="en-US" dirty="0" smtClean="0"/>
              <a:t> start a vicious circle in which it can be hardly recognized what is cause and what is effect.</a:t>
            </a:r>
          </a:p>
          <a:p>
            <a:r>
              <a:rPr lang="en-US" dirty="0" smtClean="0"/>
              <a:t>Lake</a:t>
            </a:r>
            <a:r>
              <a:rPr lang="cs-CZ" dirty="0" smtClean="0"/>
              <a:t> </a:t>
            </a:r>
            <a:r>
              <a:rPr lang="en-US" dirty="0" smtClean="0"/>
              <a:t>&amp; Rothschild (p. 55): „…ethnic activists and political entrepreneurs are as much a product as a producer of ethnic fears…“</a:t>
            </a:r>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What</a:t>
            </a:r>
            <a:r>
              <a:rPr lang="cs-CZ" dirty="0" smtClean="0"/>
              <a:t> </a:t>
            </a:r>
            <a:r>
              <a:rPr lang="cs-CZ" dirty="0" err="1" smtClean="0"/>
              <a:t>is</a:t>
            </a:r>
            <a:r>
              <a:rPr lang="cs-CZ" dirty="0" smtClean="0"/>
              <a:t> </a:t>
            </a:r>
            <a:r>
              <a:rPr lang="cs-CZ" dirty="0" err="1" smtClean="0"/>
              <a:t>ethnicity</a:t>
            </a:r>
            <a:r>
              <a:rPr lang="cs-CZ" dirty="0" smtClean="0"/>
              <a:t>?</a:t>
            </a:r>
            <a:endParaRPr lang="en-US" dirty="0"/>
          </a:p>
        </p:txBody>
      </p:sp>
      <p:sp>
        <p:nvSpPr>
          <p:cNvPr id="3" name="Zástupný symbol pro obsah 2"/>
          <p:cNvSpPr>
            <a:spLocks noGrp="1"/>
          </p:cNvSpPr>
          <p:nvPr>
            <p:ph idx="1"/>
          </p:nvPr>
        </p:nvSpPr>
        <p:spPr/>
        <p:txBody>
          <a:bodyPr>
            <a:normAutofit fontScale="77500" lnSpcReduction="20000"/>
          </a:bodyPr>
          <a:lstStyle/>
          <a:p>
            <a:pPr algn="just"/>
            <a:r>
              <a:rPr lang="en-US" dirty="0" smtClean="0"/>
              <a:t>Ethnicity</a:t>
            </a:r>
            <a:r>
              <a:rPr lang="cs-CZ" dirty="0" smtClean="0"/>
              <a:t> (= </a:t>
            </a:r>
            <a:r>
              <a:rPr lang="cs-CZ" dirty="0" err="1" smtClean="0"/>
              <a:t>ethnic</a:t>
            </a:r>
            <a:r>
              <a:rPr lang="cs-CZ" dirty="0" smtClean="0"/>
              <a:t> identity)</a:t>
            </a:r>
            <a:r>
              <a:rPr lang="en-US" dirty="0" smtClean="0"/>
              <a:t> according to </a:t>
            </a:r>
            <a:r>
              <a:rPr lang="cs-CZ" b="1" dirty="0" err="1" smtClean="0"/>
              <a:t>P</a:t>
            </a:r>
            <a:r>
              <a:rPr lang="en-US" b="1" dirty="0" err="1" smtClean="0"/>
              <a:t>rimordialists</a:t>
            </a:r>
            <a:r>
              <a:rPr lang="en-US" dirty="0" smtClean="0"/>
              <a:t>: Ethnicity is a type of identity inherited in a mind of every human being. Ethnic groups are thus a universal way of differentiation of mankind and exist in unchangeable manner since time immemorial.</a:t>
            </a:r>
          </a:p>
          <a:p>
            <a:pPr algn="just"/>
            <a:r>
              <a:rPr lang="en-US" dirty="0" smtClean="0"/>
              <a:t>Primordial = having existed from the beginning, in an earliest or original stage. </a:t>
            </a:r>
          </a:p>
          <a:p>
            <a:pPr algn="just"/>
            <a:r>
              <a:rPr lang="cs-CZ" dirty="0" err="1" smtClean="0"/>
              <a:t>Similar</a:t>
            </a:r>
            <a:r>
              <a:rPr lang="cs-CZ" dirty="0" smtClean="0"/>
              <a:t> </a:t>
            </a:r>
            <a:r>
              <a:rPr lang="cs-CZ" dirty="0" err="1" smtClean="0"/>
              <a:t>approach</a:t>
            </a:r>
            <a:r>
              <a:rPr lang="cs-CZ" dirty="0" smtClean="0"/>
              <a:t> </a:t>
            </a:r>
            <a:r>
              <a:rPr lang="cs-CZ" dirty="0" err="1" smtClean="0"/>
              <a:t>is</a:t>
            </a:r>
            <a:r>
              <a:rPr lang="cs-CZ" dirty="0" smtClean="0"/>
              <a:t> </a:t>
            </a:r>
            <a:r>
              <a:rPr lang="cs-CZ" dirty="0" err="1" smtClean="0"/>
              <a:t>maintained</a:t>
            </a:r>
            <a:r>
              <a:rPr lang="cs-CZ" dirty="0" smtClean="0"/>
              <a:t> by </a:t>
            </a:r>
            <a:r>
              <a:rPr lang="cs-CZ" b="1" dirty="0"/>
              <a:t>E</a:t>
            </a:r>
            <a:r>
              <a:rPr lang="en-US" b="1" dirty="0" err="1" smtClean="0"/>
              <a:t>ssentialists</a:t>
            </a:r>
            <a:r>
              <a:rPr lang="cs-CZ" b="1" dirty="0" smtClean="0"/>
              <a:t>:</a:t>
            </a:r>
            <a:r>
              <a:rPr lang="cs-CZ" dirty="0" smtClean="0"/>
              <a:t>  </a:t>
            </a:r>
            <a:r>
              <a:rPr lang="en-US" dirty="0" smtClean="0"/>
              <a:t>Behavior of the group </a:t>
            </a:r>
            <a:r>
              <a:rPr lang="cs-CZ" dirty="0" err="1" smtClean="0"/>
              <a:t>is</a:t>
            </a:r>
            <a:r>
              <a:rPr lang="cs-CZ" dirty="0" smtClean="0"/>
              <a:t> </a:t>
            </a:r>
            <a:r>
              <a:rPr lang="en-US" dirty="0" smtClean="0"/>
              <a:t>persistent, deeply irrationally emotional, passionate, spontaneous…, like organic entity.</a:t>
            </a:r>
          </a:p>
          <a:p>
            <a:pPr algn="just"/>
            <a:r>
              <a:rPr lang="en-US" dirty="0" smtClean="0"/>
              <a:t>These approaches („hard“) are widely spread in public discourse (schools, media, politics) but they are supported by very few scholars.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Autofit/>
          </a:bodyPr>
          <a:lstStyle/>
          <a:p>
            <a:r>
              <a:rPr lang="en-US" sz="2800" dirty="0" smtClean="0"/>
              <a:t>A rally during Irish war for independence</a:t>
            </a:r>
            <a:endParaRPr lang="en-US" sz="2800" dirty="0"/>
          </a:p>
        </p:txBody>
      </p:sp>
      <p:pic>
        <p:nvPicPr>
          <p:cNvPr id="4" name="Zástupný symbol pro obsah 3" descr="irish_war.jpg"/>
          <p:cNvPicPr>
            <a:picLocks noGrp="1" noChangeAspect="1"/>
          </p:cNvPicPr>
          <p:nvPr>
            <p:ph idx="1"/>
          </p:nvPr>
        </p:nvPicPr>
        <p:blipFill>
          <a:blip r:embed="rId3" cstate="print"/>
          <a:stretch>
            <a:fillRect/>
          </a:stretch>
        </p:blipFill>
        <p:spPr>
          <a:xfrm>
            <a:off x="0" y="926104"/>
            <a:ext cx="9130467" cy="5931896"/>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2)</a:t>
            </a:r>
          </a:p>
        </p:txBody>
      </p:sp>
      <p:sp>
        <p:nvSpPr>
          <p:cNvPr id="3" name="Zástupný symbol pro obsah 2"/>
          <p:cNvSpPr>
            <a:spLocks noGrp="1"/>
          </p:cNvSpPr>
          <p:nvPr>
            <p:ph idx="1"/>
          </p:nvPr>
        </p:nvSpPr>
        <p:spPr/>
        <p:txBody>
          <a:bodyPr>
            <a:normAutofit/>
          </a:bodyPr>
          <a:lstStyle/>
          <a:p>
            <a:r>
              <a:rPr lang="en-US" dirty="0" smtClean="0"/>
              <a:t>Other „irrational“ elements ha</a:t>
            </a:r>
            <a:r>
              <a:rPr lang="cs-CZ" dirty="0" smtClean="0"/>
              <a:t>d</a:t>
            </a:r>
            <a:r>
              <a:rPr lang="en-US" dirty="0" smtClean="0"/>
              <a:t> often already existed before the catalysts beg</a:t>
            </a:r>
            <a:r>
              <a:rPr lang="cs-CZ" dirty="0"/>
              <a:t>a</a:t>
            </a:r>
            <a:r>
              <a:rPr lang="en-US" dirty="0" smtClean="0"/>
              <a:t>n to operate: </a:t>
            </a:r>
            <a:r>
              <a:rPr lang="en-US" b="1" dirty="0" smtClean="0"/>
              <a:t>resentments</a:t>
            </a:r>
            <a:r>
              <a:rPr lang="en-US" dirty="0" smtClean="0"/>
              <a:t> (suppressed strong emotions based on perceived status inequality of groups in society</a:t>
            </a:r>
            <a:r>
              <a:rPr lang="cs-CZ" dirty="0" smtClean="0"/>
              <a:t> and </a:t>
            </a:r>
            <a:r>
              <a:rPr lang="cs-CZ" dirty="0" err="1" smtClean="0"/>
              <a:t>historical</a:t>
            </a:r>
            <a:r>
              <a:rPr lang="cs-CZ" dirty="0" smtClean="0"/>
              <a:t> </a:t>
            </a:r>
            <a:r>
              <a:rPr lang="cs-CZ" dirty="0" err="1" smtClean="0"/>
              <a:t>stereotypes</a:t>
            </a:r>
            <a:r>
              <a:rPr lang="en-US" dirty="0" smtClean="0"/>
              <a:t>).   </a:t>
            </a:r>
          </a:p>
          <a:p>
            <a:pPr marL="0" indent="0">
              <a:buNone/>
            </a:pPr>
            <a:r>
              <a:rPr lang="en-US" dirty="0" smtClean="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570186"/>
          </a:xfrm>
        </p:spPr>
        <p:txBody>
          <a:bodyPr>
            <a:normAutofit/>
          </a:bodyPr>
          <a:lstStyle/>
          <a:p>
            <a:r>
              <a:rPr lang="cs-CZ" sz="3600" dirty="0" err="1" smtClean="0"/>
              <a:t>Scenario</a:t>
            </a:r>
            <a:r>
              <a:rPr lang="cs-CZ" sz="3600" dirty="0" smtClean="0"/>
              <a:t> </a:t>
            </a:r>
            <a:r>
              <a:rPr lang="cs-CZ" sz="3600" dirty="0" err="1" smtClean="0"/>
              <a:t>of</a:t>
            </a:r>
            <a:r>
              <a:rPr lang="cs-CZ" sz="3600" dirty="0" smtClean="0"/>
              <a:t> </a:t>
            </a:r>
            <a:r>
              <a:rPr lang="cs-CZ" sz="3600" dirty="0" err="1" smtClean="0"/>
              <a:t>ethnic</a:t>
            </a:r>
            <a:r>
              <a:rPr lang="cs-CZ" sz="3600" dirty="0" smtClean="0"/>
              <a:t> </a:t>
            </a:r>
            <a:r>
              <a:rPr lang="cs-CZ" sz="3600" dirty="0" err="1" smtClean="0"/>
              <a:t>conflict</a:t>
            </a:r>
            <a:r>
              <a:rPr lang="cs-CZ" sz="3600" dirty="0" smtClean="0"/>
              <a:t/>
            </a:r>
            <a:br>
              <a:rPr lang="cs-CZ" sz="3600" dirty="0" smtClean="0"/>
            </a:br>
            <a:r>
              <a:rPr lang="cs-CZ" sz="3600" dirty="0" smtClean="0"/>
              <a:t>(type: anti-Roma </a:t>
            </a:r>
            <a:r>
              <a:rPr lang="cs-CZ" sz="3600" dirty="0" err="1" smtClean="0"/>
              <a:t>riots</a:t>
            </a:r>
            <a:r>
              <a:rPr lang="cs-CZ" sz="3600" dirty="0" smtClean="0"/>
              <a:t>)</a:t>
            </a:r>
            <a:endParaRPr lang="en-US" dirty="0"/>
          </a:p>
        </p:txBody>
      </p:sp>
      <p:sp>
        <p:nvSpPr>
          <p:cNvPr id="3" name="Zástupný symbol pro obsah 2"/>
          <p:cNvSpPr>
            <a:spLocks noGrp="1"/>
          </p:cNvSpPr>
          <p:nvPr>
            <p:ph idx="1"/>
          </p:nvPr>
        </p:nvSpPr>
        <p:spPr>
          <a:xfrm>
            <a:off x="457200" y="2060848"/>
            <a:ext cx="8229600" cy="4065315"/>
          </a:xfrm>
        </p:spPr>
        <p:txBody>
          <a:bodyPr>
            <a:normAutofit fontScale="85000" lnSpcReduction="10000"/>
          </a:bodyPr>
          <a:lstStyle/>
          <a:p>
            <a:r>
              <a:rPr lang="en-US" dirty="0" smtClean="0"/>
              <a:t>A </a:t>
            </a:r>
            <a:r>
              <a:rPr lang="en-US" dirty="0"/>
              <a:t>trigger (sudden migration, teenager fight etc.) – mass media coverage – arrival of outside „conflict professionals“ and/or political entrepreneurs (right-wing extremists etc.) – entrapment of inexperienced local politicians – defining a scapegoat (ethnic minority) – </a:t>
            </a:r>
            <a:r>
              <a:rPr lang="cs-CZ" dirty="0" err="1" smtClean="0">
                <a:solidFill>
                  <a:srgbClr val="FF0000"/>
                </a:solidFill>
              </a:rPr>
              <a:t>mobilizing</a:t>
            </a:r>
            <a:r>
              <a:rPr lang="cs-CZ" dirty="0" smtClean="0">
                <a:solidFill>
                  <a:srgbClr val="FF0000"/>
                </a:solidFill>
              </a:rPr>
              <a:t> </a:t>
            </a:r>
            <a:r>
              <a:rPr lang="cs-CZ" dirty="0" err="1" smtClean="0">
                <a:solidFill>
                  <a:srgbClr val="FF0000"/>
                </a:solidFill>
              </a:rPr>
              <a:t>local</a:t>
            </a:r>
            <a:r>
              <a:rPr lang="cs-CZ" dirty="0" smtClean="0">
                <a:solidFill>
                  <a:srgbClr val="FF0000"/>
                </a:solidFill>
              </a:rPr>
              <a:t> </a:t>
            </a:r>
            <a:r>
              <a:rPr lang="cs-CZ" dirty="0" err="1" smtClean="0">
                <a:solidFill>
                  <a:srgbClr val="FF0000"/>
                </a:solidFill>
              </a:rPr>
              <a:t>population</a:t>
            </a:r>
            <a:r>
              <a:rPr lang="cs-CZ" dirty="0" smtClean="0">
                <a:solidFill>
                  <a:srgbClr val="FF0000"/>
                </a:solidFill>
              </a:rPr>
              <a:t> </a:t>
            </a:r>
            <a:r>
              <a:rPr lang="cs-CZ" dirty="0" smtClean="0"/>
              <a:t>– </a:t>
            </a:r>
            <a:r>
              <a:rPr lang="en-US" dirty="0" smtClean="0"/>
              <a:t>employment </a:t>
            </a:r>
            <a:r>
              <a:rPr lang="en-US" dirty="0"/>
              <a:t>of religion or racism to dehumanize enemy (and glorify in-group members) in order to harm/kill them easily</a:t>
            </a:r>
            <a:endParaRPr lang="cs-CZ" dirty="0"/>
          </a:p>
          <a:p>
            <a:pPr lvl="0"/>
            <a:r>
              <a:rPr lang="en-US" dirty="0"/>
              <a:t>The weaker </a:t>
            </a:r>
            <a:r>
              <a:rPr lang="cs-CZ" dirty="0" err="1" smtClean="0"/>
              <a:t>the</a:t>
            </a:r>
            <a:r>
              <a:rPr lang="cs-CZ" dirty="0" smtClean="0"/>
              <a:t> </a:t>
            </a:r>
            <a:r>
              <a:rPr lang="en-US" dirty="0" smtClean="0"/>
              <a:t>state</a:t>
            </a:r>
            <a:r>
              <a:rPr lang="en-US" dirty="0"/>
              <a:t>, the stronger and more violent </a:t>
            </a:r>
            <a:r>
              <a:rPr lang="cs-CZ" dirty="0" err="1" smtClean="0"/>
              <a:t>the</a:t>
            </a:r>
            <a:r>
              <a:rPr lang="cs-CZ" dirty="0" smtClean="0"/>
              <a:t> </a:t>
            </a:r>
            <a:r>
              <a:rPr lang="en-US" dirty="0" smtClean="0"/>
              <a:t>conflict.</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Scenario</a:t>
            </a:r>
            <a:r>
              <a:rPr lang="cs-CZ" dirty="0"/>
              <a:t> </a:t>
            </a:r>
            <a:r>
              <a:rPr lang="cs-CZ" dirty="0" err="1"/>
              <a:t>of</a:t>
            </a:r>
            <a:r>
              <a:rPr lang="cs-CZ" dirty="0"/>
              <a:t> </a:t>
            </a:r>
            <a:r>
              <a:rPr lang="cs-CZ" dirty="0" err="1"/>
              <a:t>ethnic</a:t>
            </a:r>
            <a:r>
              <a:rPr lang="cs-CZ" dirty="0"/>
              <a:t> </a:t>
            </a:r>
            <a:r>
              <a:rPr lang="cs-CZ" dirty="0" err="1"/>
              <a:t>conflict</a:t>
            </a:r>
            <a:r>
              <a:rPr lang="cs-CZ" dirty="0" smtClean="0"/>
              <a:t/>
            </a:r>
            <a:br>
              <a:rPr lang="cs-CZ" dirty="0" smtClean="0"/>
            </a:br>
            <a:r>
              <a:rPr lang="cs-CZ" dirty="0" smtClean="0"/>
              <a:t>(type: </a:t>
            </a:r>
            <a:r>
              <a:rPr lang="cs-CZ" dirty="0" err="1" smtClean="0"/>
              <a:t>Jugoslavian</a:t>
            </a:r>
            <a:r>
              <a:rPr lang="cs-CZ" dirty="0" smtClean="0"/>
              <a:t> </a:t>
            </a:r>
            <a:r>
              <a:rPr lang="cs-CZ" dirty="0" err="1" smtClean="0"/>
              <a:t>wars</a:t>
            </a:r>
            <a:r>
              <a:rPr lang="cs-CZ" dirty="0" smtClean="0"/>
              <a:t>)</a:t>
            </a:r>
            <a:endParaRPr lang="en-US" dirty="0"/>
          </a:p>
        </p:txBody>
      </p:sp>
      <p:sp>
        <p:nvSpPr>
          <p:cNvPr id="3" name="Zástupný symbol pro obsah 2"/>
          <p:cNvSpPr>
            <a:spLocks noGrp="1"/>
          </p:cNvSpPr>
          <p:nvPr>
            <p:ph idx="1"/>
          </p:nvPr>
        </p:nvSpPr>
        <p:spPr>
          <a:xfrm>
            <a:off x="457200" y="2060848"/>
            <a:ext cx="8229600" cy="4065315"/>
          </a:xfrm>
        </p:spPr>
        <p:txBody>
          <a:bodyPr/>
          <a:lstStyle/>
          <a:p>
            <a:r>
              <a:rPr lang="en-US" dirty="0" smtClean="0"/>
              <a:t>Strategic dilemmas: information failures – problems of credible commitment – security dilemma (incentives to use force preemptively)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idx="1"/>
          </p:nvPr>
        </p:nvSpPr>
        <p:spPr/>
        <p:txBody>
          <a:bodyPr>
            <a:normAutofit fontScale="92500" lnSpcReduction="20000"/>
          </a:bodyPr>
          <a:lstStyle/>
          <a:p>
            <a:r>
              <a:rPr lang="en-US" b="1" dirty="0" smtClean="0"/>
              <a:t>Constructivist</a:t>
            </a:r>
            <a:r>
              <a:rPr lang="cs-CZ" b="1" dirty="0" smtClean="0"/>
              <a:t> </a:t>
            </a:r>
            <a:r>
              <a:rPr lang="cs-CZ" dirty="0" smtClean="0"/>
              <a:t>(</a:t>
            </a:r>
            <a:r>
              <a:rPr lang="cs-CZ" dirty="0" err="1" smtClean="0"/>
              <a:t>ethnicity</a:t>
            </a:r>
            <a:r>
              <a:rPr lang="cs-CZ" dirty="0" smtClean="0"/>
              <a:t> </a:t>
            </a:r>
            <a:r>
              <a:rPr lang="cs-CZ" dirty="0" err="1" smtClean="0"/>
              <a:t>context</a:t>
            </a:r>
            <a:r>
              <a:rPr lang="cs-CZ" dirty="0" smtClean="0"/>
              <a:t>) </a:t>
            </a:r>
            <a:r>
              <a:rPr lang="en-US" b="1" dirty="0" smtClean="0"/>
              <a:t>/Instrumentalist</a:t>
            </a:r>
            <a:r>
              <a:rPr lang="cs-CZ" b="1" dirty="0" smtClean="0"/>
              <a:t> </a:t>
            </a:r>
            <a:r>
              <a:rPr lang="cs-CZ" dirty="0" smtClean="0"/>
              <a:t>(</a:t>
            </a:r>
            <a:r>
              <a:rPr lang="cs-CZ" dirty="0" err="1" smtClean="0"/>
              <a:t>ethn</a:t>
            </a:r>
            <a:r>
              <a:rPr lang="cs-CZ" dirty="0" smtClean="0"/>
              <a:t>. </a:t>
            </a:r>
            <a:r>
              <a:rPr lang="cs-CZ" dirty="0" err="1" smtClean="0"/>
              <a:t>conflict</a:t>
            </a:r>
            <a:r>
              <a:rPr lang="cs-CZ" dirty="0" smtClean="0"/>
              <a:t> </a:t>
            </a:r>
            <a:r>
              <a:rPr lang="cs-CZ" dirty="0" err="1" smtClean="0"/>
              <a:t>context</a:t>
            </a:r>
            <a:r>
              <a:rPr lang="cs-CZ" dirty="0" smtClean="0"/>
              <a:t>)</a:t>
            </a:r>
            <a:r>
              <a:rPr lang="en-US" dirty="0" smtClean="0"/>
              <a:t> approach</a:t>
            </a:r>
            <a:r>
              <a:rPr lang="cs-CZ" dirty="0" smtClean="0"/>
              <a:t> („soft“)</a:t>
            </a:r>
            <a:r>
              <a:rPr lang="en-US" dirty="0" smtClean="0"/>
              <a:t>: </a:t>
            </a:r>
          </a:p>
          <a:p>
            <a:r>
              <a:rPr lang="en-US" dirty="0" smtClean="0"/>
              <a:t>Ethnic identity is a social identity characterized by fictive kinship</a:t>
            </a:r>
            <a:r>
              <a:rPr lang="cs-CZ" dirty="0" smtClean="0"/>
              <a:t> </a:t>
            </a:r>
            <a:r>
              <a:rPr lang="cs-CZ" dirty="0" err="1" smtClean="0"/>
              <a:t>which</a:t>
            </a:r>
            <a:r>
              <a:rPr lang="cs-CZ" dirty="0" smtClean="0"/>
              <a:t> </a:t>
            </a:r>
            <a:r>
              <a:rPr lang="cs-CZ" dirty="0" err="1" smtClean="0"/>
              <a:t>is</a:t>
            </a:r>
            <a:r>
              <a:rPr lang="cs-CZ" dirty="0" smtClean="0"/>
              <a:t> </a:t>
            </a:r>
            <a:r>
              <a:rPr lang="cs-CZ" dirty="0" err="1" smtClean="0"/>
              <a:t>constructed</a:t>
            </a:r>
            <a:r>
              <a:rPr lang="cs-CZ" dirty="0" smtClean="0"/>
              <a:t> in </a:t>
            </a:r>
            <a:r>
              <a:rPr lang="cs-CZ" dirty="0" err="1" smtClean="0"/>
              <a:t>relation</a:t>
            </a:r>
            <a:r>
              <a:rPr lang="cs-CZ" dirty="0" smtClean="0"/>
              <a:t> to „</a:t>
            </a:r>
            <a:r>
              <a:rPr lang="cs-CZ" dirty="0" err="1" smtClean="0"/>
              <a:t>others</a:t>
            </a:r>
            <a:r>
              <a:rPr lang="cs-CZ" dirty="0" smtClean="0"/>
              <a:t>“</a:t>
            </a:r>
            <a:r>
              <a:rPr lang="en-US" dirty="0" smtClean="0"/>
              <a:t>. </a:t>
            </a:r>
          </a:p>
          <a:p>
            <a:r>
              <a:rPr lang="en-US" dirty="0" smtClean="0"/>
              <a:t>Fictive kinship </a:t>
            </a:r>
            <a:r>
              <a:rPr lang="cs-CZ" dirty="0" err="1" smtClean="0"/>
              <a:t>is</a:t>
            </a:r>
            <a:r>
              <a:rPr lang="cs-CZ" dirty="0" smtClean="0"/>
              <a:t> </a:t>
            </a:r>
            <a:r>
              <a:rPr lang="en-US" dirty="0" smtClean="0"/>
              <a:t>usually </a:t>
            </a:r>
            <a:r>
              <a:rPr lang="cs-CZ" dirty="0" err="1" smtClean="0"/>
              <a:t>composed</a:t>
            </a:r>
            <a:r>
              <a:rPr lang="cs-CZ" dirty="0" smtClean="0"/>
              <a:t> </a:t>
            </a:r>
            <a:r>
              <a:rPr lang="cs-CZ" dirty="0" err="1" smtClean="0"/>
              <a:t>of</a:t>
            </a:r>
            <a:r>
              <a:rPr lang="en-US" dirty="0" smtClean="0"/>
              <a:t>: </a:t>
            </a:r>
          </a:p>
          <a:p>
            <a:r>
              <a:rPr lang="en-US" dirty="0" smtClean="0"/>
              <a:t>1) perceived cultural </a:t>
            </a:r>
            <a:r>
              <a:rPr lang="cs-CZ" dirty="0" err="1" smtClean="0"/>
              <a:t>differences</a:t>
            </a:r>
            <a:r>
              <a:rPr lang="en-US" dirty="0" smtClean="0"/>
              <a:t> </a:t>
            </a:r>
            <a:r>
              <a:rPr lang="cs-CZ" dirty="0" err="1" smtClean="0"/>
              <a:t>between</a:t>
            </a:r>
            <a:r>
              <a:rPr lang="cs-CZ" dirty="0" smtClean="0"/>
              <a:t> </a:t>
            </a:r>
            <a:r>
              <a:rPr lang="en-US" dirty="0" smtClean="0"/>
              <a:t>groups (cultural unity</a:t>
            </a:r>
            <a:r>
              <a:rPr lang="cs-CZ" dirty="0" smtClean="0"/>
              <a:t> </a:t>
            </a:r>
            <a:r>
              <a:rPr lang="cs-CZ" dirty="0" err="1" smtClean="0"/>
              <a:t>of</a:t>
            </a:r>
            <a:r>
              <a:rPr lang="cs-CZ" dirty="0" smtClean="0"/>
              <a:t> </a:t>
            </a:r>
            <a:r>
              <a:rPr lang="cs-CZ" dirty="0" err="1" smtClean="0"/>
              <a:t>the</a:t>
            </a:r>
            <a:r>
              <a:rPr lang="cs-CZ" dirty="0" smtClean="0"/>
              <a:t> </a:t>
            </a:r>
            <a:r>
              <a:rPr lang="cs-CZ" dirty="0" err="1" smtClean="0"/>
              <a:t>group</a:t>
            </a:r>
            <a:r>
              <a:rPr lang="en-US" dirty="0" smtClean="0"/>
              <a:t> </a:t>
            </a:r>
            <a:r>
              <a:rPr lang="cs-CZ" dirty="0" err="1" smtClean="0"/>
              <a:t>stands</a:t>
            </a:r>
            <a:r>
              <a:rPr lang="cs-CZ" dirty="0" smtClean="0"/>
              <a:t> </a:t>
            </a:r>
            <a:r>
              <a:rPr lang="cs-CZ" dirty="0" err="1" smtClean="0"/>
              <a:t>for</a:t>
            </a:r>
            <a:r>
              <a:rPr lang="cs-CZ" dirty="0" smtClean="0"/>
              <a:t> </a:t>
            </a:r>
            <a:r>
              <a:rPr lang="en-US" dirty="0" smtClean="0"/>
              <a:t>real proximity of blood) and 2) myths of common origin (</a:t>
            </a:r>
            <a:r>
              <a:rPr lang="cs-CZ" dirty="0" err="1" smtClean="0"/>
              <a:t>stands</a:t>
            </a:r>
            <a:r>
              <a:rPr lang="cs-CZ" dirty="0" smtClean="0"/>
              <a:t> </a:t>
            </a:r>
            <a:r>
              <a:rPr lang="cs-CZ" dirty="0" err="1" smtClean="0"/>
              <a:t>for</a:t>
            </a:r>
            <a:r>
              <a:rPr lang="en-US" dirty="0" smtClean="0"/>
              <a:t> </a:t>
            </a:r>
            <a:r>
              <a:rPr lang="cs-CZ" dirty="0" smtClean="0"/>
              <a:t>a </a:t>
            </a:r>
            <a:r>
              <a:rPr lang="en-US" dirty="0" smtClean="0"/>
              <a:t>real family ancestor). </a:t>
            </a:r>
          </a:p>
          <a:p>
            <a:endParaRPr lang="en-US" dirty="0" smtClean="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lstStyle/>
          <a:p>
            <a:r>
              <a:rPr lang="en-US" b="1" dirty="0" smtClean="0"/>
              <a:t>Myths of common origin</a:t>
            </a:r>
            <a:r>
              <a:rPr lang="en-US" dirty="0" smtClean="0"/>
              <a:t> are usually constructed </a:t>
            </a:r>
            <a:r>
              <a:rPr lang="cs-CZ" dirty="0" smtClean="0"/>
              <a:t>by</a:t>
            </a:r>
            <a:r>
              <a:rPr lang="en-US" dirty="0" smtClean="0"/>
              <a:t> </a:t>
            </a:r>
            <a:r>
              <a:rPr lang="cs-CZ" dirty="0" smtClean="0"/>
              <a:t>„</a:t>
            </a:r>
            <a:r>
              <a:rPr lang="en-US" dirty="0" smtClean="0"/>
              <a:t>cultural collective memory</a:t>
            </a:r>
            <a:r>
              <a:rPr lang="cs-CZ" dirty="0" smtClean="0"/>
              <a:t>“</a:t>
            </a:r>
            <a:r>
              <a:rPr lang="en-US" dirty="0" smtClean="0"/>
              <a:t>, i.e.</a:t>
            </a:r>
            <a:r>
              <a:rPr lang="cs-CZ" dirty="0" smtClean="0"/>
              <a:t>,</a:t>
            </a:r>
            <a:r>
              <a:rPr lang="en-US" dirty="0" smtClean="0"/>
              <a:t> canonical interpretation of historical events by</a:t>
            </a:r>
            <a:r>
              <a:rPr lang="cs-CZ" dirty="0" smtClean="0"/>
              <a:t> </a:t>
            </a:r>
            <a:r>
              <a:rPr lang="cs-CZ" dirty="0" err="1" smtClean="0"/>
              <a:t>official</a:t>
            </a:r>
            <a:r>
              <a:rPr lang="en-US" dirty="0" smtClean="0"/>
              <a:t> historians (mainly in school education), emphasizing unchanged continuity of the nation and struggling with </a:t>
            </a:r>
            <a:r>
              <a:rPr lang="cs-CZ" dirty="0" err="1" smtClean="0"/>
              <a:t>some</a:t>
            </a:r>
            <a:r>
              <a:rPr lang="en-US" dirty="0" smtClean="0"/>
              <a:t> „other“.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rmAutofit fontScale="77500" lnSpcReduction="20000"/>
          </a:bodyPr>
          <a:lstStyle/>
          <a:p>
            <a:r>
              <a:rPr lang="en-US" dirty="0" smtClean="0"/>
              <a:t>Why „perceived“ differences? Some ethnic groups are very similar in terms of culture but due to historical reasons they developed as distinct ethnic groups (e.g. Serbs and Croats).  Therefore, they have to emphasize one ethnic element (e.g. religion) and diminish other (e.g. language). Or they have to exaggerate some element that in fact almost does not exist (it is often a case of culturally assimilated ethnic minorities). </a:t>
            </a:r>
            <a:r>
              <a:rPr lang="cs-CZ" dirty="0" smtClean="0"/>
              <a:t>D. </a:t>
            </a:r>
            <a:r>
              <a:rPr lang="cs-CZ" dirty="0" err="1" smtClean="0"/>
              <a:t>Horowitz</a:t>
            </a:r>
            <a:r>
              <a:rPr lang="cs-CZ" dirty="0" smtClean="0"/>
              <a:t> (p. 18): „</a:t>
            </a:r>
            <a:r>
              <a:rPr lang="cs-CZ" dirty="0" err="1" smtClean="0"/>
              <a:t>Cleavage</a:t>
            </a:r>
            <a:r>
              <a:rPr lang="cs-CZ" dirty="0" smtClean="0"/>
              <a:t> </a:t>
            </a:r>
            <a:r>
              <a:rPr lang="cs-CZ" dirty="0" err="1" smtClean="0"/>
              <a:t>drives</a:t>
            </a:r>
            <a:r>
              <a:rPr lang="cs-CZ" dirty="0" smtClean="0"/>
              <a:t> </a:t>
            </a:r>
            <a:r>
              <a:rPr lang="cs-CZ" dirty="0" err="1" smtClean="0"/>
              <a:t>culture</a:t>
            </a:r>
            <a:r>
              <a:rPr lang="cs-CZ" dirty="0" smtClean="0"/>
              <a:t> more </a:t>
            </a:r>
            <a:r>
              <a:rPr lang="cs-CZ" dirty="0" err="1" smtClean="0"/>
              <a:t>than</a:t>
            </a:r>
            <a:r>
              <a:rPr lang="cs-CZ" dirty="0" smtClean="0"/>
              <a:t> </a:t>
            </a:r>
            <a:r>
              <a:rPr lang="cs-CZ" dirty="0" err="1" smtClean="0"/>
              <a:t>culture</a:t>
            </a:r>
            <a:r>
              <a:rPr lang="cs-CZ" dirty="0" smtClean="0"/>
              <a:t> </a:t>
            </a:r>
            <a:r>
              <a:rPr lang="cs-CZ" dirty="0" err="1" smtClean="0"/>
              <a:t>drives</a:t>
            </a:r>
            <a:r>
              <a:rPr lang="cs-CZ" dirty="0" smtClean="0"/>
              <a:t> </a:t>
            </a:r>
            <a:r>
              <a:rPr lang="cs-CZ" dirty="0" err="1" smtClean="0"/>
              <a:t>cleavage</a:t>
            </a:r>
            <a:r>
              <a:rPr lang="cs-CZ" dirty="0" smtClean="0"/>
              <a:t>.“</a:t>
            </a:r>
            <a:endParaRPr lang="en-US" dirty="0" smtClean="0"/>
          </a:p>
          <a:p>
            <a:r>
              <a:rPr lang="en-US" dirty="0" smtClean="0"/>
              <a:t>On the other hand, there are significant cultural differences between groups as well as within groups but if the groups do not constitute different ethnic identities from historical reasons the differences do not stand as ethnic boundary markers.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idx="1"/>
          </p:nvPr>
        </p:nvSpPr>
        <p:spPr/>
        <p:txBody>
          <a:bodyPr>
            <a:normAutofit fontScale="92500" lnSpcReduction="10000"/>
          </a:bodyPr>
          <a:lstStyle/>
          <a:p>
            <a:r>
              <a:rPr lang="en-US" dirty="0" smtClean="0"/>
              <a:t>Ethnic identity was „invented“ to replace lost ties to rural-kinship primary groups which were interrupted by modernization processes (urbanization, industrialization etc.)</a:t>
            </a:r>
          </a:p>
          <a:p>
            <a:r>
              <a:rPr lang="en-US" dirty="0" smtClean="0"/>
              <a:t>Ties to primary groups</a:t>
            </a:r>
            <a:r>
              <a:rPr lang="cs-CZ" dirty="0" smtClean="0"/>
              <a:t> („</a:t>
            </a:r>
            <a:r>
              <a:rPr lang="cs-CZ" dirty="0" err="1" smtClean="0"/>
              <a:t>Gemeinschaft</a:t>
            </a:r>
            <a:r>
              <a:rPr lang="cs-CZ" dirty="0" smtClean="0"/>
              <a:t>“)</a:t>
            </a:r>
            <a:r>
              <a:rPr lang="en-US" dirty="0" smtClean="0"/>
              <a:t> are extremely important for psychological wellbeing (maybe evolutionary conditioned). Thus</a:t>
            </a:r>
            <a:r>
              <a:rPr lang="cs-CZ" dirty="0" smtClean="0"/>
              <a:t>,</a:t>
            </a:r>
            <a:r>
              <a:rPr lang="en-US" dirty="0" smtClean="0"/>
              <a:t> there was an urgent need for identity which could simulate and evoke them in wider masses of individualized workers</a:t>
            </a:r>
            <a:r>
              <a:rPr lang="cs-CZ" dirty="0" smtClean="0"/>
              <a:t> („</a:t>
            </a:r>
            <a:r>
              <a:rPr lang="cs-CZ" dirty="0" err="1" smtClean="0"/>
              <a:t>Gesellschaft</a:t>
            </a:r>
            <a:r>
              <a:rPr lang="cs-CZ" dirty="0" smtClean="0"/>
              <a:t>“)</a:t>
            </a: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rmAutofit fontScale="92500" lnSpcReduction="20000"/>
          </a:bodyPr>
          <a:lstStyle/>
          <a:p>
            <a:r>
              <a:rPr lang="en-US" dirty="0" smtClean="0"/>
              <a:t>It was a typical process in Europe since late 18th century (to this day in some cases). </a:t>
            </a:r>
          </a:p>
          <a:p>
            <a:r>
              <a:rPr lang="en-US" dirty="0" smtClean="0"/>
              <a:t>However, ethnic identity can develop also in agricultural non-Western societies without breaking away from primary groups when there is a need to create a strong collective identity in a large group. </a:t>
            </a:r>
            <a:r>
              <a:rPr lang="en-US" dirty="0" err="1" smtClean="0"/>
              <a:t>Eleme</a:t>
            </a:r>
            <a:r>
              <a:rPr lang="cs-CZ" dirty="0" smtClean="0"/>
              <a:t>n</a:t>
            </a:r>
            <a:r>
              <a:rPr lang="en-US" dirty="0" err="1" smtClean="0"/>
              <a:t>ts</a:t>
            </a:r>
            <a:r>
              <a:rPr lang="en-US" dirty="0" smtClean="0"/>
              <a:t> of modernization are often used in this process (unified education, standardized language, mass media, communication technologies, means of transport etc.)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en-US" dirty="0"/>
          </a:p>
        </p:txBody>
      </p:sp>
      <p:sp>
        <p:nvSpPr>
          <p:cNvPr id="3" name="Zástupný symbol pro obsah 2"/>
          <p:cNvSpPr>
            <a:spLocks noGrp="1"/>
          </p:cNvSpPr>
          <p:nvPr>
            <p:ph idx="1"/>
          </p:nvPr>
        </p:nvSpPr>
        <p:spPr/>
        <p:txBody>
          <a:bodyPr>
            <a:normAutofit fontScale="92500" lnSpcReduction="10000"/>
          </a:bodyPr>
          <a:lstStyle/>
          <a:p>
            <a:r>
              <a:rPr lang="en-US" dirty="0" smtClean="0"/>
              <a:t>Does ethnic identity produce an ethnic group in a „strong“ sense (i.e. externally bounded, internally homogenous group, a community)? </a:t>
            </a:r>
          </a:p>
          <a:p>
            <a:r>
              <a:rPr lang="en-US" dirty="0" smtClean="0"/>
              <a:t>No. Once it appears it usually establishes only </a:t>
            </a:r>
            <a:r>
              <a:rPr lang="en-US" b="1" dirty="0" smtClean="0"/>
              <a:t>ethnic category</a:t>
            </a:r>
            <a:r>
              <a:rPr lang="en-US" dirty="0" smtClean="0"/>
              <a:t> in a long term, i.e.</a:t>
            </a:r>
            <a:r>
              <a:rPr lang="cs-CZ" dirty="0" smtClean="0"/>
              <a:t>,</a:t>
            </a:r>
            <a:r>
              <a:rPr lang="en-US" dirty="0" smtClean="0"/>
              <a:t> cognition/</a:t>
            </a:r>
            <a:r>
              <a:rPr lang="en-US" dirty="0" err="1" smtClean="0"/>
              <a:t>kn</a:t>
            </a:r>
            <a:r>
              <a:rPr lang="cs-CZ" dirty="0" smtClean="0"/>
              <a:t>o</a:t>
            </a:r>
            <a:r>
              <a:rPr lang="en-US" dirty="0" err="1" smtClean="0"/>
              <a:t>wledge</a:t>
            </a:r>
            <a:r>
              <a:rPr lang="en-US" dirty="0" smtClean="0"/>
              <a:t> of </a:t>
            </a:r>
            <a:r>
              <a:rPr lang="en-US" dirty="0" err="1" smtClean="0"/>
              <a:t>belongin</a:t>
            </a:r>
            <a:r>
              <a:rPr lang="cs-CZ" dirty="0" smtClean="0"/>
              <a:t>g</a:t>
            </a:r>
            <a:r>
              <a:rPr lang="en-US" dirty="0" smtClean="0"/>
              <a:t> to/ being labeled as a member of some ethnic group. </a:t>
            </a:r>
          </a:p>
          <a:p>
            <a:r>
              <a:rPr lang="en-US" dirty="0" smtClean="0"/>
              <a:t>In other words, it produces </a:t>
            </a:r>
            <a:r>
              <a:rPr lang="en-US" b="1" dirty="0" smtClean="0"/>
              <a:t>identification</a:t>
            </a:r>
            <a:r>
              <a:rPr lang="cs-CZ" b="1" dirty="0" smtClean="0"/>
              <a:t> </a:t>
            </a:r>
            <a:r>
              <a:rPr lang="cs-CZ" dirty="0" smtClean="0"/>
              <a:t>as/</a:t>
            </a:r>
            <a:r>
              <a:rPr lang="cs-CZ" dirty="0" err="1" smtClean="0"/>
              <a:t>with</a:t>
            </a:r>
            <a:r>
              <a:rPr lang="cs-CZ" dirty="0" smtClean="0"/>
              <a:t> </a:t>
            </a:r>
            <a:r>
              <a:rPr lang="cs-CZ" dirty="0" err="1" smtClean="0"/>
              <a:t>somethnig</a:t>
            </a:r>
            <a:r>
              <a:rPr lang="cs-CZ" dirty="0" smtClean="0"/>
              <a:t> (</a:t>
            </a:r>
            <a:r>
              <a:rPr lang="cs-CZ" dirty="0" err="1" smtClean="0"/>
              <a:t>people</a:t>
            </a:r>
            <a:r>
              <a:rPr lang="cs-CZ" dirty="0" smtClean="0"/>
              <a:t> are </a:t>
            </a:r>
            <a:r>
              <a:rPr lang="cs-CZ" dirty="0" err="1" smtClean="0"/>
              <a:t>identified</a:t>
            </a:r>
            <a:r>
              <a:rPr lang="cs-CZ" dirty="0" smtClean="0"/>
              <a:t> as </a:t>
            </a:r>
            <a:r>
              <a:rPr lang="cs-CZ" dirty="0" err="1" smtClean="0"/>
              <a:t>Hungarians</a:t>
            </a:r>
            <a:r>
              <a:rPr lang="cs-CZ" dirty="0" smtClean="0"/>
              <a:t> </a:t>
            </a:r>
            <a:r>
              <a:rPr lang="cs-CZ" dirty="0" err="1" smtClean="0"/>
              <a:t>etc</a:t>
            </a:r>
            <a:r>
              <a:rPr lang="cs-CZ" dirty="0" smtClean="0"/>
              <a:t>.)</a:t>
            </a:r>
            <a:r>
              <a:rPr lang="en-US" b="1" dirty="0" smtClean="0"/>
              <a:t>.</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idx="1"/>
          </p:nvPr>
        </p:nvSpPr>
        <p:spPr/>
        <p:txBody>
          <a:bodyPr>
            <a:normAutofit fontScale="85000" lnSpcReduction="10000"/>
          </a:bodyPr>
          <a:lstStyle/>
          <a:p>
            <a:r>
              <a:rPr lang="en-US" dirty="0" smtClean="0"/>
              <a:t>Ethnic category is not established for ever (it can disappear like </a:t>
            </a:r>
            <a:r>
              <a:rPr lang="cs-CZ" dirty="0" err="1" smtClean="0"/>
              <a:t>popular</a:t>
            </a:r>
            <a:r>
              <a:rPr lang="cs-CZ" dirty="0" smtClean="0"/>
              <a:t> </a:t>
            </a:r>
            <a:r>
              <a:rPr lang="cs-CZ" dirty="0" err="1" smtClean="0"/>
              <a:t>interwar</a:t>
            </a:r>
            <a:r>
              <a:rPr lang="cs-CZ" dirty="0" smtClean="0"/>
              <a:t> idea </a:t>
            </a:r>
            <a:r>
              <a:rPr lang="cs-CZ" dirty="0" err="1" smtClean="0"/>
              <a:t>of</a:t>
            </a:r>
            <a:r>
              <a:rPr lang="en-US" dirty="0" smtClean="0"/>
              <a:t> „Czechoslovak nation“) but it is usually fostered by state (if there is any) through institutional structure (state institutions, schools etc.) so that one can hardly </a:t>
            </a:r>
            <a:r>
              <a:rPr lang="en-US" dirty="0" err="1" smtClean="0"/>
              <a:t>forg</a:t>
            </a:r>
            <a:r>
              <a:rPr lang="cs-CZ" dirty="0" smtClean="0"/>
              <a:t>e</a:t>
            </a:r>
            <a:r>
              <a:rPr lang="en-US" dirty="0" smtClean="0"/>
              <a:t>t about it. </a:t>
            </a:r>
          </a:p>
          <a:p>
            <a:r>
              <a:rPr lang="en-US" dirty="0" smtClean="0"/>
              <a:t>Ethnic category can also be „prepared“ for population whose members do not feel any ethnic identity (ethnically indifferent, e.g. some Roma). It is done by ethnic discourse of other population and/or it is an effect of specific historical group naming (connected to race, language, profession, religion, caste etc.).   </a:t>
            </a:r>
            <a:endParaRPr lang="en-US"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25548</TotalTime>
  <Words>2083</Words>
  <Application>Microsoft Office PowerPoint</Application>
  <PresentationFormat>Předvádění na obrazovce (4:3)</PresentationFormat>
  <Paragraphs>118</Paragraphs>
  <Slides>23</Slides>
  <Notes>23</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sady Office</vt:lpstr>
      <vt:lpstr>Ethnicity and Ethnic Conflicts</vt:lpstr>
      <vt:lpstr>What is ethnicity?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Ethnic identity is usually just one of many identities (identifications) that modern Europeans feel (identify with). </vt:lpstr>
      <vt:lpstr>Ethnic identity is usually surpassed by other – stronger - identities  (it may change according to situational social context)</vt:lpstr>
      <vt:lpstr>Ethnic identity can be almost negligible (it may change according to situational social context)</vt:lpstr>
      <vt:lpstr>Ethnic Conflict - definition</vt:lpstr>
      <vt:lpstr>Ethnic Conflict - definition</vt:lpstr>
      <vt:lpstr>Ethnic Conflict – instrumentalist (soft) approach</vt:lpstr>
      <vt:lpstr>Ethnic Conflict – primordial/essential (hard) influence</vt:lpstr>
      <vt:lpstr>1)</vt:lpstr>
      <vt:lpstr>2)</vt:lpstr>
      <vt:lpstr>A rally during Irish war for independence</vt:lpstr>
      <vt:lpstr>2)</vt:lpstr>
      <vt:lpstr>Scenario of ethnic conflict (type: anti-Roma riots)</vt:lpstr>
      <vt:lpstr>Scenario of ethnic conflict (type: Jugoslavian wars)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Ethnic Conflicts</dc:title>
  <dc:creator>Acer</dc:creator>
  <cp:lastModifiedBy>Ondřej Klípa</cp:lastModifiedBy>
  <cp:revision>173</cp:revision>
  <dcterms:created xsi:type="dcterms:W3CDTF">2012-10-08T19:27:13Z</dcterms:created>
  <dcterms:modified xsi:type="dcterms:W3CDTF">2013-10-15T09:23:59Z</dcterms:modified>
</cp:coreProperties>
</file>