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9" r:id="rId4"/>
    <p:sldId id="268" r:id="rId5"/>
    <p:sldId id="257" r:id="rId6"/>
    <p:sldId id="258" r:id="rId7"/>
    <p:sldId id="259" r:id="rId8"/>
    <p:sldId id="260" r:id="rId9"/>
    <p:sldId id="261" r:id="rId10"/>
    <p:sldId id="262" r:id="rId11"/>
    <p:sldId id="263" r:id="rId12"/>
    <p:sldId id="264" r:id="rId13"/>
    <p:sldId id="265" r:id="rId14"/>
    <p:sldId id="266" r:id="rId15"/>
    <p:sldId id="270" r:id="rId16"/>
    <p:sldId id="271" r:id="rId17"/>
    <p:sldId id="272" r:id="rId18"/>
    <p:sldId id="273" r:id="rId19"/>
    <p:sldId id="274"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533DB7B7-D014-4DDC-A5BB-C973FB638C78}" type="datetimeFigureOut">
              <a:rPr lang="cs-CZ" smtClean="0"/>
              <a:t>23.10.2019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D7BBBE-3849-43CC-AF61-74152E74E965}" type="slidenum">
              <a:rPr lang="cs-CZ" smtClean="0"/>
              <a:t>‹#›</a:t>
            </a:fld>
            <a:endParaRPr lang="cs-CZ"/>
          </a:p>
        </p:txBody>
      </p:sp>
    </p:spTree>
    <p:extLst>
      <p:ext uri="{BB962C8B-B14F-4D97-AF65-F5344CB8AC3E}">
        <p14:creationId xmlns:p14="http://schemas.microsoft.com/office/powerpoint/2010/main" val="3732516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33DB7B7-D014-4DDC-A5BB-C973FB638C78}" type="datetimeFigureOut">
              <a:rPr lang="cs-CZ" smtClean="0"/>
              <a:t>23.10.2019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D7BBBE-3849-43CC-AF61-74152E74E965}" type="slidenum">
              <a:rPr lang="cs-CZ" smtClean="0"/>
              <a:t>‹#›</a:t>
            </a:fld>
            <a:endParaRPr lang="cs-CZ"/>
          </a:p>
        </p:txBody>
      </p:sp>
    </p:spTree>
    <p:extLst>
      <p:ext uri="{BB962C8B-B14F-4D97-AF65-F5344CB8AC3E}">
        <p14:creationId xmlns:p14="http://schemas.microsoft.com/office/powerpoint/2010/main" val="309076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33DB7B7-D014-4DDC-A5BB-C973FB638C78}" type="datetimeFigureOut">
              <a:rPr lang="cs-CZ" smtClean="0"/>
              <a:t>23.10.2019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D7BBBE-3849-43CC-AF61-74152E74E965}" type="slidenum">
              <a:rPr lang="cs-CZ" smtClean="0"/>
              <a:t>‹#›</a:t>
            </a:fld>
            <a:endParaRPr lang="cs-CZ"/>
          </a:p>
        </p:txBody>
      </p:sp>
    </p:spTree>
    <p:extLst>
      <p:ext uri="{BB962C8B-B14F-4D97-AF65-F5344CB8AC3E}">
        <p14:creationId xmlns:p14="http://schemas.microsoft.com/office/powerpoint/2010/main" val="1975562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33DB7B7-D014-4DDC-A5BB-C973FB638C78}" type="datetimeFigureOut">
              <a:rPr lang="cs-CZ" smtClean="0"/>
              <a:t>23.10.2019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D7BBBE-3849-43CC-AF61-74152E74E965}" type="slidenum">
              <a:rPr lang="cs-CZ" smtClean="0"/>
              <a:t>‹#›</a:t>
            </a:fld>
            <a:endParaRPr lang="cs-CZ"/>
          </a:p>
        </p:txBody>
      </p:sp>
    </p:spTree>
    <p:extLst>
      <p:ext uri="{BB962C8B-B14F-4D97-AF65-F5344CB8AC3E}">
        <p14:creationId xmlns:p14="http://schemas.microsoft.com/office/powerpoint/2010/main" val="1028870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533DB7B7-D014-4DDC-A5BB-C973FB638C78}" type="datetimeFigureOut">
              <a:rPr lang="cs-CZ" smtClean="0"/>
              <a:t>23.10.2019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D7BBBE-3849-43CC-AF61-74152E74E965}" type="slidenum">
              <a:rPr lang="cs-CZ" smtClean="0"/>
              <a:t>‹#›</a:t>
            </a:fld>
            <a:endParaRPr lang="cs-CZ"/>
          </a:p>
        </p:txBody>
      </p:sp>
    </p:spTree>
    <p:extLst>
      <p:ext uri="{BB962C8B-B14F-4D97-AF65-F5344CB8AC3E}">
        <p14:creationId xmlns:p14="http://schemas.microsoft.com/office/powerpoint/2010/main" val="1800234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33DB7B7-D014-4DDC-A5BB-C973FB638C78}" type="datetimeFigureOut">
              <a:rPr lang="cs-CZ" smtClean="0"/>
              <a:t>23.10.2019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1D7BBBE-3849-43CC-AF61-74152E74E965}" type="slidenum">
              <a:rPr lang="cs-CZ" smtClean="0"/>
              <a:t>‹#›</a:t>
            </a:fld>
            <a:endParaRPr lang="cs-CZ"/>
          </a:p>
        </p:txBody>
      </p:sp>
    </p:spTree>
    <p:extLst>
      <p:ext uri="{BB962C8B-B14F-4D97-AF65-F5344CB8AC3E}">
        <p14:creationId xmlns:p14="http://schemas.microsoft.com/office/powerpoint/2010/main" val="3253518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33DB7B7-D014-4DDC-A5BB-C973FB638C78}" type="datetimeFigureOut">
              <a:rPr lang="cs-CZ" smtClean="0"/>
              <a:t>23.10.2019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1D7BBBE-3849-43CC-AF61-74152E74E965}" type="slidenum">
              <a:rPr lang="cs-CZ" smtClean="0"/>
              <a:t>‹#›</a:t>
            </a:fld>
            <a:endParaRPr lang="cs-CZ"/>
          </a:p>
        </p:txBody>
      </p:sp>
    </p:spTree>
    <p:extLst>
      <p:ext uri="{BB962C8B-B14F-4D97-AF65-F5344CB8AC3E}">
        <p14:creationId xmlns:p14="http://schemas.microsoft.com/office/powerpoint/2010/main" val="3146994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33DB7B7-D014-4DDC-A5BB-C973FB638C78}" type="datetimeFigureOut">
              <a:rPr lang="cs-CZ" smtClean="0"/>
              <a:t>23.10.2019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1D7BBBE-3849-43CC-AF61-74152E74E965}" type="slidenum">
              <a:rPr lang="cs-CZ" smtClean="0"/>
              <a:t>‹#›</a:t>
            </a:fld>
            <a:endParaRPr lang="cs-CZ"/>
          </a:p>
        </p:txBody>
      </p:sp>
    </p:spTree>
    <p:extLst>
      <p:ext uri="{BB962C8B-B14F-4D97-AF65-F5344CB8AC3E}">
        <p14:creationId xmlns:p14="http://schemas.microsoft.com/office/powerpoint/2010/main" val="2560667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33DB7B7-D014-4DDC-A5BB-C973FB638C78}" type="datetimeFigureOut">
              <a:rPr lang="cs-CZ" smtClean="0"/>
              <a:t>23.10.2019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1D7BBBE-3849-43CC-AF61-74152E74E965}" type="slidenum">
              <a:rPr lang="cs-CZ" smtClean="0"/>
              <a:t>‹#›</a:t>
            </a:fld>
            <a:endParaRPr lang="cs-CZ"/>
          </a:p>
        </p:txBody>
      </p:sp>
    </p:spTree>
    <p:extLst>
      <p:ext uri="{BB962C8B-B14F-4D97-AF65-F5344CB8AC3E}">
        <p14:creationId xmlns:p14="http://schemas.microsoft.com/office/powerpoint/2010/main" val="4046473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533DB7B7-D014-4DDC-A5BB-C973FB638C78}" type="datetimeFigureOut">
              <a:rPr lang="cs-CZ" smtClean="0"/>
              <a:t>23.10.2019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1D7BBBE-3849-43CC-AF61-74152E74E965}" type="slidenum">
              <a:rPr lang="cs-CZ" smtClean="0"/>
              <a:t>‹#›</a:t>
            </a:fld>
            <a:endParaRPr lang="cs-CZ"/>
          </a:p>
        </p:txBody>
      </p:sp>
    </p:spTree>
    <p:extLst>
      <p:ext uri="{BB962C8B-B14F-4D97-AF65-F5344CB8AC3E}">
        <p14:creationId xmlns:p14="http://schemas.microsoft.com/office/powerpoint/2010/main" val="3756207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533DB7B7-D014-4DDC-A5BB-C973FB638C78}" type="datetimeFigureOut">
              <a:rPr lang="cs-CZ" smtClean="0"/>
              <a:t>23.10.2019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1D7BBBE-3849-43CC-AF61-74152E74E965}" type="slidenum">
              <a:rPr lang="cs-CZ" smtClean="0"/>
              <a:t>‹#›</a:t>
            </a:fld>
            <a:endParaRPr lang="cs-CZ"/>
          </a:p>
        </p:txBody>
      </p:sp>
    </p:spTree>
    <p:extLst>
      <p:ext uri="{BB962C8B-B14F-4D97-AF65-F5344CB8AC3E}">
        <p14:creationId xmlns:p14="http://schemas.microsoft.com/office/powerpoint/2010/main" val="3856871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3DB7B7-D014-4DDC-A5BB-C973FB638C78}" type="datetimeFigureOut">
              <a:rPr lang="cs-CZ" smtClean="0"/>
              <a:t>23.10.2019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D7BBBE-3849-43CC-AF61-74152E74E965}" type="slidenum">
              <a:rPr lang="cs-CZ" smtClean="0"/>
              <a:t>‹#›</a:t>
            </a:fld>
            <a:endParaRPr lang="cs-CZ"/>
          </a:p>
        </p:txBody>
      </p:sp>
    </p:spTree>
    <p:extLst>
      <p:ext uri="{BB962C8B-B14F-4D97-AF65-F5344CB8AC3E}">
        <p14:creationId xmlns:p14="http://schemas.microsoft.com/office/powerpoint/2010/main" val="708257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ANTROPOMOTORIKA I.</a:t>
            </a:r>
            <a:endParaRPr lang="cs-CZ" dirty="0"/>
          </a:p>
        </p:txBody>
      </p:sp>
      <p:sp>
        <p:nvSpPr>
          <p:cNvPr id="3" name="Podnadpis 2"/>
          <p:cNvSpPr>
            <a:spLocks noGrp="1"/>
          </p:cNvSpPr>
          <p:nvPr>
            <p:ph type="subTitle" idx="1"/>
          </p:nvPr>
        </p:nvSpPr>
        <p:spPr/>
        <p:txBody>
          <a:bodyPr/>
          <a:lstStyle/>
          <a:p>
            <a:r>
              <a:rPr lang="cs-CZ" dirty="0" smtClean="0"/>
              <a:t>MARTIN DLOUHÝ</a:t>
            </a:r>
            <a:endParaRPr lang="cs-CZ" dirty="0"/>
          </a:p>
        </p:txBody>
      </p:sp>
    </p:spTree>
    <p:extLst>
      <p:ext uri="{BB962C8B-B14F-4D97-AF65-F5344CB8AC3E}">
        <p14:creationId xmlns:p14="http://schemas.microsoft.com/office/powerpoint/2010/main" val="1682461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53035"/>
          </a:xfrm>
        </p:spPr>
        <p:txBody>
          <a:bodyPr>
            <a:normAutofit fontScale="90000"/>
          </a:bodyPr>
          <a:lstStyle/>
          <a:p>
            <a:endParaRPr lang="cs-CZ" dirty="0"/>
          </a:p>
        </p:txBody>
      </p:sp>
      <p:sp>
        <p:nvSpPr>
          <p:cNvPr id="3" name="Zástupný symbol pro obsah 2"/>
          <p:cNvSpPr>
            <a:spLocks noGrp="1"/>
          </p:cNvSpPr>
          <p:nvPr>
            <p:ph idx="1"/>
          </p:nvPr>
        </p:nvSpPr>
        <p:spPr>
          <a:xfrm>
            <a:off x="838200" y="632460"/>
            <a:ext cx="10515600" cy="5544503"/>
          </a:xfrm>
        </p:spPr>
        <p:txBody>
          <a:bodyPr>
            <a:normAutofit fontScale="85000" lnSpcReduction="20000"/>
          </a:bodyPr>
          <a:lstStyle/>
          <a:p>
            <a:pPr marL="0" indent="0">
              <a:buNone/>
            </a:pPr>
            <a:r>
              <a:rPr lang="cs-CZ" dirty="0" smtClean="0"/>
              <a:t>V odborné terminologii se setkáváme s dalšími pojmy příbuznými pojmu motorika – mobilita, motilita, aktivita, </a:t>
            </a:r>
            <a:r>
              <a:rPr lang="cs-CZ" dirty="0" err="1" smtClean="0"/>
              <a:t>kinéza</a:t>
            </a:r>
            <a:r>
              <a:rPr lang="cs-CZ" dirty="0" smtClean="0"/>
              <a:t>. I když jsou tato slova podobná, nejsou synonymy. Jsou to odborné termíny, které se používají podle toho jak se v dané krajině či vědě obvykle používají.</a:t>
            </a:r>
          </a:p>
          <a:p>
            <a:r>
              <a:rPr lang="cs-CZ" dirty="0" err="1" smtClean="0"/>
              <a:t>Senzomotorika</a:t>
            </a:r>
            <a:r>
              <a:rPr lang="cs-CZ" dirty="0" smtClean="0"/>
              <a:t> [něm. </a:t>
            </a:r>
            <a:r>
              <a:rPr lang="cs-CZ" dirty="0" err="1" smtClean="0"/>
              <a:t>Sensomotorik</a:t>
            </a:r>
            <a:r>
              <a:rPr lang="cs-CZ" dirty="0" smtClean="0"/>
              <a:t>] - spojení motoriky se senzorickými orgány, které zprostředkovávají podněty z vnějšího prostředí. Jde o spojení dvou částí reflexního oblouku – senzorické a motorické, kde první část reprezentuje vstupní a druhá výstupní mechanismy v řídícím procesu člověka – prostředí. Nejvýznamnějším senzorickým orgánem jsou pro motoriku zrak, sluch a hmat. (Kasa 2002)</a:t>
            </a:r>
          </a:p>
          <a:p>
            <a:r>
              <a:rPr lang="cs-CZ" dirty="0" smtClean="0"/>
              <a:t>Senzorické schopnosti [angl. </a:t>
            </a:r>
            <a:r>
              <a:rPr lang="cs-CZ" dirty="0" err="1" smtClean="0"/>
              <a:t>sensorials</a:t>
            </a:r>
            <a:r>
              <a:rPr lang="cs-CZ" dirty="0" smtClean="0"/>
              <a:t> </a:t>
            </a:r>
            <a:r>
              <a:rPr lang="cs-CZ" dirty="0" err="1" smtClean="0"/>
              <a:t>ability</a:t>
            </a:r>
            <a:r>
              <a:rPr lang="cs-CZ" dirty="0" smtClean="0"/>
              <a:t>, něm. </a:t>
            </a:r>
            <a:r>
              <a:rPr lang="cs-CZ" dirty="0" err="1" smtClean="0"/>
              <a:t>die</a:t>
            </a:r>
            <a:r>
              <a:rPr lang="cs-CZ" dirty="0" smtClean="0"/>
              <a:t> </a:t>
            </a:r>
            <a:r>
              <a:rPr lang="cs-CZ" dirty="0" err="1" smtClean="0"/>
              <a:t>Sensorielleveranlagungen</a:t>
            </a:r>
            <a:r>
              <a:rPr lang="cs-CZ" dirty="0" smtClean="0"/>
              <a:t>] - schopnosti zabezpečující příjem informací z vnějšího prostředí. Podmiňují vnímaní, pociťování pohybu, prostoru, času a jiných parametrů pomocí smyslových orgánů, očí, uší a proprioreceptorů. Patří sem i pohybová reakce na podněty, postřeh, koncentrace, rozdělení, výdrž a propojování pozornosti. Ve sportu je důležité výběrové vnímání, které se realizuje na základě předcházejících zkušeností sportovců. Senzorické schopnosti tvoří významný základ pro koordinační schopnosti. Jsou důležitou složkou výkonnosti sportovců ve střelbě, lukostřelbě, hrách, boxu, šermu apod. (Kasa 2002).</a:t>
            </a:r>
            <a:endParaRPr lang="cs-CZ" dirty="0"/>
          </a:p>
        </p:txBody>
      </p:sp>
    </p:spTree>
    <p:extLst>
      <p:ext uri="{BB962C8B-B14F-4D97-AF65-F5344CB8AC3E}">
        <p14:creationId xmlns:p14="http://schemas.microsoft.com/office/powerpoint/2010/main" val="611934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b="1" dirty="0" err="1" smtClean="0"/>
              <a:t>Antropomotorika</a:t>
            </a:r>
            <a:r>
              <a:rPr lang="cs-CZ" dirty="0" smtClean="0"/>
              <a:t> je jednou ze základních vědních </a:t>
            </a:r>
            <a:r>
              <a:rPr lang="cs-CZ" dirty="0" smtClean="0"/>
              <a:t>disciplín </a:t>
            </a:r>
            <a:r>
              <a:rPr lang="cs-CZ" dirty="0" smtClean="0"/>
              <a:t>vědního oboru </a:t>
            </a:r>
            <a:r>
              <a:rPr lang="cs-CZ" dirty="0" err="1" smtClean="0"/>
              <a:t>kinantropologie</a:t>
            </a:r>
            <a:r>
              <a:rPr lang="cs-CZ" dirty="0" smtClean="0"/>
              <a:t>. Její název vznikl spojením historických pojmů – řeckého </a:t>
            </a:r>
            <a:r>
              <a:rPr lang="cs-CZ" dirty="0" err="1" smtClean="0"/>
              <a:t>anthropos</a:t>
            </a:r>
            <a:r>
              <a:rPr lang="cs-CZ" dirty="0" smtClean="0"/>
              <a:t> = člověk a latinského </a:t>
            </a:r>
            <a:r>
              <a:rPr lang="cs-CZ" dirty="0" err="1" smtClean="0"/>
              <a:t>motus</a:t>
            </a:r>
            <a:r>
              <a:rPr lang="cs-CZ" dirty="0" smtClean="0"/>
              <a:t> = pohyb. Obsahem </a:t>
            </a:r>
            <a:r>
              <a:rPr lang="cs-CZ" dirty="0" err="1" smtClean="0"/>
              <a:t>antropomotoriky</a:t>
            </a:r>
            <a:r>
              <a:rPr lang="cs-CZ" dirty="0" smtClean="0"/>
              <a:t> je studium motoriky člověka z její vnitřní i vnější stránky. Vnitřní stránku tvoří pohybové předpoklady, tj. dispozice, schopnosti, zkušenosti, dovednosti, vědomosti. Jsou dány vzájemnou integrací prakticky všech biologických systémů lidského organismu, které se svými funkcemi podílejí na pohybové činnosti člověka. Vnější stránku motoriky tvoří konkrétní, pozorovatelné projevy pohybové činnosti: tělesná cvičení realizovaná v nejrůznějších formách (v tělesné výchově, sportu rekreačním i vrcholovém, pohybové terapii apod.) i v dalších motorických činnostech v běžném životě nebo v pracovním procesu. Tyto vnější pohybové projevy </a:t>
            </a:r>
            <a:r>
              <a:rPr lang="cs-CZ" dirty="0" err="1" smtClean="0"/>
              <a:t>antropomotoriky</a:t>
            </a:r>
            <a:r>
              <a:rPr lang="cs-CZ" dirty="0" smtClean="0"/>
              <a:t> pak zkoumáme a hodnotíme prostřednictvím diagnostikování (měření, testování) motorických projevů. Uvedené skutečnosti je možno shrnout do stručné definice: </a:t>
            </a:r>
          </a:p>
          <a:p>
            <a:pPr marL="0" indent="0">
              <a:buNone/>
            </a:pPr>
            <a:r>
              <a:rPr lang="cs-CZ" b="1" i="1" dirty="0" err="1" smtClean="0"/>
              <a:t>Antropomotorika</a:t>
            </a:r>
            <a:r>
              <a:rPr lang="cs-CZ" b="1" i="1" dirty="0" smtClean="0"/>
              <a:t> je vědní disciplína, která zkoumá struktury a vztahy mezi vnitřními předpoklady a vnějšími pohybovými projevy člověka.</a:t>
            </a:r>
            <a:endParaRPr lang="cs-CZ" b="1" i="1" dirty="0"/>
          </a:p>
        </p:txBody>
      </p:sp>
    </p:spTree>
    <p:extLst>
      <p:ext uri="{BB962C8B-B14F-4D97-AF65-F5344CB8AC3E}">
        <p14:creationId xmlns:p14="http://schemas.microsoft.com/office/powerpoint/2010/main" val="4043901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Předmět </a:t>
            </a:r>
            <a:r>
              <a:rPr lang="cs-CZ" b="1" dirty="0" err="1" smtClean="0"/>
              <a:t>antropomotoriky</a:t>
            </a:r>
            <a:endParaRPr lang="cs-CZ" b="1" dirty="0"/>
          </a:p>
        </p:txBody>
      </p:sp>
      <p:sp>
        <p:nvSpPr>
          <p:cNvPr id="3" name="Zástupný symbol pro obsah 2"/>
          <p:cNvSpPr>
            <a:spLocks noGrp="1"/>
          </p:cNvSpPr>
          <p:nvPr>
            <p:ph idx="1"/>
          </p:nvPr>
        </p:nvSpPr>
        <p:spPr/>
        <p:txBody>
          <a:bodyPr/>
          <a:lstStyle/>
          <a:p>
            <a:pPr marL="0" indent="0">
              <a:buNone/>
            </a:pPr>
            <a:r>
              <a:rPr lang="cs-CZ" dirty="0" smtClean="0"/>
              <a:t>Předmětem </a:t>
            </a:r>
            <a:r>
              <a:rPr lang="cs-CZ" dirty="0" err="1" smtClean="0"/>
              <a:t>antropomotoriky</a:t>
            </a:r>
            <a:r>
              <a:rPr lang="cs-CZ" dirty="0" smtClean="0"/>
              <a:t> je zkoumání lidské motoriky (pohyb) ve dvou základních oblasti - vnitřní (pohybové předpoklady) a vnější (pohybové projevy).</a:t>
            </a:r>
            <a:br>
              <a:rPr lang="cs-CZ" dirty="0" smtClean="0"/>
            </a:br>
            <a:r>
              <a:rPr lang="cs-CZ" dirty="0" smtClean="0"/>
              <a:t>- zkoumání pohybujícího se člověka</a:t>
            </a:r>
            <a:br>
              <a:rPr lang="cs-CZ" dirty="0" smtClean="0"/>
            </a:br>
            <a:r>
              <a:rPr lang="cs-CZ" dirty="0" smtClean="0"/>
              <a:t>- výzkum lidského pohybu</a:t>
            </a:r>
            <a:br>
              <a:rPr lang="cs-CZ" dirty="0" smtClean="0"/>
            </a:br>
            <a:r>
              <a:rPr lang="cs-CZ" dirty="0" smtClean="0"/>
              <a:t>- výzkum motoriky (motorické činnosti)</a:t>
            </a:r>
            <a:br>
              <a:rPr lang="cs-CZ" dirty="0" smtClean="0"/>
            </a:br>
            <a:r>
              <a:rPr lang="cs-CZ" dirty="0" smtClean="0"/>
              <a:t>- výzkum tělesné (motorické) aktivity člověka</a:t>
            </a:r>
            <a:br>
              <a:rPr lang="cs-CZ" dirty="0" smtClean="0"/>
            </a:br>
            <a:r>
              <a:rPr lang="cs-CZ" dirty="0" smtClean="0"/>
              <a:t>- výzkum lidské kinetiky (všechny tyto varianty jsou v oblasti sportu)</a:t>
            </a:r>
          </a:p>
          <a:p>
            <a:endParaRPr lang="cs-CZ" dirty="0"/>
          </a:p>
        </p:txBody>
      </p:sp>
    </p:spTree>
    <p:extLst>
      <p:ext uri="{BB962C8B-B14F-4D97-AF65-F5344CB8AC3E}">
        <p14:creationId xmlns:p14="http://schemas.microsoft.com/office/powerpoint/2010/main" val="3243290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45415"/>
          </a:xfrm>
        </p:spPr>
        <p:txBody>
          <a:bodyPr>
            <a:normAutofit fontScale="90000"/>
          </a:bodyPr>
          <a:lstStyle/>
          <a:p>
            <a:endParaRPr lang="cs-CZ" dirty="0"/>
          </a:p>
        </p:txBody>
      </p:sp>
      <p:sp>
        <p:nvSpPr>
          <p:cNvPr id="3" name="Zástupný symbol pro obsah 2"/>
          <p:cNvSpPr>
            <a:spLocks noGrp="1"/>
          </p:cNvSpPr>
          <p:nvPr>
            <p:ph idx="1"/>
          </p:nvPr>
        </p:nvSpPr>
        <p:spPr>
          <a:xfrm>
            <a:off x="838200" y="624840"/>
            <a:ext cx="10515600" cy="5552123"/>
          </a:xfrm>
        </p:spPr>
        <p:txBody>
          <a:bodyPr>
            <a:normAutofit fontScale="77500" lnSpcReduction="20000"/>
          </a:bodyPr>
          <a:lstStyle/>
          <a:p>
            <a:r>
              <a:rPr lang="cs-CZ" b="1" dirty="0" smtClean="0"/>
              <a:t>Předmětem</a:t>
            </a:r>
            <a:r>
              <a:rPr lang="cs-CZ" dirty="0" smtClean="0"/>
              <a:t> </a:t>
            </a:r>
            <a:r>
              <a:rPr lang="cs-CZ" b="1" dirty="0" smtClean="0"/>
              <a:t>sportovní </a:t>
            </a:r>
            <a:r>
              <a:rPr lang="cs-CZ" b="1" dirty="0" err="1" smtClean="0"/>
              <a:t>antropomotoriky</a:t>
            </a:r>
            <a:r>
              <a:rPr lang="cs-CZ" b="1" dirty="0" smtClean="0"/>
              <a:t> </a:t>
            </a:r>
            <a:r>
              <a:rPr lang="cs-CZ" dirty="0" smtClean="0"/>
              <a:t>je člověk zapojený do různých forem pohybové činnosti jako žák, student, sportovec, rekonvalescent, rekreační cvičenec apod. Na tohoto jednotlivce působí určitá množina podnětů (P) z vnitřního i vnějšího prostředí, která způsobuje změnu úrovně jeho stavů (S). Tyto změny podmiňují produkci určitých výkonů (V) jako finálních produktů pohybu člověka v jeho různých modifikacích (výkon maximální, průměrný, optimální apod.).</a:t>
            </a:r>
          </a:p>
          <a:p>
            <a:r>
              <a:rPr lang="cs-CZ" b="1" dirty="0" smtClean="0"/>
              <a:t>Podnět (P) </a:t>
            </a:r>
            <a:r>
              <a:rPr lang="cs-CZ" dirty="0" smtClean="0"/>
              <a:t>je každý impulz, signál z vnitřního (vlastního) a vnějšího prostředí, který na člověka působí (slovo, idea, názor, diváci, teplota, tlak, gravitace, tělesná cvičení, apod.). Jedinečným prostředkem ve sportovní </a:t>
            </a:r>
            <a:r>
              <a:rPr lang="cs-CZ" dirty="0" err="1" smtClean="0"/>
              <a:t>antropomotorice</a:t>
            </a:r>
            <a:r>
              <a:rPr lang="cs-CZ" dirty="0" smtClean="0"/>
              <a:t> jsou právě tělesná cvičení, která jsou záměrným stimulem pro rozvoj tělesných a duševních předpokladů člověka.</a:t>
            </a:r>
          </a:p>
          <a:p>
            <a:r>
              <a:rPr lang="cs-CZ" b="1" dirty="0" smtClean="0"/>
              <a:t>Stav (S)</a:t>
            </a:r>
            <a:r>
              <a:rPr lang="cs-CZ" dirty="0" smtClean="0"/>
              <a:t> je termín, pomocí kterého hodnotíme úroveň a vývoj určitého jevu, věci. Ve sportovní </a:t>
            </a:r>
            <a:r>
              <a:rPr lang="cs-CZ" dirty="0" err="1" smtClean="0"/>
              <a:t>antropomotorice</a:t>
            </a:r>
            <a:r>
              <a:rPr lang="cs-CZ" dirty="0" smtClean="0"/>
              <a:t> je stav determinovaný různými kvantitativními a kvalitativními ukazateli v oblasti motoriky, psychiky, tělesných znaků, sociálních vztahů, fyzikálních vztahů atd. (např. velikost síly, hmotnost, tělesná výška, srdeční frekvence, krevní tlak, reakční čas vlastnosti vůle, schopnost učit se apod.).</a:t>
            </a:r>
          </a:p>
          <a:p>
            <a:r>
              <a:rPr lang="cs-CZ" b="1" dirty="0" smtClean="0"/>
              <a:t>Výkon (V)</a:t>
            </a:r>
            <a:r>
              <a:rPr lang="cs-CZ" dirty="0" smtClean="0"/>
              <a:t> je termín na označení finální stránky pohybu člověka, který je měrou realizace určitého pohybového úkolu. Jeho vnitřní podmínkou je souhrn určitých předpokladů, tvořený určitou úrovní stavů člověka. Výkon může být motorický, sportovní, rekreační, maximální, optimální apod.</a:t>
            </a:r>
            <a:endParaRPr lang="cs-CZ" dirty="0"/>
          </a:p>
        </p:txBody>
      </p:sp>
    </p:spTree>
    <p:extLst>
      <p:ext uri="{BB962C8B-B14F-4D97-AF65-F5344CB8AC3E}">
        <p14:creationId xmlns:p14="http://schemas.microsoft.com/office/powerpoint/2010/main" val="1125914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marL="0" indent="0">
              <a:buNone/>
            </a:pPr>
            <a:r>
              <a:rPr lang="cs-CZ" b="1" dirty="0" smtClean="0"/>
              <a:t>Pohybová činnost jako objekt </a:t>
            </a:r>
            <a:r>
              <a:rPr lang="cs-CZ" b="1" dirty="0" err="1" smtClean="0"/>
              <a:t>antropomotoriky</a:t>
            </a:r>
            <a:endParaRPr lang="cs-CZ" b="1" dirty="0" smtClean="0"/>
          </a:p>
          <a:p>
            <a:r>
              <a:rPr lang="cs-CZ" dirty="0" smtClean="0"/>
              <a:t>Objektem </a:t>
            </a:r>
            <a:r>
              <a:rPr lang="cs-CZ" dirty="0" err="1" smtClean="0"/>
              <a:t>antropomotoriky</a:t>
            </a:r>
            <a:r>
              <a:rPr lang="cs-CZ" dirty="0" smtClean="0"/>
              <a:t> je tedy studium cílevědomé pohybové činnosti člověka a její vliv na biologický, motorický, psychický a sociální rozvoj člověka. Je to věda celistvá, komplexní, svojí povahou transdisciplinární. Nemůže být izolovaná od ostatních vědeckých disciplín o pohybové činnosti, jejichž poznatky využívá a integruje.</a:t>
            </a:r>
            <a:endParaRPr lang="cs-CZ" dirty="0"/>
          </a:p>
        </p:txBody>
      </p:sp>
    </p:spTree>
    <p:extLst>
      <p:ext uri="{BB962C8B-B14F-4D97-AF65-F5344CB8AC3E}">
        <p14:creationId xmlns:p14="http://schemas.microsoft.com/office/powerpoint/2010/main" val="1995364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a:t>Obsah </a:t>
            </a:r>
            <a:r>
              <a:rPr lang="cs-CZ" dirty="0" err="1"/>
              <a:t>antropomotoriky</a:t>
            </a:r>
            <a:r>
              <a:rPr lang="cs-CZ" dirty="0"/>
              <a:t> je </a:t>
            </a:r>
            <a:r>
              <a:rPr lang="cs-CZ" dirty="0" smtClean="0"/>
              <a:t>možné </a:t>
            </a:r>
            <a:r>
              <a:rPr lang="cs-CZ" dirty="0"/>
              <a:t>shrnout do těchto </a:t>
            </a:r>
            <a:r>
              <a:rPr lang="cs-CZ" dirty="0" smtClean="0"/>
              <a:t>částí:</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r>
              <a:rPr lang="cs-CZ" dirty="0"/>
              <a:t>1. </a:t>
            </a:r>
            <a:r>
              <a:rPr lang="cs-CZ" dirty="0" err="1"/>
              <a:t>Antropomotorika</a:t>
            </a:r>
            <a:r>
              <a:rPr lang="cs-CZ" dirty="0"/>
              <a:t> jako vědecká a pedagogická disciplína </a:t>
            </a:r>
            <a:r>
              <a:rPr lang="cs-CZ" dirty="0" smtClean="0"/>
              <a:t>(vymezení pojmu)</a:t>
            </a:r>
            <a:r>
              <a:rPr lang="cs-CZ" dirty="0"/>
              <a:t/>
            </a:r>
            <a:br>
              <a:rPr lang="cs-CZ" dirty="0"/>
            </a:br>
            <a:r>
              <a:rPr lang="cs-CZ" dirty="0"/>
              <a:t>2. </a:t>
            </a:r>
            <a:r>
              <a:rPr lang="cs-CZ" dirty="0" smtClean="0"/>
              <a:t>Tělesná cvičení </a:t>
            </a:r>
            <a:r>
              <a:rPr lang="cs-CZ" dirty="0"/>
              <a:t>(pojem, </a:t>
            </a:r>
            <a:r>
              <a:rPr lang="cs-CZ" dirty="0" smtClean="0"/>
              <a:t>vývoj </a:t>
            </a:r>
            <a:r>
              <a:rPr lang="cs-CZ" dirty="0"/>
              <a:t>a klasifikace)</a:t>
            </a:r>
            <a:br>
              <a:rPr lang="cs-CZ" dirty="0"/>
            </a:br>
            <a:r>
              <a:rPr lang="cs-CZ" dirty="0"/>
              <a:t>3. </a:t>
            </a:r>
            <a:r>
              <a:rPr lang="cs-CZ" dirty="0" smtClean="0"/>
              <a:t>Vývoj </a:t>
            </a:r>
            <a:r>
              <a:rPr lang="cs-CZ" dirty="0"/>
              <a:t>motoriky člověka (fylogeneze, ontogeneze, oblast </a:t>
            </a:r>
            <a:r>
              <a:rPr lang="cs-CZ" dirty="0" smtClean="0"/>
              <a:t>lidské </a:t>
            </a:r>
            <a:r>
              <a:rPr lang="cs-CZ" dirty="0"/>
              <a:t>motoriky)</a:t>
            </a:r>
            <a:br>
              <a:rPr lang="cs-CZ" dirty="0"/>
            </a:br>
            <a:r>
              <a:rPr lang="cs-CZ" dirty="0"/>
              <a:t>4. Motorická činnost (pohybový akt a aktivita)</a:t>
            </a:r>
            <a:br>
              <a:rPr lang="cs-CZ" dirty="0"/>
            </a:br>
            <a:r>
              <a:rPr lang="cs-CZ" dirty="0"/>
              <a:t>5. </a:t>
            </a:r>
            <a:r>
              <a:rPr lang="cs-CZ" dirty="0" smtClean="0"/>
              <a:t>Motorické </a:t>
            </a:r>
            <a:r>
              <a:rPr lang="cs-CZ" dirty="0"/>
              <a:t>předpoklady člověka (vlohy, </a:t>
            </a:r>
            <a:r>
              <a:rPr lang="cs-CZ" dirty="0" smtClean="0"/>
              <a:t>motorické </a:t>
            </a:r>
            <a:r>
              <a:rPr lang="cs-CZ" dirty="0"/>
              <a:t>schopnosti a dovednosti)</a:t>
            </a:r>
            <a:br>
              <a:rPr lang="cs-CZ" dirty="0"/>
            </a:br>
            <a:r>
              <a:rPr lang="cs-CZ" dirty="0"/>
              <a:t>6. </a:t>
            </a:r>
            <a:r>
              <a:rPr lang="cs-CZ" dirty="0" smtClean="0"/>
              <a:t>Motorický výkon </a:t>
            </a:r>
            <a:r>
              <a:rPr lang="cs-CZ" dirty="0"/>
              <a:t>a </a:t>
            </a:r>
            <a:r>
              <a:rPr lang="cs-CZ" dirty="0" smtClean="0"/>
              <a:t>výkonnost</a:t>
            </a:r>
            <a:r>
              <a:rPr lang="cs-CZ" dirty="0"/>
              <a:t/>
            </a:r>
            <a:br>
              <a:rPr lang="cs-CZ" dirty="0"/>
            </a:br>
            <a:r>
              <a:rPr lang="cs-CZ" dirty="0"/>
              <a:t>7. </a:t>
            </a:r>
            <a:r>
              <a:rPr lang="cs-CZ" dirty="0" err="1"/>
              <a:t>Motometrie</a:t>
            </a:r>
            <a:r>
              <a:rPr lang="cs-CZ" dirty="0"/>
              <a:t> a </a:t>
            </a:r>
            <a:r>
              <a:rPr lang="cs-CZ" dirty="0" err="1"/>
              <a:t>motodiagnostika</a:t>
            </a:r>
            <a:r>
              <a:rPr lang="cs-CZ" dirty="0"/>
              <a:t>, </a:t>
            </a:r>
            <a:r>
              <a:rPr lang="cs-CZ" dirty="0" err="1"/>
              <a:t>motoricke</a:t>
            </a:r>
            <a:r>
              <a:rPr lang="cs-CZ" dirty="0"/>
              <a:t> testy, normy</a:t>
            </a:r>
          </a:p>
        </p:txBody>
      </p:sp>
    </p:spTree>
    <p:extLst>
      <p:ext uri="{BB962C8B-B14F-4D97-AF65-F5344CB8AC3E}">
        <p14:creationId xmlns:p14="http://schemas.microsoft.com/office/powerpoint/2010/main" val="91378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a:t>Pohybové předpoklady jsou vlastně vnitřní činitelé (možnosti), ke kterým ve </a:t>
            </a:r>
            <a:r>
              <a:rPr lang="cs-CZ" dirty="0" smtClean="0"/>
              <a:t>sportovní </a:t>
            </a:r>
            <a:r>
              <a:rPr lang="cs-CZ" dirty="0" err="1" smtClean="0"/>
              <a:t>antropomotorice</a:t>
            </a:r>
            <a:r>
              <a:rPr lang="cs-CZ" dirty="0" smtClean="0"/>
              <a:t> </a:t>
            </a:r>
            <a:r>
              <a:rPr lang="cs-CZ" dirty="0"/>
              <a:t>zařazujeme:</a:t>
            </a:r>
          </a:p>
          <a:p>
            <a:pPr marL="0" indent="0">
              <a:buNone/>
            </a:pPr>
            <a:r>
              <a:rPr lang="cs-CZ" dirty="0"/>
              <a:t>1. Vlohy – dispozice - genetický základ</a:t>
            </a:r>
          </a:p>
          <a:p>
            <a:pPr marL="0" indent="0">
              <a:buNone/>
            </a:pPr>
            <a:r>
              <a:rPr lang="cs-CZ" dirty="0"/>
              <a:t>2. Schopnosti - získané všeobecné činitele</a:t>
            </a:r>
          </a:p>
          <a:p>
            <a:pPr marL="0" indent="0">
              <a:buNone/>
            </a:pPr>
            <a:r>
              <a:rPr lang="cs-CZ" dirty="0"/>
              <a:t>3. Návyky – dovednosti - naučené specifické činitele</a:t>
            </a:r>
          </a:p>
          <a:p>
            <a:pPr marL="0" indent="0">
              <a:buNone/>
            </a:pPr>
            <a:r>
              <a:rPr lang="cs-CZ" dirty="0"/>
              <a:t>4. Vědomosti - teoretické činitele</a:t>
            </a:r>
          </a:p>
        </p:txBody>
      </p:sp>
    </p:spTree>
    <p:extLst>
      <p:ext uri="{BB962C8B-B14F-4D97-AF65-F5344CB8AC3E}">
        <p14:creationId xmlns:p14="http://schemas.microsoft.com/office/powerpoint/2010/main" val="4213141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Vývoj </a:t>
            </a:r>
            <a:r>
              <a:rPr lang="cs-CZ" dirty="0" err="1"/>
              <a:t>antropomotoriky</a:t>
            </a:r>
            <a:r>
              <a:rPr lang="cs-CZ" dirty="0"/>
              <a:t> jako vědní disciplíny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Aristoteles – Metafyzika</a:t>
            </a:r>
          </a:p>
          <a:p>
            <a:r>
              <a:rPr lang="cs-CZ" dirty="0" smtClean="0"/>
              <a:t>Leonardo da Vinci</a:t>
            </a:r>
          </a:p>
          <a:p>
            <a:r>
              <a:rPr lang="cs-CZ" dirty="0"/>
              <a:t>Studiem </a:t>
            </a:r>
            <a:r>
              <a:rPr lang="cs-CZ" dirty="0" smtClean="0"/>
              <a:t>tělocvičných </a:t>
            </a:r>
            <a:r>
              <a:rPr lang="cs-CZ" dirty="0"/>
              <a:t>pohybů, </a:t>
            </a:r>
            <a:r>
              <a:rPr lang="cs-CZ" dirty="0" smtClean="0"/>
              <a:t>jejich systematikou </a:t>
            </a:r>
            <a:r>
              <a:rPr lang="cs-CZ" dirty="0"/>
              <a:t>a </a:t>
            </a:r>
            <a:r>
              <a:rPr lang="cs-CZ" dirty="0" err="1" smtClean="0"/>
              <a:t>nazvoslovím</a:t>
            </a:r>
            <a:r>
              <a:rPr lang="cs-CZ" dirty="0" smtClean="0"/>
              <a:t> </a:t>
            </a:r>
            <a:r>
              <a:rPr lang="cs-CZ" dirty="0"/>
              <a:t>se </a:t>
            </a:r>
            <a:r>
              <a:rPr lang="cs-CZ" dirty="0" err="1"/>
              <a:t>zabyvali</a:t>
            </a:r>
            <a:r>
              <a:rPr lang="cs-CZ" dirty="0"/>
              <a:t> F. J. Ch. </a:t>
            </a:r>
            <a:r>
              <a:rPr lang="cs-CZ" dirty="0" err="1"/>
              <a:t>Guts</a:t>
            </a:r>
            <a:r>
              <a:rPr lang="cs-CZ" dirty="0"/>
              <a:t> </a:t>
            </a:r>
            <a:r>
              <a:rPr lang="cs-CZ" dirty="0" err="1"/>
              <a:t>Muths</a:t>
            </a:r>
            <a:r>
              <a:rPr lang="cs-CZ" dirty="0"/>
              <a:t>, A. G. V. </a:t>
            </a:r>
            <a:r>
              <a:rPr lang="cs-CZ" dirty="0" err="1"/>
              <a:t>Vieth</a:t>
            </a:r>
            <a:r>
              <a:rPr lang="cs-CZ" dirty="0"/>
              <a:t>, S. </a:t>
            </a:r>
            <a:r>
              <a:rPr lang="cs-CZ" dirty="0" err="1"/>
              <a:t>Spiess</a:t>
            </a:r>
            <a:r>
              <a:rPr lang="cs-CZ" dirty="0"/>
              <a:t>, P. </a:t>
            </a:r>
            <a:r>
              <a:rPr lang="cs-CZ" dirty="0" smtClean="0"/>
              <a:t>H. </a:t>
            </a:r>
            <a:r>
              <a:rPr lang="en-US" dirty="0" smtClean="0"/>
              <a:t>Ling</a:t>
            </a:r>
            <a:r>
              <a:rPr lang="en-US" dirty="0"/>
              <a:t>, M. </a:t>
            </a:r>
            <a:r>
              <a:rPr lang="en-US" dirty="0" err="1"/>
              <a:t>Tyrš</a:t>
            </a:r>
            <a:r>
              <a:rPr lang="en-US" dirty="0"/>
              <a:t> a </a:t>
            </a:r>
            <a:r>
              <a:rPr lang="en-US" dirty="0" err="1" smtClean="0"/>
              <a:t>jin</a:t>
            </a:r>
            <a:r>
              <a:rPr lang="cs-CZ" dirty="0" smtClean="0"/>
              <a:t>í</a:t>
            </a:r>
            <a:r>
              <a:rPr lang="en-US" dirty="0" smtClean="0"/>
              <a:t>.</a:t>
            </a:r>
            <a:endParaRPr lang="cs-CZ" dirty="0" smtClean="0"/>
          </a:p>
          <a:p>
            <a:r>
              <a:rPr lang="cs-CZ" dirty="0"/>
              <a:t>Ve 20. </a:t>
            </a:r>
            <a:r>
              <a:rPr lang="cs-CZ" dirty="0" smtClean="0"/>
              <a:t>st. se zabývali </a:t>
            </a:r>
            <a:r>
              <a:rPr lang="cs-CZ" dirty="0"/>
              <a:t>problematikou motoriky J. P. Muller (1928) v Nauce o </a:t>
            </a:r>
            <a:r>
              <a:rPr lang="cs-CZ" dirty="0" smtClean="0"/>
              <a:t>pohybu. </a:t>
            </a:r>
            <a:r>
              <a:rPr lang="pl-PL" dirty="0" smtClean="0"/>
              <a:t>V </a:t>
            </a:r>
            <a:r>
              <a:rPr lang="pl-PL" dirty="0"/>
              <a:t>roce 1931 M. J. Ozereckij piše o psychomotorice, v roce 1937 zavedl </a:t>
            </a:r>
            <a:r>
              <a:rPr lang="pl-PL" dirty="0" smtClean="0"/>
              <a:t>F. </a:t>
            </a:r>
            <a:r>
              <a:rPr lang="cs-CZ" dirty="0" smtClean="0"/>
              <a:t>Smotlacha </a:t>
            </a:r>
            <a:r>
              <a:rPr lang="cs-CZ" dirty="0" err="1"/>
              <a:t>biogymniku</a:t>
            </a:r>
            <a:r>
              <a:rPr lang="cs-CZ" dirty="0"/>
              <a:t> a </a:t>
            </a:r>
            <a:r>
              <a:rPr lang="cs-CZ" dirty="0" err="1"/>
              <a:t>A</a:t>
            </a:r>
            <a:r>
              <a:rPr lang="cs-CZ" dirty="0"/>
              <a:t>. N. </a:t>
            </a:r>
            <a:r>
              <a:rPr lang="cs-CZ" dirty="0" err="1"/>
              <a:t>Bernštejn</a:t>
            </a:r>
            <a:r>
              <a:rPr lang="cs-CZ" dirty="0"/>
              <a:t> publikoval monografii o struktuře pohybu (1964).</a:t>
            </a:r>
          </a:p>
          <a:p>
            <a:r>
              <a:rPr lang="cs-CZ" dirty="0"/>
              <a:t>V </a:t>
            </a:r>
            <a:r>
              <a:rPr lang="cs-CZ" dirty="0" smtClean="0"/>
              <a:t>bývalém </a:t>
            </a:r>
            <a:r>
              <a:rPr lang="cs-CZ" dirty="0"/>
              <a:t>Československu vznikla </a:t>
            </a:r>
            <a:r>
              <a:rPr lang="cs-CZ" dirty="0" smtClean="0"/>
              <a:t>v rámci teorie tělesné výchovy </a:t>
            </a:r>
            <a:r>
              <a:rPr lang="cs-CZ" dirty="0"/>
              <a:t>v roce 1964</a:t>
            </a:r>
          </a:p>
          <a:p>
            <a:r>
              <a:rPr lang="cs-CZ" dirty="0" err="1"/>
              <a:t>antropomotorika</a:t>
            </a:r>
            <a:r>
              <a:rPr lang="cs-CZ" dirty="0"/>
              <a:t>. </a:t>
            </a:r>
            <a:r>
              <a:rPr lang="cs-CZ" dirty="0" smtClean="0"/>
              <a:t>Vyvíjela </a:t>
            </a:r>
            <a:r>
              <a:rPr lang="cs-CZ" dirty="0"/>
              <a:t>se jako </a:t>
            </a:r>
            <a:r>
              <a:rPr lang="cs-CZ" dirty="0" smtClean="0"/>
              <a:t>samostatná disciplína </a:t>
            </a:r>
            <a:r>
              <a:rPr lang="cs-CZ" dirty="0"/>
              <a:t>pod </a:t>
            </a:r>
            <a:r>
              <a:rPr lang="cs-CZ" dirty="0" smtClean="0"/>
              <a:t>různými názvy</a:t>
            </a:r>
            <a:r>
              <a:rPr lang="cs-CZ" dirty="0"/>
              <a:t>, např. teorie</a:t>
            </a:r>
          </a:p>
          <a:p>
            <a:r>
              <a:rPr lang="cs-CZ" dirty="0"/>
              <a:t>motoriky člověka, teorie </a:t>
            </a:r>
            <a:r>
              <a:rPr lang="cs-CZ" dirty="0" smtClean="0"/>
              <a:t>tělesných </a:t>
            </a:r>
            <a:r>
              <a:rPr lang="cs-CZ" dirty="0"/>
              <a:t>cvičeni, </a:t>
            </a:r>
            <a:r>
              <a:rPr lang="cs-CZ" dirty="0" err="1"/>
              <a:t>gymnikologie</a:t>
            </a:r>
            <a:r>
              <a:rPr lang="cs-CZ" dirty="0"/>
              <a:t>. </a:t>
            </a:r>
            <a:r>
              <a:rPr lang="cs-CZ" dirty="0" smtClean="0"/>
              <a:t>Významným </a:t>
            </a:r>
            <a:r>
              <a:rPr lang="cs-CZ" dirty="0"/>
              <a:t>činem bylo </a:t>
            </a:r>
            <a:r>
              <a:rPr lang="cs-CZ" dirty="0" smtClean="0"/>
              <a:t>zpracováni</a:t>
            </a:r>
            <a:endParaRPr lang="cs-CZ" dirty="0"/>
          </a:p>
          <a:p>
            <a:r>
              <a:rPr lang="cs-CZ" dirty="0" smtClean="0"/>
              <a:t>první celostátní </a:t>
            </a:r>
            <a:r>
              <a:rPr lang="cs-CZ" dirty="0"/>
              <a:t>učebnice </a:t>
            </a:r>
            <a:r>
              <a:rPr lang="cs-CZ" dirty="0" err="1"/>
              <a:t>Antropomotorika</a:t>
            </a:r>
            <a:r>
              <a:rPr lang="cs-CZ" dirty="0"/>
              <a:t> (1972), kterou připravil kolektiv autorů pod</a:t>
            </a:r>
          </a:p>
          <a:p>
            <a:r>
              <a:rPr lang="cs-CZ" dirty="0" smtClean="0"/>
              <a:t>vedením </a:t>
            </a:r>
            <a:r>
              <a:rPr lang="cs-CZ" dirty="0"/>
              <a:t>S. </a:t>
            </a:r>
            <a:r>
              <a:rPr lang="cs-CZ" dirty="0" err="1"/>
              <a:t>Čelikovskeho</a:t>
            </a:r>
            <a:r>
              <a:rPr lang="cs-CZ" dirty="0"/>
              <a:t> a </a:t>
            </a:r>
            <a:r>
              <a:rPr lang="cs-CZ" dirty="0" smtClean="0"/>
              <a:t>vydání sborníku </a:t>
            </a:r>
            <a:r>
              <a:rPr lang="cs-CZ" dirty="0"/>
              <a:t>se </a:t>
            </a:r>
            <a:r>
              <a:rPr lang="cs-CZ" dirty="0" smtClean="0"/>
              <a:t>stejným názvem </a:t>
            </a:r>
            <a:r>
              <a:rPr lang="cs-CZ" dirty="0"/>
              <a:t>v roce 1978 v </a:t>
            </a:r>
            <a:r>
              <a:rPr lang="cs-CZ" dirty="0" smtClean="0"/>
              <a:t>ruském </a:t>
            </a:r>
            <a:r>
              <a:rPr lang="cs-CZ" dirty="0"/>
              <a:t>jazyce</a:t>
            </a:r>
          </a:p>
          <a:p>
            <a:r>
              <a:rPr lang="cs-CZ" dirty="0"/>
              <a:t>při </a:t>
            </a:r>
            <a:r>
              <a:rPr lang="cs-CZ" dirty="0" smtClean="0"/>
              <a:t>příležitosti vědeckého </a:t>
            </a:r>
            <a:r>
              <a:rPr lang="cs-CZ" dirty="0"/>
              <a:t>kongresu na OH v Moskvě.</a:t>
            </a:r>
            <a:endParaRPr lang="cs-CZ" dirty="0"/>
          </a:p>
        </p:txBody>
      </p:sp>
    </p:spTree>
    <p:extLst>
      <p:ext uri="{BB962C8B-B14F-4D97-AF65-F5344CB8AC3E}">
        <p14:creationId xmlns:p14="http://schemas.microsoft.com/office/powerpoint/2010/main" val="495265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I v Rusku </a:t>
            </a:r>
            <a:r>
              <a:rPr lang="cs-CZ" dirty="0" smtClean="0"/>
              <a:t>nacházíme </a:t>
            </a:r>
            <a:r>
              <a:rPr lang="cs-CZ" dirty="0"/>
              <a:t>snahy konstituovat nauku o </a:t>
            </a:r>
            <a:r>
              <a:rPr lang="cs-CZ" dirty="0" smtClean="0"/>
              <a:t>pohybové </a:t>
            </a:r>
            <a:r>
              <a:rPr lang="cs-CZ" dirty="0"/>
              <a:t>činnosti. A. D. </a:t>
            </a:r>
            <a:r>
              <a:rPr lang="cs-CZ" dirty="0" err="1"/>
              <a:t>Novikov</a:t>
            </a:r>
            <a:r>
              <a:rPr lang="cs-CZ" dirty="0"/>
              <a:t> a V. </a:t>
            </a:r>
            <a:r>
              <a:rPr lang="cs-CZ" dirty="0" err="1" smtClean="0"/>
              <a:t>M.Zaciorskij</a:t>
            </a:r>
            <a:r>
              <a:rPr lang="cs-CZ" dirty="0" smtClean="0"/>
              <a:t> </a:t>
            </a:r>
            <a:r>
              <a:rPr lang="cs-CZ" dirty="0"/>
              <a:t>uveřejnili v roce 1969 </a:t>
            </a:r>
            <a:r>
              <a:rPr lang="cs-CZ" dirty="0" smtClean="0"/>
              <a:t>návrh </a:t>
            </a:r>
            <a:r>
              <a:rPr lang="cs-CZ" dirty="0"/>
              <a:t>na </a:t>
            </a:r>
            <a:r>
              <a:rPr lang="cs-CZ" dirty="0" smtClean="0"/>
              <a:t>specializovaný </a:t>
            </a:r>
            <a:r>
              <a:rPr lang="cs-CZ" dirty="0"/>
              <a:t>obor </a:t>
            </a:r>
            <a:r>
              <a:rPr lang="cs-CZ" dirty="0" err="1"/>
              <a:t>antropomotorika</a:t>
            </a:r>
            <a:r>
              <a:rPr lang="cs-CZ" dirty="0"/>
              <a:t> v </a:t>
            </a:r>
            <a:r>
              <a:rPr lang="cs-CZ" dirty="0" smtClean="0"/>
              <a:t>rámci teorie </a:t>
            </a:r>
            <a:r>
              <a:rPr lang="pl-PL" dirty="0" smtClean="0"/>
              <a:t>tělesne </a:t>
            </a:r>
            <a:r>
              <a:rPr lang="pl-PL" dirty="0"/>
              <a:t>vychovy. </a:t>
            </a:r>
            <a:r>
              <a:rPr lang="pl-PL" dirty="0" smtClean="0"/>
              <a:t>Podobná </a:t>
            </a:r>
            <a:r>
              <a:rPr lang="pl-PL" dirty="0"/>
              <a:t>nazor publikoval roku 1981 i L. P. </a:t>
            </a:r>
            <a:r>
              <a:rPr lang="pl-PL" dirty="0" smtClean="0"/>
              <a:t>Matvejev.</a:t>
            </a:r>
          </a:p>
          <a:p>
            <a:endParaRPr lang="cs-CZ" dirty="0"/>
          </a:p>
        </p:txBody>
      </p:sp>
    </p:spTree>
    <p:extLst>
      <p:ext uri="{BB962C8B-B14F-4D97-AF65-F5344CB8AC3E}">
        <p14:creationId xmlns:p14="http://schemas.microsoft.com/office/powerpoint/2010/main" val="1781998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272184"/>
          </a:xfrm>
        </p:spPr>
        <p:txBody>
          <a:bodyPr>
            <a:normAutofit fontScale="90000"/>
          </a:bodyPr>
          <a:lstStyle/>
          <a:p>
            <a:endParaRPr lang="cs-CZ" dirty="0"/>
          </a:p>
        </p:txBody>
      </p:sp>
      <p:sp>
        <p:nvSpPr>
          <p:cNvPr id="3" name="Zástupný symbol pro obsah 2"/>
          <p:cNvSpPr>
            <a:spLocks noGrp="1"/>
          </p:cNvSpPr>
          <p:nvPr>
            <p:ph idx="1"/>
          </p:nvPr>
        </p:nvSpPr>
        <p:spPr>
          <a:xfrm>
            <a:off x="838200" y="794327"/>
            <a:ext cx="10515600" cy="5382636"/>
          </a:xfrm>
        </p:spPr>
        <p:txBody>
          <a:bodyPr>
            <a:normAutofit fontScale="92500" lnSpcReduction="20000"/>
          </a:bodyPr>
          <a:lstStyle/>
          <a:p>
            <a:r>
              <a:rPr lang="cs-CZ" dirty="0" err="1"/>
              <a:t>Antropomotorika</a:t>
            </a:r>
            <a:r>
              <a:rPr lang="cs-CZ" dirty="0"/>
              <a:t> </a:t>
            </a:r>
            <a:r>
              <a:rPr lang="cs-CZ" dirty="0" smtClean="0"/>
              <a:t>není </a:t>
            </a:r>
            <a:r>
              <a:rPr lang="cs-CZ" dirty="0"/>
              <a:t>jen vědeckou </a:t>
            </a:r>
            <a:r>
              <a:rPr lang="cs-CZ" dirty="0" smtClean="0"/>
              <a:t>disciplínou systému </a:t>
            </a:r>
            <a:r>
              <a:rPr lang="cs-CZ" dirty="0"/>
              <a:t>věd o sportu, ale je i </a:t>
            </a:r>
            <a:r>
              <a:rPr lang="cs-CZ" dirty="0" smtClean="0"/>
              <a:t>základním vyučovacím </a:t>
            </a:r>
            <a:r>
              <a:rPr lang="cs-CZ" dirty="0"/>
              <a:t>předmětem na </a:t>
            </a:r>
            <a:r>
              <a:rPr lang="cs-CZ" dirty="0" smtClean="0"/>
              <a:t>Fakultě tělesné výchovy </a:t>
            </a:r>
            <a:r>
              <a:rPr lang="cs-CZ" dirty="0"/>
              <a:t>a sportu v Praze, Brně, </a:t>
            </a:r>
            <a:r>
              <a:rPr lang="cs-CZ" dirty="0" smtClean="0"/>
              <a:t>Olomouci, Českých Budějovicích</a:t>
            </a:r>
            <a:r>
              <a:rPr lang="cs-CZ" dirty="0"/>
              <a:t>, Ostravě, Plzni, </a:t>
            </a:r>
            <a:r>
              <a:rPr lang="cs-CZ" dirty="0"/>
              <a:t>Ú</a:t>
            </a:r>
            <a:r>
              <a:rPr lang="cs-CZ" dirty="0" smtClean="0"/>
              <a:t>sti </a:t>
            </a:r>
            <a:r>
              <a:rPr lang="cs-CZ" dirty="0"/>
              <a:t>nad Labem, Hradci </a:t>
            </a:r>
            <a:r>
              <a:rPr lang="cs-CZ" dirty="0" err="1" smtClean="0"/>
              <a:t>Kralové</a:t>
            </a:r>
            <a:r>
              <a:rPr lang="cs-CZ" dirty="0" smtClean="0"/>
              <a:t>, </a:t>
            </a:r>
            <a:r>
              <a:rPr lang="cs-CZ" dirty="0"/>
              <a:t>Bratislavě a </a:t>
            </a:r>
            <a:r>
              <a:rPr lang="cs-CZ" dirty="0" smtClean="0"/>
              <a:t>na fakultách připravujících </a:t>
            </a:r>
            <a:r>
              <a:rPr lang="cs-CZ" dirty="0"/>
              <a:t>učitele a </a:t>
            </a:r>
            <a:r>
              <a:rPr lang="cs-CZ" dirty="0" smtClean="0"/>
              <a:t>trenéry </a:t>
            </a:r>
            <a:r>
              <a:rPr lang="cs-CZ" dirty="0"/>
              <a:t>v </a:t>
            </a:r>
            <a:r>
              <a:rPr lang="cs-CZ" dirty="0" smtClean="0"/>
              <a:t>tělesné výchově </a:t>
            </a:r>
            <a:r>
              <a:rPr lang="cs-CZ" dirty="0"/>
              <a:t>a sportu v Nitře, </a:t>
            </a:r>
            <a:r>
              <a:rPr lang="cs-CZ" dirty="0" smtClean="0"/>
              <a:t>Banské </a:t>
            </a:r>
            <a:r>
              <a:rPr lang="cs-CZ" dirty="0"/>
              <a:t>Bystrici </a:t>
            </a:r>
            <a:r>
              <a:rPr lang="cs-CZ" dirty="0" smtClean="0"/>
              <a:t>a v Prešově</a:t>
            </a:r>
            <a:r>
              <a:rPr lang="cs-CZ" dirty="0"/>
              <a:t>.</a:t>
            </a:r>
          </a:p>
          <a:p>
            <a:r>
              <a:rPr lang="cs-CZ" dirty="0"/>
              <a:t>Mezi hlavni zastupitele patři, </a:t>
            </a:r>
            <a:r>
              <a:rPr lang="cs-CZ" dirty="0" err="1" smtClean="0"/>
              <a:t>Čelikovský</a:t>
            </a:r>
            <a:r>
              <a:rPr lang="cs-CZ" dirty="0" smtClean="0"/>
              <a:t> </a:t>
            </a:r>
            <a:r>
              <a:rPr lang="cs-CZ" dirty="0"/>
              <a:t>(</a:t>
            </a:r>
            <a:r>
              <a:rPr lang="cs-CZ" dirty="0" err="1"/>
              <a:t>Antropomotorika</a:t>
            </a:r>
            <a:r>
              <a:rPr lang="cs-CZ" dirty="0"/>
              <a:t> I, 1985; </a:t>
            </a:r>
            <a:r>
              <a:rPr lang="cs-CZ" dirty="0" err="1"/>
              <a:t>Antropomotorika</a:t>
            </a:r>
            <a:r>
              <a:rPr lang="cs-CZ" dirty="0"/>
              <a:t> </a:t>
            </a:r>
            <a:r>
              <a:rPr lang="cs-CZ" dirty="0" smtClean="0"/>
              <a:t>pro studující </a:t>
            </a:r>
            <a:r>
              <a:rPr lang="cs-CZ" dirty="0"/>
              <a:t>tělesnou </a:t>
            </a:r>
            <a:r>
              <a:rPr lang="cs-CZ" dirty="0" smtClean="0"/>
              <a:t>výchovu</a:t>
            </a:r>
            <a:r>
              <a:rPr lang="cs-CZ" dirty="0"/>
              <a:t>, 1979 a 1989), Měkota (</a:t>
            </a:r>
            <a:r>
              <a:rPr lang="cs-CZ" dirty="0" smtClean="0"/>
              <a:t>Motorické </a:t>
            </a:r>
            <a:r>
              <a:rPr lang="cs-CZ" dirty="0"/>
              <a:t>schopnosti, 2005; </a:t>
            </a:r>
            <a:r>
              <a:rPr lang="cs-CZ" dirty="0" smtClean="0"/>
              <a:t>Pohybové</a:t>
            </a:r>
            <a:r>
              <a:rPr lang="cs-CZ" dirty="0"/>
              <a:t> </a:t>
            </a:r>
            <a:r>
              <a:rPr lang="cs-CZ" dirty="0" smtClean="0"/>
              <a:t>dovednosti</a:t>
            </a:r>
            <a:r>
              <a:rPr lang="cs-CZ" dirty="0"/>
              <a:t>, 2007), </a:t>
            </a:r>
            <a:r>
              <a:rPr lang="cs-CZ" dirty="0" smtClean="0"/>
              <a:t>Kovář </a:t>
            </a:r>
            <a:r>
              <a:rPr lang="cs-CZ" dirty="0"/>
              <a:t>(</a:t>
            </a:r>
            <a:r>
              <a:rPr lang="cs-CZ" dirty="0" err="1"/>
              <a:t>Eurofit</a:t>
            </a:r>
            <a:r>
              <a:rPr lang="cs-CZ" dirty="0"/>
              <a:t> pro </a:t>
            </a:r>
            <a:r>
              <a:rPr lang="cs-CZ" dirty="0" smtClean="0"/>
              <a:t>dospělé, </a:t>
            </a:r>
            <a:r>
              <a:rPr lang="cs-CZ" dirty="0"/>
              <a:t>1997; </a:t>
            </a:r>
            <a:r>
              <a:rPr lang="cs-CZ" dirty="0" smtClean="0"/>
              <a:t>Základy </a:t>
            </a:r>
            <a:r>
              <a:rPr lang="cs-CZ" dirty="0"/>
              <a:t>teorie </a:t>
            </a:r>
            <a:r>
              <a:rPr lang="cs-CZ" dirty="0" smtClean="0"/>
              <a:t>testováni </a:t>
            </a:r>
            <a:r>
              <a:rPr lang="cs-CZ" dirty="0"/>
              <a:t>a </a:t>
            </a:r>
            <a:r>
              <a:rPr lang="cs-CZ" dirty="0" smtClean="0"/>
              <a:t>hodnoceni v tělesné výchově</a:t>
            </a:r>
            <a:r>
              <a:rPr lang="cs-CZ" dirty="0"/>
              <a:t>, 1981) </a:t>
            </a:r>
            <a:r>
              <a:rPr lang="cs-CZ" dirty="0" smtClean="0"/>
              <a:t>dále </a:t>
            </a:r>
            <a:r>
              <a:rPr lang="cs-CZ" dirty="0"/>
              <a:t>pak </a:t>
            </a:r>
            <a:r>
              <a:rPr lang="cs-CZ" dirty="0" err="1" smtClean="0"/>
              <a:t>Komeštík</a:t>
            </a:r>
            <a:r>
              <a:rPr lang="cs-CZ" dirty="0" smtClean="0"/>
              <a:t> </a:t>
            </a:r>
            <a:r>
              <a:rPr lang="cs-CZ" dirty="0"/>
              <a:t>(</a:t>
            </a:r>
            <a:r>
              <a:rPr lang="cs-CZ" dirty="0" err="1"/>
              <a:t>Antropomotorika</a:t>
            </a:r>
            <a:r>
              <a:rPr lang="cs-CZ" dirty="0"/>
              <a:t>, 1993; </a:t>
            </a:r>
            <a:r>
              <a:rPr lang="cs-CZ" dirty="0" err="1"/>
              <a:t>Kinantropologie</a:t>
            </a:r>
            <a:r>
              <a:rPr lang="cs-CZ" dirty="0"/>
              <a:t>, 1998),</a:t>
            </a:r>
          </a:p>
          <a:p>
            <a:r>
              <a:rPr lang="cs-CZ" dirty="0" smtClean="0"/>
              <a:t>Pavlík </a:t>
            </a:r>
            <a:r>
              <a:rPr lang="cs-CZ" dirty="0"/>
              <a:t>(Komparace </a:t>
            </a:r>
            <a:r>
              <a:rPr lang="cs-CZ" dirty="0" smtClean="0"/>
              <a:t>motorických </a:t>
            </a:r>
            <a:r>
              <a:rPr lang="cs-CZ" dirty="0"/>
              <a:t>a </a:t>
            </a:r>
            <a:r>
              <a:rPr lang="cs-CZ" dirty="0" smtClean="0"/>
              <a:t>somatických </a:t>
            </a:r>
            <a:r>
              <a:rPr lang="cs-CZ" dirty="0"/>
              <a:t>znaků sportovců </a:t>
            </a:r>
            <a:r>
              <a:rPr lang="cs-CZ" dirty="0" smtClean="0"/>
              <a:t>některých sportovních</a:t>
            </a:r>
            <a:r>
              <a:rPr lang="cs-CZ" dirty="0"/>
              <a:t> </a:t>
            </a:r>
            <a:r>
              <a:rPr lang="cs-CZ" dirty="0" smtClean="0"/>
              <a:t>odvětví, </a:t>
            </a:r>
            <a:r>
              <a:rPr lang="cs-CZ" dirty="0"/>
              <a:t>1998; </a:t>
            </a:r>
            <a:r>
              <a:rPr lang="cs-CZ" dirty="0" smtClean="0"/>
              <a:t>Silové </a:t>
            </a:r>
            <a:r>
              <a:rPr lang="cs-CZ" dirty="0"/>
              <a:t>schopnosti člověka, 1996), Gajda (Cvičeni z </a:t>
            </a:r>
            <a:r>
              <a:rPr lang="cs-CZ" dirty="0" err="1"/>
              <a:t>antropomotoriky</a:t>
            </a:r>
            <a:r>
              <a:rPr lang="cs-CZ" dirty="0"/>
              <a:t>, 2000),</a:t>
            </a:r>
          </a:p>
          <a:p>
            <a:r>
              <a:rPr lang="cs-CZ" dirty="0" err="1" smtClean="0"/>
              <a:t>Zháněl</a:t>
            </a:r>
            <a:r>
              <a:rPr lang="cs-CZ" dirty="0" smtClean="0"/>
              <a:t> </a:t>
            </a:r>
            <a:r>
              <a:rPr lang="cs-CZ" dirty="0"/>
              <a:t>(</a:t>
            </a:r>
            <a:r>
              <a:rPr lang="cs-CZ" dirty="0" smtClean="0"/>
              <a:t>Koordinační </a:t>
            </a:r>
            <a:r>
              <a:rPr lang="cs-CZ" dirty="0"/>
              <a:t>schopnosti v tenise, 1999), Kasa (</a:t>
            </a:r>
            <a:r>
              <a:rPr lang="cs-CZ" dirty="0" err="1" smtClean="0"/>
              <a:t>Športová</a:t>
            </a:r>
            <a:r>
              <a:rPr lang="cs-CZ" dirty="0" smtClean="0"/>
              <a:t> </a:t>
            </a:r>
            <a:r>
              <a:rPr lang="cs-CZ" dirty="0" err="1"/>
              <a:t>antropomotorika</a:t>
            </a:r>
            <a:r>
              <a:rPr lang="cs-CZ" dirty="0"/>
              <a:t>, </a:t>
            </a:r>
            <a:r>
              <a:rPr lang="cs-CZ" dirty="0" smtClean="0"/>
              <a:t>2006;Štruktura pohybových schopností </a:t>
            </a:r>
            <a:r>
              <a:rPr lang="cs-CZ" dirty="0"/>
              <a:t>a zručnosti, 1983) a </a:t>
            </a:r>
            <a:r>
              <a:rPr lang="cs-CZ" dirty="0" err="1"/>
              <a:t>Belej</a:t>
            </a:r>
            <a:r>
              <a:rPr lang="cs-CZ" dirty="0"/>
              <a:t> (</a:t>
            </a:r>
            <a:r>
              <a:rPr lang="cs-CZ" dirty="0" smtClean="0"/>
              <a:t>Motorické učení, 2001; Motorické učení </a:t>
            </a:r>
            <a:r>
              <a:rPr lang="cs-CZ" dirty="0"/>
              <a:t>a </a:t>
            </a:r>
            <a:r>
              <a:rPr lang="cs-CZ" dirty="0" smtClean="0"/>
              <a:t>ontogenetický vývin</a:t>
            </a:r>
            <a:r>
              <a:rPr lang="cs-CZ" dirty="0"/>
              <a:t>, 1992)</a:t>
            </a:r>
            <a:endParaRPr lang="cs-CZ" dirty="0"/>
          </a:p>
        </p:txBody>
      </p:sp>
    </p:spTree>
    <p:extLst>
      <p:ext uri="{BB962C8B-B14F-4D97-AF65-F5344CB8AC3E}">
        <p14:creationId xmlns:p14="http://schemas.microsoft.com/office/powerpoint/2010/main" val="149521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a:t>
            </a:r>
            <a:r>
              <a:rPr lang="cs-CZ" dirty="0" smtClean="0"/>
              <a:t>ožadavky</a:t>
            </a:r>
            <a:endParaRPr lang="cs-CZ" dirty="0"/>
          </a:p>
        </p:txBody>
      </p:sp>
      <p:sp>
        <p:nvSpPr>
          <p:cNvPr id="3" name="Zástupný symbol pro obsah 2"/>
          <p:cNvSpPr>
            <a:spLocks noGrp="1"/>
          </p:cNvSpPr>
          <p:nvPr>
            <p:ph idx="1"/>
          </p:nvPr>
        </p:nvSpPr>
        <p:spPr/>
        <p:txBody>
          <a:bodyPr/>
          <a:lstStyle/>
          <a:p>
            <a:r>
              <a:rPr lang="cs-CZ" dirty="0" smtClean="0"/>
              <a:t>Zápočet: Zpracování odborného problému vybraného z obsahu výuky  - a jeho následná prezentace v rámci výuky</a:t>
            </a:r>
          </a:p>
          <a:p>
            <a:r>
              <a:rPr lang="cs-CZ" dirty="0" smtClean="0"/>
              <a:t>Zkouška: Vědomostní test</a:t>
            </a:r>
          </a:p>
          <a:p>
            <a:endParaRPr lang="cs-CZ" dirty="0"/>
          </a:p>
          <a:p>
            <a:endParaRPr lang="cs-CZ" dirty="0"/>
          </a:p>
        </p:txBody>
      </p:sp>
    </p:spTree>
    <p:extLst>
      <p:ext uri="{BB962C8B-B14F-4D97-AF65-F5344CB8AC3E}">
        <p14:creationId xmlns:p14="http://schemas.microsoft.com/office/powerpoint/2010/main" val="169219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Obsah a cíl předmětu</a:t>
            </a:r>
            <a:endParaRPr lang="cs-CZ" dirty="0"/>
          </a:p>
        </p:txBody>
      </p:sp>
      <p:sp>
        <p:nvSpPr>
          <p:cNvPr id="3" name="Zástupný symbol pro obsah 2"/>
          <p:cNvSpPr>
            <a:spLocks noGrp="1"/>
          </p:cNvSpPr>
          <p:nvPr>
            <p:ph idx="1"/>
          </p:nvPr>
        </p:nvSpPr>
        <p:spPr/>
        <p:txBody>
          <a:bodyPr/>
          <a:lstStyle/>
          <a:p>
            <a:r>
              <a:rPr lang="cs-CZ" dirty="0" smtClean="0"/>
              <a:t>Cílem je osvojit si základy </a:t>
            </a:r>
            <a:r>
              <a:rPr lang="cs-CZ" dirty="0" err="1"/>
              <a:t>antropomotoriky</a:t>
            </a:r>
            <a:r>
              <a:rPr lang="cs-CZ" dirty="0"/>
              <a:t> a kineziologie v rozsahu, který </a:t>
            </a:r>
            <a:r>
              <a:rPr lang="cs-CZ" dirty="0" smtClean="0"/>
              <a:t> umožní </a:t>
            </a:r>
            <a:r>
              <a:rPr lang="cs-CZ" dirty="0"/>
              <a:t>aplikovat získané poznatky do tělovýchovné a sportovní pedagogiky i do dílčích diagnostických výzkumů</a:t>
            </a:r>
            <a:r>
              <a:rPr lang="cs-CZ" dirty="0" smtClean="0"/>
              <a:t>.</a:t>
            </a:r>
          </a:p>
          <a:p>
            <a:r>
              <a:rPr lang="cs-CZ" dirty="0" smtClean="0"/>
              <a:t>Obsah tvoří -  </a:t>
            </a:r>
            <a:r>
              <a:rPr lang="cs-CZ" dirty="0" err="1" smtClean="0"/>
              <a:t>antropomotorika</a:t>
            </a:r>
            <a:r>
              <a:rPr lang="cs-CZ" dirty="0" smtClean="0"/>
              <a:t> </a:t>
            </a:r>
            <a:r>
              <a:rPr lang="cs-CZ" dirty="0"/>
              <a:t>a kineziologie v </a:t>
            </a:r>
            <a:r>
              <a:rPr lang="cs-CZ" dirty="0" err="1"/>
              <a:t>kinantropologii</a:t>
            </a:r>
            <a:r>
              <a:rPr lang="cs-CZ" dirty="0"/>
              <a:t>. Druhy motoriky. Ontogeneze motoriky člověka. Tělesná cvičení, strukturální, procesuální </a:t>
            </a:r>
            <a:r>
              <a:rPr lang="cs-CZ" dirty="0" smtClean="0"/>
              <a:t>(a finální) </a:t>
            </a:r>
            <a:r>
              <a:rPr lang="cs-CZ" dirty="0"/>
              <a:t>stránka tělesných cvičení. Motorické učení, tělesná zdatnost, tělesná výkonnost, výkon. Motorické schopnosti - definice, struktura, biologický základ, metody rozvoje, </a:t>
            </a:r>
            <a:r>
              <a:rPr lang="cs-CZ" dirty="0" smtClean="0"/>
              <a:t>hodnocení MS. </a:t>
            </a:r>
            <a:r>
              <a:rPr lang="cs-CZ" dirty="0"/>
              <a:t>Somatotypy. </a:t>
            </a:r>
            <a:r>
              <a:rPr lang="cs-CZ" dirty="0" smtClean="0"/>
              <a:t>Testování a testy. Lateralita. Funkční </a:t>
            </a:r>
            <a:r>
              <a:rPr lang="cs-CZ" dirty="0"/>
              <a:t>anatomie pohybového aparátu. </a:t>
            </a:r>
          </a:p>
          <a:p>
            <a:endParaRPr lang="cs-CZ" dirty="0"/>
          </a:p>
        </p:txBody>
      </p:sp>
    </p:spTree>
    <p:extLst>
      <p:ext uri="{BB962C8B-B14F-4D97-AF65-F5344CB8AC3E}">
        <p14:creationId xmlns:p14="http://schemas.microsoft.com/office/powerpoint/2010/main" val="3517285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Literatura</a:t>
            </a:r>
            <a:endParaRPr lang="cs-CZ" dirty="0"/>
          </a:p>
        </p:txBody>
      </p:sp>
      <p:sp>
        <p:nvSpPr>
          <p:cNvPr id="3" name="Zástupný symbol pro obsah 2"/>
          <p:cNvSpPr>
            <a:spLocks noGrp="1"/>
          </p:cNvSpPr>
          <p:nvPr>
            <p:ph idx="1"/>
          </p:nvPr>
        </p:nvSpPr>
        <p:spPr/>
        <p:txBody>
          <a:bodyPr/>
          <a:lstStyle/>
          <a:p>
            <a:pPr marL="0" indent="0">
              <a:buNone/>
            </a:pPr>
            <a:r>
              <a:rPr lang="cs-CZ" dirty="0" err="1"/>
              <a:t>Čelikovský</a:t>
            </a:r>
            <a:r>
              <a:rPr lang="cs-CZ" dirty="0"/>
              <a:t>, S. a kol. </a:t>
            </a:r>
            <a:r>
              <a:rPr lang="cs-CZ" dirty="0" err="1"/>
              <a:t>Antropomotorika</a:t>
            </a:r>
            <a:r>
              <a:rPr lang="cs-CZ" dirty="0"/>
              <a:t> pro studující tělesnou výchovu. Praha: SPN, 1989.</a:t>
            </a:r>
            <a:br>
              <a:rPr lang="cs-CZ" dirty="0"/>
            </a:br>
            <a:r>
              <a:rPr lang="cs-CZ" dirty="0"/>
              <a:t>Hájek, J. </a:t>
            </a:r>
            <a:r>
              <a:rPr lang="cs-CZ" dirty="0" err="1"/>
              <a:t>Antropomotorika</a:t>
            </a:r>
            <a:r>
              <a:rPr lang="cs-CZ" dirty="0"/>
              <a:t>. Praha: UK </a:t>
            </a:r>
            <a:r>
              <a:rPr lang="cs-CZ" dirty="0" err="1"/>
              <a:t>PedF</a:t>
            </a:r>
            <a:r>
              <a:rPr lang="cs-CZ" dirty="0"/>
              <a:t>, 2012.</a:t>
            </a:r>
            <a:br>
              <a:rPr lang="cs-CZ" dirty="0"/>
            </a:br>
            <a:r>
              <a:rPr lang="cs-CZ" dirty="0"/>
              <a:t>Měkota, K., Kovář, R. Štěpnička, J. </a:t>
            </a:r>
            <a:r>
              <a:rPr lang="cs-CZ" dirty="0" err="1"/>
              <a:t>Antropomotorika</a:t>
            </a:r>
            <a:r>
              <a:rPr lang="cs-CZ" dirty="0"/>
              <a:t> II. Praha: SPN, 1988.</a:t>
            </a:r>
            <a:br>
              <a:rPr lang="cs-CZ" dirty="0"/>
            </a:br>
            <a:r>
              <a:rPr lang="cs-CZ" dirty="0" err="1"/>
              <a:t>Dylevský</a:t>
            </a:r>
            <a:r>
              <a:rPr lang="cs-CZ" dirty="0"/>
              <a:t>, I. Kineziologie. Praha: Alberta, 1994.</a:t>
            </a:r>
            <a:br>
              <a:rPr lang="cs-CZ" dirty="0"/>
            </a:br>
            <a:r>
              <a:rPr lang="cs-CZ" dirty="0" err="1"/>
              <a:t>Dylevský</a:t>
            </a:r>
            <a:r>
              <a:rPr lang="cs-CZ" dirty="0"/>
              <a:t>, I. Základy funkční anatomie člověka. Praha: FTVS UK, 1996.</a:t>
            </a:r>
          </a:p>
        </p:txBody>
      </p:sp>
    </p:spTree>
    <p:extLst>
      <p:ext uri="{BB962C8B-B14F-4D97-AF65-F5344CB8AC3E}">
        <p14:creationId xmlns:p14="http://schemas.microsoft.com/office/powerpoint/2010/main" val="2030575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
            </a:r>
            <a:br>
              <a:rPr lang="cs-CZ" dirty="0" smtClean="0"/>
            </a:br>
            <a:r>
              <a:rPr lang="cs-CZ" dirty="0" smtClean="0"/>
              <a:t>Úvod do </a:t>
            </a:r>
            <a:r>
              <a:rPr lang="cs-CZ" dirty="0" err="1" smtClean="0"/>
              <a:t>antropomotoriky</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lnSpcReduction="10000"/>
          </a:bodyPr>
          <a:lstStyle/>
          <a:p>
            <a:r>
              <a:rPr lang="cs-CZ" dirty="0" smtClean="0"/>
              <a:t>Základní </a:t>
            </a:r>
            <a:r>
              <a:rPr lang="cs-CZ" dirty="0"/>
              <a:t>termíny v pohybové činnosti člověka, vymezení pojmu </a:t>
            </a:r>
            <a:r>
              <a:rPr lang="cs-CZ" dirty="0" err="1"/>
              <a:t>antropomotorika</a:t>
            </a:r>
            <a:r>
              <a:rPr lang="cs-CZ" dirty="0"/>
              <a:t> </a:t>
            </a:r>
            <a:r>
              <a:rPr lang="cs-CZ" dirty="0" smtClean="0"/>
              <a:t>jako vědní </a:t>
            </a:r>
            <a:r>
              <a:rPr lang="cs-CZ" dirty="0"/>
              <a:t>disciplíny</a:t>
            </a:r>
          </a:p>
          <a:p>
            <a:r>
              <a:rPr lang="cs-CZ" dirty="0"/>
              <a:t>Pohyb se aktivně </a:t>
            </a:r>
            <a:r>
              <a:rPr lang="cs-CZ" dirty="0" smtClean="0"/>
              <a:t>podílí </a:t>
            </a:r>
            <a:r>
              <a:rPr lang="cs-CZ" dirty="0"/>
              <a:t>na </a:t>
            </a:r>
            <a:r>
              <a:rPr lang="cs-CZ" dirty="0" smtClean="0"/>
              <a:t>celé ontogenezi</a:t>
            </a:r>
            <a:r>
              <a:rPr lang="cs-CZ" dirty="0"/>
              <a:t>, </a:t>
            </a:r>
            <a:r>
              <a:rPr lang="cs-CZ" dirty="0" smtClean="0"/>
              <a:t>utváří </a:t>
            </a:r>
            <a:r>
              <a:rPr lang="cs-CZ" dirty="0"/>
              <a:t>a usměrňuje </a:t>
            </a:r>
            <a:r>
              <a:rPr lang="cs-CZ" dirty="0" smtClean="0"/>
              <a:t>vývoj </a:t>
            </a:r>
            <a:r>
              <a:rPr lang="cs-CZ" dirty="0"/>
              <a:t>organismu člověka.</a:t>
            </a:r>
          </a:p>
          <a:p>
            <a:r>
              <a:rPr lang="cs-CZ" dirty="0"/>
              <a:t>Předpokladem </a:t>
            </a:r>
            <a:r>
              <a:rPr lang="cs-CZ" dirty="0" smtClean="0"/>
              <a:t>harmonického </a:t>
            </a:r>
            <a:r>
              <a:rPr lang="cs-CZ" dirty="0"/>
              <a:t>růstu, </a:t>
            </a:r>
            <a:r>
              <a:rPr lang="cs-CZ" dirty="0" smtClean="0"/>
              <a:t>vývoje </a:t>
            </a:r>
            <a:r>
              <a:rPr lang="cs-CZ" dirty="0"/>
              <a:t>člověka a </a:t>
            </a:r>
            <a:r>
              <a:rPr lang="cs-CZ" dirty="0" smtClean="0"/>
              <a:t>optimální </a:t>
            </a:r>
            <a:r>
              <a:rPr lang="cs-CZ" dirty="0"/>
              <a:t>funkce jeho organismu </a:t>
            </a:r>
            <a:r>
              <a:rPr lang="cs-CZ" dirty="0" smtClean="0"/>
              <a:t>je </a:t>
            </a:r>
            <a:r>
              <a:rPr lang="cs-CZ" dirty="0" smtClean="0"/>
              <a:t>adekvátní </a:t>
            </a:r>
            <a:r>
              <a:rPr lang="cs-CZ" dirty="0"/>
              <a:t>pohyb. </a:t>
            </a:r>
            <a:r>
              <a:rPr lang="cs-CZ" dirty="0" smtClean="0"/>
              <a:t>Zejména </a:t>
            </a:r>
            <a:r>
              <a:rPr lang="cs-CZ" dirty="0"/>
              <a:t>v </a:t>
            </a:r>
            <a:r>
              <a:rPr lang="cs-CZ" dirty="0" smtClean="0"/>
              <a:t>rané </a:t>
            </a:r>
            <a:r>
              <a:rPr lang="cs-CZ" dirty="0"/>
              <a:t>ontogenezi je působnost pohybu na člověka široka, </a:t>
            </a:r>
            <a:r>
              <a:rPr lang="cs-CZ" dirty="0" smtClean="0"/>
              <a:t>neboť konkrétní </a:t>
            </a:r>
            <a:r>
              <a:rPr lang="cs-CZ" dirty="0"/>
              <a:t>pohyb </a:t>
            </a:r>
            <a:r>
              <a:rPr lang="cs-CZ" dirty="0" smtClean="0"/>
              <a:t>vytváří záměrnou </a:t>
            </a:r>
            <a:r>
              <a:rPr lang="cs-CZ" dirty="0"/>
              <a:t>aktivaci </a:t>
            </a:r>
            <a:r>
              <a:rPr lang="cs-CZ" dirty="0" smtClean="0"/>
              <a:t>mozkových </a:t>
            </a:r>
            <a:r>
              <a:rPr lang="cs-CZ" dirty="0"/>
              <a:t>procesů </a:t>
            </a:r>
            <a:r>
              <a:rPr lang="cs-CZ" dirty="0" smtClean="0"/>
              <a:t>zejména </a:t>
            </a:r>
            <a:r>
              <a:rPr lang="cs-CZ" dirty="0"/>
              <a:t>tam, kde </a:t>
            </a:r>
            <a:r>
              <a:rPr lang="cs-CZ" dirty="0" smtClean="0"/>
              <a:t>chybí abstraktní </a:t>
            </a:r>
            <a:r>
              <a:rPr lang="cs-CZ" dirty="0"/>
              <a:t>myšleni z důvodů </a:t>
            </a:r>
            <a:r>
              <a:rPr lang="cs-CZ" dirty="0" smtClean="0"/>
              <a:t>psychické </a:t>
            </a:r>
            <a:r>
              <a:rPr lang="cs-CZ" dirty="0"/>
              <a:t>nezralosti. </a:t>
            </a:r>
            <a:r>
              <a:rPr lang="cs-CZ" dirty="0" smtClean="0"/>
              <a:t>Racionální zařazování </a:t>
            </a:r>
            <a:r>
              <a:rPr lang="cs-CZ" dirty="0"/>
              <a:t>pohybu do </a:t>
            </a:r>
            <a:r>
              <a:rPr lang="cs-CZ" dirty="0" smtClean="0"/>
              <a:t>denního </a:t>
            </a:r>
            <a:r>
              <a:rPr lang="pl-PL" dirty="0" smtClean="0"/>
              <a:t>režimu </a:t>
            </a:r>
            <a:r>
              <a:rPr lang="pl-PL" dirty="0"/>
              <a:t>je </a:t>
            </a:r>
            <a:r>
              <a:rPr lang="pl-PL" dirty="0" smtClean="0"/>
              <a:t>nezbytné, </a:t>
            </a:r>
            <a:r>
              <a:rPr lang="pl-PL" dirty="0"/>
              <a:t>stejně jako jeho </a:t>
            </a:r>
            <a:r>
              <a:rPr lang="pl-PL" dirty="0" smtClean="0"/>
              <a:t>analýza</a:t>
            </a:r>
            <a:r>
              <a:rPr lang="pl-PL" dirty="0"/>
              <a:t>.</a:t>
            </a:r>
            <a:endParaRPr lang="cs-CZ" dirty="0"/>
          </a:p>
        </p:txBody>
      </p:sp>
    </p:spTree>
    <p:extLst>
      <p:ext uri="{BB962C8B-B14F-4D97-AF65-F5344CB8AC3E}">
        <p14:creationId xmlns:p14="http://schemas.microsoft.com/office/powerpoint/2010/main" val="1496644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termíny v pohybové činnosti člověka</a:t>
            </a:r>
            <a:br>
              <a:rPr lang="cs-CZ" dirty="0" smtClean="0"/>
            </a:b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 </a:t>
            </a:r>
            <a:r>
              <a:rPr lang="cs-CZ" b="1" dirty="0" smtClean="0"/>
              <a:t>tělesný pohyb: </a:t>
            </a:r>
            <a:r>
              <a:rPr lang="cs-CZ" dirty="0" smtClean="0"/>
              <a:t>základní vlastnost živého organismu, změna místa nebo polohy těla, která je způsobena vlastními silami</a:t>
            </a:r>
          </a:p>
          <a:p>
            <a:r>
              <a:rPr lang="cs-CZ" dirty="0" smtClean="0"/>
              <a:t> </a:t>
            </a:r>
            <a:r>
              <a:rPr lang="cs-CZ" b="1" dirty="0" smtClean="0"/>
              <a:t>tělesná cvičení: </a:t>
            </a:r>
            <a:r>
              <a:rPr lang="cs-CZ" dirty="0" smtClean="0"/>
              <a:t>tělesné pohyby používané v různých formách tělesné výchovy a sportu za účelem tělesného a pohybového rozvoje člověka</a:t>
            </a:r>
          </a:p>
          <a:p>
            <a:r>
              <a:rPr lang="cs-CZ" b="1" dirty="0" smtClean="0"/>
              <a:t> motorika: </a:t>
            </a:r>
            <a:r>
              <a:rPr lang="cs-CZ" dirty="0" smtClean="0"/>
              <a:t>souhrn všech možných pohybů (pohybových projevů) člověka</a:t>
            </a:r>
          </a:p>
          <a:p>
            <a:r>
              <a:rPr lang="cs-CZ" dirty="0" smtClean="0"/>
              <a:t> </a:t>
            </a:r>
            <a:r>
              <a:rPr lang="cs-CZ" b="1" dirty="0" err="1" smtClean="0"/>
              <a:t>biomotorika</a:t>
            </a:r>
            <a:r>
              <a:rPr lang="cs-CZ" dirty="0" smtClean="0"/>
              <a:t>: pojem, který vyjadřuje změny a pohyby všech biosystémů – rostlin, živočichů a člověka</a:t>
            </a:r>
          </a:p>
          <a:p>
            <a:r>
              <a:rPr lang="cs-CZ" dirty="0" smtClean="0"/>
              <a:t> </a:t>
            </a:r>
            <a:r>
              <a:rPr lang="cs-CZ" b="1" dirty="0" smtClean="0"/>
              <a:t>motorický test: </a:t>
            </a:r>
            <a:r>
              <a:rPr lang="cs-CZ" dirty="0" smtClean="0"/>
              <a:t>standardizovaná vyšetřovací metoda k hodnocení motorických projevů člověka</a:t>
            </a:r>
          </a:p>
          <a:p>
            <a:r>
              <a:rPr lang="cs-CZ" dirty="0" smtClean="0"/>
              <a:t> </a:t>
            </a:r>
            <a:r>
              <a:rPr lang="cs-CZ" b="1" dirty="0" smtClean="0"/>
              <a:t>pohybový výkon: </a:t>
            </a:r>
            <a:r>
              <a:rPr lang="cs-CZ" dirty="0" smtClean="0"/>
              <a:t>míra splnění určitého pohybového úkolu, výsledek pohybové činnosti</a:t>
            </a:r>
          </a:p>
          <a:p>
            <a:r>
              <a:rPr lang="cs-CZ" dirty="0" smtClean="0"/>
              <a:t> </a:t>
            </a:r>
            <a:r>
              <a:rPr lang="cs-CZ" b="1" dirty="0" smtClean="0"/>
              <a:t>hyperkinéza: </a:t>
            </a:r>
            <a:r>
              <a:rPr lang="cs-CZ" dirty="0" smtClean="0"/>
              <a:t>nadměrná pohybová činnost, mimovolní neúčelné pohyby (často i patologické)</a:t>
            </a:r>
          </a:p>
          <a:p>
            <a:r>
              <a:rPr lang="cs-CZ" dirty="0" smtClean="0"/>
              <a:t> </a:t>
            </a:r>
            <a:r>
              <a:rPr lang="cs-CZ" b="1" dirty="0" err="1" smtClean="0"/>
              <a:t>hypokinéza</a:t>
            </a:r>
            <a:r>
              <a:rPr lang="cs-CZ" b="1" dirty="0" smtClean="0"/>
              <a:t>: </a:t>
            </a:r>
            <a:r>
              <a:rPr lang="cs-CZ" dirty="0" smtClean="0"/>
              <a:t>pohybová nedostatečnost, omezený rozsah volních pohybů</a:t>
            </a:r>
            <a:endParaRPr lang="cs-CZ" dirty="0"/>
          </a:p>
        </p:txBody>
      </p:sp>
    </p:spTree>
    <p:extLst>
      <p:ext uri="{BB962C8B-B14F-4D97-AF65-F5344CB8AC3E}">
        <p14:creationId xmlns:p14="http://schemas.microsoft.com/office/powerpoint/2010/main" val="4126264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b="1" dirty="0" smtClean="0"/>
              <a:t>Motorika </a:t>
            </a:r>
            <a:r>
              <a:rPr lang="cs-CZ" dirty="0" smtClean="0"/>
              <a:t>[z lat. </a:t>
            </a:r>
            <a:r>
              <a:rPr lang="cs-CZ" dirty="0" err="1" smtClean="0"/>
              <a:t>motus</a:t>
            </a:r>
            <a:r>
              <a:rPr lang="cs-CZ" dirty="0" smtClean="0"/>
              <a:t> = pohyb, </a:t>
            </a:r>
            <a:r>
              <a:rPr lang="cs-CZ" dirty="0" err="1" smtClean="0"/>
              <a:t>cez</a:t>
            </a:r>
            <a:r>
              <a:rPr lang="cs-CZ" dirty="0" smtClean="0"/>
              <a:t> fr. </a:t>
            </a:r>
            <a:r>
              <a:rPr lang="cs-CZ" dirty="0" err="1" smtClean="0"/>
              <a:t>motorique</a:t>
            </a:r>
            <a:r>
              <a:rPr lang="cs-CZ" dirty="0" smtClean="0"/>
              <a:t> = pohyblivý; angl. </a:t>
            </a:r>
            <a:r>
              <a:rPr lang="cs-CZ" dirty="0" err="1" smtClean="0"/>
              <a:t>kinetics</a:t>
            </a:r>
            <a:r>
              <a:rPr lang="cs-CZ" dirty="0" smtClean="0"/>
              <a:t> (</a:t>
            </a:r>
            <a:r>
              <a:rPr lang="cs-CZ" dirty="0" err="1" smtClean="0"/>
              <a:t>motorics</a:t>
            </a:r>
            <a:r>
              <a:rPr lang="cs-CZ" dirty="0" smtClean="0"/>
              <a:t>, </a:t>
            </a:r>
            <a:r>
              <a:rPr lang="cs-CZ" dirty="0" err="1" smtClean="0"/>
              <a:t>moteur</a:t>
            </a:r>
            <a:r>
              <a:rPr lang="cs-CZ" dirty="0" smtClean="0"/>
              <a:t>) </a:t>
            </a:r>
            <a:r>
              <a:rPr lang="cs-CZ" dirty="0" err="1" smtClean="0"/>
              <a:t>system</a:t>
            </a:r>
            <a:r>
              <a:rPr lang="cs-CZ" dirty="0" smtClean="0"/>
              <a:t>; </a:t>
            </a:r>
            <a:r>
              <a:rPr lang="cs-CZ" dirty="0" err="1" smtClean="0"/>
              <a:t>nem</a:t>
            </a:r>
            <a:r>
              <a:rPr lang="cs-CZ" dirty="0" smtClean="0"/>
              <a:t>. Motorik; fr. </a:t>
            </a:r>
            <a:r>
              <a:rPr lang="cs-CZ" dirty="0" err="1" smtClean="0"/>
              <a:t>motricité</a:t>
            </a:r>
            <a:r>
              <a:rPr lang="cs-CZ" dirty="0" smtClean="0"/>
              <a:t>; </a:t>
            </a:r>
            <a:r>
              <a:rPr lang="cs-CZ" dirty="0" err="1" smtClean="0"/>
              <a:t>rus</a:t>
            </a:r>
            <a:r>
              <a:rPr lang="cs-CZ" dirty="0" smtClean="0"/>
              <a:t>. motorika] – souhrn pohybových předpokladů projevů určitého systému. Motoriku živých systémů (rostlin, živočichů a člověka) nazýváme </a:t>
            </a:r>
            <a:r>
              <a:rPr lang="cs-CZ" dirty="0" err="1" smtClean="0"/>
              <a:t>biomotorika</a:t>
            </a:r>
            <a:r>
              <a:rPr lang="cs-CZ" dirty="0" smtClean="0"/>
              <a:t>.</a:t>
            </a:r>
          </a:p>
          <a:p>
            <a:r>
              <a:rPr lang="cs-CZ" b="1" dirty="0" smtClean="0"/>
              <a:t>Motorika</a:t>
            </a:r>
            <a:r>
              <a:rPr lang="cs-CZ" dirty="0" smtClean="0"/>
              <a:t> = souhrn všech pohybů lidského těla, celková pohybová schopnost (hybnost) organismu = souhrn všech komponent, které vytvářejí pohybové schopnosti a formují konkrétní pohyby v jejich strukturálním spolupůsobení = souhrn všech s pohybovou aktivitou spjatých struktur, obsahů, procesů a stavů.</a:t>
            </a:r>
            <a:endParaRPr lang="cs-CZ" dirty="0"/>
          </a:p>
        </p:txBody>
      </p:sp>
    </p:spTree>
    <p:extLst>
      <p:ext uri="{BB962C8B-B14F-4D97-AF65-F5344CB8AC3E}">
        <p14:creationId xmlns:p14="http://schemas.microsoft.com/office/powerpoint/2010/main" val="1969097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450215"/>
          </a:xfrm>
        </p:spPr>
        <p:txBody>
          <a:bodyPr>
            <a:normAutofit fontScale="90000"/>
          </a:bodyPr>
          <a:lstStyle/>
          <a:p>
            <a:endParaRPr lang="cs-CZ" dirty="0"/>
          </a:p>
        </p:txBody>
      </p:sp>
      <p:sp>
        <p:nvSpPr>
          <p:cNvPr id="3" name="Zástupný symbol pro obsah 2"/>
          <p:cNvSpPr>
            <a:spLocks noGrp="1"/>
          </p:cNvSpPr>
          <p:nvPr>
            <p:ph idx="1"/>
          </p:nvPr>
        </p:nvSpPr>
        <p:spPr>
          <a:xfrm>
            <a:off x="838200" y="1028700"/>
            <a:ext cx="10515600" cy="5148263"/>
          </a:xfrm>
        </p:spPr>
        <p:txBody>
          <a:bodyPr>
            <a:normAutofit/>
          </a:bodyPr>
          <a:lstStyle/>
          <a:p>
            <a:r>
              <a:rPr lang="cs-CZ" dirty="0" smtClean="0"/>
              <a:t>Nelze tedy motoriku pojmout pouze jako množinu pohybů. Motorika zahrnuje nejen veškeré pohyby (pohybové činnosti a výkony), ale i bezprostřední pohybové předpoklady, tj. pohybové schopnosti, pohybové dovednosti a zkušenosti, jakož i předpoklady širší a základnější, dané stavem somatického, neuro-fyziologického a intelektového vývoje člověka i charakterem jeho sociálních vazeb. Vztahy mezi předpoklady a pohybovými projevy (resp. výkony) tvoří jádro výzkumné problematiky </a:t>
            </a:r>
            <a:r>
              <a:rPr lang="cs-CZ" dirty="0" err="1" smtClean="0"/>
              <a:t>antropomotoriky</a:t>
            </a:r>
            <a:r>
              <a:rPr lang="cs-CZ" dirty="0" smtClean="0"/>
              <a:t> jako vědní disciplíny.</a:t>
            </a:r>
            <a:endParaRPr lang="cs-CZ" dirty="0"/>
          </a:p>
        </p:txBody>
      </p:sp>
    </p:spTree>
    <p:extLst>
      <p:ext uri="{BB962C8B-B14F-4D97-AF65-F5344CB8AC3E}">
        <p14:creationId xmlns:p14="http://schemas.microsoft.com/office/powerpoint/2010/main" val="2588327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68275"/>
          </a:xfrm>
        </p:spPr>
        <p:txBody>
          <a:bodyPr>
            <a:normAutofit fontScale="90000"/>
          </a:bodyPr>
          <a:lstStyle/>
          <a:p>
            <a:endParaRPr lang="cs-CZ" dirty="0"/>
          </a:p>
        </p:txBody>
      </p:sp>
      <p:sp>
        <p:nvSpPr>
          <p:cNvPr id="3" name="Zástupný symbol pro obsah 2"/>
          <p:cNvSpPr>
            <a:spLocks noGrp="1"/>
          </p:cNvSpPr>
          <p:nvPr>
            <p:ph idx="1"/>
          </p:nvPr>
        </p:nvSpPr>
        <p:spPr>
          <a:xfrm>
            <a:off x="838200" y="739140"/>
            <a:ext cx="10515600" cy="5437823"/>
          </a:xfrm>
        </p:spPr>
        <p:txBody>
          <a:bodyPr>
            <a:normAutofit fontScale="77500" lnSpcReduction="20000"/>
          </a:bodyPr>
          <a:lstStyle/>
          <a:p>
            <a:pPr marL="0" indent="0" algn="ctr">
              <a:buNone/>
            </a:pPr>
            <a:r>
              <a:rPr lang="cs-CZ" b="1" dirty="0" smtClean="0"/>
              <a:t>Podle rozsahu motoriku dělíme na:</a:t>
            </a:r>
          </a:p>
          <a:p>
            <a:pPr marL="0" indent="0">
              <a:buNone/>
            </a:pPr>
            <a:r>
              <a:rPr lang="cs-CZ" dirty="0" smtClean="0"/>
              <a:t>a) jemnou motoriku, která se uplatňuje především v pohybech ruky a prstů</a:t>
            </a:r>
          </a:p>
          <a:p>
            <a:pPr marL="0" indent="0">
              <a:buNone/>
            </a:pPr>
            <a:r>
              <a:rPr lang="cs-CZ" dirty="0" smtClean="0"/>
              <a:t>b) hrubou motoriku, která je prostorově rozsáhlejší a uskutečňují ji velké svalové skupiny</a:t>
            </a:r>
          </a:p>
          <a:p>
            <a:r>
              <a:rPr lang="cs-CZ" dirty="0" smtClean="0"/>
              <a:t>Motorika týkající se člověka se nazývá </a:t>
            </a:r>
            <a:r>
              <a:rPr lang="cs-CZ" dirty="0" err="1" smtClean="0"/>
              <a:t>antropomotorika</a:t>
            </a:r>
            <a:r>
              <a:rPr lang="cs-CZ" dirty="0" smtClean="0"/>
              <a:t>. Spojení senzorických orgánů</a:t>
            </a:r>
          </a:p>
          <a:p>
            <a:pPr marL="0" indent="0">
              <a:buNone/>
            </a:pPr>
            <a:r>
              <a:rPr lang="cs-CZ" dirty="0" smtClean="0"/>
              <a:t>s motorikou zachytává </a:t>
            </a:r>
            <a:r>
              <a:rPr lang="cs-CZ" dirty="0" err="1" smtClean="0"/>
              <a:t>senzomotorika</a:t>
            </a:r>
            <a:r>
              <a:rPr lang="cs-CZ" dirty="0" smtClean="0"/>
              <a:t>, spojení psychiky a motoriky pojem psychomotorika, představy o pohybu zobrazuje </a:t>
            </a:r>
            <a:r>
              <a:rPr lang="cs-CZ" dirty="0" err="1" smtClean="0"/>
              <a:t>ideomotorika</a:t>
            </a:r>
            <a:r>
              <a:rPr lang="cs-CZ" dirty="0" smtClean="0"/>
              <a:t>.</a:t>
            </a:r>
          </a:p>
          <a:p>
            <a:r>
              <a:rPr lang="cs-CZ" dirty="0" smtClean="0"/>
              <a:t>Motoriku nemůžeme chápat pouze jako množinu pohybů a pohybových činností, ale i jako pohybové předpoklady člověka. K těmto předpokladům člověka zařazujeme nejen pohybové předpoklady, ale i somatické, neurofyziologické., psychické a sociální předpoklady. Tyto spolu tvoří široký základ předpokladů, mezi kterými jsou složité vazby a vztahy. Vztah mezi předpoklady a pohybovými projevy zkoumá více vědních disciplín, např. </a:t>
            </a:r>
            <a:r>
              <a:rPr lang="cs-CZ" dirty="0" err="1" smtClean="0"/>
              <a:t>antropomotorika</a:t>
            </a:r>
            <a:r>
              <a:rPr lang="cs-CZ" dirty="0" smtClean="0"/>
              <a:t>, biomechanika, fyziologie a psychologie.</a:t>
            </a:r>
          </a:p>
          <a:p>
            <a:r>
              <a:rPr lang="cs-CZ" dirty="0" smtClean="0"/>
              <a:t>Motoriku člověka můžeme podle účelu a příbuznosti pohybů rozdělit to více oblastí. Můžeme hovořit o motorice základní, pracovní, bojové, dorozumívací tělocvičně- sportovní, mezi kterými jsou velmi úzké vztahy.</a:t>
            </a:r>
            <a:endParaRPr lang="cs-CZ" dirty="0"/>
          </a:p>
        </p:txBody>
      </p:sp>
    </p:spTree>
    <p:extLst>
      <p:ext uri="{BB962C8B-B14F-4D97-AF65-F5344CB8AC3E}">
        <p14:creationId xmlns:p14="http://schemas.microsoft.com/office/powerpoint/2010/main" val="74657230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1423</TotalTime>
  <Words>1954</Words>
  <Application>Microsoft Office PowerPoint</Application>
  <PresentationFormat>Širokoúhlá obrazovka</PresentationFormat>
  <Paragraphs>69</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Calibri Light</vt:lpstr>
      <vt:lpstr>Motiv Office</vt:lpstr>
      <vt:lpstr>ANTROPOMOTORIKA I.</vt:lpstr>
      <vt:lpstr>Požadavky</vt:lpstr>
      <vt:lpstr>Obsah a cíl předmětu</vt:lpstr>
      <vt:lpstr>Literatura</vt:lpstr>
      <vt:lpstr> Úvod do antropomotoriky </vt:lpstr>
      <vt:lpstr>Základní termíny v pohybové činnosti člověka </vt:lpstr>
      <vt:lpstr>Prezentace aplikace PowerPoint</vt:lpstr>
      <vt:lpstr>Prezentace aplikace PowerPoint</vt:lpstr>
      <vt:lpstr>Prezentace aplikace PowerPoint</vt:lpstr>
      <vt:lpstr>Prezentace aplikace PowerPoint</vt:lpstr>
      <vt:lpstr>Prezentace aplikace PowerPoint</vt:lpstr>
      <vt:lpstr>Předmět antropomotoriky</vt:lpstr>
      <vt:lpstr>Prezentace aplikace PowerPoint</vt:lpstr>
      <vt:lpstr>Prezentace aplikace PowerPoint</vt:lpstr>
      <vt:lpstr>Obsah antropomotoriky je možné shrnout do těchto částí: </vt:lpstr>
      <vt:lpstr>Prezentace aplikace PowerPoint</vt:lpstr>
      <vt:lpstr>Vývoj antropomotoriky jako vědní disciplíny</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ANTROPOMOTORIKA I.</dc:title>
  <dc:creator>Uzivatel</dc:creator>
  <cp:lastModifiedBy>Uzivatel</cp:lastModifiedBy>
  <cp:revision>16</cp:revision>
  <dcterms:created xsi:type="dcterms:W3CDTF">2019-10-01T07:50:34Z</dcterms:created>
  <dcterms:modified xsi:type="dcterms:W3CDTF">2019-10-24T10:28:51Z</dcterms:modified>
</cp:coreProperties>
</file>