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2" r:id="rId2"/>
    <p:sldId id="597" r:id="rId3"/>
    <p:sldId id="471" r:id="rId4"/>
    <p:sldId id="598" r:id="rId5"/>
    <p:sldId id="599" r:id="rId6"/>
    <p:sldId id="567" r:id="rId7"/>
    <p:sldId id="569" r:id="rId8"/>
    <p:sldId id="600" r:id="rId9"/>
    <p:sldId id="570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601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602" r:id="rId27"/>
    <p:sldId id="587" r:id="rId28"/>
    <p:sldId id="603" r:id="rId29"/>
    <p:sldId id="588" r:id="rId30"/>
    <p:sldId id="589" r:id="rId31"/>
    <p:sldId id="590" r:id="rId32"/>
    <p:sldId id="591" r:id="rId33"/>
    <p:sldId id="604" r:id="rId34"/>
    <p:sldId id="605" r:id="rId35"/>
    <p:sldId id="592" r:id="rId36"/>
    <p:sldId id="593" r:id="rId37"/>
    <p:sldId id="594" r:id="rId38"/>
    <p:sldId id="595" r:id="rId39"/>
    <p:sldId id="549" r:id="rId40"/>
    <p:sldId id="315" r:id="rId41"/>
    <p:sldId id="490" r:id="rId42"/>
    <p:sldId id="377" r:id="rId43"/>
    <p:sldId id="561" r:id="rId44"/>
    <p:sldId id="563" r:id="rId45"/>
    <p:sldId id="564" r:id="rId46"/>
    <p:sldId id="565" r:id="rId47"/>
    <p:sldId id="606" r:id="rId48"/>
    <p:sldId id="562" r:id="rId49"/>
    <p:sldId id="487" r:id="rId50"/>
    <p:sldId id="324" r:id="rId51"/>
    <p:sldId id="566" r:id="rId52"/>
    <p:sldId id="41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20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48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7F09-2F15-46D6-ABF9-E90E261B388C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CE17-EA9F-405B-B390-E4500219E4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6B260-3E89-4DC1-9ED9-1B244775BE9A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74AD-4B7C-4B1C-AC88-EFD80B0348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06" indent="-28569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777" indent="-22855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888" indent="-22855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000" indent="-22855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110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221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332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443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DAD241-0B3C-47F9-A36E-D190EBC8F0BF}" type="slidenum">
              <a:rPr lang="de-DE" sz="1200">
                <a:solidFill>
                  <a:prstClr val="black"/>
                </a:solidFill>
              </a:rPr>
              <a:pPr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29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1CA1-9159-43FD-93EB-BFEB5EA57985}" type="datetimeFigureOut">
              <a:rPr lang="en-GB" smtClean="0"/>
              <a:pPr/>
              <a:t>30/04/2019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l1.cuni.cz/mod/resource/view.php?id=291309" TargetMode="External"/><Relationship Id="rId7" Type="http://schemas.openxmlformats.org/officeDocument/2006/relationships/image" Target="../media/image64.jpeg"/><Relationship Id="rId2" Type="http://schemas.openxmlformats.org/officeDocument/2006/relationships/hyperlink" Target="https://dl1.cuni.cz/mod/resource/view.php?id=291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hyperlink" Target="https://dl1.cuni.cz/mod/resource/view.php?id=29131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betteraande.com/" TargetMode="External"/><Relationship Id="rId5" Type="http://schemas.openxmlformats.org/officeDocument/2006/relationships/hyperlink" Target="http://www.designcouncil.org.uk/projects/reducing-violence-and-aggression-ae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/>
              <a:t>Public Management for 21st Century</a:t>
            </a:r>
            <a:endParaRPr lang="en-GB" noProof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#</a:t>
            </a:r>
            <a:r>
              <a:rPr lang="cs-CZ" noProof="0" dirty="0" smtClean="0"/>
              <a:t>6</a:t>
            </a:r>
          </a:p>
          <a:p>
            <a:r>
              <a:rPr lang="cs-CZ" dirty="0" err="1" smtClean="0"/>
              <a:t>April</a:t>
            </a:r>
            <a:r>
              <a:rPr lang="cs-CZ" dirty="0" smtClean="0"/>
              <a:t> 30</a:t>
            </a:r>
            <a:r>
              <a:rPr lang="en-GB" noProof="0" dirty="0" smtClean="0"/>
              <a:t>, 201</a:t>
            </a:r>
            <a:r>
              <a:rPr lang="cs-CZ" noProof="0" dirty="0" smtClean="0"/>
              <a:t>9</a:t>
            </a:r>
            <a:endParaRPr lang="en-GB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4867"/>
            <a:ext cx="4782791" cy="51063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6245" y="2690988"/>
            <a:ext cx="4564409" cy="245601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3453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1524"/>
            <a:ext cx="8671580" cy="37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844" y="1083208"/>
            <a:ext cx="2808312" cy="2345792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4433887" y="3060700"/>
            <a:ext cx="0" cy="138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52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156873"/>
            <a:ext cx="8229600" cy="647700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" y="1332733"/>
            <a:ext cx="8370268" cy="55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0480" y="36646"/>
            <a:ext cx="5659792" cy="1332069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 flipV="1">
            <a:off x="2044700" y="1340768"/>
            <a:ext cx="511076" cy="538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98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115"/>
            <a:ext cx="8974394" cy="43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9" y="274638"/>
            <a:ext cx="6669864" cy="275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1119"/>
            <a:ext cx="7969321" cy="3866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3039" y="3398656"/>
            <a:ext cx="4452861" cy="23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60" y="1177562"/>
            <a:ext cx="4267169" cy="3965938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>
          <a:xfrm>
            <a:off x="5152269" y="1177562"/>
            <a:ext cx="3454400" cy="1887356"/>
          </a:xfrm>
          <a:prstGeom prst="wedgeEllipseCallout">
            <a:avLst>
              <a:gd name="adj1" fmla="val -78186"/>
              <a:gd name="adj2" fmla="val 530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How </a:t>
            </a:r>
            <a:r>
              <a:rPr lang="nl-BE" sz="3200" dirty="0" err="1"/>
              <a:t>might</a:t>
            </a:r>
            <a:r>
              <a:rPr lang="nl-BE" sz="3200" dirty="0"/>
              <a:t> we…?</a:t>
            </a:r>
          </a:p>
        </p:txBody>
      </p:sp>
    </p:spTree>
    <p:extLst>
      <p:ext uri="{BB962C8B-B14F-4D97-AF65-F5344CB8AC3E}">
        <p14:creationId xmlns="" xmlns:p14="http://schemas.microsoft.com/office/powerpoint/2010/main" val="30206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24502" cy="27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30264"/>
            <a:ext cx="6444208" cy="39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787400" y="2476500"/>
            <a:ext cx="0" cy="728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59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7" y="332656"/>
            <a:ext cx="873460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59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3" y="1772817"/>
            <a:ext cx="9298887" cy="47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54466" y="1124744"/>
            <a:ext cx="7035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IDEAL PROCESS FROM USER POV</a:t>
            </a:r>
          </a:p>
        </p:txBody>
      </p:sp>
    </p:spTree>
    <p:extLst>
      <p:ext uri="{BB962C8B-B14F-4D97-AF65-F5344CB8AC3E}">
        <p14:creationId xmlns="" xmlns:p14="http://schemas.microsoft.com/office/powerpoint/2010/main" val="34559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415" y="206766"/>
            <a:ext cx="5138380" cy="309785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99152"/>
            <a:ext cx="5274999" cy="329219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423780" y="3671827"/>
            <a:ext cx="186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/>
              <a:t>Via…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2179034" y="227833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/>
              <a:t>Principle</a:t>
            </a:r>
            <a:endParaRPr lang="nl-BE" sz="36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7795" y="55357"/>
            <a:ext cx="3749625" cy="1987961"/>
          </a:xfrm>
          <a:prstGeom prst="rect">
            <a:avLst/>
          </a:prstGeom>
        </p:spPr>
      </p:pic>
      <p:sp>
        <p:nvSpPr>
          <p:cNvPr id="18" name="Ovaal 17"/>
          <p:cNvSpPr/>
          <p:nvPr/>
        </p:nvSpPr>
        <p:spPr>
          <a:xfrm>
            <a:off x="1574800" y="55357"/>
            <a:ext cx="1104900" cy="2090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14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#1 – </a:t>
            </a:r>
            <a:r>
              <a:rPr lang="cs-CZ" dirty="0" err="1" smtClean="0"/>
              <a:t>Friday</a:t>
            </a:r>
            <a:r>
              <a:rPr lang="cs-CZ" dirty="0" smtClean="0"/>
              <a:t>, May 17, 9 </a:t>
            </a:r>
            <a:r>
              <a:rPr lang="cs-CZ" dirty="0" err="1" smtClean="0"/>
              <a:t>am</a:t>
            </a:r>
            <a:r>
              <a:rPr lang="cs-CZ" dirty="0" smtClean="0"/>
              <a:t>, </a:t>
            </a:r>
            <a:r>
              <a:rPr lang="cs-CZ" dirty="0" err="1" smtClean="0"/>
              <a:t>room</a:t>
            </a:r>
            <a:r>
              <a:rPr lang="cs-CZ" dirty="0" smtClean="0"/>
              <a:t> 3018</a:t>
            </a:r>
          </a:p>
          <a:p>
            <a:r>
              <a:rPr lang="cs-CZ" dirty="0" smtClean="0"/>
              <a:t>#2 – </a:t>
            </a:r>
            <a:r>
              <a:rPr lang="cs-CZ" dirty="0" err="1" smtClean="0"/>
              <a:t>Friday</a:t>
            </a:r>
            <a:r>
              <a:rPr lang="cs-CZ" dirty="0" smtClean="0"/>
              <a:t>, May 17, 10 </a:t>
            </a:r>
            <a:r>
              <a:rPr lang="cs-CZ" dirty="0" err="1" smtClean="0"/>
              <a:t>am</a:t>
            </a:r>
            <a:r>
              <a:rPr lang="cs-CZ" dirty="0" smtClean="0"/>
              <a:t>, </a:t>
            </a:r>
            <a:r>
              <a:rPr lang="cs-CZ" dirty="0" err="1" smtClean="0"/>
              <a:t>room</a:t>
            </a:r>
            <a:r>
              <a:rPr lang="cs-CZ" dirty="0" smtClean="0"/>
              <a:t> 3018</a:t>
            </a:r>
          </a:p>
          <a:p>
            <a:r>
              <a:rPr lang="cs-CZ" dirty="0" smtClean="0"/>
              <a:t>#3 – </a:t>
            </a:r>
            <a:r>
              <a:rPr lang="cs-CZ" dirty="0" err="1" smtClean="0"/>
              <a:t>Monday</a:t>
            </a:r>
            <a:r>
              <a:rPr lang="cs-CZ" dirty="0" smtClean="0"/>
              <a:t>, May 27, 9 </a:t>
            </a:r>
            <a:r>
              <a:rPr lang="cs-CZ" dirty="0" err="1" smtClean="0"/>
              <a:t>am</a:t>
            </a:r>
            <a:r>
              <a:rPr lang="cs-CZ" dirty="0" smtClean="0"/>
              <a:t>, </a:t>
            </a:r>
            <a:r>
              <a:rPr lang="cs-CZ" dirty="0" err="1" smtClean="0"/>
              <a:t>room</a:t>
            </a:r>
            <a:r>
              <a:rPr lang="cs-CZ" dirty="0" smtClean="0"/>
              <a:t> 3019</a:t>
            </a:r>
          </a:p>
          <a:p>
            <a:r>
              <a:rPr lang="cs-CZ" dirty="0" smtClean="0"/>
              <a:t>#4 – </a:t>
            </a:r>
            <a:r>
              <a:rPr lang="cs-CZ" dirty="0" err="1" smtClean="0"/>
              <a:t>Monday</a:t>
            </a:r>
            <a:r>
              <a:rPr lang="cs-CZ" dirty="0" smtClean="0"/>
              <a:t>, May 27, 10 </a:t>
            </a:r>
            <a:r>
              <a:rPr lang="cs-CZ" dirty="0" err="1" smtClean="0"/>
              <a:t>am</a:t>
            </a:r>
            <a:r>
              <a:rPr lang="cs-CZ" dirty="0" smtClean="0"/>
              <a:t>, </a:t>
            </a:r>
            <a:r>
              <a:rPr lang="cs-CZ" dirty="0" err="1" smtClean="0"/>
              <a:t>room</a:t>
            </a:r>
            <a:r>
              <a:rPr lang="cs-CZ" dirty="0" smtClean="0"/>
              <a:t> 3019</a:t>
            </a:r>
          </a:p>
          <a:p>
            <a:r>
              <a:rPr lang="cs-CZ" dirty="0" err="1" smtClean="0"/>
              <a:t>Register</a:t>
            </a:r>
            <a:r>
              <a:rPr lang="cs-CZ" dirty="0" smtClean="0"/>
              <a:t> via </a:t>
            </a:r>
            <a:r>
              <a:rPr lang="cs-CZ" dirty="0" err="1" smtClean="0"/>
              <a:t>moodle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meeting (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open :-</a:t>
            </a:r>
            <a:r>
              <a:rPr lang="cs-CZ" dirty="0" smtClean="0"/>
              <a:t>) )</a:t>
            </a:r>
            <a:endParaRPr lang="cs-CZ" dirty="0" smtClean="0"/>
          </a:p>
          <a:p>
            <a:r>
              <a:rPr lang="cs-CZ" dirty="0" err="1" smtClean="0"/>
              <a:t>Capacity</a:t>
            </a:r>
            <a:r>
              <a:rPr lang="cs-CZ" dirty="0" smtClean="0"/>
              <a:t> 3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once</a:t>
            </a:r>
            <a:endParaRPr lang="cs-CZ" dirty="0" smtClean="0"/>
          </a:p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to HW </a:t>
            </a:r>
            <a:r>
              <a:rPr lang="cs-CZ" dirty="0" smtClean="0"/>
              <a:t>5 </a:t>
            </a:r>
            <a:r>
              <a:rPr lang="cs-CZ" dirty="0" err="1" smtClean="0"/>
              <a:t>or</a:t>
            </a:r>
            <a:r>
              <a:rPr lang="cs-CZ" dirty="0" smtClean="0"/>
              <a:t> 6 </a:t>
            </a:r>
            <a:r>
              <a:rPr lang="cs-CZ" dirty="0" err="1" smtClean="0"/>
              <a:t>task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98" y="2946852"/>
            <a:ext cx="5956300" cy="35878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595" y="640814"/>
            <a:ext cx="3759200" cy="20159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58214" y="195418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/>
              <a:t>Principle</a:t>
            </a:r>
            <a:endParaRPr lang="nl-BE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6181897" y="3817439"/>
            <a:ext cx="186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/>
              <a:t>Via…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7795" y="55357"/>
            <a:ext cx="3749625" cy="1987961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2516930" y="42657"/>
            <a:ext cx="1104900" cy="2090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1167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176"/>
            <a:ext cx="8229600" cy="647700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858719"/>
            <a:ext cx="7590441" cy="57611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6819900" cy="2257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3139629" cy="2136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1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319" y="1433122"/>
            <a:ext cx="6418609" cy="4693041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>
          <a:xfrm>
            <a:off x="-137390" y="2387600"/>
            <a:ext cx="3289300" cy="3251200"/>
          </a:xfrm>
          <a:prstGeom prst="wedgeEllipseCallout">
            <a:avLst>
              <a:gd name="adj1" fmla="val -35505"/>
              <a:gd name="adj2" fmla="val -871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err="1"/>
              <a:t>Developing</a:t>
            </a:r>
            <a:r>
              <a:rPr lang="nl-BE" sz="3600" dirty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1367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8574"/>
            <a:ext cx="8376941" cy="6247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35440"/>
            <a:ext cx="8560493" cy="29761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49338"/>
            <a:ext cx="8592901" cy="24203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648450" y="6457950"/>
            <a:ext cx="2133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33927" y="1049338"/>
            <a:ext cx="0" cy="5547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620" y="65328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iterations</a:t>
            </a:r>
            <a:endParaRPr lang="nl-BE" dirty="0"/>
          </a:p>
        </p:txBody>
      </p:sp>
      <p:sp>
        <p:nvSpPr>
          <p:cNvPr id="8" name="Wolkvormige toelichting 7"/>
          <p:cNvSpPr/>
          <p:nvPr/>
        </p:nvSpPr>
        <p:spPr>
          <a:xfrm>
            <a:off x="6651914" y="1607127"/>
            <a:ext cx="2492086" cy="2269548"/>
          </a:xfrm>
          <a:prstGeom prst="cloudCallout">
            <a:avLst>
              <a:gd name="adj1" fmla="val -52522"/>
              <a:gd name="adj2" fmla="val -644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err="1"/>
              <a:t>Proto-typing</a:t>
            </a:r>
            <a:r>
              <a:rPr lang="nl-BE" sz="3200" dirty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0833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648450" y="6457950"/>
            <a:ext cx="2133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33927" y="1049338"/>
            <a:ext cx="0" cy="5547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620" y="65328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iterations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764704"/>
            <a:ext cx="8878115" cy="5731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648450" y="6457950"/>
            <a:ext cx="2133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33927" y="1049338"/>
            <a:ext cx="0" cy="5547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620" y="65328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iterations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551460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900"/>
            <a:ext cx="9398248" cy="6076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7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00697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7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6000" dirty="0" err="1"/>
              <a:t>Finally</a:t>
            </a:r>
            <a:r>
              <a:rPr lang="nl-BE" sz="6000" dirty="0"/>
              <a:t> </a:t>
            </a:r>
            <a:r>
              <a:rPr lang="nl-BE" sz="6000" dirty="0" err="1"/>
              <a:t>becoming</a:t>
            </a:r>
            <a:r>
              <a:rPr lang="nl-BE" sz="6000" dirty="0"/>
              <a:t>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7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Re-</a:t>
            </a:r>
            <a:r>
              <a:rPr lang="cs-CZ" dirty="0" err="1" smtClean="0"/>
              <a:t>done</a:t>
            </a:r>
            <a:r>
              <a:rPr lang="cs-CZ" dirty="0" smtClean="0"/>
              <a:t> </a:t>
            </a:r>
            <a:r>
              <a:rPr lang="cs-CZ" dirty="0" err="1" smtClean="0"/>
              <a:t>HWs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wish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HW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submit</a:t>
            </a:r>
            <a:r>
              <a:rPr lang="cs-CZ" dirty="0" smtClean="0"/>
              <a:t> a HW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missed</a:t>
            </a:r>
            <a:r>
              <a:rPr lang="cs-CZ" dirty="0" smtClean="0"/>
              <a:t>) do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discussion</a:t>
            </a:r>
            <a:r>
              <a:rPr lang="cs-CZ" dirty="0" smtClean="0"/>
              <a:t> (=&gt; </a:t>
            </a:r>
            <a:r>
              <a:rPr lang="cs-CZ" dirty="0" err="1" smtClean="0"/>
              <a:t>Deadline</a:t>
            </a:r>
            <a:r>
              <a:rPr lang="cs-CZ" dirty="0" smtClean="0"/>
              <a:t> May 15 </a:t>
            </a:r>
            <a:r>
              <a:rPr lang="cs-CZ" dirty="0" err="1" smtClean="0"/>
              <a:t>or</a:t>
            </a:r>
            <a:r>
              <a:rPr lang="cs-CZ" dirty="0" smtClean="0"/>
              <a:t> May 25 </a:t>
            </a:r>
            <a:r>
              <a:rPr lang="cs-CZ" dirty="0" err="1" smtClean="0"/>
              <a:t>evening</a:t>
            </a:r>
            <a:r>
              <a:rPr lang="cs-CZ" dirty="0" smtClean="0"/>
              <a:t>). </a:t>
            </a:r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re-do / </a:t>
            </a:r>
            <a:r>
              <a:rPr lang="cs-CZ" dirty="0" err="1" smtClean="0"/>
              <a:t>lately</a:t>
            </a:r>
            <a:r>
              <a:rPr lang="cs-CZ" dirty="0" smtClean="0"/>
              <a:t> </a:t>
            </a:r>
            <a:r>
              <a:rPr lang="cs-CZ" dirty="0" err="1" smtClean="0"/>
              <a:t>submit</a:t>
            </a:r>
            <a:r>
              <a:rPr lang="cs-CZ" dirty="0" smtClean="0"/>
              <a:t> max. 2 </a:t>
            </a:r>
            <a:r>
              <a:rPr lang="cs-CZ" dirty="0" err="1" smtClean="0"/>
              <a:t>homeworks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interface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bottom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moodle</a:t>
            </a:r>
            <a:r>
              <a:rPr lang="cs-CZ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1" y="152399"/>
            <a:ext cx="3443720" cy="681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50" y="445511"/>
            <a:ext cx="262284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22" y="3947175"/>
            <a:ext cx="2409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90" y="334674"/>
            <a:ext cx="31146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5783" y="4749984"/>
            <a:ext cx="2807014" cy="1971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36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315450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8" y="0"/>
            <a:ext cx="4638242" cy="50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558" y="3923495"/>
            <a:ext cx="2756781" cy="2924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76"/>
            <a:ext cx="11354617" cy="566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53" y="139720"/>
            <a:ext cx="9156363" cy="6457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3714"/>
            <a:ext cx="5041362" cy="675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2995"/>
            <a:ext cx="7499176" cy="6845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147638"/>
            <a:ext cx="8229600" cy="647700"/>
          </a:xfrm>
        </p:spPr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39" y="896143"/>
            <a:ext cx="8580161" cy="54094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9" y="3284984"/>
            <a:ext cx="9254770" cy="3436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173941"/>
            <a:ext cx="8950047" cy="24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652"/>
            <a:ext cx="5251262" cy="26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48" y="4127139"/>
            <a:ext cx="5028082" cy="1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173941"/>
            <a:ext cx="8950047" cy="24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652"/>
            <a:ext cx="5251262" cy="26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48" y="4127139"/>
            <a:ext cx="5028082" cy="1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lkvormige toelichting 4"/>
          <p:cNvSpPr/>
          <p:nvPr/>
        </p:nvSpPr>
        <p:spPr>
          <a:xfrm>
            <a:off x="1911927" y="1620982"/>
            <a:ext cx="4904509" cy="333894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every £1 spent on implementing the design solutions, £3 was generated in benefits*</a:t>
            </a:r>
            <a:endParaRPr lang="nl-BE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6649997"/>
            <a:ext cx="6239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*</a:t>
            </a:r>
            <a:r>
              <a:rPr lang="nl-BE" sz="1200" dirty="0" err="1"/>
              <a:t>Based</a:t>
            </a:r>
            <a:r>
              <a:rPr lang="nl-BE" sz="1200" dirty="0"/>
              <a:t> on experiment </a:t>
            </a:r>
            <a:r>
              <a:rPr lang="nl-BE" sz="1200" dirty="0" err="1"/>
              <a:t>with</a:t>
            </a:r>
            <a:r>
              <a:rPr lang="nl-BE" sz="1200" dirty="0"/>
              <a:t> control </a:t>
            </a:r>
            <a:r>
              <a:rPr lang="nl-BE" sz="1200" dirty="0" err="1"/>
              <a:t>groups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calculation</a:t>
            </a:r>
            <a:r>
              <a:rPr lang="nl-BE" sz="1200" dirty="0"/>
              <a:t> of </a:t>
            </a:r>
            <a:r>
              <a:rPr lang="nl-BE" sz="1200" dirty="0" err="1"/>
              <a:t>monetary</a:t>
            </a:r>
            <a:r>
              <a:rPr lang="nl-BE" sz="1200" dirty="0"/>
              <a:t> </a:t>
            </a:r>
            <a:r>
              <a:rPr lang="nl-BE" sz="1200" dirty="0" err="1"/>
              <a:t>value</a:t>
            </a:r>
            <a:r>
              <a:rPr lang="nl-BE" sz="1200" dirty="0"/>
              <a:t> of </a:t>
            </a:r>
            <a:r>
              <a:rPr lang="nl-BE" sz="1200" dirty="0" err="1"/>
              <a:t>incidents</a:t>
            </a:r>
            <a:endParaRPr lang="nl-BE" sz="1200" dirty="0"/>
          </a:p>
        </p:txBody>
      </p:sp>
    </p:spTree>
    <p:extLst>
      <p:ext uri="{BB962C8B-B14F-4D97-AF65-F5344CB8AC3E}">
        <p14:creationId xmlns="" xmlns:p14="http://schemas.microsoft.com/office/powerpoint/2010/main" val="116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Reading</a:t>
            </a:r>
            <a:r>
              <a:rPr lang="cs-CZ" dirty="0" smtClean="0"/>
              <a:t>/</a:t>
            </a:r>
            <a:r>
              <a:rPr lang="cs-CZ" dirty="0" err="1" smtClean="0"/>
              <a:t>Watching</a:t>
            </a:r>
            <a:r>
              <a:rPr lang="cs-CZ" dirty="0" smtClean="0"/>
              <a:t> </a:t>
            </a:r>
            <a:r>
              <a:rPr lang="cs-CZ" dirty="0" err="1" smtClean="0"/>
              <a:t>reflexions</a:t>
            </a:r>
            <a:endParaRPr lang="en-GB" noProof="0" dirty="0"/>
          </a:p>
        </p:txBody>
      </p:sp>
      <p:sp>
        <p:nvSpPr>
          <p:cNvPr id="22530" name="AutoShape 2" descr="VÃ½sledek obrÃ¡zku pro dan ar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VÃ½sledek obrÃ¡zku pro dan ar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4" name="Picture 6" descr="VÃ½sledek obrÃ¡zku pro dan ari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979760" cy="1564374"/>
          </a:xfrm>
          <a:prstGeom prst="rect">
            <a:avLst/>
          </a:prstGeom>
          <a:noFill/>
        </p:spPr>
      </p:pic>
      <p:sp>
        <p:nvSpPr>
          <p:cNvPr id="22536" name="AutoShape 8" descr="VÃ½sledek obrÃ¡zku pro daniel p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8" name="AutoShape 10" descr="VÃ½sledek obrÃ¡zku pro daniel p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40" name="Picture 12" descr="https://scontent-vie1-1.xx.fbcdn.net/v/t1.0-1/p320x320/23843076_1915715135110747_1612524944926113124_n.jpg?_nc_cat=0&amp;oh=f2a786e227f61095b1ca5f9d248fb6a8&amp;oe=5B56B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160240" cy="2160241"/>
          </a:xfrm>
          <a:prstGeom prst="rect">
            <a:avLst/>
          </a:prstGeom>
          <a:noFill/>
        </p:spPr>
      </p:pic>
      <p:sp>
        <p:nvSpPr>
          <p:cNvPr id="22542" name="AutoShape 14" descr="VÃ½sledek obrÃ¡zku pro frank van massenho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Obrázek 10" descr="frank_V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013176"/>
            <a:ext cx="2733675" cy="16764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83968" y="1556792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Dan </a:t>
            </a:r>
            <a:r>
              <a:rPr lang="cs-CZ" sz="2800" dirty="0" err="1" smtClean="0"/>
              <a:t>Ariely</a:t>
            </a:r>
            <a:endParaRPr lang="en-GB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5976" y="3501008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Daniel Pink</a:t>
            </a:r>
            <a:endParaRPr lang="en-GB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5661248"/>
            <a:ext cx="351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Frank van </a:t>
            </a:r>
            <a:r>
              <a:rPr lang="cs-CZ" sz="2800" dirty="0" err="1" smtClean="0"/>
              <a:t>Massenhove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feedback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Surprise</a:t>
            </a:r>
            <a:r>
              <a:rPr lang="cs-CZ" dirty="0" smtClean="0"/>
              <a:t> –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r>
              <a:rPr lang="cs-CZ" dirty="0" smtClean="0"/>
              <a:t> </a:t>
            </a:r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ignored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Reading reflections</a:t>
            </a:r>
            <a:endParaRPr lang="en-GB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Could you tell the difference?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Extrinsic vs. intrinsic motivation			</a:t>
            </a:r>
            <a:r>
              <a:rPr lang="en-US" dirty="0" smtClean="0"/>
              <a:t>A   </a:t>
            </a:r>
            <a:r>
              <a:rPr lang="en-US" dirty="0" smtClean="0"/>
              <a:t>B   C</a:t>
            </a:r>
            <a:endParaRPr lang="cs-CZ" dirty="0" smtClean="0"/>
          </a:p>
          <a:p>
            <a:pPr>
              <a:buNone/>
            </a:pPr>
            <a:r>
              <a:rPr lang="nl-BE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nl-BE" dirty="0" smtClean="0"/>
              <a:t>Motivation </a:t>
            </a:r>
            <a:r>
              <a:rPr lang="nl-BE" dirty="0" smtClean="0"/>
              <a:t>1.0</a:t>
            </a:r>
            <a:endParaRPr lang="cs-CZ" dirty="0" smtClean="0"/>
          </a:p>
          <a:p>
            <a:pPr>
              <a:buNone/>
            </a:pPr>
            <a:r>
              <a:rPr lang="nl-BE" dirty="0" smtClean="0"/>
              <a:t>Motivation </a:t>
            </a:r>
            <a:r>
              <a:rPr lang="nl-BE" dirty="0" smtClean="0"/>
              <a:t>2.0</a:t>
            </a:r>
            <a:endParaRPr lang="cs-CZ" dirty="0" smtClean="0"/>
          </a:p>
          <a:p>
            <a:pPr>
              <a:buNone/>
            </a:pPr>
            <a:r>
              <a:rPr lang="nl-BE" dirty="0" smtClean="0"/>
              <a:t>Motivation 3.0				</a:t>
            </a:r>
            <a:r>
              <a:rPr lang="en-US" dirty="0" smtClean="0"/>
              <a:t> 	A   B   C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A = I am quite sure about it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B = I have some opinion, but...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C = No </a:t>
            </a:r>
            <a:r>
              <a:rPr lang="en-US" dirty="0" smtClean="0"/>
              <a:t>idea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aways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links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topics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End of topic</a:t>
            </a:r>
            <a:endParaRPr lang="en-GB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noProof="0" dirty="0" smtClean="0"/>
              <a:t>#</a:t>
            </a:r>
            <a:r>
              <a:rPr lang="cs-CZ" b="1" noProof="0" dirty="0" smtClean="0"/>
              <a:t>6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en-GB" sz="3200" b="1" noProof="0" dirty="0" smtClean="0"/>
              <a:t> </a:t>
            </a:r>
            <a:r>
              <a:rPr lang="en-GB" sz="2800" b="1" dirty="0" smtClean="0"/>
              <a:t>Accountability: Paradigm shift from accountability overload to accountability for learning</a:t>
            </a:r>
            <a:endParaRPr lang="en-GB" sz="3600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590550" y="304800"/>
            <a:ext cx="8229600" cy="738188"/>
          </a:xfrm>
        </p:spPr>
        <p:txBody>
          <a:bodyPr>
            <a:normAutofit fontScale="90000"/>
          </a:bodyPr>
          <a:lstStyle/>
          <a:p>
            <a:r>
              <a:rPr lang="nl-BE"/>
              <a:t>Accountability for what?</a:t>
            </a:r>
          </a:p>
        </p:txBody>
      </p:sp>
      <p:pic>
        <p:nvPicPr>
          <p:cNvPr id="44035" name="Picture 3" descr="d:\gebruikersgegevens\wauterbe\Bureaublad\7024_stri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866123" cy="27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41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590550" y="1793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nl-BE"/>
              <a:t>Accountability for what?</a:t>
            </a:r>
          </a:p>
        </p:txBody>
      </p:sp>
      <p:sp>
        <p:nvSpPr>
          <p:cNvPr id="41987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514FC8C-59D7-45F3-846B-D54AC7DBA98A}" type="slidenum">
              <a:rPr lang="nl-BE" sz="1400">
                <a:solidFill>
                  <a:prstClr val="black"/>
                </a:solidFill>
              </a:rPr>
              <a:pPr/>
              <a:t>45</a:t>
            </a:fld>
            <a:endParaRPr lang="nl-BE" sz="1400" dirty="0">
              <a:solidFill>
                <a:prstClr val="black"/>
              </a:solidFill>
            </a:endParaRPr>
          </a:p>
        </p:txBody>
      </p:sp>
      <p:pic>
        <p:nvPicPr>
          <p:cNvPr id="41988" name="Picture 2" descr="d:\gebruikersgegevens\wauterbe\Bureaublad\FunnySalesCartoonsTrainingReinforcementDilbertQprojectionsforeca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8685211" cy="25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0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229600" cy="776288"/>
          </a:xfrm>
        </p:spPr>
        <p:txBody>
          <a:bodyPr/>
          <a:lstStyle/>
          <a:p>
            <a:r>
              <a:rPr lang="nl-BE"/>
              <a:t>Accountability for what?</a:t>
            </a:r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73CB54-86C4-4BD7-B848-018C6B082C81}" type="slidenum">
              <a:rPr lang="nl-BE">
                <a:solidFill>
                  <a:prstClr val="black"/>
                </a:solidFill>
              </a:rPr>
              <a:pPr/>
              <a:t>46</a:t>
            </a:fld>
            <a:endParaRPr lang="nl-BE">
              <a:solidFill>
                <a:prstClr val="black"/>
              </a:solidFill>
            </a:endParaRPr>
          </a:p>
        </p:txBody>
      </p:sp>
      <p:pic>
        <p:nvPicPr>
          <p:cNvPr id="46084" name="Picture 4" descr="d:\gebruikersgegevens\wauterbe\Bureaublad\23900_strip_sunda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89836" cy="38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09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Accountability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within the group term Accountability. Try to agree the definition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Is there an easy translation of this term into your language?</a:t>
            </a:r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noProof="0" dirty="0" smtClean="0"/>
              <a:t>#</a:t>
            </a:r>
            <a:r>
              <a:rPr lang="cs-CZ" b="1" noProof="0" dirty="0" smtClean="0"/>
              <a:t>6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en-GB" sz="3200" b="1" noProof="0" dirty="0" smtClean="0"/>
              <a:t> </a:t>
            </a:r>
            <a:r>
              <a:rPr lang="en-GB" sz="2800" b="1" dirty="0" smtClean="0"/>
              <a:t>Accountability: Paradigm shift from accountability overload to accountability for learning</a:t>
            </a:r>
            <a:endParaRPr lang="en-GB" sz="3600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381642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Public organisations has to be accountable for their actions and meeting their purpose. Historically, different aspects of accountability were stressed: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Honest and Fair (</a:t>
            </a:r>
            <a:r>
              <a:rPr lang="en-GB" dirty="0" smtClean="0">
                <a:solidFill>
                  <a:schemeClr val="tx1"/>
                </a:solidFill>
              </a:rPr>
              <a:t>Focus on preventing distortion, bias and abuse of office and  on proper  procedures), </a:t>
            </a:r>
            <a:r>
              <a:rPr lang="en-GB" b="1" dirty="0" smtClean="0">
                <a:solidFill>
                  <a:schemeClr val="tx1"/>
                </a:solidFill>
              </a:rPr>
              <a:t>Lean and Purposeful (</a:t>
            </a:r>
            <a:r>
              <a:rPr lang="en-GB" dirty="0" smtClean="0">
                <a:solidFill>
                  <a:schemeClr val="tx1"/>
                </a:solidFill>
              </a:rPr>
              <a:t>Match narrowly defined tasks with resources (time and money) as tightly as possible, cutting any slack) and </a:t>
            </a:r>
            <a:r>
              <a:rPr lang="en-GB" b="1" dirty="0" smtClean="0">
                <a:solidFill>
                  <a:schemeClr val="tx1"/>
                </a:solidFill>
              </a:rPr>
              <a:t>Robust, Resilient, Adaptive </a:t>
            </a:r>
            <a:r>
              <a:rPr lang="en-GB" dirty="0" smtClean="0">
                <a:solidFill>
                  <a:schemeClr val="tx1"/>
                </a:solidFill>
              </a:rPr>
              <a:t>Being able to adapt rapidly to changing environments, to withstand shocks, to keep operating even  in a crisis. These aspects are contradictory and  when not balanced, problems emerge. Good way to maintain balance is to reframe all aspects of accountability by </a:t>
            </a:r>
            <a:r>
              <a:rPr lang="en-GB" b="1" dirty="0" smtClean="0">
                <a:solidFill>
                  <a:schemeClr val="tx1"/>
                </a:solidFill>
              </a:rPr>
              <a:t>accountability for learning.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What to do in the next week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7056784" cy="55446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Compulsory reading - </a:t>
            </a:r>
            <a:r>
              <a:rPr lang="en-US" sz="2400" dirty="0" err="1" smtClean="0">
                <a:hlinkClick r:id="rId2"/>
              </a:rPr>
              <a:t>Veselý</a:t>
            </a:r>
            <a:r>
              <a:rPr lang="en-US" sz="2400" dirty="0" smtClean="0">
                <a:hlinkClick r:id="rId2"/>
              </a:rPr>
              <a:t>, A. - Accountability in Central and Eastern Europe: concept and reality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part of </a:t>
            </a:r>
            <a:r>
              <a:rPr lang="en-US" sz="2400" dirty="0" err="1" smtClean="0"/>
              <a:t>Arnošt</a:t>
            </a:r>
            <a:r>
              <a:rPr lang="en-US" sz="2400" dirty="0" smtClean="0"/>
              <a:t> </a:t>
            </a:r>
            <a:r>
              <a:rPr lang="en-US" sz="2400" dirty="0" err="1" smtClean="0"/>
              <a:t>Veselý's</a:t>
            </a:r>
            <a:r>
              <a:rPr lang="en-US" sz="2400" dirty="0" smtClean="0"/>
              <a:t> article on Accountability - parts "The concept of accountability", "Accountability overload and professional disorientation" and "Accountability trap and accountability asymmetry". </a:t>
            </a:r>
          </a:p>
          <a:p>
            <a:r>
              <a:rPr lang="en-US" sz="2400" dirty="0" smtClean="0">
                <a:hlinkClick r:id="rId3"/>
              </a:rPr>
              <a:t>Compulsory reading - Hood, C. (1991). A Public Management for all Seasons?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Hood, C. (1991). A Public Management for all Seasons? Public Administration, 69(1). (14 pp)</a:t>
            </a:r>
          </a:p>
          <a:p>
            <a:r>
              <a:rPr lang="en-US" sz="2400" u="sng" dirty="0" smtClean="0">
                <a:hlinkClick r:id="rId4"/>
              </a:rPr>
              <a:t>Compulsory reading - Perrin, B. (2015). Bringing accountability up to date with the realities of public sector management in the 21st century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Perrin, B. (2015). Bringing accountability up to date with the realities of public sector management in the 21st century: New View of Accountability. Canadian Public Administration 58(1)·March 2015. DOI: 10.1111/capa.12107 (17 pp)</a:t>
            </a:r>
          </a:p>
          <a:p>
            <a:endParaRPr lang="en-GB" i="1" noProof="0" dirty="0"/>
          </a:p>
        </p:txBody>
      </p:sp>
      <p:pic>
        <p:nvPicPr>
          <p:cNvPr id="4" name="Obrázek 3" descr="ISS-385-version1-_ok8446_vyrez_134_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980728"/>
            <a:ext cx="1296144" cy="1731416"/>
          </a:xfrm>
          <a:prstGeom prst="rect">
            <a:avLst/>
          </a:prstGeom>
        </p:spPr>
      </p:pic>
      <p:pic>
        <p:nvPicPr>
          <p:cNvPr id="5" name="Obrázek 4" descr="christopherhood200p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780928"/>
            <a:ext cx="1440160" cy="1440160"/>
          </a:xfrm>
          <a:prstGeom prst="rect">
            <a:avLst/>
          </a:prstGeom>
        </p:spPr>
      </p:pic>
      <p:pic>
        <p:nvPicPr>
          <p:cNvPr id="6" name="Obrázek 5" descr="perr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437112"/>
            <a:ext cx="1656183" cy="1656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Imagine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senior management team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ongoing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(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Accidents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Emergency</a:t>
            </a:r>
            <a:r>
              <a:rPr lang="cs-CZ" dirty="0" smtClean="0"/>
              <a:t> department) –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accompanying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</a:t>
            </a:r>
            <a:r>
              <a:rPr lang="cs-CZ" dirty="0" err="1" smtClean="0"/>
              <a:t>attacking</a:t>
            </a:r>
            <a:r>
              <a:rPr lang="cs-CZ" dirty="0" smtClean="0"/>
              <a:t> (</a:t>
            </a:r>
            <a:r>
              <a:rPr lang="cs-CZ" dirty="0" err="1" smtClean="0"/>
              <a:t>verbally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physically</a:t>
            </a:r>
            <a:r>
              <a:rPr lang="cs-CZ" dirty="0" smtClean="0"/>
              <a:t>)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Homework #</a:t>
            </a:r>
            <a:r>
              <a:rPr lang="cs-CZ" noProof="0" dirty="0" smtClean="0"/>
              <a:t>6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You have just been </a:t>
            </a:r>
            <a:r>
              <a:rPr lang="en-US" sz="2800" dirty="0" err="1" smtClean="0"/>
              <a:t>appointe</a:t>
            </a:r>
            <a:r>
              <a:rPr lang="cs-CZ" sz="2800" dirty="0" smtClean="0"/>
              <a:t>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deputy</a:t>
            </a:r>
            <a:r>
              <a:rPr lang="cs-CZ" sz="2800" dirty="0" smtClean="0"/>
              <a:t> </a:t>
            </a:r>
            <a:r>
              <a:rPr lang="cs-CZ" sz="2800" dirty="0" err="1" smtClean="0"/>
              <a:t>minister</a:t>
            </a:r>
            <a:r>
              <a:rPr lang="cs-CZ" sz="2800" dirty="0" smtClean="0"/>
              <a:t> (</a:t>
            </a:r>
            <a:r>
              <a:rPr lang="cs-CZ" sz="2800" dirty="0" err="1" smtClean="0"/>
              <a:t>say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Ministry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Labour</a:t>
            </a:r>
            <a:r>
              <a:rPr lang="cs-CZ" sz="2800" dirty="0" smtClean="0"/>
              <a:t>). </a:t>
            </a:r>
            <a:r>
              <a:rPr lang="cs-CZ" sz="2800" dirty="0" err="1" smtClean="0"/>
              <a:t>There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executive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(</a:t>
            </a:r>
            <a:r>
              <a:rPr lang="cs-CZ" sz="2800" dirty="0" err="1" smtClean="0"/>
              <a:t>say</a:t>
            </a:r>
            <a:r>
              <a:rPr lang="cs-CZ" sz="2800" dirty="0" smtClean="0"/>
              <a:t> Public </a:t>
            </a:r>
            <a:r>
              <a:rPr lang="cs-CZ" sz="2800" dirty="0" err="1" smtClean="0"/>
              <a:t>employment</a:t>
            </a:r>
            <a:r>
              <a:rPr lang="cs-CZ" sz="2800" dirty="0" smtClean="0"/>
              <a:t> </a:t>
            </a:r>
            <a:r>
              <a:rPr lang="cs-CZ" sz="2800" dirty="0" err="1" smtClean="0"/>
              <a:t>service</a:t>
            </a:r>
            <a:r>
              <a:rPr lang="cs-CZ" sz="2800" dirty="0" smtClean="0"/>
              <a:t>) in </a:t>
            </a:r>
            <a:r>
              <a:rPr lang="cs-CZ" sz="2800" dirty="0" err="1" smtClean="0"/>
              <a:t>your</a:t>
            </a:r>
            <a:r>
              <a:rPr lang="cs-CZ" sz="2800" dirty="0" smtClean="0"/>
              <a:t> portfolio. </a:t>
            </a:r>
            <a:r>
              <a:rPr lang="cs-CZ" sz="2800" dirty="0" err="1" smtClean="0"/>
              <a:t>Technically</a:t>
            </a:r>
            <a:r>
              <a:rPr lang="cs-CZ" sz="2800" dirty="0" smtClean="0"/>
              <a:t>, </a:t>
            </a:r>
            <a:r>
              <a:rPr lang="cs-CZ" sz="2800" dirty="0" err="1" smtClean="0"/>
              <a:t>you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direct</a:t>
            </a:r>
            <a:r>
              <a:rPr lang="cs-CZ" sz="2800" dirty="0" smtClean="0"/>
              <a:t> </a:t>
            </a:r>
            <a:r>
              <a:rPr lang="cs-CZ" sz="2800" dirty="0" err="1" smtClean="0"/>
              <a:t>supervisor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CEO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both</a:t>
            </a:r>
            <a:r>
              <a:rPr lang="cs-CZ" sz="2800" dirty="0" smtClean="0"/>
              <a:t> </a:t>
            </a:r>
            <a:r>
              <a:rPr lang="cs-CZ" sz="2800" dirty="0" err="1" smtClean="0"/>
              <a:t>political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managerial</a:t>
            </a:r>
            <a:r>
              <a:rPr lang="cs-CZ" sz="2800" dirty="0" smtClean="0"/>
              <a:t> </a:t>
            </a:r>
            <a:r>
              <a:rPr lang="cs-CZ" sz="2800" dirty="0" err="1" smtClean="0"/>
              <a:t>responsibility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. </a:t>
            </a:r>
          </a:p>
          <a:p>
            <a:pPr>
              <a:buNone/>
            </a:pPr>
            <a:r>
              <a:rPr lang="cs-CZ" sz="2800" dirty="0" err="1" smtClean="0"/>
              <a:t>How</a:t>
            </a:r>
            <a:r>
              <a:rPr lang="cs-CZ" sz="2800" dirty="0" smtClean="0"/>
              <a:t> </a:t>
            </a:r>
            <a:r>
              <a:rPr lang="cs-CZ" sz="2800" dirty="0" err="1" smtClean="0"/>
              <a:t>would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set </a:t>
            </a:r>
            <a:r>
              <a:rPr lang="cs-CZ" sz="2800" dirty="0" err="1" smtClean="0"/>
              <a:t>up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accountability</a:t>
            </a:r>
            <a:r>
              <a:rPr lang="cs-CZ" sz="2800" dirty="0" smtClean="0"/>
              <a:t> </a:t>
            </a:r>
            <a:r>
              <a:rPr lang="cs-CZ" sz="2800" dirty="0" err="1" smtClean="0"/>
              <a:t>relation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CEO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subordinated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? </a:t>
            </a: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will</a:t>
            </a:r>
            <a:r>
              <a:rPr lang="cs-CZ" sz="2800" dirty="0" smtClean="0"/>
              <a:t> </a:t>
            </a:r>
            <a:r>
              <a:rPr lang="cs-CZ" sz="2800" dirty="0" err="1" smtClean="0"/>
              <a:t>require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to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sure</a:t>
            </a:r>
            <a:r>
              <a:rPr lang="cs-CZ" sz="2800" dirty="0" smtClean="0"/>
              <a:t> </a:t>
            </a:r>
            <a:r>
              <a:rPr lang="cs-CZ" sz="2800" dirty="0" err="1" smtClean="0"/>
              <a:t>they</a:t>
            </a:r>
            <a:r>
              <a:rPr lang="cs-CZ" sz="2800" dirty="0" smtClean="0"/>
              <a:t> are </a:t>
            </a:r>
            <a:r>
              <a:rPr lang="cs-CZ" sz="2800" dirty="0" err="1" smtClean="0"/>
              <a:t>doing</a:t>
            </a:r>
            <a:r>
              <a:rPr lang="cs-CZ" sz="2800" dirty="0" smtClean="0"/>
              <a:t> a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job</a:t>
            </a:r>
            <a:r>
              <a:rPr lang="cs-CZ" sz="2800" dirty="0" smtClean="0"/>
              <a:t>?</a:t>
            </a:r>
          </a:p>
        </p:txBody>
      </p:sp>
      <p:sp>
        <p:nvSpPr>
          <p:cNvPr id="17410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AutoShape 6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Homework #</a:t>
            </a:r>
            <a:r>
              <a:rPr lang="cs-CZ" noProof="0" dirty="0" smtClean="0"/>
              <a:t>6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 err="1" smtClean="0"/>
              <a:t>Your</a:t>
            </a:r>
            <a:r>
              <a:rPr lang="cs-CZ" sz="2400" dirty="0" smtClean="0"/>
              <a:t> </a:t>
            </a:r>
            <a:r>
              <a:rPr lang="cs-CZ" sz="2400" dirty="0" err="1" smtClean="0"/>
              <a:t>task</a:t>
            </a:r>
            <a:r>
              <a:rPr lang="cs-CZ" sz="2400" dirty="0" smtClean="0"/>
              <a:t>:</a:t>
            </a:r>
          </a:p>
          <a:p>
            <a:pPr>
              <a:buFontTx/>
              <a:buChar char="-"/>
            </a:pPr>
            <a:r>
              <a:rPr lang="cs-CZ" sz="2400" dirty="0" err="1" smtClean="0"/>
              <a:t>Write</a:t>
            </a:r>
            <a:r>
              <a:rPr lang="cs-CZ" sz="2400" dirty="0" smtClean="0"/>
              <a:t>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points</a:t>
            </a:r>
            <a:r>
              <a:rPr lang="cs-CZ" sz="2400" dirty="0" smtClean="0"/>
              <a:t> on </a:t>
            </a:r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require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agency</a:t>
            </a:r>
            <a:r>
              <a:rPr lang="cs-CZ" sz="2400" dirty="0" smtClean="0"/>
              <a:t>. </a:t>
            </a:r>
          </a:p>
          <a:p>
            <a:pPr>
              <a:buFontTx/>
              <a:buChar char="-"/>
            </a:pPr>
            <a:r>
              <a:rPr lang="cs-CZ" sz="2400" dirty="0" err="1" smtClean="0"/>
              <a:t>Then</a:t>
            </a:r>
            <a:r>
              <a:rPr lang="cs-CZ" sz="2400" dirty="0" smtClean="0"/>
              <a:t> </a:t>
            </a:r>
            <a:r>
              <a:rPr lang="cs-CZ" sz="2400" dirty="0" err="1" smtClean="0"/>
              <a:t>explain</a:t>
            </a:r>
            <a:r>
              <a:rPr lang="cs-CZ" sz="2400" dirty="0" smtClean="0"/>
              <a:t> </a:t>
            </a:r>
            <a:r>
              <a:rPr lang="cs-CZ" sz="2400" dirty="0" err="1" smtClean="0"/>
              <a:t>why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ask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these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 </a:t>
            </a:r>
            <a:r>
              <a:rPr lang="cs-CZ" sz="2400" dirty="0" err="1" smtClean="0"/>
              <a:t>would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use these in </a:t>
            </a:r>
            <a:r>
              <a:rPr lang="cs-CZ" sz="2400" dirty="0" err="1" smtClean="0"/>
              <a:t>your</a:t>
            </a:r>
            <a:r>
              <a:rPr lang="cs-CZ" sz="2400" dirty="0" smtClean="0"/>
              <a:t> </a:t>
            </a:r>
            <a:r>
              <a:rPr lang="cs-CZ" sz="2400" dirty="0" err="1" smtClean="0"/>
              <a:t>job</a:t>
            </a:r>
            <a:r>
              <a:rPr lang="cs-CZ" sz="2400" dirty="0" smtClean="0"/>
              <a:t>. </a:t>
            </a:r>
          </a:p>
          <a:p>
            <a:pPr>
              <a:buFontTx/>
              <a:buChar char="-"/>
            </a:pP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page</a:t>
            </a:r>
            <a:r>
              <a:rPr lang="cs-CZ" sz="2400" dirty="0" smtClean="0"/>
              <a:t> 250-350 </a:t>
            </a:r>
            <a:r>
              <a:rPr lang="cs-CZ" sz="2400" dirty="0" err="1" smtClean="0"/>
              <a:t>words</a:t>
            </a: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Hints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wish</a:t>
            </a:r>
            <a:r>
              <a:rPr lang="cs-CZ" sz="2400" dirty="0" smtClean="0"/>
              <a:t> to </a:t>
            </a:r>
            <a:r>
              <a:rPr lang="cs-CZ" sz="2400" dirty="0" err="1" smtClean="0"/>
              <a:t>formulate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questions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will</a:t>
            </a:r>
            <a:r>
              <a:rPr lang="cs-CZ" sz="2400" dirty="0" smtClean="0"/>
              <a:t> (</a:t>
            </a:r>
            <a:r>
              <a:rPr lang="cs-CZ" sz="2400" dirty="0" err="1" smtClean="0"/>
              <a:t>frequently</a:t>
            </a:r>
            <a:r>
              <a:rPr lang="cs-CZ" sz="2400" dirty="0" smtClean="0"/>
              <a:t>) </a:t>
            </a:r>
            <a:r>
              <a:rPr lang="cs-CZ" sz="2400" dirty="0" err="1" smtClean="0"/>
              <a:t>ask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CEO.</a:t>
            </a:r>
          </a:p>
          <a:p>
            <a:pPr>
              <a:buNone/>
            </a:pPr>
            <a:r>
              <a:rPr lang="cs-CZ" sz="2400" dirty="0" smtClean="0"/>
              <a:t>-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may</a:t>
            </a:r>
            <a:r>
              <a:rPr lang="cs-CZ" sz="2400" dirty="0" smtClean="0"/>
              <a:t> use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(Ministry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Labour</a:t>
            </a:r>
            <a:r>
              <a:rPr lang="cs-CZ" sz="2400" dirty="0" smtClean="0"/>
              <a:t> – Public </a:t>
            </a:r>
            <a:r>
              <a:rPr lang="cs-CZ" sz="2400" dirty="0" err="1" smtClean="0"/>
              <a:t>employment</a:t>
            </a:r>
            <a:r>
              <a:rPr lang="cs-CZ" sz="2400" dirty="0" smtClean="0"/>
              <a:t> </a:t>
            </a:r>
            <a:r>
              <a:rPr lang="cs-CZ" sz="2400" dirty="0" err="1" smtClean="0"/>
              <a:t>service</a:t>
            </a:r>
            <a:r>
              <a:rPr lang="cs-CZ" sz="2400" dirty="0" smtClean="0"/>
              <a:t>) </a:t>
            </a:r>
            <a:r>
              <a:rPr lang="cs-CZ" sz="2400" dirty="0" err="1" smtClean="0"/>
              <a:t>or</a:t>
            </a:r>
            <a:r>
              <a:rPr lang="cs-CZ" sz="2400" dirty="0" smtClean="0"/>
              <a:t> use </a:t>
            </a:r>
            <a:r>
              <a:rPr lang="cs-CZ" sz="2400" dirty="0" err="1" smtClean="0"/>
              <a:t>another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public </a:t>
            </a:r>
            <a:r>
              <a:rPr lang="cs-CZ" sz="2400" dirty="0" err="1" smtClean="0"/>
              <a:t>agency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supervising</a:t>
            </a:r>
            <a:r>
              <a:rPr lang="cs-CZ" sz="2400" dirty="0" smtClean="0"/>
              <a:t> body. </a:t>
            </a:r>
            <a:endParaRPr lang="en-US" sz="2400" dirty="0" smtClean="0"/>
          </a:p>
        </p:txBody>
      </p:sp>
      <p:sp>
        <p:nvSpPr>
          <p:cNvPr id="17410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AutoShape 6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May </a:t>
            </a:r>
            <a:r>
              <a:rPr lang="cs-CZ" dirty="0" smtClean="0"/>
              <a:t>7th</a:t>
            </a:r>
            <a:r>
              <a:rPr lang="cs-CZ" dirty="0" smtClean="0"/>
              <a:t>, last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7938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0" name="AutoShape 4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2" name="AutoShape 6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4" name="AutoShape 8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55" y="2668155"/>
            <a:ext cx="77724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noProof="0" dirty="0"/>
              <a:t/>
            </a:r>
            <a:br>
              <a:rPr lang="en-GB" noProof="0" dirty="0"/>
            </a:br>
            <a:r>
              <a:rPr lang="en-GB" dirty="0" err="1"/>
              <a:t>C</a:t>
            </a:r>
            <a:r>
              <a:rPr lang="en-GB" noProof="0" dirty="0" err="1"/>
              <a:t>ase</a:t>
            </a:r>
            <a:r>
              <a:rPr lang="en-GB" noProof="0" dirty="0"/>
              <a:t>: Human </a:t>
            </a:r>
            <a:r>
              <a:rPr lang="en-GB" noProof="0" dirty="0" err="1"/>
              <a:t>Centered</a:t>
            </a:r>
            <a:r>
              <a:rPr lang="en-GB" noProof="0" dirty="0"/>
              <a:t> Design in A&amp;E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051726"/>
            <a:ext cx="2365374" cy="2691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46" y="3924300"/>
            <a:ext cx="224569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457200" y="467447"/>
            <a:ext cx="8229600" cy="20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DA836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-Frontier Economics, 2013, Reducing violence and aggression in A&amp;E: through a better experience – an impact evaluation for the Design Council.</a:t>
            </a:r>
          </a:p>
          <a:p>
            <a:pPr algn="l"/>
            <a:r>
              <a:rPr lang="en-US" sz="1800" dirty="0"/>
              <a:t>-Design Council, 2011, Reducing violence and aggression in A&amp;E: through a better experience </a:t>
            </a:r>
            <a:r>
              <a:rPr lang="en-US" sz="1800" dirty="0">
                <a:hlinkClick r:id="rId5"/>
              </a:rPr>
              <a:t>http://www.designcouncil.org.uk/projects/reducing-violence-and-aggression-ae</a:t>
            </a:r>
            <a:r>
              <a:rPr lang="en-US" sz="1800" dirty="0"/>
              <a:t> </a:t>
            </a:r>
          </a:p>
          <a:p>
            <a:pPr algn="l"/>
            <a:r>
              <a:rPr lang="en-US" sz="1800" dirty="0">
                <a:hlinkClick r:id="rId6"/>
              </a:rPr>
              <a:t>- http://www.abetteraande.com/</a:t>
            </a:r>
            <a:r>
              <a:rPr lang="en-US" sz="1800" dirty="0"/>
              <a:t> </a:t>
            </a:r>
            <a:endParaRPr lang="nl-BE" sz="1800" dirty="0"/>
          </a:p>
        </p:txBody>
      </p:sp>
    </p:spTree>
    <p:extLst>
      <p:ext uri="{BB962C8B-B14F-4D97-AF65-F5344CB8AC3E}">
        <p14:creationId xmlns="" xmlns:p14="http://schemas.microsoft.com/office/powerpoint/2010/main" val="33004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701146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2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8496944" cy="37664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52749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2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54172"/>
            <a:ext cx="2996531" cy="57847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6834833" cy="26072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067944" y="54868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err="1"/>
              <a:t>Ethnographic</a:t>
            </a:r>
            <a:r>
              <a:rPr lang="nl-BE" sz="3200" dirty="0"/>
              <a:t> research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2137178" cy="2221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2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687</Words>
  <Application>Microsoft Office PowerPoint</Application>
  <PresentationFormat>Předvádění na obrazovce (4:3)</PresentationFormat>
  <Paragraphs>138</Paragraphs>
  <Slides>52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sady Office</vt:lpstr>
      <vt:lpstr>Public Management for 21st Century</vt:lpstr>
      <vt:lpstr>Final group discussions</vt:lpstr>
      <vt:lpstr>Re-done HWs</vt:lpstr>
      <vt:lpstr>HW feedback</vt:lpstr>
      <vt:lpstr>Group work</vt:lpstr>
      <vt:lpstr> Case: Human Centered Design in A&amp;E</vt:lpstr>
      <vt:lpstr>Violence and agression in A&amp;E</vt:lpstr>
      <vt:lpstr>Violence and agression in A&amp;E</vt:lpstr>
      <vt:lpstr>Snímek 9</vt:lpstr>
      <vt:lpstr>Violence and agression in A&amp;E</vt:lpstr>
      <vt:lpstr>Violence and agression in A&amp;E</vt:lpstr>
      <vt:lpstr>Violence and agression in A&amp;E</vt:lpstr>
      <vt:lpstr>Violence and agression in A&amp;E</vt:lpstr>
      <vt:lpstr>Snímek 14</vt:lpstr>
      <vt:lpstr>Violence and agression in A&amp;E</vt:lpstr>
      <vt:lpstr>Snímek 16</vt:lpstr>
      <vt:lpstr>Snímek 17</vt:lpstr>
      <vt:lpstr>Violence and agression in A&amp;E</vt:lpstr>
      <vt:lpstr>Snímek 19</vt:lpstr>
      <vt:lpstr>Snímek 20</vt:lpstr>
      <vt:lpstr>Violence and agression in A&amp;E</vt:lpstr>
      <vt:lpstr>Violence and agression in A&amp;E</vt:lpstr>
      <vt:lpstr>Snímek 23</vt:lpstr>
      <vt:lpstr>Violence and agression in A&amp;E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Violence and agression in A&amp;E</vt:lpstr>
      <vt:lpstr>Violence and agression in A&amp;E</vt:lpstr>
      <vt:lpstr>Violence and agression in A&amp;E</vt:lpstr>
      <vt:lpstr>Reading/Watching reflexions</vt:lpstr>
      <vt:lpstr>Reading reflections</vt:lpstr>
      <vt:lpstr>Take aways</vt:lpstr>
      <vt:lpstr>End of topic</vt:lpstr>
      <vt:lpstr>#6  Accountability: Paradigm shift from accountability overload to accountability for learning</vt:lpstr>
      <vt:lpstr>Accountability for what?</vt:lpstr>
      <vt:lpstr>Accountability for what?</vt:lpstr>
      <vt:lpstr>Accountability for what?</vt:lpstr>
      <vt:lpstr>Accountability</vt:lpstr>
      <vt:lpstr>#6  Accountability: Paradigm shift from accountability overload to accountability for learning</vt:lpstr>
      <vt:lpstr>What to do in the next week</vt:lpstr>
      <vt:lpstr>Homework #6</vt:lpstr>
      <vt:lpstr>Homework #6</vt:lpstr>
      <vt:lpstr>See you next week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Vláďa</dc:creator>
  <cp:lastModifiedBy>Vláďa</cp:lastModifiedBy>
  <cp:revision>14</cp:revision>
  <dcterms:created xsi:type="dcterms:W3CDTF">2018-02-28T10:09:13Z</dcterms:created>
  <dcterms:modified xsi:type="dcterms:W3CDTF">2019-04-30T09:18:53Z</dcterms:modified>
</cp:coreProperties>
</file>