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306" r:id="rId5"/>
    <p:sldId id="261" r:id="rId6"/>
    <p:sldId id="305" r:id="rId7"/>
    <p:sldId id="308" r:id="rId8"/>
    <p:sldId id="309" r:id="rId9"/>
    <p:sldId id="310" r:id="rId10"/>
    <p:sldId id="307" r:id="rId11"/>
    <p:sldId id="270" r:id="rId12"/>
    <p:sldId id="312" r:id="rId13"/>
    <p:sldId id="313" r:id="rId14"/>
    <p:sldId id="314" r:id="rId15"/>
    <p:sldId id="315" r:id="rId16"/>
    <p:sldId id="316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586" y="1041400"/>
            <a:ext cx="7463055" cy="2387600"/>
          </a:xfrm>
        </p:spPr>
        <p:txBody>
          <a:bodyPr/>
          <a:lstStyle/>
          <a:p>
            <a:r>
              <a:rPr lang="cs-CZ" dirty="0"/>
              <a:t>Modernizace dona </a:t>
            </a:r>
            <a:r>
              <a:rPr lang="cs-CZ" dirty="0" err="1"/>
              <a:t>porfiria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5021" y="3984423"/>
            <a:ext cx="8791575" cy="165576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Porfirio</a:t>
            </a:r>
            <a:r>
              <a:rPr lang="cs-CZ" dirty="0"/>
              <a:t> </a:t>
            </a:r>
            <a:r>
              <a:rPr lang="cs-CZ" dirty="0" err="1"/>
              <a:t>Díaz</a:t>
            </a:r>
            <a:endParaRPr lang="cs-CZ" dirty="0"/>
          </a:p>
          <a:p>
            <a:r>
              <a:rPr lang="cs-CZ" dirty="0"/>
              <a:t>Alan </a:t>
            </a:r>
            <a:r>
              <a:rPr lang="cs-CZ" dirty="0" err="1"/>
              <a:t>Knight</a:t>
            </a:r>
            <a:r>
              <a:rPr lang="cs-CZ" dirty="0"/>
              <a:t> </a:t>
            </a:r>
            <a:r>
              <a:rPr lang="cs-CZ" dirty="0" err="1"/>
              <a:t>anout</a:t>
            </a:r>
            <a:r>
              <a:rPr lang="cs-CZ" dirty="0"/>
              <a:t> </a:t>
            </a:r>
            <a:r>
              <a:rPr lang="cs-CZ" dirty="0" err="1"/>
              <a:t>Mexico</a:t>
            </a:r>
            <a:r>
              <a:rPr lang="cs-CZ" dirty="0"/>
              <a:t> 1910: „</a:t>
            </a:r>
            <a:r>
              <a:rPr lang="en-US" dirty="0"/>
              <a:t>less a nation than a geographic expression, a mosaic of regions and communities,</a:t>
            </a:r>
            <a:r>
              <a:rPr lang="cs-CZ" dirty="0"/>
              <a:t> </a:t>
            </a:r>
            <a:r>
              <a:rPr lang="en-US" dirty="0"/>
              <a:t>introverted and jealous, ethnically and physically fragmented, and lacking common </a:t>
            </a:r>
            <a:r>
              <a:rPr lang="en-US" dirty="0" err="1"/>
              <a:t>nationa</a:t>
            </a:r>
            <a:r>
              <a:rPr lang="cs-CZ" dirty="0"/>
              <a:t>l </a:t>
            </a:r>
            <a:r>
              <a:rPr lang="cs-CZ" dirty="0" err="1"/>
              <a:t>sentiments</a:t>
            </a:r>
            <a:r>
              <a:rPr lang="cs-CZ" dirty="0"/>
              <a:t>.”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9586" cy="34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BAE24-6185-4F2E-9E74-0A06BF05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technologie a světová poptávka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184D7-B145-4C22-97E5-F3378762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5744911" cy="410097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Hornictví se stalo motorem v prvních dekádách </a:t>
            </a:r>
            <a:r>
              <a:rPr lang="cs-CZ" dirty="0" err="1"/>
              <a:t>porfiriátu</a:t>
            </a:r>
            <a:r>
              <a:rPr lang="cs-CZ" dirty="0"/>
              <a:t> – poptávka evropského a amerického průmyslu – výstavba železnic k snazší přepravě</a:t>
            </a:r>
          </a:p>
          <a:p>
            <a:r>
              <a:rPr lang="cs-CZ" dirty="0"/>
              <a:t>Rozvoj parolodí a jejich přeprava</a:t>
            </a:r>
          </a:p>
          <a:p>
            <a:r>
              <a:rPr lang="cs-CZ" dirty="0"/>
              <a:t>Výstavba telegrafického vedení</a:t>
            </a:r>
          </a:p>
          <a:p>
            <a:r>
              <a:rPr lang="cs-CZ" dirty="0"/>
              <a:t>Elektrifikace – rozvoj měst a urbanizace, efektivní hornictví a výstavba továren - textilek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953B90-B8D1-45EF-AF21-EE42F763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3" y="2684798"/>
            <a:ext cx="5305678" cy="27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73" y="0"/>
            <a:ext cx="8287878" cy="6851314"/>
          </a:xfrm>
        </p:spPr>
      </p:pic>
    </p:spTree>
    <p:extLst>
      <p:ext uri="{BB962C8B-B14F-4D97-AF65-F5344CB8AC3E}">
        <p14:creationId xmlns:p14="http://schemas.microsoft.com/office/powerpoint/2010/main" val="53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7E9CF-1E76-4D7A-8B24-60F4E538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Železnice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5E2B1-F610-485A-8377-0167382C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011" y="285226"/>
            <a:ext cx="5569400" cy="650985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Vhodná investice pro banky, efektivita pro podnikatele a kontrola pro politiky (+korupce)</a:t>
            </a:r>
          </a:p>
          <a:p>
            <a:r>
              <a:rPr lang="cs-CZ" dirty="0"/>
              <a:t>Směřování na sever – problém? </a:t>
            </a:r>
            <a:r>
              <a:rPr lang="cs-CZ" dirty="0" err="1"/>
              <a:t>Tehuantepec</a:t>
            </a:r>
            <a:r>
              <a:rPr lang="cs-CZ" dirty="0"/>
              <a:t> výjimka</a:t>
            </a:r>
          </a:p>
          <a:p>
            <a:r>
              <a:rPr lang="cs-CZ" dirty="0"/>
              <a:t>Státní železnice (24 mil za rok) – nedostatek prostředků, podobně guvernéři a místní podnikatelé, proto stavěli Američané a později Evropané (daňové úlevy, součinnost státu)</a:t>
            </a:r>
          </a:p>
          <a:p>
            <a:r>
              <a:rPr lang="cs-CZ" dirty="0"/>
              <a:t>1871 – 259 mil, 1910 – 12k mil</a:t>
            </a:r>
          </a:p>
          <a:p>
            <a:r>
              <a:rPr lang="cs-CZ" dirty="0"/>
              <a:t>Cena přepravy klesla o 80 %, Puebla-DF výlet na den, </a:t>
            </a:r>
            <a:r>
              <a:rPr lang="cs-CZ" dirty="0" err="1"/>
              <a:t>Veracruz</a:t>
            </a:r>
            <a:r>
              <a:rPr lang="cs-CZ" dirty="0"/>
              <a:t> 13 hodin</a:t>
            </a:r>
          </a:p>
          <a:p>
            <a:r>
              <a:rPr lang="cs-CZ" dirty="0"/>
              <a:t>Odbytiště oceli (</a:t>
            </a:r>
            <a:r>
              <a:rPr lang="cs-CZ" dirty="0" err="1"/>
              <a:t>Monterrey</a:t>
            </a:r>
            <a:r>
              <a:rPr lang="cs-CZ" dirty="0"/>
              <a:t>), uhlí (</a:t>
            </a:r>
            <a:r>
              <a:rPr lang="cs-CZ" dirty="0" err="1"/>
              <a:t>Chihuahua</a:t>
            </a:r>
            <a:r>
              <a:rPr lang="cs-CZ" dirty="0"/>
              <a:t>, Sonora)</a:t>
            </a:r>
          </a:p>
          <a:p>
            <a:r>
              <a:rPr lang="cs-CZ" dirty="0"/>
              <a:t>Modernizace </a:t>
            </a:r>
            <a:r>
              <a:rPr lang="cs-CZ" dirty="0" err="1"/>
              <a:t>Veracruzu</a:t>
            </a:r>
            <a:r>
              <a:rPr lang="cs-CZ" dirty="0"/>
              <a:t> k obchodu s Evropou</a:t>
            </a:r>
          </a:p>
          <a:p>
            <a:r>
              <a:rPr lang="cs-CZ" dirty="0"/>
              <a:t>1908 – snaha o výkup železnic ze strany státu</a:t>
            </a:r>
          </a:p>
          <a:p>
            <a:endParaRPr lang="cs-CZ" dirty="0"/>
          </a:p>
        </p:txBody>
      </p:sp>
      <p:pic>
        <p:nvPicPr>
          <p:cNvPr id="5" name="Obrázek 4" descr="Obsah obrázku exteriér, silnice, fotka, muž&#10;&#10;Popis byl vytvořen automaticky">
            <a:extLst>
              <a:ext uri="{FF2B5EF4-FFF2-40B4-BE49-F238E27FC236}">
                <a16:creationId xmlns:a16="http://schemas.microsoft.com/office/drawing/2014/main" id="{E213CCD9-23D3-4086-85A5-1E99126B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8065"/>
            <a:ext cx="5389253" cy="39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15F4-9041-4413-937D-E7C3ABF4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obchod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4F574-D076-4F8F-A6E2-132A0093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7064840" cy="35417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Dominance migrantů</a:t>
            </a:r>
          </a:p>
          <a:p>
            <a:r>
              <a:rPr lang="cs-CZ" dirty="0"/>
              <a:t>1) měli známé ve svých zemích původu</a:t>
            </a:r>
          </a:p>
          <a:p>
            <a:r>
              <a:rPr lang="cs-CZ" dirty="0"/>
              <a:t>2) měli známé/příbuzné v Mexiku</a:t>
            </a:r>
          </a:p>
          <a:p>
            <a:r>
              <a:rPr lang="cs-CZ" dirty="0"/>
              <a:t>3) měli známé mezi politiky, co jim vycházeli legislativně vstříc</a:t>
            </a:r>
          </a:p>
          <a:p>
            <a:r>
              <a:rPr lang="cs-CZ" dirty="0"/>
              <a:t>Němci – Hanzovní města, pak Španělsko, VB, Francie</a:t>
            </a:r>
          </a:p>
          <a:p>
            <a:r>
              <a:rPr lang="cs-CZ" dirty="0"/>
              <a:t>1860 – 10 % HDP, 1910 – 30 %</a:t>
            </a:r>
          </a:p>
        </p:txBody>
      </p:sp>
      <p:pic>
        <p:nvPicPr>
          <p:cNvPr id="5" name="Obrázek 4" descr="Obsah obrázku fotka, osoba, budova, staré&#10;&#10;Popis byl vytvořen automaticky">
            <a:extLst>
              <a:ext uri="{FF2B5EF4-FFF2-40B4-BE49-F238E27FC236}">
                <a16:creationId xmlns:a16="http://schemas.microsoft.com/office/drawing/2014/main" id="{6588C857-478E-4253-A7AA-41E9E57F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52" y="389170"/>
            <a:ext cx="3731282" cy="56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44A91-AD42-4DAA-9103-863868E0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914400"/>
            <a:ext cx="4951411" cy="1182688"/>
          </a:xfrm>
        </p:spPr>
        <p:txBody>
          <a:bodyPr/>
          <a:lstStyle/>
          <a:p>
            <a:r>
              <a:rPr lang="cs-CZ" dirty="0"/>
              <a:t>Těžba a Ropa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B4557F-9B87-464E-AA3A-8DBAA2519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0" y="1946246"/>
            <a:ext cx="6928270" cy="491175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1870 - Doly zatopeny, chyběli investoři i horníci</a:t>
            </a:r>
          </a:p>
          <a:p>
            <a:r>
              <a:rPr lang="cs-CZ" dirty="0"/>
              <a:t>1884 – liberalizace trhu – podnikatelé (VB a US) mohli vlastnit nerostné bohatství</a:t>
            </a:r>
          </a:p>
          <a:p>
            <a:r>
              <a:rPr lang="cs-CZ" dirty="0"/>
              <a:t>Elektrifikace zefektivnila těžbu – větráky, lokomotivy, vozíky</a:t>
            </a:r>
          </a:p>
          <a:p>
            <a:r>
              <a:rPr lang="cs-CZ" dirty="0"/>
              <a:t>Chemie – kyanid – stříbro</a:t>
            </a:r>
          </a:p>
          <a:p>
            <a:r>
              <a:rPr lang="cs-CZ" dirty="0"/>
              <a:t>Zlato, stříbro tradiční kovy, ale i nové – zinek, olovo, měď</a:t>
            </a:r>
          </a:p>
          <a:p>
            <a:r>
              <a:rPr lang="cs-CZ" dirty="0"/>
              <a:t>1910 – 10 % HDP, 130k horníků</a:t>
            </a:r>
          </a:p>
          <a:p>
            <a:r>
              <a:rPr lang="cs-CZ" dirty="0"/>
              <a:t>Odbytiště produktů – dřevo, potraviny, ocel</a:t>
            </a:r>
          </a:p>
          <a:p>
            <a:r>
              <a:rPr lang="cs-CZ" dirty="0"/>
              <a:t>Ropa – zájem kvůli svícení a jako palivo-zdroj elektřiny – podpora vlády</a:t>
            </a:r>
          </a:p>
          <a:p>
            <a:r>
              <a:rPr lang="cs-CZ" dirty="0"/>
              <a:t>1884 – 400 barelů do USA, 1909 – 670k</a:t>
            </a:r>
          </a:p>
          <a:p>
            <a:r>
              <a:rPr lang="cs-CZ" dirty="0"/>
              <a:t>Edward </a:t>
            </a:r>
            <a:r>
              <a:rPr lang="cs-CZ" dirty="0" err="1"/>
              <a:t>Doheny</a:t>
            </a:r>
            <a:r>
              <a:rPr lang="cs-CZ" dirty="0"/>
              <a:t>, Standard </a:t>
            </a:r>
            <a:r>
              <a:rPr lang="cs-CZ" dirty="0" err="1"/>
              <a:t>Oil</a:t>
            </a:r>
            <a:r>
              <a:rPr lang="cs-CZ" dirty="0"/>
              <a:t>, El </a:t>
            </a:r>
            <a:r>
              <a:rPr lang="cs-CZ" dirty="0" err="1"/>
              <a:t>Águila</a:t>
            </a:r>
            <a:r>
              <a:rPr lang="cs-CZ" dirty="0"/>
              <a:t> - </a:t>
            </a:r>
            <a:r>
              <a:rPr lang="cs-CZ" dirty="0" err="1"/>
              <a:t>Weetman</a:t>
            </a:r>
            <a:r>
              <a:rPr lang="cs-CZ" dirty="0"/>
              <a:t> </a:t>
            </a:r>
            <a:r>
              <a:rPr lang="cs-CZ" dirty="0" err="1"/>
              <a:t>Pearson</a:t>
            </a:r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EBEDBD9-A333-44A6-A21E-E23DE9A42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62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31C05-F06D-4A49-8E4A-3F5123E6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037968"/>
            <a:ext cx="9905998" cy="1478570"/>
          </a:xfrm>
        </p:spPr>
        <p:txBody>
          <a:bodyPr/>
          <a:lstStyle/>
          <a:p>
            <a:r>
              <a:rPr lang="cs-CZ" dirty="0"/>
              <a:t>Průmysl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A2B33-25C2-4464-9487-D60CC83A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302" y="2990056"/>
            <a:ext cx="9905999" cy="3541714"/>
          </a:xfrm>
        </p:spPr>
        <p:txBody>
          <a:bodyPr>
            <a:normAutofit fontScale="92500"/>
          </a:bodyPr>
          <a:lstStyle/>
          <a:p>
            <a:r>
              <a:rPr lang="cs-CZ" dirty="0"/>
              <a:t>1862 – 207 továren v celém Mexiku, s železnicí úpadek řemeslných dílen – vysoká cena, ovšem transformace na továrny neproběhla – nedostatek kapitálu, odříznutí</a:t>
            </a:r>
          </a:p>
          <a:p>
            <a:r>
              <a:rPr lang="cs-CZ" dirty="0"/>
              <a:t>K stimulaci </a:t>
            </a:r>
            <a:r>
              <a:rPr lang="cs-CZ" dirty="0" err="1"/>
              <a:t>protoindustrializace</a:t>
            </a:r>
            <a:r>
              <a:rPr lang="cs-CZ" dirty="0"/>
              <a:t> stát vytváří pobídky, dotace, daňové úlevy, ochranná cla (textil, pivo, cement, ocel a železo)</a:t>
            </a:r>
          </a:p>
          <a:p>
            <a:r>
              <a:rPr lang="cs-CZ" dirty="0"/>
              <a:t>Slévárny, sklárny a pivovar v </a:t>
            </a:r>
            <a:r>
              <a:rPr lang="cs-CZ" dirty="0" err="1"/>
              <a:t>Monterrey</a:t>
            </a:r>
            <a:r>
              <a:rPr lang="cs-CZ" dirty="0"/>
              <a:t> (domácí kapitál), Puebla – textilky, </a:t>
            </a:r>
            <a:r>
              <a:rPr lang="cs-CZ" dirty="0" err="1"/>
              <a:t>Veracruz</a:t>
            </a:r>
            <a:r>
              <a:rPr lang="cs-CZ" dirty="0"/>
              <a:t> – tabák</a:t>
            </a:r>
          </a:p>
          <a:p>
            <a:r>
              <a:rPr lang="cs-CZ" dirty="0"/>
              <a:t>Energetické problémy a nízká domácí poptávka ale způsobily konec rozmachu</a:t>
            </a:r>
          </a:p>
        </p:txBody>
      </p:sp>
      <p:pic>
        <p:nvPicPr>
          <p:cNvPr id="5" name="Obrázek 4" descr="Obsah obrázku tráva, exteriér, budova, dům&#10;&#10;Popis byl vytvořen automaticky">
            <a:extLst>
              <a:ext uri="{FF2B5EF4-FFF2-40B4-BE49-F238E27FC236}">
                <a16:creationId xmlns:a16="http://schemas.microsoft.com/office/drawing/2014/main" id="{A480ACD4-41AE-476D-9222-20162E50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0"/>
            <a:ext cx="5818707" cy="29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6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A1EB2-0E95-43ED-9C6F-43194CD2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503A3-CD69-4849-8A85-1B941D60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7k </a:t>
            </a:r>
            <a:r>
              <a:rPr lang="cs-CZ" dirty="0" err="1"/>
              <a:t>hacendados</a:t>
            </a:r>
            <a:r>
              <a:rPr lang="cs-CZ" dirty="0"/>
              <a:t>, 50k </a:t>
            </a:r>
            <a:r>
              <a:rPr lang="cs-CZ" dirty="0" err="1"/>
              <a:t>rancheros</a:t>
            </a:r>
            <a:endParaRPr lang="cs-CZ" dirty="0"/>
          </a:p>
          <a:p>
            <a:r>
              <a:rPr lang="cs-CZ" dirty="0"/>
              <a:t>Agro-export – latifundisté 2% vlastnila 90 % půdy, fysiokratismus – Vyvlastňování půdy soudy a jejich předání oligarchům</a:t>
            </a:r>
          </a:p>
          <a:p>
            <a:r>
              <a:rPr lang="cs-CZ" dirty="0"/>
              <a:t>Nedostatek půdy – průzkumnické společnosti</a:t>
            </a:r>
          </a:p>
          <a:p>
            <a:r>
              <a:rPr lang="cs-CZ" dirty="0"/>
              <a:t>Příliv kapitálu jakmile prozkoumáno, peníze z aukcí, příchod migrantů, zalidnění hranic – 10 % půdy takto prozkoumáno</a:t>
            </a:r>
          </a:p>
          <a:p>
            <a:r>
              <a:rPr lang="cs-CZ" dirty="0"/>
              <a:t>Žádná půda zdarma, nekalá konkurence, žádná mechanizace (hodně pracujících 67 % populace, 24 % HDP)</a:t>
            </a:r>
          </a:p>
          <a:p>
            <a:r>
              <a:rPr lang="cs-CZ" dirty="0"/>
              <a:t>Haciendy na vzestupu: železnice, odbytiště, stabilita, úvěry, aukce</a:t>
            </a:r>
          </a:p>
          <a:p>
            <a:r>
              <a:rPr lang="cs-CZ" dirty="0"/>
              <a:t>Produkce: vanilka a tabák, později dobytek, fazole, kaučuk, henequen, později káva, bavlna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BBC83EE-98D8-4852-86F5-FB92E0FB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74" y="-4797"/>
            <a:ext cx="3356393" cy="27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BA0ED-FAA3-415C-AEFD-1EF50070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6674"/>
            <a:ext cx="9905998" cy="1478570"/>
          </a:xfrm>
        </p:spPr>
        <p:txBody>
          <a:bodyPr/>
          <a:lstStyle/>
          <a:p>
            <a:r>
              <a:rPr lang="cs-CZ" dirty="0"/>
              <a:t>Konec </a:t>
            </a:r>
            <a:r>
              <a:rPr lang="cs-CZ" dirty="0" err="1"/>
              <a:t>porfiriátu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FEE40-3798-449A-812F-94BB2CD5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5244"/>
            <a:ext cx="9905999" cy="491594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Ekonomika neměla společenský přesah – alfabetizace minimální, růst střední třídy pomalý, řada lidí nechána napospas osudu, bez vzdělání nešlo dále růst – odborníci, levná montovna</a:t>
            </a:r>
          </a:p>
          <a:p>
            <a:r>
              <a:rPr lang="cs-CZ" dirty="0"/>
              <a:t>Redistribuce bohatství do rukou privilegovaných</a:t>
            </a:r>
          </a:p>
          <a:p>
            <a:r>
              <a:rPr lang="cs-CZ" dirty="0"/>
              <a:t>1870-1910 – HDP na hlavu ze 27,6 % USA na 34,1 %, dvojnásobek</a:t>
            </a:r>
          </a:p>
          <a:p>
            <a:r>
              <a:rPr lang="cs-CZ" dirty="0"/>
              <a:t>Železnice, stabilita a banky</a:t>
            </a:r>
          </a:p>
          <a:p>
            <a:r>
              <a:rPr lang="cs-CZ" dirty="0"/>
              <a:t>Exportní ekonomika ale nebyla tak silná jako Argentinská (větší provázanost sektorů) – zlato, stříbro, měď 3/5</a:t>
            </a:r>
          </a:p>
          <a:p>
            <a:r>
              <a:rPr lang="cs-CZ" dirty="0"/>
              <a:t>Zahraniční investice hrají prim – bez regulací, hlavní profit, případně do rukou privilegovaných</a:t>
            </a:r>
          </a:p>
          <a:p>
            <a:r>
              <a:rPr lang="cs-CZ" dirty="0"/>
              <a:t>Hospodářské otřesy – 1907 recese v USA – ceny stříbra mědi padly, doly netěží, dělníci propuštěni – protože železnice a doly byli hlavní konzumenti domácích výrobků – recese a nespokojenost – doly </a:t>
            </a:r>
            <a:r>
              <a:rPr lang="cs-CZ" dirty="0" err="1"/>
              <a:t>Cananea</a:t>
            </a:r>
            <a:endParaRPr lang="cs-CZ" dirty="0"/>
          </a:p>
          <a:p>
            <a:r>
              <a:rPr lang="cs-CZ" dirty="0"/>
              <a:t>Průmysl chráněný cly – drahé produkty, nízká produktivita, kvalita</a:t>
            </a:r>
          </a:p>
          <a:p>
            <a:r>
              <a:rPr lang="cs-CZ" dirty="0"/>
              <a:t>Mexická revoluce 1910-1917</a:t>
            </a:r>
          </a:p>
        </p:txBody>
      </p:sp>
    </p:spTree>
    <p:extLst>
      <p:ext uri="{BB962C8B-B14F-4D97-AF65-F5344CB8AC3E}">
        <p14:creationId xmlns:p14="http://schemas.microsoft.com/office/powerpoint/2010/main" val="245503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92" y="570392"/>
            <a:ext cx="6422440" cy="1478570"/>
          </a:xfrm>
        </p:spPr>
        <p:txBody>
          <a:bodyPr/>
          <a:lstStyle/>
          <a:p>
            <a:r>
              <a:rPr lang="cs-CZ" dirty="0"/>
              <a:t>Politická agenda </a:t>
            </a:r>
            <a:r>
              <a:rPr lang="cs-CZ" dirty="0" err="1"/>
              <a:t>porfiriátu</a:t>
            </a:r>
            <a:r>
              <a:rPr lang="cs-CZ" dirty="0"/>
              <a:t> 1877-1911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472" y="1877353"/>
            <a:ext cx="7099049" cy="498064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Ideologie pozitivismu - </a:t>
            </a:r>
            <a:r>
              <a:rPr lang="cs-CZ" dirty="0" err="1"/>
              <a:t>Gabino</a:t>
            </a:r>
            <a:r>
              <a:rPr lang="cs-CZ" dirty="0"/>
              <a:t> </a:t>
            </a:r>
            <a:r>
              <a:rPr lang="cs-CZ" dirty="0" err="1"/>
              <a:t>Barrera</a:t>
            </a:r>
            <a:r>
              <a:rPr lang="cs-CZ" dirty="0"/>
              <a:t> – praotec</a:t>
            </a:r>
          </a:p>
          <a:p>
            <a:r>
              <a:rPr lang="cs-CZ" dirty="0"/>
              <a:t>Paz – </a:t>
            </a:r>
            <a:r>
              <a:rPr lang="cs-CZ" dirty="0" err="1"/>
              <a:t>órden</a:t>
            </a:r>
            <a:r>
              <a:rPr lang="cs-CZ" dirty="0"/>
              <a:t> – </a:t>
            </a:r>
            <a:r>
              <a:rPr lang="cs-CZ" dirty="0" err="1"/>
              <a:t>progreso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reelección</a:t>
            </a:r>
            <a:r>
              <a:rPr lang="cs-CZ" dirty="0"/>
              <a:t> – žádné znovuzvolení – jeden prezidentský mandát – Manuel </a:t>
            </a:r>
            <a:r>
              <a:rPr lang="cs-CZ" dirty="0" err="1"/>
              <a:t>González</a:t>
            </a:r>
            <a:r>
              <a:rPr lang="cs-CZ" dirty="0"/>
              <a:t> 1880-1884</a:t>
            </a:r>
          </a:p>
          <a:p>
            <a:r>
              <a:rPr lang="cs-CZ" dirty="0"/>
              <a:t>Změny ústavy – 1878 zakázal RE, pak mohl mít jedno znovuzvolení (1887), pak aby jich mohl mít kolik chce (1900) a nakonec 6letý termín od 1904 a vicepresident Ramón </a:t>
            </a:r>
            <a:r>
              <a:rPr lang="cs-CZ" dirty="0" err="1"/>
              <a:t>Corral</a:t>
            </a:r>
            <a:endParaRPr lang="cs-CZ" dirty="0"/>
          </a:p>
          <a:p>
            <a:r>
              <a:rPr lang="cs-CZ" dirty="0"/>
              <a:t>Pragmatický přístup k řešení problémů – církev</a:t>
            </a:r>
          </a:p>
          <a:p>
            <a:r>
              <a:rPr lang="cs-CZ" dirty="0"/>
              <a:t>Pocházel z </a:t>
            </a:r>
            <a:r>
              <a:rPr lang="cs-CZ" dirty="0" err="1"/>
              <a:t>Mixtéků</a:t>
            </a:r>
            <a:r>
              <a:rPr lang="cs-CZ" dirty="0"/>
              <a:t>, takže chápal místní potřeby, 1881 si vzal Carmen </a:t>
            </a:r>
            <a:r>
              <a:rPr lang="cs-CZ" dirty="0" err="1"/>
              <a:t>Romero</a:t>
            </a:r>
            <a:r>
              <a:rPr lang="cs-CZ" dirty="0"/>
              <a:t>, která z něj udělal gentlemana</a:t>
            </a:r>
          </a:p>
          <a:p>
            <a:r>
              <a:rPr lang="cs-CZ" dirty="0"/>
              <a:t>Decentralizace a centralizace Mexika – guvernéři jsou kamarádi – band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brothers</a:t>
            </a:r>
            <a:r>
              <a:rPr lang="cs-CZ" dirty="0"/>
              <a:t> - 300 šéfů distriktů – </a:t>
            </a:r>
            <a:r>
              <a:rPr lang="cs-CZ" dirty="0" err="1"/>
              <a:t>Jefes</a:t>
            </a:r>
            <a:r>
              <a:rPr lang="cs-CZ" dirty="0"/>
              <a:t> </a:t>
            </a:r>
            <a:r>
              <a:rPr lang="cs-CZ" dirty="0" err="1"/>
              <a:t>Políticos</a:t>
            </a:r>
            <a:endParaRPr lang="cs-CZ" dirty="0"/>
          </a:p>
          <a:p>
            <a:r>
              <a:rPr lang="cs-CZ" dirty="0"/>
              <a:t>Rozhození guvernérů do jiných států, aby neměli vazby na místní pletichy</a:t>
            </a:r>
          </a:p>
          <a:p>
            <a:r>
              <a:rPr lang="cs-CZ" dirty="0"/>
              <a:t>Chleba armádě, byrokratům, cizincům i církvi a mexickému lidu palicí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22" y="0"/>
            <a:ext cx="4963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765915"/>
            <a:ext cx="7828021" cy="398999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Commodity</a:t>
            </a:r>
            <a:r>
              <a:rPr lang="cs-CZ" dirty="0"/>
              <a:t> </a:t>
            </a:r>
            <a:r>
              <a:rPr lang="cs-CZ" dirty="0" err="1"/>
              <a:t>Lottery</a:t>
            </a:r>
            <a:r>
              <a:rPr lang="cs-CZ" dirty="0"/>
              <a:t> – Mexiko vyhrálo</a:t>
            </a:r>
          </a:p>
          <a:p>
            <a:r>
              <a:rPr lang="cs-CZ" dirty="0"/>
              <a:t>Jak zajistit rozvoj: 3 věci – export surovin, import migrantů, zahraniční kapitál (znárodnění jen železnic - částečně)</a:t>
            </a:r>
          </a:p>
          <a:p>
            <a:r>
              <a:rPr lang="cs-CZ" dirty="0"/>
              <a:t>Tři důležité prvky: kapitál (inovace a technologie), práce a stát</a:t>
            </a:r>
          </a:p>
          <a:p>
            <a:r>
              <a:rPr lang="cs-CZ" dirty="0"/>
              <a:t>Pokud nefungují tyto tři složky efektivně – roste sice export, ale životní standardy se nezlepší</a:t>
            </a:r>
          </a:p>
          <a:p>
            <a:r>
              <a:rPr lang="cs-CZ" dirty="0"/>
              <a:t>Roste sice HDP, ale turbulence na světovém trhu může vést k recesi</a:t>
            </a:r>
          </a:p>
          <a:p>
            <a:r>
              <a:rPr lang="cs-CZ" dirty="0"/>
              <a:t>Důležitou roli ve všech ohledech hraje domácí trh a nákupní síla</a:t>
            </a:r>
          </a:p>
          <a:p>
            <a:r>
              <a:rPr lang="cs-CZ" dirty="0"/>
              <a:t>Ekonomická politika státu – konzistentní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E25169-9A8F-445D-9687-E6331C8F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4" y="0"/>
            <a:ext cx="4490906" cy="33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1ADB8-8EB2-472F-BD75-BCC71380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63" y="1205748"/>
            <a:ext cx="9905998" cy="1478570"/>
          </a:xfrm>
        </p:spPr>
        <p:txBody>
          <a:bodyPr/>
          <a:lstStyle/>
          <a:p>
            <a:r>
              <a:rPr lang="cs-CZ" dirty="0"/>
              <a:t>Zděděné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47D6C-DFF0-4AD3-B0B5-3A9076929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920" y="3857161"/>
            <a:ext cx="9067990" cy="309311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Vítězství nad Maxmiliánem nevedlo k rychlému ekonomickému růstu, jak liberálové doufali – 61 % pracovní síly zemědělci a horníci, řemeslníci, ale žádný průmysl</a:t>
            </a:r>
          </a:p>
          <a:p>
            <a:r>
              <a:rPr lang="cs-CZ" dirty="0"/>
              <a:t>Zabavili církevní pozemky ale ty byly zdevastovány léty konfliktů</a:t>
            </a:r>
          </a:p>
          <a:p>
            <a:r>
              <a:rPr lang="cs-CZ" dirty="0"/>
              <a:t>Chyběli podnikatelé a hlavně podnikatelské know-how</a:t>
            </a:r>
          </a:p>
          <a:p>
            <a:r>
              <a:rPr lang="cs-CZ" dirty="0"/>
              <a:t>Zahraniční investice byly znesnadněny – zadluženost, bandité, infrastruktura špatná, nebo zničená</a:t>
            </a:r>
          </a:p>
          <a:p>
            <a:r>
              <a:rPr lang="cs-CZ" dirty="0" err="1"/>
              <a:t>Juarez</a:t>
            </a:r>
            <a:r>
              <a:rPr lang="cs-CZ" dirty="0"/>
              <a:t> </a:t>
            </a:r>
            <a:r>
              <a:rPr lang="cs-CZ" dirty="0" err="1"/>
              <a:t>Conundrum</a:t>
            </a:r>
            <a:r>
              <a:rPr lang="cs-CZ" dirty="0"/>
              <a:t> – jak zajistit příliv zahraničních investic, když nechceme zahraniční investice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fotka, exteriér, budova, staré&#10;&#10;Popis byl vytvořen automaticky">
            <a:extLst>
              <a:ext uri="{FF2B5EF4-FFF2-40B4-BE49-F238E27FC236}">
                <a16:creationId xmlns:a16="http://schemas.microsoft.com/office/drawing/2014/main" id="{9954320F-DA46-490B-8993-F8700A7C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21" y="335881"/>
            <a:ext cx="5769040" cy="35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121" y="2249487"/>
            <a:ext cx="7118722" cy="392481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Náprava pošramocených vztahů s Evropou – obnovení vztahů s Francií, Španělskem, Velkou Británií, Belgií a nakonec i Rakousko-Uherskem – 1901</a:t>
            </a:r>
          </a:p>
          <a:p>
            <a:r>
              <a:rPr lang="cs-CZ" dirty="0"/>
              <a:t>Zlepšení finanční kondice – José Yves </a:t>
            </a:r>
            <a:r>
              <a:rPr lang="cs-CZ" dirty="0" err="1"/>
              <a:t>Limantour</a:t>
            </a:r>
            <a:r>
              <a:rPr lang="cs-CZ" dirty="0"/>
              <a:t> v Evropě vyjednal lepší úvěr</a:t>
            </a:r>
          </a:p>
          <a:p>
            <a:r>
              <a:rPr lang="cs-CZ" dirty="0"/>
              <a:t>Vymezení vůči USA: </a:t>
            </a:r>
            <a:r>
              <a:rPr lang="cs-CZ" dirty="0" err="1"/>
              <a:t>Pobre</a:t>
            </a:r>
            <a:r>
              <a:rPr lang="cs-CZ" dirty="0"/>
              <a:t> </a:t>
            </a:r>
            <a:r>
              <a:rPr lang="cs-CZ" dirty="0" err="1"/>
              <a:t>México</a:t>
            </a:r>
            <a:r>
              <a:rPr lang="cs-CZ" dirty="0"/>
              <a:t>,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lejos</a:t>
            </a:r>
            <a:r>
              <a:rPr lang="cs-CZ" dirty="0"/>
              <a:t> de </a:t>
            </a:r>
            <a:r>
              <a:rPr lang="cs-CZ" dirty="0" err="1"/>
              <a:t>Dios</a:t>
            </a:r>
            <a:r>
              <a:rPr lang="cs-CZ" dirty="0"/>
              <a:t> y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cerca</a:t>
            </a:r>
            <a:r>
              <a:rPr lang="cs-CZ" dirty="0"/>
              <a:t> de los </a:t>
            </a:r>
            <a:r>
              <a:rPr lang="cs-CZ" dirty="0" err="1"/>
              <a:t>Estados</a:t>
            </a:r>
            <a:r>
              <a:rPr lang="cs-CZ" dirty="0"/>
              <a:t> </a:t>
            </a:r>
            <a:r>
              <a:rPr lang="cs-CZ" dirty="0" err="1"/>
              <a:t>Unidos</a:t>
            </a:r>
            <a:r>
              <a:rPr lang="cs-CZ" dirty="0"/>
              <a:t>, ale...</a:t>
            </a:r>
          </a:p>
          <a:p>
            <a:r>
              <a:rPr lang="cs-CZ" dirty="0"/>
              <a:t>1879 – delegace novinářů a obchodníků z USA v Mexiku</a:t>
            </a:r>
          </a:p>
          <a:p>
            <a:r>
              <a:rPr lang="cs-CZ" dirty="0"/>
              <a:t>1889 a 1892 – světové výstavy (Paříž a Chicago) – image moderního národa</a:t>
            </a:r>
          </a:p>
          <a:p>
            <a:r>
              <a:rPr lang="cs-CZ" dirty="0"/>
              <a:t>Kolem 1900 – přebytky kapitálu ve vyspělém světě – Mexiko vhodný přístav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40" y="314986"/>
            <a:ext cx="4406060" cy="63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93FE-6C72-401C-B7C2-37BFD2E9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5557-768E-4416-831E-414C8799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B6AA7C1-7130-498E-9D6D-7B91ABB7A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5" y="474782"/>
            <a:ext cx="9991872" cy="59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A683D-A22C-46F7-8A82-95830B34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280" y="444617"/>
            <a:ext cx="6063130" cy="1652471"/>
          </a:xfrm>
        </p:spPr>
        <p:txBody>
          <a:bodyPr/>
          <a:lstStyle/>
          <a:p>
            <a:r>
              <a:rPr lang="cs-CZ" dirty="0"/>
              <a:t>Systém privilegií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DBF83-BBCB-4774-8BE8-A4AF8725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450" y="1954635"/>
            <a:ext cx="7049549" cy="3836566"/>
          </a:xfrm>
        </p:spPr>
        <p:txBody>
          <a:bodyPr>
            <a:normAutofit fontScale="92500"/>
          </a:bodyPr>
          <a:lstStyle/>
          <a:p>
            <a:r>
              <a:rPr lang="cs-CZ" dirty="0"/>
              <a:t>Don </a:t>
            </a:r>
            <a:r>
              <a:rPr lang="cs-CZ" dirty="0" err="1"/>
              <a:t>Porfirio</a:t>
            </a:r>
            <a:r>
              <a:rPr lang="cs-CZ" dirty="0"/>
              <a:t> postavil…</a:t>
            </a:r>
          </a:p>
          <a:p>
            <a:r>
              <a:rPr lang="cs-CZ" dirty="0"/>
              <a:t>1876 – těžko mohl podrobit nebo uplatit místní velitele a nemohl zvýšit daně – neefektivní státní aparát</a:t>
            </a:r>
          </a:p>
          <a:p>
            <a:r>
              <a:rPr lang="cs-CZ" dirty="0"/>
              <a:t>Privilegia – bankéři chráněni před konkurencí, průmyslníci dostali vysoká cla jako ochranu před zahraničním zbožím</a:t>
            </a:r>
          </a:p>
          <a:p>
            <a:r>
              <a:rPr lang="cs-CZ" dirty="0" err="1"/>
              <a:t>Hacendados</a:t>
            </a:r>
            <a:r>
              <a:rPr lang="cs-CZ" dirty="0"/>
              <a:t> zase právní výhody a železnice k domu</a:t>
            </a:r>
          </a:p>
          <a:p>
            <a:r>
              <a:rPr lang="cs-CZ" dirty="0"/>
              <a:t>Investoři platili nízké daně, měli levnou práci (platy nerostly díky dostatku pracovníků)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interiér, hora, muž&#10;&#10;Popis byl vytvořen automaticky">
            <a:extLst>
              <a:ext uri="{FF2B5EF4-FFF2-40B4-BE49-F238E27FC236}">
                <a16:creationId xmlns:a16="http://schemas.microsoft.com/office/drawing/2014/main" id="{C7978676-54A7-4452-A326-1713CE46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4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9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E36F3-8DD4-4B5E-B770-6D96B225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267" y="604007"/>
            <a:ext cx="7289143" cy="1493081"/>
          </a:xfrm>
        </p:spPr>
        <p:txBody>
          <a:bodyPr/>
          <a:lstStyle/>
          <a:p>
            <a:r>
              <a:rPr lang="cs-CZ" dirty="0"/>
              <a:t>Vládní stimuly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DF25B-9C45-4A83-8EE3-3C10605A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987" y="2315361"/>
            <a:ext cx="8514826" cy="34758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Úřad rozvoje – </a:t>
            </a:r>
            <a:r>
              <a:rPr lang="cs-CZ" dirty="0" err="1"/>
              <a:t>fomento</a:t>
            </a:r>
            <a:r>
              <a:rPr lang="cs-CZ" dirty="0"/>
              <a:t> – vyšší rozpočet než ministerstvo války</a:t>
            </a:r>
          </a:p>
          <a:p>
            <a:r>
              <a:rPr lang="cs-CZ" dirty="0"/>
              <a:t>Obchodní zákoník – zakládání společností, podnikání</a:t>
            </a:r>
          </a:p>
          <a:p>
            <a:r>
              <a:rPr lang="cs-CZ" dirty="0"/>
              <a:t>1900 – hlavní odvětví podnikání – tabák, textilky, pivovarnictví a hutnictví</a:t>
            </a:r>
          </a:p>
          <a:p>
            <a:r>
              <a:rPr lang="cs-CZ" dirty="0"/>
              <a:t>1884 – založení </a:t>
            </a:r>
            <a:r>
              <a:rPr lang="cs-CZ" dirty="0" err="1"/>
              <a:t>BANAMEXu</a:t>
            </a:r>
            <a:r>
              <a:rPr lang="cs-CZ" dirty="0"/>
              <a:t> – státní banka – investice (infrastruktura) a aby vznikla důvěra mohli tisknout peníze, vybírat cla a zvyšovat daně</a:t>
            </a:r>
          </a:p>
          <a:p>
            <a:r>
              <a:rPr lang="cs-CZ" dirty="0"/>
              <a:t>Nástup </a:t>
            </a:r>
            <a:r>
              <a:rPr lang="cs-CZ" dirty="0" err="1"/>
              <a:t>Limantoura</a:t>
            </a:r>
            <a:r>
              <a:rPr lang="cs-CZ" dirty="0"/>
              <a:t> 1893 – stabilizace státních výdajů a zrušení vnitřních cel – </a:t>
            </a:r>
            <a:r>
              <a:rPr lang="cs-CZ" dirty="0" err="1"/>
              <a:t>alcabala</a:t>
            </a:r>
            <a:r>
              <a:rPr lang="cs-CZ" dirty="0"/>
              <a:t> – tvorba národního trhu</a:t>
            </a:r>
          </a:p>
        </p:txBody>
      </p:sp>
      <p:pic>
        <p:nvPicPr>
          <p:cNvPr id="5" name="Obrázek 4" descr="Obsah obrázku osoba, exteriér, muž, fotka&#10;&#10;Popis byl vytvořen automaticky">
            <a:extLst>
              <a:ext uri="{FF2B5EF4-FFF2-40B4-BE49-F238E27FC236}">
                <a16:creationId xmlns:a16="http://schemas.microsoft.com/office/drawing/2014/main" id="{E83D281B-9B66-45BD-88D4-79C70FC0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131"/>
            <a:ext cx="3404488" cy="53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12762-1B86-4E1C-A3CE-4A960FF7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5EFD4-E7B3-41F4-AA48-8F07A9F2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6320663" cy="39899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1897-1903 – vniklo 24 nových bank, prodávaly cenné papíry v zahraničí, francouzský kapitál, mexické vedení</a:t>
            </a:r>
          </a:p>
          <a:p>
            <a:r>
              <a:rPr lang="cs-CZ" dirty="0"/>
              <a:t>Dlouhodobé půjčky na nízký úvěr – textilky, železniční společnosti a hutě – zvyšování oběživa ve státě</a:t>
            </a:r>
          </a:p>
          <a:p>
            <a:r>
              <a:rPr lang="cs-CZ" dirty="0" err="1"/>
              <a:t>Banamex</a:t>
            </a:r>
            <a:r>
              <a:rPr lang="cs-CZ" dirty="0"/>
              <a:t> a Bank </a:t>
            </a:r>
            <a:r>
              <a:rPr lang="cs-CZ" dirty="0" err="1"/>
              <a:t>of</a:t>
            </a:r>
            <a:r>
              <a:rPr lang="cs-CZ" dirty="0"/>
              <a:t> London and </a:t>
            </a:r>
            <a:r>
              <a:rPr lang="cs-CZ" dirty="0" err="1"/>
              <a:t>Mexico</a:t>
            </a:r>
            <a:r>
              <a:rPr lang="cs-CZ" dirty="0"/>
              <a:t> – 60 % závazků</a:t>
            </a:r>
          </a:p>
          <a:p>
            <a:r>
              <a:rPr lang="cs-CZ" dirty="0"/>
              <a:t>Opět privilegovaný systém – málokdo bez konexí získal úvěr</a:t>
            </a:r>
          </a:p>
        </p:txBody>
      </p:sp>
      <p:pic>
        <p:nvPicPr>
          <p:cNvPr id="5" name="Obrázek 4" descr="Obsah obrázku kobereček, podepsat&#10;&#10;Popis byl vytvořen automaticky">
            <a:extLst>
              <a:ext uri="{FF2B5EF4-FFF2-40B4-BE49-F238E27FC236}">
                <a16:creationId xmlns:a16="http://schemas.microsoft.com/office/drawing/2014/main" id="{15E4600D-987A-44F6-B8D4-2258CA04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75" y="1357803"/>
            <a:ext cx="4729925" cy="37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2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849</TotalTime>
  <Words>1252</Words>
  <Application>Microsoft Office PowerPoint</Application>
  <PresentationFormat>Širokoúhlá obrazovka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Tw Cen MT</vt:lpstr>
      <vt:lpstr>Obvod</vt:lpstr>
      <vt:lpstr>Modernizace dona porfiria</vt:lpstr>
      <vt:lpstr>Politická agenda porfiriátu 1877-1911</vt:lpstr>
      <vt:lpstr>Exportní model</vt:lpstr>
      <vt:lpstr>Zděděné problémy</vt:lpstr>
      <vt:lpstr>Zahraniční vztahy</vt:lpstr>
      <vt:lpstr>Prezentace aplikace PowerPoint</vt:lpstr>
      <vt:lpstr>Systém privilegií</vt:lpstr>
      <vt:lpstr>Vládní stimuly</vt:lpstr>
      <vt:lpstr>Bankovnictví</vt:lpstr>
      <vt:lpstr>Nové technologie a světová poptávka</vt:lpstr>
      <vt:lpstr>Prezentace aplikace PowerPoint</vt:lpstr>
      <vt:lpstr>Železnice</vt:lpstr>
      <vt:lpstr>Zahraniční obchod</vt:lpstr>
      <vt:lpstr>Těžba a Ropa</vt:lpstr>
      <vt:lpstr>Průmysl</vt:lpstr>
      <vt:lpstr>Zemědělství</vt:lpstr>
      <vt:lpstr>Konec porfiriátu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Mexická revoluce 1910-1917/1920/1940</dc:title>
  <dc:creator>Uživatel systému Windows</dc:creator>
  <cp:lastModifiedBy>Lukas Perutka</cp:lastModifiedBy>
  <cp:revision>47</cp:revision>
  <dcterms:created xsi:type="dcterms:W3CDTF">2018-10-01T08:55:48Z</dcterms:created>
  <dcterms:modified xsi:type="dcterms:W3CDTF">2020-02-27T06:54:06Z</dcterms:modified>
</cp:coreProperties>
</file>