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04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53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54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00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90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83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0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77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17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14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9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F56E-655B-4DAF-94FA-9A3153B12482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E9115-F4BF-4AA4-8B35-79D122728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3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ontext.korpus.cz/view?ctxattrs=word&amp;attr_vmode=visible&amp;pagesize=40&amp;refs=%3Ddoc.t_id&amp;q=~tBn1mi7tuO&amp;viewmode=kwic&amp;attrs=word&amp;corpname=czesl-sgt&amp;attr_allpos=k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text.korpus.cz/view?ctxattrs=word&amp;attr_vmode=visible&amp;pagesize=40&amp;refs=%3Ddoc.t_id&amp;q=~JiYHVc1b81&amp;viewmode=kwic&amp;attrs=word&amp;corpname=czesl-sgt&amp;attr_allpos=k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ntext.korpus.cz/view?ctxattrs=word&amp;attr_vmode=visible&amp;pagesize=40&amp;refs=%3Ddoc.t_id&amp;q=~wXlfR4LrmM&amp;viewmode=kwic&amp;attrs=word&amp;corpname=czesl-sgt&amp;attr_allpos=k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ontext.korpus.cz/view?ctxattrs=word&amp;attr_vmode=visible&amp;pagesize=40&amp;refs=%3Ddoc.t_id&amp;q=~q2rFlhc5K4&amp;viewmode=kwic&amp;attrs=word&amp;corpname=czesl-sgt&amp;attr_allpos=k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ontext.korpus.cz/view?ctxattrs=word&amp;attr_vmode=visible&amp;pagesize=40&amp;refs=%3Ddoc.t_id&amp;q=~VXCIWl6Eh9&amp;viewmode=kwic&amp;attrs=word&amp;corpname=czesl-sgt&amp;attr_allpos=k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1375C-9E91-4EA5-91F6-A8865A84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667" y="1659985"/>
            <a:ext cx="7343336" cy="2390848"/>
          </a:xfrm>
        </p:spPr>
        <p:txBody>
          <a:bodyPr/>
          <a:lstStyle/>
          <a:p>
            <a:r>
              <a:rPr lang="cs-CZ" sz="3200" dirty="0"/>
              <a:t>Pomnožné substantivum jako podmět (na příkladu slova </a:t>
            </a:r>
            <a:r>
              <a:rPr lang="cs-CZ" sz="3200" i="1" dirty="0"/>
              <a:t>narozeniny)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01BBA0-F94B-4CB4-9EF7-B732A32B7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Tereza Kropáčková</a:t>
            </a:r>
          </a:p>
        </p:txBody>
      </p:sp>
    </p:spTree>
    <p:extLst>
      <p:ext uri="{BB962C8B-B14F-4D97-AF65-F5344CB8AC3E}">
        <p14:creationId xmlns:p14="http://schemas.microsoft.com/office/powerpoint/2010/main" val="222318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76D0F-630B-4207-9B64-6DA9DF7F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0D832-00B2-4C05-BF13-F80CDA7A9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16 výskytů</a:t>
            </a:r>
          </a:p>
          <a:p>
            <a:r>
              <a:rPr lang="cs-CZ" dirty="0"/>
              <a:t>5 správně, 11 chybně</a:t>
            </a:r>
          </a:p>
          <a:p>
            <a:r>
              <a:rPr lang="cs-CZ" dirty="0"/>
              <a:t>Chyby</a:t>
            </a:r>
          </a:p>
          <a:p>
            <a:pPr lvl="1"/>
            <a:r>
              <a:rPr lang="cs-CZ" dirty="0"/>
              <a:t>To byly má narozeniny</a:t>
            </a:r>
          </a:p>
          <a:p>
            <a:pPr lvl="1"/>
            <a:r>
              <a:rPr lang="cs-CZ" dirty="0"/>
              <a:t>Moje narozeniny trvalá</a:t>
            </a:r>
          </a:p>
          <a:p>
            <a:pPr lvl="1"/>
            <a:r>
              <a:rPr lang="cs-CZ" dirty="0"/>
              <a:t>Můj nejoblíbenější svátek je moje narozeniny</a:t>
            </a:r>
          </a:p>
          <a:p>
            <a:pPr lvl="1"/>
            <a:r>
              <a:rPr lang="cs-CZ" dirty="0"/>
              <a:t>To je můj nejoblíbenější narozeniny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u="sng" dirty="0">
                <a:hlinkClick r:id="rId2"/>
              </a:rPr>
              <a:t>https://kontext.korpus.cz/view?ctxattrs=word&amp;attr_vmode=visible&amp;pagesize=40&amp;refs=%3Ddoc.t_id&amp;q=~tBn1mi7tuO&amp;viewmode=kwic&amp;attrs=word&amp;corpname=czesl-sgt&amp;attr_allpos=kw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90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E34029F-4B4B-4DB1-BF7D-7FBC11EB6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9" y="1440181"/>
            <a:ext cx="11405743" cy="3815740"/>
          </a:xfrm>
        </p:spPr>
      </p:pic>
    </p:spTree>
    <p:extLst>
      <p:ext uri="{BB962C8B-B14F-4D97-AF65-F5344CB8AC3E}">
        <p14:creationId xmlns:p14="http://schemas.microsoft.com/office/powerpoint/2010/main" val="216556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626BF-64F7-4669-B20E-3CC5285A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216236-F4E0-43F0-8ACB-12D74F78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2799"/>
            <a:ext cx="8596668" cy="2383276"/>
          </a:xfrm>
        </p:spPr>
        <p:txBody>
          <a:bodyPr/>
          <a:lstStyle/>
          <a:p>
            <a:r>
              <a:rPr lang="cs-CZ" dirty="0"/>
              <a:t>6 výskytů</a:t>
            </a:r>
          </a:p>
          <a:p>
            <a:r>
              <a:rPr lang="cs-CZ" dirty="0"/>
              <a:t>Správně 2, chybně 4</a:t>
            </a:r>
          </a:p>
          <a:p>
            <a:r>
              <a:rPr lang="cs-CZ" dirty="0"/>
              <a:t>Chyby: </a:t>
            </a:r>
          </a:p>
          <a:p>
            <a:pPr lvl="1"/>
            <a:r>
              <a:rPr lang="cs-CZ" dirty="0"/>
              <a:t>Můj nejoblíbenější svátek je moje narozeniny</a:t>
            </a:r>
          </a:p>
          <a:p>
            <a:pPr lvl="1"/>
            <a:r>
              <a:rPr lang="cs-CZ" dirty="0"/>
              <a:t>Moje nejoblíbenější narozeniny je moje dvacáté </a:t>
            </a:r>
            <a:r>
              <a:rPr lang="cs-CZ" dirty="0" err="1"/>
              <a:t>prní</a:t>
            </a:r>
            <a:r>
              <a:rPr lang="cs-CZ" dirty="0"/>
              <a:t> narozeniny</a:t>
            </a:r>
          </a:p>
          <a:p>
            <a:pPr lvl="1"/>
            <a:r>
              <a:rPr lang="cs-CZ" dirty="0"/>
              <a:t>Chybějící slovesa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7E8E5CE-ECD6-4FA8-88F3-B1696C0A9684}"/>
              </a:ext>
            </a:extLst>
          </p:cNvPr>
          <p:cNvSpPr txBox="1">
            <a:spLocks/>
          </p:cNvSpPr>
          <p:nvPr/>
        </p:nvSpPr>
        <p:spPr>
          <a:xfrm>
            <a:off x="677334" y="3858874"/>
            <a:ext cx="8596668" cy="544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C1, C2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72205E4-012D-42B3-BB55-A95DAD8954B3}"/>
              </a:ext>
            </a:extLst>
          </p:cNvPr>
          <p:cNvSpPr txBox="1">
            <a:spLocks/>
          </p:cNvSpPr>
          <p:nvPr/>
        </p:nvSpPr>
        <p:spPr>
          <a:xfrm>
            <a:off x="677334" y="4519274"/>
            <a:ext cx="8596668" cy="238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4 výskyty</a:t>
            </a:r>
          </a:p>
          <a:p>
            <a:r>
              <a:rPr lang="cs-CZ" dirty="0"/>
              <a:t>3 správně, 1 chybně</a:t>
            </a:r>
          </a:p>
          <a:p>
            <a:r>
              <a:rPr lang="cs-CZ" dirty="0"/>
              <a:t>Chyba</a:t>
            </a:r>
          </a:p>
          <a:p>
            <a:pPr lvl="1"/>
            <a:r>
              <a:rPr lang="cs-CZ" dirty="0"/>
              <a:t>Můj nejoblíbenější svátek je narozeniny moje dcery.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91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6C6D87-4567-415F-8F95-7D2021E9E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857501"/>
            <a:ext cx="10904219" cy="18291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4F706B7-218A-4BF2-A233-5A04773B8443}"/>
              </a:ext>
            </a:extLst>
          </p:cNvPr>
          <p:cNvSpPr txBox="1"/>
          <p:nvPr/>
        </p:nvSpPr>
        <p:spPr>
          <a:xfrm>
            <a:off x="571501" y="2322929"/>
            <a:ext cx="924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75A9C7-232E-4043-AFA6-927F205C6C19}"/>
              </a:ext>
            </a:extLst>
          </p:cNvPr>
          <p:cNvSpPr txBox="1"/>
          <p:nvPr/>
        </p:nvSpPr>
        <p:spPr>
          <a:xfrm>
            <a:off x="571501" y="4914900"/>
            <a:ext cx="10904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hlinkClick r:id="rId3"/>
              </a:rPr>
              <a:t>https://kontext.korpus.cz/view?ctxattrs=word&amp;attr_vmode=visible&amp;pagesize=40&amp;refs=%3Ddoc.t_id&amp;q=~JiYHVc1b81&amp;viewmode=kwic&amp;attrs=word&amp;corpname=czesl-sgt&amp;attr_allpos=kw</a:t>
            </a:r>
            <a:endParaRPr lang="cs-CZ" dirty="0"/>
          </a:p>
          <a:p>
            <a:endParaRPr lang="cs-CZ" dirty="0"/>
          </a:p>
          <a:p>
            <a:r>
              <a:rPr lang="cs-CZ" u="sng" dirty="0">
                <a:hlinkClick r:id="rId4"/>
              </a:rPr>
              <a:t>https://kontext.korpus.cz/view?ctxattrs=word&amp;attr_vmode=visible&amp;pagesize=40&amp;refs=%3Ddoc.t_id&amp;q=~wXlfR4LrmM&amp;viewmode=kwic&amp;attrs=word&amp;corpname=czesl-sgt&amp;attr_allpos=kw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04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D1194-8EE2-4F8B-A853-FC474453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6321-C3B9-4D43-AC74-C133FBAF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8123"/>
            <a:ext cx="8596668" cy="4353239"/>
          </a:xfrm>
        </p:spPr>
        <p:txBody>
          <a:bodyPr/>
          <a:lstStyle/>
          <a:p>
            <a:r>
              <a:rPr lang="cs-CZ" dirty="0"/>
              <a:t>Nejčastější chyby</a:t>
            </a:r>
          </a:p>
          <a:p>
            <a:pPr lvl="1"/>
            <a:r>
              <a:rPr lang="cs-CZ" dirty="0"/>
              <a:t>Rod</a:t>
            </a:r>
          </a:p>
          <a:p>
            <a:pPr lvl="2"/>
            <a:r>
              <a:rPr lang="cs-CZ" dirty="0"/>
              <a:t>Můj narozeniny, moji narozeniny, má narozeniny</a:t>
            </a:r>
          </a:p>
          <a:p>
            <a:pPr lvl="2"/>
            <a:r>
              <a:rPr lang="cs-CZ" dirty="0"/>
              <a:t>Narozeniny byli moc zajímaví. </a:t>
            </a:r>
          </a:p>
          <a:p>
            <a:pPr lvl="1"/>
            <a:r>
              <a:rPr lang="cs-CZ" dirty="0"/>
              <a:t>Číslo</a:t>
            </a:r>
          </a:p>
          <a:p>
            <a:pPr lvl="2"/>
            <a:r>
              <a:rPr lang="cs-CZ" dirty="0"/>
              <a:t>Přísudek v jednotném čísle</a:t>
            </a:r>
          </a:p>
          <a:p>
            <a:pPr lvl="1"/>
            <a:r>
              <a:rPr lang="cs-CZ" dirty="0"/>
              <a:t>Interferenční chyby – Narozeniny jako den narození</a:t>
            </a:r>
          </a:p>
          <a:p>
            <a:pPr lvl="2"/>
            <a:r>
              <a:rPr lang="cs-CZ" dirty="0"/>
              <a:t>Tenhle den taky byl moje narozeniny.</a:t>
            </a:r>
          </a:p>
          <a:p>
            <a:pPr lvl="2"/>
            <a:r>
              <a:rPr lang="cs-CZ" dirty="0"/>
              <a:t>Sešla jsem se s rodinou protože moje narozeniny den.</a:t>
            </a:r>
          </a:p>
          <a:p>
            <a:pPr lvl="2"/>
            <a:r>
              <a:rPr lang="cs-CZ" dirty="0"/>
              <a:t>Moje narozeniny byl druhý v červnu. 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40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1E471-DD26-421F-8884-52519BF9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B7ADF3-B6E9-4BD3-9FE3-04617AFF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Konstrukce s podmětem </a:t>
            </a:r>
            <a:r>
              <a:rPr lang="cs-CZ" i="1" dirty="0"/>
              <a:t>narozeniny </a:t>
            </a:r>
            <a:r>
              <a:rPr lang="cs-CZ" dirty="0"/>
              <a:t>jsou</a:t>
            </a:r>
            <a:r>
              <a:rPr lang="cs-CZ" i="1" dirty="0"/>
              <a:t> </a:t>
            </a:r>
            <a:r>
              <a:rPr lang="cs-CZ" dirty="0"/>
              <a:t>problematické i na vyšších úrovních</a:t>
            </a:r>
          </a:p>
          <a:p>
            <a:r>
              <a:rPr lang="cs-CZ" dirty="0"/>
              <a:t>Výrazný vliv interference z jiných jazyků</a:t>
            </a:r>
          </a:p>
          <a:p>
            <a:r>
              <a:rPr lang="cs-CZ" dirty="0"/>
              <a:t>Možné způsoby zlepšení</a:t>
            </a:r>
          </a:p>
          <a:p>
            <a:pPr lvl="1"/>
            <a:r>
              <a:rPr lang="cs-CZ" dirty="0"/>
              <a:t>Naučit žáky frázi správně již ve chvíli, kdy se s tímto konkrétním substantivem poprvé potkají (vzhledem k jeho častému užití): Moje narozeniny jsou…</a:t>
            </a:r>
          </a:p>
          <a:p>
            <a:pPr lvl="1"/>
            <a:r>
              <a:rPr lang="cs-CZ" dirty="0"/>
              <a:t>Při pozdější výuce dbát nejen na tvar pomnožných substantiv v různých pádech, ale také na jejich syntaktické vazby</a:t>
            </a:r>
          </a:p>
          <a:p>
            <a:pPr lvl="1"/>
            <a:r>
              <a:rPr lang="cs-CZ" dirty="0"/>
              <a:t>Seznámit pokročilejší žáky s rodem pomnožných substantiv (narozeniny – rod ženský; eliminuje chyby typu moji narozeniny)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20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71EB8-A976-4160-8B0D-E82219D8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8185"/>
          </a:xfrm>
        </p:spPr>
        <p:txBody>
          <a:bodyPr/>
          <a:lstStyle/>
          <a:p>
            <a:r>
              <a:rPr lang="cs-CZ" dirty="0"/>
              <a:t>Obsah </a:t>
            </a:r>
            <a:r>
              <a:rPr lang="cs-CZ" dirty="0" err="1"/>
              <a:t>minivýzkumu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47FC1F-1EDC-4B02-9197-D495B627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8463"/>
            <a:ext cx="8596668" cy="4282900"/>
          </a:xfrm>
        </p:spPr>
        <p:txBody>
          <a:bodyPr>
            <a:normAutofit/>
          </a:bodyPr>
          <a:lstStyle/>
          <a:p>
            <a:r>
              <a:rPr lang="cs-CZ" sz="3200" dirty="0"/>
              <a:t>Jak cizinci zvládají věty, v nichž je slovo </a:t>
            </a:r>
            <a:r>
              <a:rPr lang="cs-CZ" sz="3200" i="1" dirty="0"/>
              <a:t>narozeniny </a:t>
            </a:r>
            <a:r>
              <a:rPr lang="cs-CZ" sz="3200" dirty="0"/>
              <a:t>podmětem? </a:t>
            </a:r>
          </a:p>
          <a:p>
            <a:r>
              <a:rPr lang="cs-CZ" sz="3200" dirty="0"/>
              <a:t>Zlepšuje se situace s narůstající úrovní SERR? </a:t>
            </a:r>
          </a:p>
        </p:txBody>
      </p:sp>
    </p:spTree>
    <p:extLst>
      <p:ext uri="{BB962C8B-B14F-4D97-AF65-F5344CB8AC3E}">
        <p14:creationId xmlns:p14="http://schemas.microsoft.com/office/powerpoint/2010/main" val="167168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81C60-D6B9-4F9B-8D07-CA61EFA2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8C32E6-89C4-4B58-AD2A-CB8C2A844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649"/>
            <a:ext cx="8596668" cy="4839286"/>
          </a:xfrm>
        </p:spPr>
        <p:txBody>
          <a:bodyPr/>
          <a:lstStyle/>
          <a:p>
            <a:r>
              <a:rPr lang="cs-CZ" sz="2400" dirty="0"/>
              <a:t>Konstrukce, kde je podmětem pomnožné substantivum, je náročná nejen pro začátečníky</a:t>
            </a:r>
          </a:p>
          <a:p>
            <a:r>
              <a:rPr lang="cs-CZ" sz="2400" dirty="0"/>
              <a:t>O pomnožných substantivech se učí později (např. Krok za krokem 2, 14. lekce), výuka je zaměřena spíše na tvar samotných substantiv než na jejich syntaktické vazby</a:t>
            </a:r>
          </a:p>
          <a:p>
            <a:r>
              <a:rPr lang="cs-CZ" sz="2400" dirty="0"/>
              <a:t>Se slovem </a:t>
            </a:r>
            <a:r>
              <a:rPr lang="cs-CZ" sz="2400" i="1" dirty="0"/>
              <a:t>narozeniny </a:t>
            </a:r>
            <a:r>
              <a:rPr lang="cs-CZ" sz="2400" dirty="0"/>
              <a:t>se cizinec setká poměrně brzy</a:t>
            </a:r>
          </a:p>
          <a:p>
            <a:r>
              <a:rPr lang="cs-CZ" sz="2400" dirty="0"/>
              <a:t>Je to téma typicky probírané na nižších úrovních, téma, které se bezprostředně týká mluvčího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6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3C1504-8504-4BA7-AE10-B0C6F9D34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6" y="215706"/>
            <a:ext cx="10312987" cy="6483410"/>
          </a:xfrm>
        </p:spPr>
      </p:pic>
    </p:spTree>
    <p:extLst>
      <p:ext uri="{BB962C8B-B14F-4D97-AF65-F5344CB8AC3E}">
        <p14:creationId xmlns:p14="http://schemas.microsoft.com/office/powerpoint/2010/main" val="59004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4134A-9CAC-4DB9-BFC8-59877250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" y="478302"/>
            <a:ext cx="2124222" cy="1320800"/>
          </a:xfrm>
        </p:spPr>
        <p:txBody>
          <a:bodyPr>
            <a:normAutofit/>
          </a:bodyPr>
          <a:lstStyle/>
          <a:p>
            <a:r>
              <a:rPr lang="cs-CZ" sz="2400" dirty="0"/>
              <a:t>Postup práce s korpusem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99FBE2B-C81B-4595-A203-635359D6E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79" y="231773"/>
            <a:ext cx="7813137" cy="6450381"/>
          </a:xfrm>
        </p:spPr>
      </p:pic>
    </p:spTree>
    <p:extLst>
      <p:ext uri="{BB962C8B-B14F-4D97-AF65-F5344CB8AC3E}">
        <p14:creationId xmlns:p14="http://schemas.microsoft.com/office/powerpoint/2010/main" val="223077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1AB43-E38C-4A5D-9352-CFE93EA0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A1, A1+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3A66CE-55AB-4D41-B472-3A9BF926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295"/>
            <a:ext cx="8596668" cy="4733067"/>
          </a:xfrm>
        </p:spPr>
        <p:txBody>
          <a:bodyPr/>
          <a:lstStyle/>
          <a:p>
            <a:r>
              <a:rPr lang="cs-CZ" dirty="0"/>
              <a:t>25 výskytů (po vytřídění výsledků, kde </a:t>
            </a:r>
            <a:r>
              <a:rPr lang="cs-CZ" i="1" dirty="0"/>
              <a:t>narozeniny </a:t>
            </a:r>
            <a:r>
              <a:rPr lang="cs-CZ" dirty="0"/>
              <a:t>nebyl podmět)</a:t>
            </a:r>
          </a:p>
          <a:p>
            <a:r>
              <a:rPr lang="cs-CZ" dirty="0"/>
              <a:t>7 vět správně, 18 chybně</a:t>
            </a:r>
          </a:p>
          <a:p>
            <a:r>
              <a:rPr lang="cs-CZ" dirty="0"/>
              <a:t>Nejčastější chyby: </a:t>
            </a:r>
          </a:p>
          <a:p>
            <a:pPr lvl="1"/>
            <a:r>
              <a:rPr lang="cs-CZ" dirty="0"/>
              <a:t>Můj narozeniny</a:t>
            </a:r>
          </a:p>
          <a:p>
            <a:pPr lvl="1"/>
            <a:r>
              <a:rPr lang="cs-CZ" dirty="0"/>
              <a:t>Moji, mojí narozeniny</a:t>
            </a:r>
          </a:p>
          <a:p>
            <a:pPr lvl="1"/>
            <a:r>
              <a:rPr lang="cs-CZ" dirty="0"/>
              <a:t>Můj narozeniny byl v restauraci; Byl docela hezká narozeniny pro mě; Moje narozeniny byla pracovní den; Jak </a:t>
            </a:r>
            <a:r>
              <a:rPr lang="cs-CZ" dirty="0" err="1"/>
              <a:t>vipadá</a:t>
            </a:r>
            <a:r>
              <a:rPr lang="cs-CZ" dirty="0"/>
              <a:t> moje narozeniny; Moje narozeniny byl druhý v červnu; Tenhle den taky byl moje narozeniny.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sz="1200" dirty="0"/>
              <a:t>Odkaz: </a:t>
            </a:r>
            <a:r>
              <a:rPr lang="cs-CZ" sz="1200" u="sng" dirty="0">
                <a:hlinkClick r:id="rId2"/>
              </a:rPr>
              <a:t>https://kontext.korpus.cz/view?ctxattrs=word&amp;attr_vmode=visible&amp;pagesize=40&amp;refs=%3Ddoc.t_id&amp;q=~q2rFlhc5K4&amp;viewmode=kwic&amp;attrs=word&amp;corpname=czesl-sgt&amp;attr_allpos=kw</a:t>
            </a:r>
            <a:r>
              <a:rPr lang="cs-CZ" sz="12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17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20F26FA5-5D80-4E19-8797-47DFFB841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0" y="295423"/>
            <a:ext cx="10284059" cy="6224904"/>
          </a:xfrm>
        </p:spPr>
      </p:pic>
    </p:spTree>
    <p:extLst>
      <p:ext uri="{BB962C8B-B14F-4D97-AF65-F5344CB8AC3E}">
        <p14:creationId xmlns:p14="http://schemas.microsoft.com/office/powerpoint/2010/main" val="47614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ECA67-BA14-4753-A3B1-CE71E07C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A2, A2+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8C092C-58DD-4D94-AB73-EB119E69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36 výskytů</a:t>
            </a:r>
          </a:p>
          <a:p>
            <a:r>
              <a:rPr lang="cs-CZ" dirty="0"/>
              <a:t>16 správně, 20 chybně</a:t>
            </a:r>
          </a:p>
          <a:p>
            <a:r>
              <a:rPr lang="cs-CZ" dirty="0"/>
              <a:t>Chyby</a:t>
            </a:r>
          </a:p>
          <a:p>
            <a:pPr lvl="1"/>
            <a:r>
              <a:rPr lang="cs-CZ" dirty="0"/>
              <a:t>Bylo vesele, </a:t>
            </a:r>
            <a:r>
              <a:rPr lang="cs-CZ" dirty="0" err="1"/>
              <a:t>hezke</a:t>
            </a:r>
            <a:r>
              <a:rPr lang="cs-CZ" dirty="0"/>
              <a:t> narozeniny.</a:t>
            </a:r>
          </a:p>
          <a:p>
            <a:pPr lvl="1"/>
            <a:r>
              <a:rPr lang="cs-CZ" dirty="0"/>
              <a:t>Narozeniny je </a:t>
            </a:r>
            <a:r>
              <a:rPr lang="cs-CZ" dirty="0" err="1"/>
              <a:t>jedenkrat</a:t>
            </a:r>
            <a:r>
              <a:rPr lang="cs-CZ" dirty="0"/>
              <a:t> za rok.</a:t>
            </a:r>
          </a:p>
          <a:p>
            <a:pPr lvl="1"/>
            <a:r>
              <a:rPr lang="cs-CZ" dirty="0"/>
              <a:t>Můj nejoblíbenější svátek je moje narozeniny. </a:t>
            </a:r>
          </a:p>
          <a:p>
            <a:pPr lvl="1"/>
            <a:r>
              <a:rPr lang="cs-CZ" dirty="0"/>
              <a:t>V 3. dubnu je narozeniny mé kamarádky. </a:t>
            </a:r>
          </a:p>
          <a:p>
            <a:pPr lvl="1"/>
            <a:r>
              <a:rPr lang="cs-CZ" dirty="0"/>
              <a:t>Narozeniny byli moc zajímaví.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u="sng" dirty="0">
                <a:hlinkClick r:id="rId2"/>
              </a:rPr>
              <a:t>https://kontext.korpus.cz/view?ctxattrs=word&amp;attr_vmode=visible&amp;pagesize=40&amp;refs=%3Ddoc.t_id&amp;q=~VXCIWl6Eh9&amp;viewmode=kwic&amp;attrs=word&amp;corpname=czesl-sgt&amp;attr_allpos=kw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10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1059654F-F887-47D4-AE33-DF079A011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8" y="365760"/>
            <a:ext cx="11041091" cy="6247766"/>
          </a:xfrm>
        </p:spPr>
      </p:pic>
    </p:spTree>
    <p:extLst>
      <p:ext uri="{BB962C8B-B14F-4D97-AF65-F5344CB8AC3E}">
        <p14:creationId xmlns:p14="http://schemas.microsoft.com/office/powerpoint/2010/main" val="63577928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699</Words>
  <Application>Microsoft Office PowerPoint</Application>
  <PresentationFormat>Širokoúhlá obrazovka</PresentationFormat>
  <Paragraphs>82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Fazeta</vt:lpstr>
      <vt:lpstr>Pomnožné substantivum jako podmět (na příkladu slova narozeniny)</vt:lpstr>
      <vt:lpstr>Obsah minivýzkumu</vt:lpstr>
      <vt:lpstr>Předpoklady</vt:lpstr>
      <vt:lpstr>Prezentace aplikace PowerPoint</vt:lpstr>
      <vt:lpstr>Postup práce s korpusem</vt:lpstr>
      <vt:lpstr>A1, A1+</vt:lpstr>
      <vt:lpstr>Prezentace aplikace PowerPoint</vt:lpstr>
      <vt:lpstr>A2, A2+</vt:lpstr>
      <vt:lpstr>Prezentace aplikace PowerPoint</vt:lpstr>
      <vt:lpstr>B1</vt:lpstr>
      <vt:lpstr>Prezentace aplikace PowerPoint</vt:lpstr>
      <vt:lpstr>B2</vt:lpstr>
      <vt:lpstr>Prezentace aplikace PowerPoint</vt:lpstr>
      <vt:lpstr>Shrnutí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Narozeniny</dc:title>
  <dc:creator>Tereza Kropáčková</dc:creator>
  <cp:lastModifiedBy>Tereza Kropáčková</cp:lastModifiedBy>
  <cp:revision>15</cp:revision>
  <dcterms:created xsi:type="dcterms:W3CDTF">2018-04-30T09:21:58Z</dcterms:created>
  <dcterms:modified xsi:type="dcterms:W3CDTF">2018-05-09T17:45:24Z</dcterms:modified>
</cp:coreProperties>
</file>