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25"/>
  </p:notesMasterIdLst>
  <p:handoutMasterIdLst>
    <p:handoutMasterId r:id="rId26"/>
  </p:handoutMasterIdLst>
  <p:sldIdLst>
    <p:sldId id="330" r:id="rId2"/>
    <p:sldId id="358" r:id="rId3"/>
    <p:sldId id="359" r:id="rId4"/>
    <p:sldId id="360" r:id="rId5"/>
    <p:sldId id="361" r:id="rId6"/>
    <p:sldId id="362" r:id="rId7"/>
    <p:sldId id="363" r:id="rId8"/>
    <p:sldId id="379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3000FB-7888-4C58-A9CC-E47A98A22716}" type="datetime1">
              <a:rPr lang="en-US"/>
              <a:pPr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1B22BD-5697-4F9A-988F-70A60C65D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92DA43-0462-4F22-B511-4CF100F86357}" type="datetime1">
              <a:rPr lang="en-US"/>
              <a:pPr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5C953C9-CB8D-448D-A435-067A861E2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vyssi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nadosobni</a:t>
            </a:r>
            <a:r>
              <a:rPr lang="cs-CZ" baseline="0" dirty="0" smtClean="0"/>
              <a:t> hodnoty – </a:t>
            </a:r>
            <a:r>
              <a:rPr lang="cs-CZ" baseline="0" dirty="0" err="1" smtClean="0"/>
              <a:t>nemusi</a:t>
            </a:r>
            <a:r>
              <a:rPr lang="cs-CZ" baseline="0" dirty="0" smtClean="0"/>
              <a:t> jit </a:t>
            </a:r>
            <a:r>
              <a:rPr lang="cs-CZ" baseline="0" dirty="0" err="1" smtClean="0"/>
              <a:t>primo</a:t>
            </a:r>
            <a:r>
              <a:rPr lang="cs-CZ" baseline="0" dirty="0" smtClean="0"/>
              <a:t> o </a:t>
            </a:r>
            <a:r>
              <a:rPr lang="cs-CZ" baseline="0" dirty="0" err="1" smtClean="0"/>
              <a:t>dane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76570-F32C-4964-AAC1-28845DA27A27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76570-F32C-4964-AAC1-28845DA27A27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slabe</a:t>
            </a:r>
            <a:r>
              <a:rPr lang="cs-CZ" dirty="0" smtClean="0"/>
              <a:t> efekty – ale to je </a:t>
            </a:r>
            <a:r>
              <a:rPr lang="cs-CZ" dirty="0" err="1" smtClean="0"/>
              <a:t>dane</a:t>
            </a:r>
            <a:r>
              <a:rPr lang="cs-CZ" dirty="0" smtClean="0"/>
              <a:t> velmi obecnou skupinu, na </a:t>
            </a:r>
            <a:r>
              <a:rPr lang="cs-CZ" dirty="0" err="1" smtClean="0"/>
              <a:t>urovni</a:t>
            </a:r>
            <a:r>
              <a:rPr lang="cs-CZ" dirty="0" smtClean="0"/>
              <a:t> </a:t>
            </a:r>
            <a:r>
              <a:rPr lang="cs-CZ" dirty="0" err="1" smtClean="0"/>
              <a:t>mensich</a:t>
            </a:r>
            <a:r>
              <a:rPr lang="cs-CZ" dirty="0" smtClean="0"/>
              <a:t> skupin by </a:t>
            </a:r>
            <a:r>
              <a:rPr lang="cs-CZ" dirty="0" err="1" smtClean="0"/>
              <a:t>boli</a:t>
            </a:r>
            <a:r>
              <a:rPr lang="cs-CZ" dirty="0" smtClean="0"/>
              <a:t> efekty </a:t>
            </a:r>
            <a:r>
              <a:rPr lang="cs-CZ" dirty="0" err="1" smtClean="0"/>
              <a:t>silnejsie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76570-F32C-4964-AAC1-28845DA27A27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mediacny</a:t>
            </a:r>
            <a:r>
              <a:rPr lang="cs-CZ" dirty="0" smtClean="0"/>
              <a:t> efekt – </a:t>
            </a:r>
            <a:r>
              <a:rPr lang="cs-CZ" dirty="0" err="1" smtClean="0"/>
              <a:t>socialne</a:t>
            </a:r>
            <a:r>
              <a:rPr lang="cs-CZ" dirty="0" smtClean="0"/>
              <a:t> normy </a:t>
            </a:r>
            <a:r>
              <a:rPr lang="cs-CZ" dirty="0" err="1" smtClean="0"/>
              <a:t>sa</a:t>
            </a:r>
            <a:r>
              <a:rPr lang="cs-CZ" baseline="0" dirty="0" smtClean="0"/>
              <a:t> u </a:t>
            </a:r>
            <a:r>
              <a:rPr lang="cs-CZ" baseline="0" dirty="0" err="1" smtClean="0"/>
              <a:t>identifikovanych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presunu</a:t>
            </a:r>
            <a:r>
              <a:rPr lang="cs-CZ" baseline="0" dirty="0" smtClean="0"/>
              <a:t> do </a:t>
            </a:r>
            <a:r>
              <a:rPr lang="cs-CZ" baseline="0" dirty="0" err="1" smtClean="0"/>
              <a:t>osobnych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noriem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76570-F32C-4964-AAC1-28845DA27A27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28538-C19A-4A4E-9562-18022C738E6F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F2459-264A-45F7-9507-62F9A9345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B0488-CFD0-40B0-826B-D92522F24D80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3D9A-C96F-427F-B43A-3D06D631B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563DC9-C025-42DE-AB18-2F3221EEFD08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B75F5-4ECA-49E8-9EF2-E4B63D47A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2C765-4B08-4156-B385-367881E5E9C5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E7A3-1F81-4973-99BC-33FC18E14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F98F6-178D-4E3F-9797-414E34E56174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8C52-CE32-4144-B371-17D1516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D7926-8D9D-431B-BC5E-C414B8FE3A43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1E09-19BB-437A-B4FC-287405BED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50A07-65B4-4EC5-862C-4394B7D79F22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758E-8FC1-42CF-910D-1258BDE4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6D611-CC4E-4DFE-826F-BBF4765D35A6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746B9-42FF-494D-96A9-66E5D75FD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09AB3-78B1-4285-A816-0EDF1DF07394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B7B8-8CEE-467B-B0F4-9C21D0C4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D5AE5-4BDF-43E4-BDAF-51B955E796A2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A13C3-3A5B-460E-8FB1-522138309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1B8D0-7CE7-49B0-BF79-517E3563C705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73BA9-2A1C-48CE-ADC2-3E952A541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B28B38-819E-4D40-A42F-BA54E78676AE}" type="datetime1">
              <a:rPr lang="cs-CZ" smtClean="0"/>
              <a:pPr/>
              <a:t>2.5.2013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CC: BY NC SA by 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Houdek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8A5DF9-9089-451A-A7A6-725B758CA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hosting.vse.cz/xhoup05/teachin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FF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312"/>
            <a:ext cx="3234518" cy="1452939"/>
          </a:xfrm>
          <a:prstGeom prst="rect">
            <a:avLst/>
          </a:prstGeom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248280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APS300320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Heuristiky, zkreslení a iracionalita</a:t>
            </a:r>
            <a:b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2000" b="1" dirty="0" smtClean="0">
                <a:latin typeface="Calibri" charset="0"/>
                <a:ea typeface="ＭＳ Ｐゴシック" charset="0"/>
                <a:cs typeface="ＭＳ Ｐゴシック" charset="0"/>
              </a:rPr>
              <a:t>(v každodenní praxi)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Marek Vranka</a:t>
            </a:r>
            <a:r>
              <a:rPr lang="en-US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24110"/>
            <a:ext cx="6400800" cy="2439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7. Daně – jejich (zkreslené) vnímání a (ne)placení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8171" y="5998311"/>
            <a:ext cx="8671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0000"/>
                </a:solidFill>
              </a:rPr>
              <a:t>Zrušili FRVŠ...  Nevíte o nějaké alternativě...?</a:t>
            </a:r>
          </a:p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(část prezentace (tentokrát asi o něco větší) přebraná od Petra Houdka,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https://webhosting.vse.cz/xhoup05/teaching.html</a:t>
            </a:r>
            <a:r>
              <a:rPr lang="cs-CZ" sz="1400" dirty="0" smtClean="0">
                <a:solidFill>
                  <a:srgbClr val="000000"/>
                </a:solidFill>
              </a:rPr>
              <a:t>)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3379" y="-1"/>
            <a:ext cx="2920621" cy="1248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(prostor pro loga sponzorů)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Disaggregation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teorie – nemělo by záležet na tom jestli je daň rozdělena do dvou (daň placená zaměstnavatelem a zaměstnancem)</a:t>
            </a:r>
          </a:p>
          <a:p>
            <a:r>
              <a:rPr lang="cs-CZ" dirty="0" smtClean="0"/>
              <a:t>Realita? </a:t>
            </a:r>
            <a:r>
              <a:rPr lang="cs-CZ" b="1" dirty="0" smtClean="0"/>
              <a:t>Záleží na tom:</a:t>
            </a:r>
          </a:p>
          <a:p>
            <a:pPr marL="971550" lvl="1" indent="-514350"/>
            <a:r>
              <a:rPr lang="cs-CZ" dirty="0" smtClean="0"/>
              <a:t>Lidé jsou ochotni přijmout více malých daní než jednu velkou</a:t>
            </a:r>
          </a:p>
          <a:p>
            <a:pPr marL="971550" lvl="1" indent="-514350"/>
            <a:r>
              <a:rPr lang="cs-CZ" dirty="0" smtClean="0"/>
              <a:t>Rozpor s prospektovou teorií? </a:t>
            </a:r>
          </a:p>
          <a:p>
            <a:pPr marL="971550" lvl="1" indent="-514350"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na těchto věcech záleží?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Rozhodnutí veřejných financí mají </a:t>
            </a:r>
            <a:r>
              <a:rPr lang="cs-CZ" b="1" dirty="0" smtClean="0"/>
              <a:t>reálné</a:t>
            </a:r>
            <a:r>
              <a:rPr lang="cs-CZ" dirty="0" smtClean="0"/>
              <a:t> dopady na ekonomiku</a:t>
            </a:r>
          </a:p>
          <a:p>
            <a:r>
              <a:rPr lang="cs-CZ" dirty="0" smtClean="0"/>
              <a:t>Vzkvétání skrytých daní, které mohou vyvolávat vyšší distorze</a:t>
            </a:r>
          </a:p>
          <a:p>
            <a:r>
              <a:rPr lang="cs-CZ" dirty="0" smtClean="0"/>
              <a:t>Politici – vybírají nejméně bolestné daně, ne blahobyt-maximalizující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Nebezpečí 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(!)</a:t>
            </a:r>
            <a:r>
              <a:rPr lang="cs-CZ" dirty="0" smtClean="0">
                <a:sym typeface="Wingdings" pitchFamily="2" charset="2"/>
              </a:rPr>
              <a:t> – díky kognitivním </a:t>
            </a:r>
            <a:r>
              <a:rPr lang="cs-CZ" dirty="0" err="1" smtClean="0">
                <a:sym typeface="Wingdings" pitchFamily="2" charset="2"/>
              </a:rPr>
              <a:t>biasům</a:t>
            </a:r>
            <a:r>
              <a:rPr lang="cs-CZ" dirty="0" smtClean="0">
                <a:sym typeface="Wingdings" pitchFamily="2" charset="2"/>
              </a:rPr>
              <a:t> mohou lidé akceptovat nevýhodná opatření bez nákladů a protestů</a:t>
            </a:r>
            <a:endParaRPr lang="cs-CZ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Daně na řešení internalit,</a:t>
            </a:r>
            <a:br>
              <a:rPr lang="en-US"/>
            </a:br>
            <a:r>
              <a:rPr lang="en-US"/>
              <a:t>vždy empirická otázka – kouření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Gilleskie, Strumpf (2005) zjistili značný pokles pravděpodobnosti, že potenciální kuřáci (mladí) začnou kouřit, zvýší-li se daně. </a:t>
            </a:r>
          </a:p>
          <a:p>
            <a:r>
              <a:rPr lang="en-US"/>
              <a:t>DeCicca, Kenkel, Mathios (2002) nenašli žádný vliv daní na začátek kouření u mladých a</a:t>
            </a:r>
          </a:p>
          <a:p>
            <a:r>
              <a:rPr lang="en-US"/>
              <a:t>Cawley, Markowitz, Tauras (2004) ukázali, že chlapci, ale nikoliv dívky, jsou senzitivní na změnu ceny cigaret vyvolaných daní.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t="-50723" b="-50723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35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třeba učinit?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Vzdělání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ekonomické vzdělání</a:t>
            </a:r>
          </a:p>
          <a:p>
            <a:pPr lvl="1"/>
            <a:r>
              <a:rPr lang="cs-CZ" dirty="0" smtClean="0"/>
              <a:t>snaha vysvětlit lidem mechanismus daní za účelem snížení heuristik a </a:t>
            </a:r>
            <a:r>
              <a:rPr lang="cs-CZ" dirty="0" err="1" smtClean="0"/>
              <a:t>biasů</a:t>
            </a:r>
            <a:endParaRPr lang="cs-CZ" dirty="0" smtClean="0"/>
          </a:p>
          <a:p>
            <a:r>
              <a:rPr lang="cs-CZ" b="1" dirty="0" smtClean="0"/>
              <a:t>Politická omezení</a:t>
            </a:r>
            <a:r>
              <a:rPr lang="cs-CZ" dirty="0" smtClean="0"/>
              <a:t>: omezit zákonodárce (?)</a:t>
            </a:r>
          </a:p>
          <a:p>
            <a:pPr lvl="1"/>
            <a:r>
              <a:rPr lang="cs-CZ" dirty="0" smtClean="0"/>
              <a:t>zejména proti bujení státu</a:t>
            </a:r>
          </a:p>
          <a:p>
            <a:r>
              <a:rPr lang="cs-CZ" b="1" dirty="0" smtClean="0"/>
              <a:t>Strukturální reformy: </a:t>
            </a:r>
            <a:r>
              <a:rPr lang="cs-CZ" dirty="0" smtClean="0"/>
              <a:t>konkurence v daňovém systému</a:t>
            </a:r>
            <a:endParaRPr lang="cs-CZ" b="1" dirty="0"/>
          </a:p>
          <a:p>
            <a:r>
              <a:rPr lang="cs-CZ" b="1" dirty="0" smtClean="0"/>
              <a:t>Jiná řešení?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vůbec lidé platí daně?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puzzle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compliance</a:t>
            </a:r>
            <a:endParaRPr lang="cs-CZ" i="1" dirty="0" smtClean="0"/>
          </a:p>
          <a:p>
            <a:pPr lvl="1"/>
            <a:r>
              <a:rPr lang="cs-CZ" dirty="0" smtClean="0"/>
              <a:t>nízký očekávaný trest a pravděpodobnost kontroly</a:t>
            </a:r>
          </a:p>
          <a:p>
            <a:r>
              <a:rPr lang="cs-CZ" dirty="0" err="1" smtClean="0"/>
              <a:t>Ariely</a:t>
            </a:r>
            <a:r>
              <a:rPr lang="cs-CZ" dirty="0" smtClean="0"/>
              <a:t>, D. (2012). </a:t>
            </a:r>
            <a:r>
              <a:rPr lang="cs-CZ" dirty="0" err="1" smtClean="0"/>
              <a:t>The</a:t>
            </a:r>
            <a:r>
              <a:rPr lang="cs-CZ" dirty="0" smtClean="0"/>
              <a:t> (</a:t>
            </a:r>
            <a:r>
              <a:rPr lang="cs-CZ" dirty="0" err="1" smtClean="0"/>
              <a:t>Honest</a:t>
            </a:r>
            <a:r>
              <a:rPr lang="cs-CZ" dirty="0" smtClean="0"/>
              <a:t>)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Dishonesty</a:t>
            </a:r>
            <a:endParaRPr lang="cs-CZ" dirty="0" smtClean="0"/>
          </a:p>
          <a:p>
            <a:pPr lvl="1"/>
            <a:r>
              <a:rPr lang="cs-CZ" dirty="0" smtClean="0"/>
              <a:t>užitek vs. </a:t>
            </a:r>
            <a:r>
              <a:rPr lang="cs-CZ" dirty="0" err="1" smtClean="0"/>
              <a:t>self</a:t>
            </a:r>
            <a:r>
              <a:rPr lang="cs-CZ" dirty="0" smtClean="0"/>
              <a:t>-schéma</a:t>
            </a:r>
          </a:p>
          <a:p>
            <a:pPr lvl="1"/>
            <a:r>
              <a:rPr lang="cs-CZ" dirty="0" smtClean="0"/>
              <a:t>ovlivnění chování</a:t>
            </a:r>
          </a:p>
          <a:p>
            <a:pPr lvl="2"/>
            <a:r>
              <a:rPr lang="cs-CZ" dirty="0" smtClean="0"/>
              <a:t>zvýraznit morálku obecně</a:t>
            </a:r>
          </a:p>
          <a:p>
            <a:pPr lvl="2"/>
            <a:r>
              <a:rPr lang="cs-CZ" dirty="0" smtClean="0"/>
              <a:t>zvýraznit </a:t>
            </a:r>
            <a:r>
              <a:rPr lang="cs-CZ" dirty="0" err="1" smtClean="0"/>
              <a:t>Ja</a:t>
            </a:r>
            <a:r>
              <a:rPr lang="cs-CZ" dirty="0" smtClean="0"/>
              <a:t>/</a:t>
            </a:r>
            <a:r>
              <a:rPr lang="cs-CZ" dirty="0" err="1" smtClean="0"/>
              <a:t>Self</a:t>
            </a:r>
            <a:r>
              <a:rPr lang="cs-CZ" dirty="0" smtClean="0"/>
              <a:t>/</a:t>
            </a:r>
            <a:r>
              <a:rPr lang="cs-CZ" dirty="0" err="1" smtClean="0"/>
              <a:t>self</a:t>
            </a:r>
            <a:r>
              <a:rPr lang="cs-CZ" dirty="0" smtClean="0"/>
              <a:t>-schéma</a:t>
            </a:r>
          </a:p>
          <a:p>
            <a:pPr lvl="2"/>
            <a:r>
              <a:rPr lang="cs-CZ" dirty="0" smtClean="0"/>
              <a:t>informovat o chování </a:t>
            </a:r>
            <a:r>
              <a:rPr lang="cs-CZ" dirty="0" err="1" smtClean="0"/>
              <a:t>ref</a:t>
            </a:r>
            <a:r>
              <a:rPr lang="cs-CZ" dirty="0" smtClean="0"/>
              <a:t>. soc. skupiny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2574" y="2928934"/>
            <a:ext cx="2838450" cy="25908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Podpis a </a:t>
            </a:r>
            <a:r>
              <a:rPr lang="cs-CZ" dirty="0" err="1" smtClean="0"/>
              <a:t>self</a:t>
            </a:r>
            <a:r>
              <a:rPr lang="cs-CZ" dirty="0" smtClean="0"/>
              <a:t>-schéma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15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1364" b="-1364"/>
          <a:stretch>
            <a:fillRect/>
          </a:stretch>
        </p:blipFill>
        <p:spPr/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t="-1200" b="-12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3720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a </a:t>
            </a:r>
            <a:r>
              <a:rPr lang="cs-CZ" dirty="0" err="1" smtClean="0"/>
              <a:t>self</a:t>
            </a:r>
            <a:r>
              <a:rPr lang="cs-CZ" dirty="0" smtClean="0"/>
              <a:t>-schéma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33719" b="-33719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Studenti si vydělali v předchozím úkolu až 20 + 2 USD.</a:t>
            </a:r>
          </a:p>
          <a:p>
            <a:r>
              <a:rPr lang="en-US"/>
              <a:t>Museli vyplnit daňové přiznání.</a:t>
            </a:r>
          </a:p>
          <a:p>
            <a:r>
              <a:rPr lang="en-US"/>
              <a:t>Bylo jim umožněno odečíst si “náklady” na cestu na experiment.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8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Lubian</a:t>
            </a:r>
            <a:r>
              <a:rPr lang="cs-CZ" sz="3600" dirty="0" smtClean="0"/>
              <a:t>, </a:t>
            </a:r>
            <a:r>
              <a:rPr lang="cs-CZ" sz="3600" dirty="0" err="1" smtClean="0"/>
              <a:t>Zarri</a:t>
            </a:r>
            <a:r>
              <a:rPr lang="cs-CZ" sz="3600" dirty="0" smtClean="0"/>
              <a:t>, 2011: </a:t>
            </a:r>
            <a:r>
              <a:rPr lang="cs-CZ" sz="3600" dirty="0" err="1" smtClean="0"/>
              <a:t>Happiness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tax </a:t>
            </a:r>
            <a:r>
              <a:rPr lang="cs-CZ" sz="3600" dirty="0" err="1" smtClean="0"/>
              <a:t>morale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otázky:</a:t>
            </a:r>
          </a:p>
          <a:p>
            <a:pPr lvl="1"/>
            <a:r>
              <a:rPr lang="cs-CZ" dirty="0" smtClean="0"/>
              <a:t>rozdíly v postojích k zdanění?</a:t>
            </a:r>
          </a:p>
          <a:p>
            <a:pPr lvl="1"/>
            <a:r>
              <a:rPr lang="cs-CZ" dirty="0" smtClean="0"/>
              <a:t>determinanty daňové morálky (DM)</a:t>
            </a:r>
          </a:p>
          <a:p>
            <a:pPr lvl="1"/>
            <a:r>
              <a:rPr lang="cs-CZ" dirty="0" smtClean="0"/>
              <a:t>jsou osoby s vyšší DM šťastnější?</a:t>
            </a:r>
          </a:p>
          <a:p>
            <a:endParaRPr lang="cs-CZ" dirty="0" smtClean="0"/>
          </a:p>
          <a:p>
            <a:r>
              <a:rPr lang="cs-CZ" dirty="0" smtClean="0"/>
              <a:t>osoby s vyšší DM jsou opravdu šťastnější</a:t>
            </a:r>
          </a:p>
          <a:p>
            <a:pPr lvl="1"/>
            <a:r>
              <a:rPr lang="cs-CZ" dirty="0" smtClean="0"/>
              <a:t>při kontrole na </a:t>
            </a:r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demograf</a:t>
            </a:r>
            <a:r>
              <a:rPr lang="cs-CZ" dirty="0" smtClean="0"/>
              <a:t>. proměnné a jiné determinanty štěstí</a:t>
            </a:r>
          </a:p>
          <a:p>
            <a:pPr lvl="1"/>
            <a:r>
              <a:rPr lang="cs-CZ" dirty="0" smtClean="0"/>
              <a:t>z analýzy s instrumentálními proměnnými plyne kauzalita DM -&gt; štěstí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/>
          <a:lstStyle/>
          <a:p>
            <a:r>
              <a:rPr lang="cs-CZ" dirty="0" smtClean="0"/>
              <a:t>Použitý dotazník DM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Kantian</a:t>
            </a:r>
            <a:r>
              <a:rPr lang="cs-CZ" dirty="0" smtClean="0"/>
              <a:t>: </a:t>
            </a:r>
            <a:r>
              <a:rPr lang="en-US" sz="3000" dirty="0" smtClean="0"/>
              <a:t>Paying</a:t>
            </a:r>
            <a:r>
              <a:rPr lang="cs-CZ" sz="3000" dirty="0" smtClean="0"/>
              <a:t> </a:t>
            </a:r>
            <a:r>
              <a:rPr lang="en-US" sz="3000" dirty="0" smtClean="0"/>
              <a:t>taxes</a:t>
            </a:r>
            <a:r>
              <a:rPr lang="cs-CZ" sz="3000" dirty="0" smtClean="0"/>
              <a:t> </a:t>
            </a:r>
            <a:r>
              <a:rPr lang="en-US" sz="3000" dirty="0" smtClean="0"/>
              <a:t>is</a:t>
            </a:r>
            <a:r>
              <a:rPr lang="cs-CZ" sz="3000" dirty="0" smtClean="0"/>
              <a:t> </a:t>
            </a:r>
            <a:r>
              <a:rPr lang="en-US" sz="3000" dirty="0" smtClean="0"/>
              <a:t>one</a:t>
            </a:r>
            <a:r>
              <a:rPr lang="cs-CZ" sz="3000" dirty="0" smtClean="0"/>
              <a:t> </a:t>
            </a:r>
            <a:r>
              <a:rPr lang="en-US" sz="3000" dirty="0" smtClean="0"/>
              <a:t>of</a:t>
            </a:r>
            <a:r>
              <a:rPr lang="cs-CZ" sz="3000" dirty="0" smtClean="0"/>
              <a:t> </a:t>
            </a:r>
            <a:r>
              <a:rPr lang="en-US" sz="3000" dirty="0" smtClean="0"/>
              <a:t>the</a:t>
            </a:r>
            <a:r>
              <a:rPr lang="cs-CZ" sz="3000" dirty="0" smtClean="0"/>
              <a:t> </a:t>
            </a:r>
            <a:r>
              <a:rPr lang="en-US" sz="3000" dirty="0" smtClean="0"/>
              <a:t>basic</a:t>
            </a:r>
            <a:r>
              <a:rPr lang="cs-CZ" sz="3000" dirty="0" smtClean="0"/>
              <a:t> </a:t>
            </a:r>
            <a:r>
              <a:rPr lang="en-US" sz="3000" dirty="0" smtClean="0"/>
              <a:t>duties</a:t>
            </a:r>
            <a:r>
              <a:rPr lang="cs-CZ" sz="3000" dirty="0" smtClean="0"/>
              <a:t> </a:t>
            </a:r>
            <a:r>
              <a:rPr lang="en-US" sz="3000" dirty="0" smtClean="0"/>
              <a:t>of</a:t>
            </a:r>
            <a:r>
              <a:rPr lang="cs-CZ" sz="3000" dirty="0" smtClean="0"/>
              <a:t> </a:t>
            </a:r>
            <a:r>
              <a:rPr lang="en-US" sz="3000" dirty="0" smtClean="0"/>
              <a:t>citizenship</a:t>
            </a:r>
            <a:endParaRPr lang="cs-CZ" sz="3000" dirty="0" smtClean="0"/>
          </a:p>
          <a:p>
            <a:r>
              <a:rPr lang="en-US" dirty="0" smtClean="0"/>
              <a:t>Community:</a:t>
            </a:r>
            <a:r>
              <a:rPr lang="cs-CZ" dirty="0" smtClean="0"/>
              <a:t> </a:t>
            </a:r>
            <a:r>
              <a:rPr lang="en-US" sz="3000" dirty="0" smtClean="0"/>
              <a:t>Not</a:t>
            </a:r>
            <a:r>
              <a:rPr lang="cs-CZ" sz="3000" dirty="0" smtClean="0"/>
              <a:t> </a:t>
            </a:r>
            <a:r>
              <a:rPr lang="en-US" sz="3000" dirty="0" smtClean="0"/>
              <a:t>paying</a:t>
            </a:r>
            <a:r>
              <a:rPr lang="cs-CZ" sz="3000" dirty="0" smtClean="0"/>
              <a:t> </a:t>
            </a:r>
            <a:r>
              <a:rPr lang="en-US" sz="3000" dirty="0" smtClean="0"/>
              <a:t>taxes</a:t>
            </a:r>
            <a:r>
              <a:rPr lang="cs-CZ" sz="3000" dirty="0" smtClean="0"/>
              <a:t> </a:t>
            </a:r>
            <a:r>
              <a:rPr lang="en-US" sz="3000" dirty="0" smtClean="0"/>
              <a:t>is</a:t>
            </a:r>
            <a:r>
              <a:rPr lang="cs-CZ" sz="3000" dirty="0" smtClean="0"/>
              <a:t> </a:t>
            </a:r>
            <a:r>
              <a:rPr lang="en-US" sz="3000" dirty="0" smtClean="0"/>
              <a:t>one</a:t>
            </a:r>
            <a:r>
              <a:rPr lang="cs-CZ" sz="3000" dirty="0" smtClean="0"/>
              <a:t> </a:t>
            </a:r>
            <a:r>
              <a:rPr lang="en-US" sz="3000" dirty="0" smtClean="0"/>
              <a:t>of</a:t>
            </a:r>
            <a:r>
              <a:rPr lang="cs-CZ" sz="3000" dirty="0" smtClean="0"/>
              <a:t> </a:t>
            </a:r>
            <a:r>
              <a:rPr lang="en-US" sz="3000" dirty="0" smtClean="0"/>
              <a:t>the</a:t>
            </a:r>
            <a:r>
              <a:rPr lang="cs-CZ" sz="3000" dirty="0" smtClean="0"/>
              <a:t> </a:t>
            </a:r>
            <a:r>
              <a:rPr lang="en-US" sz="3000" dirty="0" smtClean="0"/>
              <a:t>worst</a:t>
            </a:r>
            <a:r>
              <a:rPr lang="cs-CZ" sz="3000" dirty="0" smtClean="0"/>
              <a:t> </a:t>
            </a:r>
            <a:r>
              <a:rPr lang="en-US" sz="3000" dirty="0" smtClean="0"/>
              <a:t>crimes</a:t>
            </a:r>
            <a:r>
              <a:rPr lang="cs-CZ" sz="3000" dirty="0" smtClean="0"/>
              <a:t> </a:t>
            </a:r>
            <a:r>
              <a:rPr lang="en-US" sz="3000" dirty="0" smtClean="0"/>
              <a:t>a</a:t>
            </a:r>
            <a:r>
              <a:rPr lang="cs-CZ" sz="3000" dirty="0" smtClean="0"/>
              <a:t> </a:t>
            </a:r>
            <a:r>
              <a:rPr lang="en-US" sz="3000" dirty="0" smtClean="0"/>
              <a:t>person</a:t>
            </a:r>
            <a:r>
              <a:rPr lang="cs-CZ" sz="3000" dirty="0" smtClean="0"/>
              <a:t> </a:t>
            </a:r>
            <a:r>
              <a:rPr lang="en-US" sz="3000" dirty="0" smtClean="0"/>
              <a:t>can</a:t>
            </a:r>
            <a:r>
              <a:rPr lang="cs-CZ" sz="3000" dirty="0" smtClean="0"/>
              <a:t> </a:t>
            </a:r>
            <a:r>
              <a:rPr lang="en-US" sz="3000" dirty="0" smtClean="0"/>
              <a:t>commit</a:t>
            </a:r>
            <a:r>
              <a:rPr lang="cs-CZ" sz="3000" dirty="0" smtClean="0"/>
              <a:t> </a:t>
            </a:r>
            <a:r>
              <a:rPr lang="en-US" sz="3000" dirty="0" smtClean="0"/>
              <a:t>as</a:t>
            </a:r>
            <a:r>
              <a:rPr lang="cs-CZ" sz="3000" dirty="0" smtClean="0"/>
              <a:t> </a:t>
            </a:r>
            <a:r>
              <a:rPr lang="en-US" sz="3000" dirty="0" smtClean="0"/>
              <a:t>it</a:t>
            </a:r>
            <a:r>
              <a:rPr lang="cs-CZ" sz="3000" dirty="0" smtClean="0"/>
              <a:t> </a:t>
            </a:r>
            <a:r>
              <a:rPr lang="en-US" sz="3000" dirty="0" smtClean="0"/>
              <a:t>harms  the</a:t>
            </a:r>
            <a:r>
              <a:rPr lang="cs-CZ" sz="3000" dirty="0" smtClean="0"/>
              <a:t> </a:t>
            </a:r>
            <a:r>
              <a:rPr lang="en-US" sz="3000" dirty="0" smtClean="0"/>
              <a:t>whole</a:t>
            </a:r>
            <a:r>
              <a:rPr lang="cs-CZ" sz="3000" dirty="0" smtClean="0"/>
              <a:t> </a:t>
            </a:r>
            <a:r>
              <a:rPr lang="en-US" sz="3000" dirty="0" smtClean="0"/>
              <a:t>community</a:t>
            </a:r>
            <a:endParaRPr lang="cs-CZ" sz="3000" dirty="0" smtClean="0"/>
          </a:p>
          <a:p>
            <a:r>
              <a:rPr lang="en-US" dirty="0" smtClean="0"/>
              <a:t>Redistributive: </a:t>
            </a:r>
            <a:r>
              <a:rPr lang="cs-CZ" sz="3000" dirty="0" smtClean="0"/>
              <a:t>I</a:t>
            </a:r>
            <a:r>
              <a:rPr lang="en-US" sz="3000" dirty="0" smtClean="0"/>
              <a:t>t</a:t>
            </a:r>
            <a:r>
              <a:rPr lang="cs-CZ" sz="3000" dirty="0" smtClean="0"/>
              <a:t> </a:t>
            </a:r>
            <a:r>
              <a:rPr lang="en-US" sz="3000" dirty="0" smtClean="0"/>
              <a:t>is</a:t>
            </a:r>
            <a:r>
              <a:rPr lang="cs-CZ" sz="3000" dirty="0" smtClean="0"/>
              <a:t> </a:t>
            </a:r>
            <a:r>
              <a:rPr lang="en-US" sz="3000" dirty="0" smtClean="0"/>
              <a:t>right</a:t>
            </a:r>
            <a:r>
              <a:rPr lang="cs-CZ" sz="3000" dirty="0" smtClean="0"/>
              <a:t> </a:t>
            </a:r>
            <a:r>
              <a:rPr lang="en-US" sz="3000" dirty="0" smtClean="0"/>
              <a:t>to</a:t>
            </a:r>
            <a:r>
              <a:rPr lang="cs-CZ" sz="3000" dirty="0" smtClean="0"/>
              <a:t> p</a:t>
            </a:r>
            <a:r>
              <a:rPr lang="en-US" sz="3000" dirty="0" smtClean="0"/>
              <a:t>ay</a:t>
            </a:r>
            <a:r>
              <a:rPr lang="cs-CZ" sz="3000" dirty="0" smtClean="0"/>
              <a:t> </a:t>
            </a:r>
            <a:r>
              <a:rPr lang="en-US" sz="3000" dirty="0" smtClean="0"/>
              <a:t>taxes</a:t>
            </a:r>
            <a:r>
              <a:rPr lang="cs-CZ" sz="3000" dirty="0" smtClean="0"/>
              <a:t> </a:t>
            </a:r>
            <a:r>
              <a:rPr lang="en-US" sz="3000" dirty="0" smtClean="0"/>
              <a:t>because it</a:t>
            </a:r>
            <a:r>
              <a:rPr lang="cs-CZ" sz="3000" dirty="0" smtClean="0"/>
              <a:t> </a:t>
            </a:r>
            <a:r>
              <a:rPr lang="en-US" sz="3000" dirty="0" smtClean="0"/>
              <a:t>helps</a:t>
            </a:r>
            <a:r>
              <a:rPr lang="cs-CZ" sz="3000" dirty="0" smtClean="0"/>
              <a:t> </a:t>
            </a:r>
            <a:r>
              <a:rPr lang="en-US" sz="3000" dirty="0" smtClean="0"/>
              <a:t>the</a:t>
            </a:r>
            <a:r>
              <a:rPr lang="cs-CZ" sz="3000" dirty="0" smtClean="0"/>
              <a:t> </a:t>
            </a:r>
            <a:r>
              <a:rPr lang="en-US" sz="3000" dirty="0" smtClean="0"/>
              <a:t>weak</a:t>
            </a:r>
            <a:endParaRPr lang="cs-CZ" dirty="0" smtClean="0"/>
          </a:p>
          <a:p>
            <a:r>
              <a:rPr lang="en-US" dirty="0" smtClean="0"/>
              <a:t>Vertical:</a:t>
            </a:r>
            <a:r>
              <a:rPr lang="cs-CZ" dirty="0" smtClean="0"/>
              <a:t> </a:t>
            </a:r>
            <a:r>
              <a:rPr lang="en-US" sz="3000" dirty="0" smtClean="0"/>
              <a:t>People</a:t>
            </a:r>
            <a:r>
              <a:rPr lang="cs-CZ" sz="3000" dirty="0" smtClean="0"/>
              <a:t> </a:t>
            </a:r>
            <a:r>
              <a:rPr lang="en-US" sz="3000" dirty="0" smtClean="0"/>
              <a:t>try</a:t>
            </a:r>
            <a:r>
              <a:rPr lang="cs-CZ" sz="3000" dirty="0" smtClean="0"/>
              <a:t> </a:t>
            </a:r>
            <a:r>
              <a:rPr lang="en-US" sz="3000" dirty="0" smtClean="0"/>
              <a:t>to</a:t>
            </a:r>
            <a:r>
              <a:rPr lang="cs-CZ" sz="3000" dirty="0" smtClean="0"/>
              <a:t> </a:t>
            </a:r>
            <a:r>
              <a:rPr lang="en-US" sz="3000" dirty="0" smtClean="0"/>
              <a:t>avoid</a:t>
            </a:r>
            <a:r>
              <a:rPr lang="cs-CZ" sz="3000" dirty="0" smtClean="0"/>
              <a:t> </a:t>
            </a:r>
            <a:r>
              <a:rPr lang="en-US" sz="3000" dirty="0" smtClean="0"/>
              <a:t>paying</a:t>
            </a:r>
            <a:r>
              <a:rPr lang="cs-CZ" sz="3000" dirty="0" smtClean="0"/>
              <a:t> </a:t>
            </a:r>
            <a:r>
              <a:rPr lang="en-US" sz="3000" dirty="0" smtClean="0"/>
              <a:t>taxes</a:t>
            </a:r>
            <a:r>
              <a:rPr lang="cs-CZ" sz="3000" dirty="0" smtClean="0"/>
              <a:t> </a:t>
            </a:r>
            <a:r>
              <a:rPr lang="en-US" sz="3000" dirty="0" smtClean="0"/>
              <a:t>because</a:t>
            </a:r>
            <a:r>
              <a:rPr lang="cs-CZ" sz="3000" dirty="0" smtClean="0"/>
              <a:t> </a:t>
            </a:r>
            <a:r>
              <a:rPr lang="en-US" sz="3000" dirty="0" smtClean="0"/>
              <a:t>they</a:t>
            </a:r>
            <a:r>
              <a:rPr lang="cs-CZ" sz="3000" dirty="0" smtClean="0"/>
              <a:t> </a:t>
            </a:r>
            <a:r>
              <a:rPr lang="en-US" sz="3000" dirty="0" smtClean="0"/>
              <a:t>know</a:t>
            </a:r>
            <a:r>
              <a:rPr lang="cs-CZ" sz="3000" dirty="0" smtClean="0"/>
              <a:t> </a:t>
            </a:r>
            <a:r>
              <a:rPr lang="en-US" sz="3000" dirty="0" smtClean="0"/>
              <a:t>the</a:t>
            </a:r>
            <a:r>
              <a:rPr lang="cs-CZ" sz="3000" dirty="0" smtClean="0"/>
              <a:t> </a:t>
            </a:r>
            <a:r>
              <a:rPr lang="en-US" sz="3000" dirty="0" smtClean="0"/>
              <a:t>Government</a:t>
            </a:r>
            <a:r>
              <a:rPr lang="cs-CZ" sz="3000" dirty="0" smtClean="0"/>
              <a:t> </a:t>
            </a:r>
            <a:r>
              <a:rPr lang="en-US" sz="3000" dirty="0" smtClean="0"/>
              <a:t>spends</a:t>
            </a:r>
            <a:r>
              <a:rPr lang="cs-CZ" sz="3000" dirty="0" smtClean="0"/>
              <a:t> </a:t>
            </a:r>
            <a:r>
              <a:rPr lang="en-US" sz="3000" dirty="0" smtClean="0"/>
              <a:t>the</a:t>
            </a:r>
            <a:r>
              <a:rPr lang="cs-CZ" sz="3000" dirty="0" smtClean="0"/>
              <a:t> </a:t>
            </a:r>
            <a:r>
              <a:rPr lang="en-US" sz="3000" dirty="0" smtClean="0"/>
              <a:t>money</a:t>
            </a:r>
            <a:r>
              <a:rPr lang="cs-CZ" sz="3000" dirty="0" smtClean="0"/>
              <a:t> </a:t>
            </a:r>
            <a:r>
              <a:rPr lang="en-US" sz="3000" dirty="0" smtClean="0"/>
              <a:t>badly</a:t>
            </a:r>
            <a:endParaRPr lang="cs-CZ" dirty="0" smtClean="0"/>
          </a:p>
          <a:p>
            <a:r>
              <a:rPr lang="en-US" dirty="0" smtClean="0"/>
              <a:t>Fairness: </a:t>
            </a:r>
            <a:r>
              <a:rPr lang="en-US" sz="3000" dirty="0" smtClean="0"/>
              <a:t>It</a:t>
            </a:r>
            <a:r>
              <a:rPr lang="cs-CZ" sz="3000" dirty="0" smtClean="0"/>
              <a:t> </a:t>
            </a:r>
            <a:r>
              <a:rPr lang="en-US" sz="3000" dirty="0" smtClean="0"/>
              <a:t>is</a:t>
            </a:r>
            <a:r>
              <a:rPr lang="cs-CZ" sz="3000" dirty="0" smtClean="0"/>
              <a:t> </a:t>
            </a:r>
            <a:r>
              <a:rPr lang="en-US" sz="3000" dirty="0" smtClean="0"/>
              <a:t>right</a:t>
            </a:r>
            <a:r>
              <a:rPr lang="cs-CZ" sz="3000" dirty="0" smtClean="0"/>
              <a:t> </a:t>
            </a:r>
            <a:r>
              <a:rPr lang="en-US" sz="3000" dirty="0" smtClean="0"/>
              <a:t>not</a:t>
            </a:r>
            <a:r>
              <a:rPr lang="cs-CZ" sz="3000" dirty="0" smtClean="0"/>
              <a:t> </a:t>
            </a:r>
            <a:r>
              <a:rPr lang="en-US" sz="3000" dirty="0" smtClean="0"/>
              <a:t>to</a:t>
            </a:r>
            <a:r>
              <a:rPr lang="cs-CZ" sz="3000" dirty="0" smtClean="0"/>
              <a:t> </a:t>
            </a:r>
            <a:r>
              <a:rPr lang="en-US" sz="3000" dirty="0" smtClean="0"/>
              <a:t>pay</a:t>
            </a:r>
            <a:r>
              <a:rPr lang="cs-CZ" sz="3000" dirty="0" smtClean="0"/>
              <a:t> </a:t>
            </a:r>
            <a:r>
              <a:rPr lang="en-US" sz="3000" dirty="0" smtClean="0"/>
              <a:t>taxes</a:t>
            </a:r>
            <a:r>
              <a:rPr lang="cs-CZ" sz="3000" dirty="0" smtClean="0"/>
              <a:t> </a:t>
            </a:r>
            <a:r>
              <a:rPr lang="en-US" sz="3000" dirty="0" smtClean="0"/>
              <a:t>if</a:t>
            </a:r>
            <a:r>
              <a:rPr lang="cs-CZ" sz="3000" dirty="0" smtClean="0"/>
              <a:t> </a:t>
            </a:r>
            <a:r>
              <a:rPr lang="en-US" sz="3000" dirty="0" smtClean="0"/>
              <a:t>you</a:t>
            </a:r>
            <a:r>
              <a:rPr lang="cs-CZ" sz="3000" dirty="0" smtClean="0"/>
              <a:t> </a:t>
            </a:r>
            <a:r>
              <a:rPr lang="en-US" sz="3000" dirty="0" smtClean="0"/>
              <a:t>think they</a:t>
            </a:r>
            <a:r>
              <a:rPr lang="cs-CZ" sz="3000" dirty="0" smtClean="0"/>
              <a:t> </a:t>
            </a:r>
            <a:r>
              <a:rPr lang="en-US" sz="3000" dirty="0" smtClean="0"/>
              <a:t>are</a:t>
            </a:r>
            <a:r>
              <a:rPr lang="cs-CZ" sz="3000" dirty="0" smtClean="0"/>
              <a:t> u</a:t>
            </a:r>
            <a:r>
              <a:rPr lang="en-US" sz="3000" dirty="0" err="1" smtClean="0"/>
              <a:t>nfair</a:t>
            </a:r>
            <a:endParaRPr lang="cs-CZ" sz="3000" dirty="0" smtClean="0"/>
          </a:p>
          <a:p>
            <a:r>
              <a:rPr lang="cs-CZ" dirty="0" smtClean="0"/>
              <a:t>Názor na Tax </a:t>
            </a:r>
            <a:r>
              <a:rPr lang="cs-CZ" dirty="0" err="1" smtClean="0"/>
              <a:t>evasion</a:t>
            </a:r>
            <a:r>
              <a:rPr lang="cs-CZ" dirty="0" smtClean="0"/>
              <a:t> a Tax </a:t>
            </a:r>
            <a:r>
              <a:rPr lang="cs-CZ" dirty="0" err="1" smtClean="0"/>
              <a:t>amnesty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cs-CZ" dirty="0" smtClean="0"/>
              <a:t>dva indexy DM</a:t>
            </a:r>
          </a:p>
          <a:p>
            <a:pPr lvl="1"/>
            <a:r>
              <a:rPr lang="cs-CZ" dirty="0" smtClean="0"/>
              <a:t>všechny položky vs. všechny kromě </a:t>
            </a:r>
            <a:r>
              <a:rPr lang="cs-CZ" dirty="0" err="1" smtClean="0"/>
              <a:t>vertical</a:t>
            </a:r>
            <a:r>
              <a:rPr lang="cs-CZ" dirty="0" smtClean="0"/>
              <a:t> a </a:t>
            </a:r>
            <a:r>
              <a:rPr lang="cs-CZ" dirty="0" err="1" smtClean="0"/>
              <a:t>fairness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efekt vzděláni – každý stupeň </a:t>
            </a:r>
            <a:r>
              <a:rPr lang="cs-CZ" dirty="0" err="1" smtClean="0"/>
              <a:t>sig</a:t>
            </a:r>
            <a:r>
              <a:rPr lang="cs-CZ" dirty="0" smtClean="0"/>
              <a:t>. zvyšuje DM</a:t>
            </a:r>
          </a:p>
          <a:p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employment</a:t>
            </a:r>
            <a:r>
              <a:rPr lang="cs-CZ" dirty="0" smtClean="0"/>
              <a:t> – negativní (i u DM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</a:p>
          <a:p>
            <a:r>
              <a:rPr lang="cs-CZ" dirty="0" smtClean="0"/>
              <a:t>bydlí ve velkém městě – negativní</a:t>
            </a:r>
          </a:p>
          <a:p>
            <a:r>
              <a:rPr lang="cs-CZ" dirty="0" smtClean="0"/>
              <a:t>(log) příjmu – pozitivní vliv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buAutoNum type="arabicParenR"/>
            </a:pPr>
            <a:r>
              <a:rPr lang="cs-CZ" dirty="0" smtClean="0"/>
              <a:t>Lidé nejsou schopni integrovat paralelní daňové a výdajové systémy a formovat tak svá rozhodnutí správně</a:t>
            </a:r>
          </a:p>
          <a:p>
            <a:pPr marL="1371600" lvl="2" indent="-514350"/>
            <a:r>
              <a:rPr lang="cs-CZ" dirty="0" err="1" smtClean="0"/>
              <a:t>disaggregation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 marL="971550" lvl="1" indent="-514350">
              <a:buAutoNum type="arabicParenR"/>
            </a:pPr>
            <a:r>
              <a:rPr lang="cs-CZ" dirty="0" smtClean="0"/>
              <a:t>Lidé reagují různě na různé „nálepky“ a míry (</a:t>
            </a:r>
            <a:r>
              <a:rPr lang="cs-CZ" dirty="0" err="1" smtClean="0"/>
              <a:t>framing</a:t>
            </a:r>
            <a:r>
              <a:rPr lang="cs-CZ" dirty="0" smtClean="0"/>
              <a:t>)</a:t>
            </a:r>
          </a:p>
          <a:p>
            <a:pPr marL="1371600" lvl="2" indent="-514350"/>
            <a:r>
              <a:rPr lang="cs-CZ" dirty="0" smtClean="0"/>
              <a:t>vnímají daně jinak, když jsou uvedeny relativně (v %) vs. absolutně (v </a:t>
            </a:r>
            <a:r>
              <a:rPr lang="en-US" dirty="0" smtClean="0"/>
              <a:t>$</a:t>
            </a:r>
            <a:r>
              <a:rPr lang="cs-CZ" dirty="0" smtClean="0"/>
              <a:t>)</a:t>
            </a:r>
          </a:p>
          <a:p>
            <a:pPr marL="971550" lvl="1" indent="-514350">
              <a:buAutoNum type="arabicParenR"/>
            </a:pPr>
            <a:r>
              <a:rPr lang="cs-CZ" dirty="0" smtClean="0"/>
              <a:t>Lidé preferují skryté daně (averze ke ztrátě, případně mentální účetnictví)</a:t>
            </a:r>
          </a:p>
          <a:p>
            <a:pPr marL="1371600" lvl="2" indent="-514350"/>
            <a:r>
              <a:rPr lang="cs-CZ" dirty="0" smtClean="0"/>
              <a:t>nejméně skrytá daň – </a:t>
            </a:r>
            <a:r>
              <a:rPr lang="cs-CZ" dirty="0" err="1" smtClean="0"/>
              <a:t>daň</a:t>
            </a:r>
            <a:r>
              <a:rPr lang="cs-CZ" dirty="0" smtClean="0"/>
              <a:t> z příjmu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Daňové chyby </a:t>
            </a:r>
          </a:p>
          <a:p>
            <a:pPr marL="1371600" lvl="2" indent="-514350"/>
            <a:r>
              <a:rPr lang="cs-CZ" smtClean="0"/>
              <a:t>poplatníci často nevyužívají daňové odpočty a nereagují na daňová zvýhodnění, atd.</a:t>
            </a:r>
          </a:p>
          <a:p>
            <a:pPr marL="971550" lvl="1" indent="-514350">
              <a:buFont typeface="+mj-lt"/>
              <a:buAutoNum type="arabicParenR"/>
            </a:pPr>
            <a:endParaRPr lang="cs-CZ" dirty="0" smtClean="0"/>
          </a:p>
          <a:p>
            <a:pPr marL="1371600" lvl="2" indent="-51435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Wenzel, M. (2004): An Analysis of Norm Processes in Tax Compliance.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normy vznikají zvnitřněním sociálních</a:t>
            </a:r>
          </a:p>
          <a:p>
            <a:r>
              <a:rPr lang="cs-CZ" dirty="0" smtClean="0"/>
              <a:t>normy relevantní soc. skupiny</a:t>
            </a:r>
          </a:p>
          <a:p>
            <a:pPr lvl="1"/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Categorization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Respondents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r>
              <a:rPr lang="cs-CZ" dirty="0" smtClean="0"/>
              <a:t> </a:t>
            </a:r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Australians</a:t>
            </a:r>
            <a:r>
              <a:rPr lang="cs-CZ" dirty="0" smtClean="0"/>
              <a:t> </a:t>
            </a:r>
            <a:r>
              <a:rPr lang="cs-CZ" dirty="0" err="1" smtClean="0"/>
              <a:t>reported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more </a:t>
            </a:r>
            <a:r>
              <a:rPr lang="cs-CZ" dirty="0" err="1" smtClean="0"/>
              <a:t>compliant</a:t>
            </a:r>
            <a:r>
              <a:rPr lang="cs-CZ" dirty="0" smtClean="0"/>
              <a:t>,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perceived</a:t>
            </a:r>
            <a:r>
              <a:rPr lang="cs-CZ" dirty="0" smtClean="0"/>
              <a:t> a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norm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truthful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‘s </a:t>
            </a:r>
            <a:r>
              <a:rPr lang="cs-CZ" dirty="0" err="1" smtClean="0"/>
              <a:t>taxes</a:t>
            </a:r>
            <a:r>
              <a:rPr lang="cs-CZ" dirty="0" smtClean="0"/>
              <a:t>. </a:t>
            </a:r>
          </a:p>
          <a:p>
            <a:pPr lvl="1"/>
            <a:r>
              <a:rPr lang="cs-CZ" sz="2400" dirty="0" smtClean="0"/>
              <a:t>In </a:t>
            </a:r>
            <a:r>
              <a:rPr lang="cs-CZ" sz="2400" dirty="0" err="1" smtClean="0"/>
              <a:t>contrast</a:t>
            </a:r>
            <a:r>
              <a:rPr lang="cs-CZ" sz="2400" dirty="0" smtClean="0"/>
              <a:t>,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levels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identification</a:t>
            </a:r>
            <a:r>
              <a:rPr lang="cs-CZ" sz="2400" dirty="0" smtClean="0"/>
              <a:t>,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effect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norm</a:t>
            </a:r>
            <a:r>
              <a:rPr lang="cs-CZ" sz="2400" dirty="0" smtClean="0"/>
              <a:t> ( </a:t>
            </a:r>
            <a:r>
              <a:rPr lang="cs-CZ" sz="2400" dirty="0" smtClean="0">
                <a:sym typeface="Symbol"/>
              </a:rPr>
              <a:t></a:t>
            </a:r>
            <a:r>
              <a:rPr lang="cs-CZ" sz="2400" dirty="0" smtClean="0"/>
              <a:t> = 0,06; </a:t>
            </a:r>
            <a:r>
              <a:rPr lang="cs-CZ" sz="2400" dirty="0" err="1" smtClean="0"/>
              <a:t>ns</a:t>
            </a:r>
            <a:r>
              <a:rPr lang="cs-CZ" sz="2400" dirty="0" smtClean="0"/>
              <a:t>) </a:t>
            </a:r>
            <a:r>
              <a:rPr lang="cs-CZ" sz="2400" dirty="0" err="1" smtClean="0"/>
              <a:t>was</a:t>
            </a:r>
            <a:r>
              <a:rPr lang="cs-CZ" sz="2400" dirty="0" smtClean="0"/>
              <a:t> not </a:t>
            </a:r>
            <a:r>
              <a:rPr lang="cs-CZ" sz="2400" dirty="0" err="1" smtClean="0"/>
              <a:t>significant</a:t>
            </a:r>
            <a:r>
              <a:rPr lang="cs-CZ" sz="2400" dirty="0" smtClean="0"/>
              <a:t>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" y="1500174"/>
            <a:ext cx="910245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-214346" y="4143380"/>
            <a:ext cx="342902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Traxler</a:t>
            </a:r>
            <a:r>
              <a:rPr lang="en-US" dirty="0" smtClean="0"/>
              <a:t>, C. (2010): Social Norms and Conditional Cooperative Taxpayers.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soc. normu ovlivňuje </a:t>
            </a:r>
            <a:r>
              <a:rPr lang="cs-CZ" dirty="0" err="1" smtClean="0"/>
              <a:t>info</a:t>
            </a:r>
            <a:r>
              <a:rPr lang="cs-CZ" dirty="0" smtClean="0"/>
              <a:t> o chování druhých</a:t>
            </a:r>
          </a:p>
          <a:p>
            <a:pPr lvl="1"/>
            <a:r>
              <a:rPr lang="cs-CZ" dirty="0" smtClean="0"/>
              <a:t>chování aspirační skupiny nepřímo ovlivňuje normy ostatních</a:t>
            </a:r>
          </a:p>
          <a:p>
            <a:r>
              <a:rPr lang="cs-CZ" dirty="0" smtClean="0"/>
              <a:t>autor rozšiřuje klasický model, aby vysvětlil</a:t>
            </a:r>
          </a:p>
          <a:p>
            <a:pPr lvl="1"/>
            <a:r>
              <a:rPr lang="cs-CZ" dirty="0" smtClean="0"/>
              <a:t>proč lidé vůbec platí?</a:t>
            </a:r>
          </a:p>
          <a:p>
            <a:pPr lvl="1"/>
            <a:r>
              <a:rPr lang="cs-CZ" dirty="0" smtClean="0"/>
              <a:t>proč se placení v regionech se srovnatelnými pobídkami liší?</a:t>
            </a:r>
          </a:p>
          <a:p>
            <a:pPr lvl="1"/>
            <a:r>
              <a:rPr lang="cs-CZ" dirty="0" smtClean="0"/>
              <a:t>zvýšení daní vede k vyššímu neplacení</a:t>
            </a:r>
          </a:p>
          <a:p>
            <a:pPr lvl="1"/>
            <a:r>
              <a:rPr lang="cs-CZ" b="1" dirty="0" smtClean="0"/>
              <a:t>zvýšení kontroly může vést k vyššímu neplacení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Ariely</a:t>
            </a:r>
            <a:r>
              <a:rPr lang="en-US" dirty="0" smtClean="0"/>
              <a:t>, D. (2012). </a:t>
            </a:r>
            <a:r>
              <a:rPr lang="en-US" i="1" dirty="0" smtClean="0"/>
              <a:t>The Honest Truth about Dishonesty: How We Lie to Everyone---especially Ourselves</a:t>
            </a:r>
            <a:r>
              <a:rPr lang="en-US" dirty="0" smtClean="0"/>
              <a:t>. Harper.</a:t>
            </a:r>
          </a:p>
          <a:p>
            <a:r>
              <a:rPr lang="en-US" dirty="0" err="1" smtClean="0"/>
              <a:t>Lubian</a:t>
            </a:r>
            <a:r>
              <a:rPr lang="en-US" dirty="0" smtClean="0"/>
              <a:t>, D., &amp; </a:t>
            </a:r>
            <a:r>
              <a:rPr lang="en-US" dirty="0" err="1" smtClean="0"/>
              <a:t>Zarri</a:t>
            </a:r>
            <a:r>
              <a:rPr lang="en-US" dirty="0" smtClean="0"/>
              <a:t>, L. (2011). Happiness and tax morale: An empirical analysis. </a:t>
            </a:r>
            <a:r>
              <a:rPr lang="en-US" i="1" dirty="0" smtClean="0"/>
              <a:t>Journal of Economic Behavior &amp; Organization</a:t>
            </a:r>
            <a:r>
              <a:rPr lang="en-US" dirty="0" smtClean="0"/>
              <a:t>, </a:t>
            </a:r>
            <a:r>
              <a:rPr lang="en-US" i="1" dirty="0" smtClean="0"/>
              <a:t>80</a:t>
            </a:r>
            <a:r>
              <a:rPr lang="en-US" dirty="0" smtClean="0"/>
              <a:t>(1), 223-243.</a:t>
            </a:r>
          </a:p>
          <a:p>
            <a:r>
              <a:rPr lang="cs-CZ" dirty="0" err="1" smtClean="0"/>
              <a:t>McCaffery</a:t>
            </a:r>
            <a:r>
              <a:rPr lang="cs-CZ" dirty="0" smtClean="0"/>
              <a:t>, E., J., Baron, J.  „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Tax.“ </a:t>
            </a:r>
            <a:r>
              <a:rPr lang="cs-CZ" i="1" dirty="0" smtClean="0"/>
              <a:t>Psychology, Public </a:t>
            </a:r>
            <a:r>
              <a:rPr lang="cs-CZ" i="1" dirty="0" err="1" smtClean="0"/>
              <a:t>Policy</a:t>
            </a:r>
            <a:r>
              <a:rPr lang="cs-CZ" i="1" dirty="0" smtClean="0"/>
              <a:t>,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Law</a:t>
            </a:r>
            <a:r>
              <a:rPr lang="cs-CZ" i="1" dirty="0" smtClean="0"/>
              <a:t> </a:t>
            </a:r>
            <a:r>
              <a:rPr lang="cs-CZ" dirty="0" smtClean="0"/>
              <a:t>12(2006): 106-135.</a:t>
            </a:r>
          </a:p>
          <a:p>
            <a:r>
              <a:rPr lang="en-US" dirty="0" err="1" smtClean="0"/>
              <a:t>Traxler</a:t>
            </a:r>
            <a:r>
              <a:rPr lang="en-US" dirty="0" smtClean="0"/>
              <a:t>, C. (2010). Social norms and conditional cooperative taxpayers. </a:t>
            </a:r>
            <a:r>
              <a:rPr lang="en-US" i="1" dirty="0" smtClean="0"/>
              <a:t>European Journal of Political Economy</a:t>
            </a:r>
            <a:r>
              <a:rPr lang="en-US" dirty="0" smtClean="0"/>
              <a:t>, </a:t>
            </a:r>
            <a:r>
              <a:rPr lang="en-US" i="1" dirty="0" smtClean="0"/>
              <a:t>26</a:t>
            </a:r>
            <a:r>
              <a:rPr lang="en-US" dirty="0" smtClean="0"/>
              <a:t>(1), 89-103.</a:t>
            </a:r>
            <a:endParaRPr lang="cs-CZ" dirty="0" smtClean="0"/>
          </a:p>
          <a:p>
            <a:r>
              <a:rPr lang="en-US" dirty="0" smtClean="0"/>
              <a:t>Wenzel, M. (2004). An analysis of norm processes in tax compliance. </a:t>
            </a:r>
            <a:r>
              <a:rPr lang="en-US" i="1" dirty="0" smtClean="0"/>
              <a:t>Journal of Economic Psychology</a:t>
            </a:r>
            <a:r>
              <a:rPr lang="en-US" dirty="0" smtClean="0"/>
              <a:t>, </a:t>
            </a:r>
            <a:r>
              <a:rPr lang="en-US" i="1" dirty="0" smtClean="0"/>
              <a:t>25</a:t>
            </a:r>
            <a:r>
              <a:rPr lang="en-US" dirty="0" smtClean="0"/>
              <a:t>(2), 213-228.</a:t>
            </a:r>
          </a:p>
          <a:p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a metrický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63272" cy="2116831"/>
          </a:xfrm>
        </p:spPr>
        <p:txBody>
          <a:bodyPr/>
          <a:lstStyle/>
          <a:p>
            <a:r>
              <a:rPr lang="cs-CZ" dirty="0" smtClean="0"/>
              <a:t>Lidé vnímají daně jinak, když jsou uvedeny relativně (v %) než když absolutně (v </a:t>
            </a:r>
            <a:r>
              <a:rPr lang="en-US" dirty="0" smtClean="0"/>
              <a:t>$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068960"/>
            <a:ext cx="734481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3528" y="645789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McCaffery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Baron (2006)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a metrický efekt (2)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5"/>
            <a:ext cx="763284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0" y="6488668"/>
            <a:ext cx="3419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McCaffery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Baron (2006)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Averze k </a:t>
            </a:r>
            <a:r>
              <a:rPr lang="cs-CZ" dirty="0" smtClean="0"/>
              <a:t>pokutám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Lidé nemají rádi pokuty, ale mají rádi bonusy</a:t>
            </a:r>
          </a:p>
          <a:p>
            <a:pPr lvl="1"/>
            <a:r>
              <a:rPr lang="cs-CZ" dirty="0" smtClean="0"/>
              <a:t>(averze ke ztrátě, afektivní heuristika, morální heuristika?) </a:t>
            </a:r>
          </a:p>
          <a:p>
            <a:r>
              <a:rPr lang="cs-CZ" dirty="0" smtClean="0"/>
              <a:t>Bonus za dítě nebo pokuta za bezdětnost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Z ekonomického  </a:t>
            </a:r>
            <a:r>
              <a:rPr lang="cs-CZ" smtClean="0"/>
              <a:t>pohledu totožné </a:t>
            </a:r>
            <a:endParaRPr lang="cs-CZ" dirty="0" smtClean="0"/>
          </a:p>
          <a:p>
            <a:pPr lvl="1"/>
            <a:r>
              <a:rPr lang="cs-CZ" dirty="0" smtClean="0"/>
              <a:t>Averze k pokutám bude zhoršena progresivními mírami  (pokuty by měli být vyšší pro bohaté a bonusy by měli vyšší pro chudé)</a:t>
            </a:r>
          </a:p>
          <a:p>
            <a:r>
              <a:rPr lang="cs-CZ" dirty="0" smtClean="0"/>
              <a:t>Lidé preferují neutralitu</a:t>
            </a:r>
          </a:p>
          <a:p>
            <a:pPr lvl="1"/>
            <a:r>
              <a:rPr lang="cs-CZ" dirty="0" smtClean="0"/>
              <a:t>tj. např. manželství má být z pohledu odvodů státu neutrální – manželé a </a:t>
            </a:r>
            <a:r>
              <a:rPr lang="cs-CZ" dirty="0" err="1" smtClean="0"/>
              <a:t>nemanželé</a:t>
            </a:r>
            <a:r>
              <a:rPr lang="cs-CZ" dirty="0" smtClean="0"/>
              <a:t> mají platit stejně a pod.</a:t>
            </a:r>
          </a:p>
          <a:p>
            <a:pPr lvl="1"/>
            <a:r>
              <a:rPr lang="cs-CZ" dirty="0" smtClean="0"/>
              <a:t>v praxi nelze preference </a:t>
            </a:r>
            <a:r>
              <a:rPr lang="cs-CZ" dirty="0" err="1" smtClean="0"/>
              <a:t>sesouladit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Averze k dani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 nebo poplatek? </a:t>
            </a:r>
          </a:p>
          <a:p>
            <a:pPr lvl="1"/>
            <a:r>
              <a:rPr lang="cs-CZ" dirty="0" smtClean="0"/>
              <a:t>Při zarámování jako poplatek jiná (pozitivnější) reakce</a:t>
            </a:r>
          </a:p>
          <a:p>
            <a:pPr lvl="1"/>
            <a:r>
              <a:rPr lang="cs-CZ" dirty="0" smtClean="0"/>
              <a:t>mentální účetnictví:</a:t>
            </a:r>
          </a:p>
          <a:p>
            <a:pPr lvl="2"/>
            <a:r>
              <a:rPr lang="cs-CZ" dirty="0" smtClean="0"/>
              <a:t>(dobrovolná) platba za něco vs. (nedobrovolné) obírání státem</a:t>
            </a:r>
          </a:p>
          <a:p>
            <a:pPr lvl="2"/>
            <a:r>
              <a:rPr lang="cs-CZ" dirty="0" smtClean="0"/>
              <a:t>důležitý je ale současný stav (status </a:t>
            </a:r>
            <a:r>
              <a:rPr lang="cs-CZ" dirty="0" err="1" smtClean="0"/>
              <a:t>quo</a:t>
            </a:r>
            <a:r>
              <a:rPr lang="cs-CZ" dirty="0" smtClean="0"/>
              <a:t> jako </a:t>
            </a:r>
            <a:r>
              <a:rPr lang="cs-CZ" dirty="0" err="1" smtClean="0"/>
              <a:t>ref</a:t>
            </a:r>
            <a:r>
              <a:rPr lang="cs-CZ" dirty="0" smtClean="0"/>
              <a:t>. bod)</a:t>
            </a:r>
          </a:p>
          <a:p>
            <a:r>
              <a:rPr lang="cs-CZ" dirty="0" smtClean="0"/>
              <a:t>Příklady z ČR - sociální a zdravotní pojištění = sociální a zdravotní daň, poplatek za psa, poplatek za televizi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Hidden</a:t>
            </a:r>
            <a:r>
              <a:rPr lang="cs-CZ" dirty="0" smtClean="0"/>
              <a:t> tax </a:t>
            </a:r>
            <a:r>
              <a:rPr lang="cs-CZ" dirty="0" err="1" smtClean="0"/>
              <a:t>bias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Nepřímá nebo skrytá daň – je nominálně placená třetí stranou  </a:t>
            </a:r>
          </a:p>
          <a:p>
            <a:pPr lvl="1"/>
            <a:r>
              <a:rPr lang="cs-CZ" dirty="0" smtClean="0"/>
              <a:t>DPH, spotřební daně, část zdravotního a sociálního placeného zaměstnavatelem</a:t>
            </a:r>
          </a:p>
          <a:p>
            <a:pPr lvl="1"/>
            <a:r>
              <a:rPr lang="cs-CZ" dirty="0" smtClean="0"/>
              <a:t>lidé preferují skrytost – averze ke ztrátě</a:t>
            </a:r>
          </a:p>
          <a:p>
            <a:pPr lvl="1"/>
            <a:r>
              <a:rPr lang="cs-CZ" dirty="0" smtClean="0"/>
              <a:t>v USA je „</a:t>
            </a:r>
            <a:r>
              <a:rPr lang="cs-CZ" dirty="0" err="1" smtClean="0"/>
              <a:t>sales</a:t>
            </a:r>
            <a:r>
              <a:rPr lang="cs-CZ" dirty="0" smtClean="0"/>
              <a:t> tax“ (obdoba DPH) naopak </a:t>
            </a:r>
            <a:r>
              <a:rPr lang="cs-CZ" dirty="0" err="1" smtClean="0"/>
              <a:t>salientní</a:t>
            </a:r>
            <a:endParaRPr lang="cs-CZ" dirty="0" smtClean="0"/>
          </a:p>
          <a:p>
            <a:r>
              <a:rPr lang="cs-CZ" dirty="0" smtClean="0"/>
              <a:t>Nejméně skrytá daň – </a:t>
            </a:r>
            <a:r>
              <a:rPr lang="cs-CZ" dirty="0" err="1" smtClean="0"/>
              <a:t>daň</a:t>
            </a:r>
            <a:r>
              <a:rPr lang="cs-CZ" dirty="0" smtClean="0"/>
              <a:t> z příjmu: při jejím zvyšování lidé velmi hlasitě protestují</a:t>
            </a:r>
          </a:p>
          <a:p>
            <a:pPr lvl="1"/>
            <a:r>
              <a:rPr lang="cs-CZ" dirty="0" smtClean="0"/>
              <a:t>naopak skryté daně tolik nevadí, ačkoliv je nakonec zaplatí stejní lidé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1558" y="13648"/>
            <a:ext cx="4737903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/>
              <a:t>Rozdíl mezi “spotřební daní” a “DPH” u alkoholu, která bude mít větší dopad na snížení poptávaného množství?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37240" b="-37240"/>
          <a:stretch>
            <a:fillRect/>
          </a:stretch>
        </p:blipFill>
        <p:spPr>
          <a:xfrm>
            <a:off x="457200" y="1600200"/>
            <a:ext cx="4038600" cy="52578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t="-36994" b="-36994"/>
          <a:stretch>
            <a:fillRect/>
          </a:stretch>
        </p:blipFill>
        <p:spPr>
          <a:xfrm>
            <a:off x="4648200" y="1600200"/>
            <a:ext cx="4038600" cy="51212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37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19238</TotalTime>
  <Words>1233</Words>
  <Application>Microsoft Macintosh PowerPoint</Application>
  <PresentationFormat>On-screen Show (4:3)</PresentationFormat>
  <Paragraphs>139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APS300320  Heuristiky, zkreslení a iracionalita (v každodenní praxi)  Přednášející: Marek Vranka  </vt:lpstr>
      <vt:lpstr>Daně</vt:lpstr>
      <vt:lpstr>Daně a metrický efekt</vt:lpstr>
      <vt:lpstr>Daně a metrický efekt (2)</vt:lpstr>
      <vt:lpstr>Averze k pokutám</vt:lpstr>
      <vt:lpstr>Averze k dani</vt:lpstr>
      <vt:lpstr>Hidden tax bias</vt:lpstr>
      <vt:lpstr>Slide 8</vt:lpstr>
      <vt:lpstr>Rozdíl mezi “spotřební daní” a “DPH” u alkoholu, která bude mít větší dopad na snížení poptávaného množství?</vt:lpstr>
      <vt:lpstr>Disaggregation bias</vt:lpstr>
      <vt:lpstr>Proč na těchto věcech záleží?</vt:lpstr>
      <vt:lpstr>Daně na řešení internalit, vždy empirická otázka – kouření</vt:lpstr>
      <vt:lpstr>Co je třeba učinit?</vt:lpstr>
      <vt:lpstr>Proč vůbec lidé platí daně?</vt:lpstr>
      <vt:lpstr>Podpis a self-schéma</vt:lpstr>
      <vt:lpstr>Daně a self-schéma</vt:lpstr>
      <vt:lpstr>Lubian, Zarri, 2011: Happiness and tax morale</vt:lpstr>
      <vt:lpstr>Použitý dotazník DM</vt:lpstr>
      <vt:lpstr>Výsledky</vt:lpstr>
      <vt:lpstr> Wenzel, M. (2004): An Analysis of Norm Processes in Tax Compliance.</vt:lpstr>
      <vt:lpstr>Slide 21</vt:lpstr>
      <vt:lpstr>Traxler, C. (2010): Social Norms and Conditional Cooperative Taxpayers.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A. Vranka</cp:lastModifiedBy>
  <cp:revision>664</cp:revision>
  <dcterms:created xsi:type="dcterms:W3CDTF">2010-04-13T10:47:41Z</dcterms:created>
  <dcterms:modified xsi:type="dcterms:W3CDTF">2013-05-02T16:47:24Z</dcterms:modified>
</cp:coreProperties>
</file>