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80" r:id="rId6"/>
    <p:sldId id="281" r:id="rId7"/>
    <p:sldId id="282" r:id="rId8"/>
    <p:sldId id="260" r:id="rId9"/>
    <p:sldId id="261" r:id="rId10"/>
    <p:sldId id="262" r:id="rId11"/>
    <p:sldId id="263" r:id="rId12"/>
    <p:sldId id="279" r:id="rId13"/>
    <p:sldId id="264" r:id="rId14"/>
    <p:sldId id="283" r:id="rId15"/>
    <p:sldId id="265" r:id="rId16"/>
    <p:sldId id="266" r:id="rId17"/>
    <p:sldId id="267" r:id="rId18"/>
    <p:sldId id="268" r:id="rId19"/>
    <p:sldId id="284" r:id="rId20"/>
    <p:sldId id="269" r:id="rId21"/>
    <p:sldId id="270" r:id="rId22"/>
    <p:sldId id="285" r:id="rId23"/>
    <p:sldId id="271" r:id="rId24"/>
    <p:sldId id="286" r:id="rId25"/>
    <p:sldId id="272" r:id="rId26"/>
    <p:sldId id="290" r:id="rId27"/>
    <p:sldId id="291" r:id="rId28"/>
    <p:sldId id="292" r:id="rId29"/>
    <p:sldId id="293" r:id="rId30"/>
    <p:sldId id="273" r:id="rId31"/>
    <p:sldId id="275" r:id="rId32"/>
    <p:sldId id="276" r:id="rId33"/>
    <p:sldId id="277" r:id="rId34"/>
    <p:sldId id="278" r:id="rId35"/>
    <p:sldId id="274" r:id="rId36"/>
    <p:sldId id="288" r:id="rId37"/>
    <p:sldId id="287" r:id="rId38"/>
    <p:sldId id="289" r:id="rId39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80"/>
    <p:restoredTop sz="94721"/>
  </p:normalViewPr>
  <p:slideViewPr>
    <p:cSldViewPr>
      <p:cViewPr varScale="1">
        <p:scale>
          <a:sx n="101" d="100"/>
          <a:sy n="101" d="100"/>
        </p:scale>
        <p:origin x="1408" y="2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4BE135DC-3C33-BB02-0FBB-40DF3F2D0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22C8CAE4-D2AF-97A4-91FA-B1355A1E6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95DE76F0-65D7-5C03-B5E3-0C268E879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91A83E3D-1A4C-5397-A465-7BD722A5B09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38762" cy="400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3B1A11E-3E09-F01F-0DB9-C936F72C6E7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53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4A1DC35D-9241-B138-9F6A-FAF9DE86D81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5013" cy="528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6042D478-B796-8955-E5F5-C9F4DB48086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5012" cy="528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79F7A75D-6337-94C2-C556-7372402CAFCF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75013" cy="5286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83974118-69EC-5827-E233-D0688EA7F45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75012" cy="5286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8B7A8C3-47FE-574C-A682-5CBE8E9EF2E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185C229E-1002-3EF5-1021-D83E5B65530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738BE29-99B4-CB40-BBCF-22C91325FAA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20C21A2B-2252-D310-8396-5197EFF40C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BD59FAA4-AD20-0FC8-012B-E7EE33CBE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9">
            <a:extLst>
              <a:ext uri="{FF2B5EF4-FFF2-40B4-BE49-F238E27FC236}">
                <a16:creationId xmlns:a16="http://schemas.microsoft.com/office/drawing/2014/main" id="{46E00B68-D699-022F-336D-9B4A6585918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67EB757-B7D2-4E4B-BD34-89EC808B111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D6794F71-D335-5F53-4AE3-9704299F4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8E104AA9-2AC6-1F38-E196-63ABD1990F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>
            <a:extLst>
              <a:ext uri="{FF2B5EF4-FFF2-40B4-BE49-F238E27FC236}">
                <a16:creationId xmlns:a16="http://schemas.microsoft.com/office/drawing/2014/main" id="{7457F4CC-9676-FEEC-DCB6-DBB5425EEC3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2BDB1B0-EFBC-4F4F-AB56-7F987AB4697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6B3B3585-18C5-FA4A-0F95-F355DE1CA0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98459B0-75D9-2C81-CE2E-9F094A207D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9">
            <a:extLst>
              <a:ext uri="{FF2B5EF4-FFF2-40B4-BE49-F238E27FC236}">
                <a16:creationId xmlns:a16="http://schemas.microsoft.com/office/drawing/2014/main" id="{F3753B77-EE5F-C5BE-6F5C-F20D5D796AC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7CAC804-1E80-0E45-B2BA-12AF25DF37E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2E39E3B0-29B3-F556-C7E7-586B8F7DF6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8EC645E-2E29-2BF9-F2A0-B8377D150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9">
            <a:extLst>
              <a:ext uri="{FF2B5EF4-FFF2-40B4-BE49-F238E27FC236}">
                <a16:creationId xmlns:a16="http://schemas.microsoft.com/office/drawing/2014/main" id="{33B95B72-9E90-3C2F-0F92-4AA7F1B6444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37B35E9-FA26-1C4A-8F1A-C07EE1B4527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CA0E4BFE-9954-B344-7859-1B3E95A1F3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C3CD3D52-FDAF-F09B-1A09-A09C3D2B40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>
            <a:extLst>
              <a:ext uri="{FF2B5EF4-FFF2-40B4-BE49-F238E27FC236}">
                <a16:creationId xmlns:a16="http://schemas.microsoft.com/office/drawing/2014/main" id="{BB45B720-AAFB-1B4C-42E1-50E3A06F13B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8C2E693-78FC-AE46-822C-510109FC6AA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45B8A1A6-B829-7B93-F03C-D55A0144E2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F96FFF9B-C9EF-94D2-2600-9BA950C700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>
            <a:extLst>
              <a:ext uri="{FF2B5EF4-FFF2-40B4-BE49-F238E27FC236}">
                <a16:creationId xmlns:a16="http://schemas.microsoft.com/office/drawing/2014/main" id="{8A6B7553-043A-EFC3-EE2C-300F6DB766E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763D000-3F62-694A-9640-AD45F9BB3C0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124555E9-725A-9366-3D2D-FB1E94BDB3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F9F643D9-4451-8942-713C-A8481FF1D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>
            <a:extLst>
              <a:ext uri="{FF2B5EF4-FFF2-40B4-BE49-F238E27FC236}">
                <a16:creationId xmlns:a16="http://schemas.microsoft.com/office/drawing/2014/main" id="{7D0A9EE0-D009-2238-B5D8-4FA11A54740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08C015A-9572-BA48-B581-37F65FE7CBF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737741FF-5A83-E7F9-9A2D-F4FE60DD5E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5D5207F5-7D6A-B575-3041-CEF156D259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9">
            <a:extLst>
              <a:ext uri="{FF2B5EF4-FFF2-40B4-BE49-F238E27FC236}">
                <a16:creationId xmlns:a16="http://schemas.microsoft.com/office/drawing/2014/main" id="{E4D90BBD-4CCB-915B-8301-D3FED8B3232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27A5E7A-F8BA-7144-9258-E06DDCD9724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335314CB-CB03-91CA-3FAA-210A5BBAD7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451A32B2-1039-0EF0-1D3A-0EEA845085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9">
            <a:extLst>
              <a:ext uri="{FF2B5EF4-FFF2-40B4-BE49-F238E27FC236}">
                <a16:creationId xmlns:a16="http://schemas.microsoft.com/office/drawing/2014/main" id="{9CB59232-3ABA-006D-BC08-C5CFC3855CC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0F17F7D-C349-3047-9AE4-C28E20F0541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965C043A-63E9-7EA2-083B-F182CD7072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999A5AB2-0DFE-16D3-8309-1E352A32F2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9">
            <a:extLst>
              <a:ext uri="{FF2B5EF4-FFF2-40B4-BE49-F238E27FC236}">
                <a16:creationId xmlns:a16="http://schemas.microsoft.com/office/drawing/2014/main" id="{5C5D968B-8701-198A-D38F-4B125580F3F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858E388-276E-9F4E-BD39-8F6B391D73F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56ECB671-A665-51AC-96C4-01BF358DC9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F0B89D8C-9AEC-D701-1F44-BBC8518262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>
            <a:extLst>
              <a:ext uri="{FF2B5EF4-FFF2-40B4-BE49-F238E27FC236}">
                <a16:creationId xmlns:a16="http://schemas.microsoft.com/office/drawing/2014/main" id="{09A99871-2FEB-8D99-EF0C-6A0620684A8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B3DA154-B7C1-3F48-9D62-F775A5F9CC0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23CC6305-49E2-07D5-733B-9004AE3947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15C679F0-FDD2-5494-77E2-AFC71A4E76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9">
            <a:extLst>
              <a:ext uri="{FF2B5EF4-FFF2-40B4-BE49-F238E27FC236}">
                <a16:creationId xmlns:a16="http://schemas.microsoft.com/office/drawing/2014/main" id="{7AFC3144-048C-6C0E-02E7-89D01A499CB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30E2D54-372D-B049-9EE7-E62526EF7F7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6DF579C1-E2AB-AA95-6DC9-D7F82D3CF2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CE045B1B-A5D9-2F99-CA22-88ADB857F8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9">
            <a:extLst>
              <a:ext uri="{FF2B5EF4-FFF2-40B4-BE49-F238E27FC236}">
                <a16:creationId xmlns:a16="http://schemas.microsoft.com/office/drawing/2014/main" id="{E386DE80-9BE1-8752-FE1B-93AB8972B99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476571E-874C-504A-9A10-D07EFDD0B85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6039AECB-F6AB-BFB0-C464-A594F4BD8E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FFE8DED5-80C4-C191-64E0-29A223E73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>
            <a:extLst>
              <a:ext uri="{FF2B5EF4-FFF2-40B4-BE49-F238E27FC236}">
                <a16:creationId xmlns:a16="http://schemas.microsoft.com/office/drawing/2014/main" id="{7783625C-DDEA-5CC1-189F-483FEFF9DE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4DCB2E5-160A-E343-B84A-1612083BD08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DD96D07C-027E-8BEC-7850-8F2E291427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B56DC224-AB0A-9356-FC81-6273EBBD8F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>
            <a:extLst>
              <a:ext uri="{FF2B5EF4-FFF2-40B4-BE49-F238E27FC236}">
                <a16:creationId xmlns:a16="http://schemas.microsoft.com/office/drawing/2014/main" id="{3FEAF668-4085-6AE7-009C-3DE80E05290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3072818-A8BF-114D-8524-595568D7021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BA0929DB-1C5D-CB33-365F-D5EA8F6CB0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B6B37D7B-08EF-BC31-C0E1-320BE8A2B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9">
            <a:extLst>
              <a:ext uri="{FF2B5EF4-FFF2-40B4-BE49-F238E27FC236}">
                <a16:creationId xmlns:a16="http://schemas.microsoft.com/office/drawing/2014/main" id="{14E1EAEF-52C8-C017-5975-D6D0A9E4E63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2468EDA-088C-5346-82B9-9A4B2F94CFF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3491" name="Text Box 1">
            <a:extLst>
              <a:ext uri="{FF2B5EF4-FFF2-40B4-BE49-F238E27FC236}">
                <a16:creationId xmlns:a16="http://schemas.microsoft.com/office/drawing/2014/main" id="{B818FDF0-9FC8-180C-203F-4E7A3C10C5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46CBC682-3974-D009-62CD-436F5241B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>
            <a:extLst>
              <a:ext uri="{FF2B5EF4-FFF2-40B4-BE49-F238E27FC236}">
                <a16:creationId xmlns:a16="http://schemas.microsoft.com/office/drawing/2014/main" id="{5AFA52D2-5A80-C3BB-EA7C-4B70CB93793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389305-A111-F949-9BAC-79EA81949EA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EDF4C822-4D30-0483-3D82-FED03E4E35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D854E53-9BD1-A9EA-767D-C85357A4B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>
            <a:extLst>
              <a:ext uri="{FF2B5EF4-FFF2-40B4-BE49-F238E27FC236}">
                <a16:creationId xmlns:a16="http://schemas.microsoft.com/office/drawing/2014/main" id="{5AFA52D2-5A80-C3BB-EA7C-4B70CB93793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389305-A111-F949-9BAC-79EA81949EA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EDF4C822-4D30-0483-3D82-FED03E4E35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D854E53-9BD1-A9EA-767D-C85357A4B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4765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A7EC4-9CDD-6C99-E48F-8227C1414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>
            <a:extLst>
              <a:ext uri="{FF2B5EF4-FFF2-40B4-BE49-F238E27FC236}">
                <a16:creationId xmlns:a16="http://schemas.microsoft.com/office/drawing/2014/main" id="{7C519992-422E-F522-3930-70B4377C288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389305-A111-F949-9BAC-79EA81949EA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1FD74F5B-8D55-F372-E5D1-537CFA0C8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A1333FE0-8CFD-235D-945D-66D1E6730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9925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BBF065-3127-AD86-2601-C220701C1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>
            <a:extLst>
              <a:ext uri="{FF2B5EF4-FFF2-40B4-BE49-F238E27FC236}">
                <a16:creationId xmlns:a16="http://schemas.microsoft.com/office/drawing/2014/main" id="{F0A238F2-A8EE-919A-42CC-00F11AF0E9D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389305-A111-F949-9BAC-79EA81949EA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A2136022-9B9E-52B7-14B0-13A1B9CE19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E77E5DEB-B036-6688-0285-434BB4D24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7049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81FF7-68A4-2537-55A0-1DA60480B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>
            <a:extLst>
              <a:ext uri="{FF2B5EF4-FFF2-40B4-BE49-F238E27FC236}">
                <a16:creationId xmlns:a16="http://schemas.microsoft.com/office/drawing/2014/main" id="{130B57D5-15E8-7430-0CD5-FBC0787846F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389305-A111-F949-9BAC-79EA81949EA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2A83460F-37E4-E033-7806-F5F0E3AE8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AB70AFC5-7F44-6D3D-3D85-ED4FBC7E6E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077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9">
            <a:extLst>
              <a:ext uri="{FF2B5EF4-FFF2-40B4-BE49-F238E27FC236}">
                <a16:creationId xmlns:a16="http://schemas.microsoft.com/office/drawing/2014/main" id="{2644ECB9-52A4-5FB0-B416-F1375821636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73A90E9-45A8-F94F-902F-6A46F297D12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2342E14F-ADE5-F2C3-FBFB-89360E7EF7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43FBA3A2-0618-8016-1E66-05F31B6A50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4">
            <a:extLst>
              <a:ext uri="{FF2B5EF4-FFF2-40B4-BE49-F238E27FC236}">
                <a16:creationId xmlns:a16="http://schemas.microsoft.com/office/drawing/2014/main" id="{E2E6C19D-E6FC-6804-36D4-AC8D14B8C9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3D1C6B0-4D0D-F540-862B-C554FB08CE2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7587" name="Text Box 1">
            <a:extLst>
              <a:ext uri="{FF2B5EF4-FFF2-40B4-BE49-F238E27FC236}">
                <a16:creationId xmlns:a16="http://schemas.microsoft.com/office/drawing/2014/main" id="{FC8A65F7-9208-CC5E-15FB-1EDBB82754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48655455-994E-FD8B-59FC-7C702FCBAD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4">
            <a:extLst>
              <a:ext uri="{FF2B5EF4-FFF2-40B4-BE49-F238E27FC236}">
                <a16:creationId xmlns:a16="http://schemas.microsoft.com/office/drawing/2014/main" id="{2DC5B958-E603-D8D4-8C32-8A5317E3F88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A04159-E229-A249-A480-5C600FEE686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9635" name="Text Box 1">
            <a:extLst>
              <a:ext uri="{FF2B5EF4-FFF2-40B4-BE49-F238E27FC236}">
                <a16:creationId xmlns:a16="http://schemas.microsoft.com/office/drawing/2014/main" id="{34A856E6-A343-BDF3-1DCC-1B2349AD29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524A8530-A066-F12C-1162-A657E8646A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4">
            <a:extLst>
              <a:ext uri="{FF2B5EF4-FFF2-40B4-BE49-F238E27FC236}">
                <a16:creationId xmlns:a16="http://schemas.microsoft.com/office/drawing/2014/main" id="{C52BFF98-26B7-4A76-96FE-AE765DF73E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08B4D55-6310-0B4C-8C1A-E3708E4B3B7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1683" name="Text Box 1">
            <a:extLst>
              <a:ext uri="{FF2B5EF4-FFF2-40B4-BE49-F238E27FC236}">
                <a16:creationId xmlns:a16="http://schemas.microsoft.com/office/drawing/2014/main" id="{2F6A1E00-64B7-FDEA-593B-35708898D1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7E0227A9-C65A-E7F7-82F3-D3EFC9C9C0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4">
            <a:extLst>
              <a:ext uri="{FF2B5EF4-FFF2-40B4-BE49-F238E27FC236}">
                <a16:creationId xmlns:a16="http://schemas.microsoft.com/office/drawing/2014/main" id="{740D221C-3D3C-5D84-7E07-3BCF386D8D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DFEA033-5BF0-024B-B6D2-4919EAD43FB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3731" name="Text Box 1">
            <a:extLst>
              <a:ext uri="{FF2B5EF4-FFF2-40B4-BE49-F238E27FC236}">
                <a16:creationId xmlns:a16="http://schemas.microsoft.com/office/drawing/2014/main" id="{7D9F18E3-8986-A829-79CC-C0943DF161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DD75DE65-E7DF-B9D3-9796-F659D8D72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4">
            <a:extLst>
              <a:ext uri="{FF2B5EF4-FFF2-40B4-BE49-F238E27FC236}">
                <a16:creationId xmlns:a16="http://schemas.microsoft.com/office/drawing/2014/main" id="{086E6F5A-0EB4-7B71-1515-96C0011408B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B9E2AF-BEF7-5A44-95B3-CCEC86D2094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5779" name="Text Box 1">
            <a:extLst>
              <a:ext uri="{FF2B5EF4-FFF2-40B4-BE49-F238E27FC236}">
                <a16:creationId xmlns:a16="http://schemas.microsoft.com/office/drawing/2014/main" id="{BD8BA39F-7551-D6A6-1474-F17FBA147A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5AC1A2D7-5E9D-0ABD-2FA6-D4A425FDC8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4">
            <a:extLst>
              <a:ext uri="{FF2B5EF4-FFF2-40B4-BE49-F238E27FC236}">
                <a16:creationId xmlns:a16="http://schemas.microsoft.com/office/drawing/2014/main" id="{F2066190-D572-BF44-020C-964349AF46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1A25D6E-3869-A549-A0E2-11CC75EEC89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7827" name="Text Box 1">
            <a:extLst>
              <a:ext uri="{FF2B5EF4-FFF2-40B4-BE49-F238E27FC236}">
                <a16:creationId xmlns:a16="http://schemas.microsoft.com/office/drawing/2014/main" id="{5FCE9A04-A2DF-87F4-37C9-E41AB77339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C01BDFCE-B547-D3B8-32F5-9A6AF1C2C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4">
            <a:extLst>
              <a:ext uri="{FF2B5EF4-FFF2-40B4-BE49-F238E27FC236}">
                <a16:creationId xmlns:a16="http://schemas.microsoft.com/office/drawing/2014/main" id="{F03ABF4B-7C97-000D-AB29-05EE3728F93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BE97B5-90FB-D94F-9B22-92D9A59EC13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9875" name="Text Box 1">
            <a:extLst>
              <a:ext uri="{FF2B5EF4-FFF2-40B4-BE49-F238E27FC236}">
                <a16:creationId xmlns:a16="http://schemas.microsoft.com/office/drawing/2014/main" id="{51ABD2B2-6DE5-0892-2D3A-9AFC1F9614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6D6BBE70-2112-079A-10DC-3F8ED5F5FB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4">
            <a:extLst>
              <a:ext uri="{FF2B5EF4-FFF2-40B4-BE49-F238E27FC236}">
                <a16:creationId xmlns:a16="http://schemas.microsoft.com/office/drawing/2014/main" id="{E3A18008-1163-ADC7-4585-A71AD0F2BC1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7F829D5-C08E-1C40-9EF3-C8EE075D345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1923" name="Text Box 1">
            <a:extLst>
              <a:ext uri="{FF2B5EF4-FFF2-40B4-BE49-F238E27FC236}">
                <a16:creationId xmlns:a16="http://schemas.microsoft.com/office/drawing/2014/main" id="{20C2D705-F463-A697-AC5A-DC5D1D6E07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158D6F86-09FF-FFFA-0C67-5C1FC5081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4">
            <a:extLst>
              <a:ext uri="{FF2B5EF4-FFF2-40B4-BE49-F238E27FC236}">
                <a16:creationId xmlns:a16="http://schemas.microsoft.com/office/drawing/2014/main" id="{6EECB64D-958A-28E9-91A9-AC43ED6C4D9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27BFA31-9AA8-414D-B509-D699806192E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3971" name="Text Box 1">
            <a:extLst>
              <a:ext uri="{FF2B5EF4-FFF2-40B4-BE49-F238E27FC236}">
                <a16:creationId xmlns:a16="http://schemas.microsoft.com/office/drawing/2014/main" id="{C781B9DA-C746-08B9-36D2-57D0FC27D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A9C0B090-3245-A98E-A55B-8F106CCA3D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9">
            <a:extLst>
              <a:ext uri="{FF2B5EF4-FFF2-40B4-BE49-F238E27FC236}">
                <a16:creationId xmlns:a16="http://schemas.microsoft.com/office/drawing/2014/main" id="{764BA732-3B8D-021C-5C2D-62EF74991A5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E7C3254-8CC8-2D43-B231-C1FE181B553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9206EB27-C846-3652-5D4A-5DF62924A8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5EDC352C-BCC4-7CDA-31FA-2AA9C54055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>
            <a:extLst>
              <a:ext uri="{FF2B5EF4-FFF2-40B4-BE49-F238E27FC236}">
                <a16:creationId xmlns:a16="http://schemas.microsoft.com/office/drawing/2014/main" id="{5911EE9B-6990-37BA-2F61-FF7AAD95F25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2681AB8-EF97-844E-89DA-6F1716540DF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44F53A6-8CAC-C409-A86F-CB16A74E6B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B5288923-E4C3-BD82-7289-5D0A76B6D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9">
            <a:extLst>
              <a:ext uri="{FF2B5EF4-FFF2-40B4-BE49-F238E27FC236}">
                <a16:creationId xmlns:a16="http://schemas.microsoft.com/office/drawing/2014/main" id="{223B8668-78A9-71F6-17C0-65AA3874742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AC82758-8433-B643-AD31-3F098E46D93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98D9A30F-A501-9C1B-2FC6-6775C0876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65D8A703-E623-0619-9210-AC136DD8DC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9">
            <a:extLst>
              <a:ext uri="{FF2B5EF4-FFF2-40B4-BE49-F238E27FC236}">
                <a16:creationId xmlns:a16="http://schemas.microsoft.com/office/drawing/2014/main" id="{5D68C9FA-0881-AAB7-C6D0-2E3C277835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21C898-89C5-0047-BC7E-E77CFD32B74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BAE6A412-5313-5EA6-DEEB-93E7F2ED3D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08C07638-FDF2-380E-E217-C19A280B14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9">
            <a:extLst>
              <a:ext uri="{FF2B5EF4-FFF2-40B4-BE49-F238E27FC236}">
                <a16:creationId xmlns:a16="http://schemas.microsoft.com/office/drawing/2014/main" id="{44524764-D658-84BC-3C6F-3BEABEE6ADF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519CD8B-A28E-A945-8A1C-27FE1339972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77E9DE08-0282-CD1F-E768-33F88AA915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C9A90859-399D-A036-3AE7-315F4CC889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9">
            <a:extLst>
              <a:ext uri="{FF2B5EF4-FFF2-40B4-BE49-F238E27FC236}">
                <a16:creationId xmlns:a16="http://schemas.microsoft.com/office/drawing/2014/main" id="{5B533F6A-7EB6-61BB-E5E7-E3B76545122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A1E850-B7ED-8340-9BAA-F36F7E54FCF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5050445F-A55F-CE13-560E-B420691ED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52281298-DB13-E38B-D116-03DB05922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B83965-F634-E4B7-10E2-3C43558937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5C19D3-C8D5-104B-E82D-F5179BCD1B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A01CCB-7FBD-C7F7-6BE5-F5F9CF5FDB4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DF98C-4198-5940-ADA8-F072B16234D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8311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2BD479-2C8A-6C41-F571-F8111DC07ED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C14BEC-A1B6-312A-5A1C-EB4B51C62E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FA74C6-FB07-3938-264B-0D00D5B5C94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7E594-A2C8-3F4F-A2EF-75DACCAA105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1747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2500" y="301625"/>
            <a:ext cx="2265363" cy="6450013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6862" cy="6450013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1D597D-DF5A-9AB8-86DB-3779675817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9BA1A1-3CD2-63A3-E569-550C419A0DF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30CB0C-69B3-1F5B-6A8D-8D8853F8EE9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D4DFD-6CC0-4C40-96FC-8FF6A9EAE33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33514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4625" cy="1255713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CCE5782-7DF2-8300-3620-ED1C7442BC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404493-BFA5-E383-4D10-E352CA8451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8EE9C8-5E12-8954-9221-B7AC2127D8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922E7-E876-F649-A033-C17B81728BB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4499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27ECC5-571D-8C5E-9549-CA2BF3B1272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02923C-CE89-5813-29AA-549D6CF41B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3D8B28-355E-ECE2-F4F0-AC1927EEC4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13BD9-9620-E040-AA74-E7A182D1BD7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3722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8242EA-8483-9A1A-FD25-45E0935E94A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7933F4-AE9F-0ED1-41E1-C9A9D145DF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871F9C-091E-46B9-4EA3-D1A9CDABF0A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1797D-00E8-AF49-89AF-FF5FD9185BB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569798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6113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7B396B-88A6-AC9A-F2D3-D382E7724C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9B10391-A9EA-8620-7E19-AADAD539DA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F9BDA45-BDCC-B069-76C2-33F4D1E10C0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E02B9-1D05-B540-BB21-83CB98020CF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0298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1FA9B36-EC4C-E349-455A-BE814D497BF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C915955-104A-D1CE-2DB4-02516CCE8E2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D236128-F8E3-8766-24CA-FAA62CC95B7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AD67B-C163-D248-AB9F-5B0C86290F2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224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1262619-96CD-418D-D9E7-3E0BE33E345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674EC2-052F-3206-6BA4-F29900584CE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3104B5-0E63-8C35-D781-958E8671375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6660C-D65F-E94B-9D62-419FFC7E57A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37527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003636B-F90D-5834-157A-2B6F456E6F8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DB5E9C1-A5DB-C9F4-0689-CCF42DBE1C2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1970A23-D71A-8163-DE70-86FE931AE01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C0543-421B-594A-9656-F985CCB3B6B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86891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3279B64-3943-7EEE-BA9A-57B57218D8D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351ACE6-E41E-3C79-6AB3-F42B257E923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7407B32-9989-A60F-FA5A-7D94636A7F4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A7FA5-985A-B644-A1D0-A29CA15062D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09144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50AAC3A-EE86-4322-F71C-A3F31F7B491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FB3D4B8-4192-878D-B306-5D59E5AE4B1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4CF1FE8-39C1-B618-CF84-2D1F58D8EE0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54C76-B4D5-DA42-A06C-CE51A9BC42E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0569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EE17271A-55AF-320E-4665-F92E0236E5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4625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7B1BA24-F0D6-E07D-EB59-77CE59030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4625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AA6A05D-69F6-2692-A504-344C08670B9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1562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FBC538-8CE9-B864-46D2-A1252FFD010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89288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80B30BD-EB3B-B98B-800D-57FFA409319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1562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4130F3C-7024-DB44-BB6F-79B36DD616F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2919CE36-CD68-1990-0A39-A6BBF74701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36BB05E-5301-343D-008E-15D9B1F8DE5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7B00421D-4593-EEA9-A271-3278DC35ED1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338138"/>
            <a:ext cx="9359900" cy="6932612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Это состояние – особенность русского языка, ничего подобного нет ни в одном другом славянском языке, хотя конкуренция окончаний /</a:t>
            </a:r>
            <a:r>
              <a:rPr lang="de-CH" altLang="de-DE" sz="2800" dirty="0">
                <a:latin typeface="Times New Roman" panose="02020603050405020304" pitchFamily="18" charset="0"/>
              </a:rPr>
              <a:t>a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</a:rPr>
              <a:t> /</a:t>
            </a:r>
            <a:r>
              <a:rPr lang="de-CH" altLang="de-DE" sz="2800" dirty="0" err="1">
                <a:latin typeface="Times New Roman" panose="02020603050405020304" pitchFamily="18" charset="0"/>
              </a:rPr>
              <a:t>u</a:t>
            </a:r>
            <a:r>
              <a:rPr lang="de-CH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>
                <a:latin typeface="Times New Roman" panose="02020603050405020304" pitchFamily="18" charset="0"/>
              </a:rPr>
              <a:t> как таковая широко распространена в славянских языках (если конечно они сохраняют склонение существительного по падежам)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Это состояние является инновацией, его не было ни в праславянском ни в древнерусском языке (но также не было типов конкуренции окончаний /</a:t>
            </a:r>
            <a:r>
              <a:rPr lang="de-CH" altLang="de-DE" sz="2800" dirty="0">
                <a:latin typeface="Times New Roman" panose="02020603050405020304" pitchFamily="18" charset="0"/>
              </a:rPr>
              <a:t>a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</a:rPr>
              <a:t> /</a:t>
            </a:r>
            <a:r>
              <a:rPr lang="de-CH" altLang="de-DE" sz="2800" dirty="0" err="1">
                <a:latin typeface="Times New Roman" panose="02020603050405020304" pitchFamily="18" charset="0"/>
              </a:rPr>
              <a:t>u</a:t>
            </a:r>
            <a:r>
              <a:rPr lang="de-CH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>
                <a:latin typeface="Times New Roman" panose="02020603050405020304" pitchFamily="18" charset="0"/>
              </a:rPr>
              <a:t>, которые мы сегодня находим в других славянских языках, напр. в чешском, польском, украинском или словенском)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Первоначальное состояние можно наблюдать в старославянском или древнерусском. Дистрибуция окончаний определяется образцом склонения. Принцип является индоевропейским наследием, разные окончания имеют отношение к первоначальным основообразующим (тематическим) гласным. Ср. в древнерусском: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5DC1087C-581A-9714-5180-387BA0F51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80963"/>
            <a:ext cx="7942263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Bild 1" descr="Scannen.pdf">
            <a:extLst>
              <a:ext uri="{FF2B5EF4-FFF2-40B4-BE49-F238E27FC236}">
                <a16:creationId xmlns:a16="http://schemas.microsoft.com/office/drawing/2014/main" id="{46BA81DC-FC2C-A42E-C94F-932B30BAA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4356100"/>
            <a:ext cx="5792788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D16F278C-C887-C4BA-EB40-DFBACFBEF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80963"/>
            <a:ext cx="7942263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Bild 1" descr="Scannen.pdf">
            <a:extLst>
              <a:ext uri="{FF2B5EF4-FFF2-40B4-BE49-F238E27FC236}">
                <a16:creationId xmlns:a16="http://schemas.microsoft.com/office/drawing/2014/main" id="{A2E7BA50-5EF7-627D-5234-7603EBEB3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4356100"/>
            <a:ext cx="5792788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Oval 1">
            <a:extLst>
              <a:ext uri="{FF2B5EF4-FFF2-40B4-BE49-F238E27FC236}">
                <a16:creationId xmlns:a16="http://schemas.microsoft.com/office/drawing/2014/main" id="{1E88115C-F374-F9E4-0E3F-17DF4E234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63" y="6011863"/>
            <a:ext cx="792162" cy="2159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C5B11967-8E51-10E4-D45D-E509521BB05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9504362" cy="6932612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Образец с основой на -</a:t>
            </a:r>
            <a:r>
              <a:rPr lang="de-CH" altLang="de-DE" sz="2800" dirty="0">
                <a:latin typeface="Times New Roman" panose="02020603050405020304" pitchFamily="18" charset="0"/>
              </a:rPr>
              <a:t>*</a:t>
            </a:r>
            <a:r>
              <a:rPr lang="ru-RU" altLang="de-DE" sz="2800" i="1" dirty="0">
                <a:latin typeface="Times New Roman" panose="02020603050405020304" pitchFamily="18" charset="0"/>
              </a:rPr>
              <a:t>о</a:t>
            </a:r>
            <a:r>
              <a:rPr lang="ru-RU" altLang="de-DE" sz="2800" dirty="0">
                <a:latin typeface="Times New Roman" panose="02020603050405020304" pitchFamily="18" charset="0"/>
              </a:rPr>
              <a:t> (тип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городъ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дроугъ</a:t>
            </a:r>
            <a:r>
              <a:rPr lang="ru-RU" altLang="de-DE" sz="2800" dirty="0">
                <a:latin typeface="Times New Roman" panose="02020603050405020304" pitchFamily="18" charset="0"/>
              </a:rPr>
              <a:t>) широко распространен и продуктивен, образец с основой на</a:t>
            </a:r>
            <a:r>
              <a:rPr lang="cs-CZ" altLang="de-DE" sz="2800" dirty="0">
                <a:latin typeface="Times New Roman" panose="02020603050405020304" pitchFamily="18" charset="0"/>
              </a:rPr>
              <a:t> -*</a:t>
            </a:r>
            <a:r>
              <a:rPr lang="cs-CZ" altLang="de-DE" sz="2800" i="1" dirty="0">
                <a:latin typeface="Times New Roman" panose="02020603050405020304" pitchFamily="18" charset="0"/>
              </a:rPr>
              <a:t>u</a:t>
            </a:r>
            <a:r>
              <a:rPr lang="ru-RU" altLang="de-DE" sz="2800" dirty="0">
                <a:latin typeface="Times New Roman" panose="02020603050405020304" pitchFamily="18" charset="0"/>
              </a:rPr>
              <a:t> содержит всего несколько слов </a:t>
            </a:r>
            <a:r>
              <a:rPr lang="ru-RU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сынъ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домъ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волъ</a:t>
            </a:r>
            <a:r>
              <a:rPr lang="ru-RU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 хотя большинство из них имеет высокую частоту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Историческое развитие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такое, что парадигмы сливаются, но окончания обеих парадигм продолжают существовать по той или другой мере, ср. дат. п. с окончаниями </a:t>
            </a: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</a:rPr>
              <a:t>u / -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ovi</a:t>
            </a:r>
            <a:br>
              <a:rPr lang="ru-RU" altLang="de-DE" sz="2800" i="1" dirty="0">
                <a:latin typeface="Times New Roman" panose="02020603050405020304" pitchFamily="18" charset="0"/>
              </a:rPr>
            </a:br>
            <a:r>
              <a:rPr lang="ru-RU" altLang="de-DE" sz="2800" dirty="0">
                <a:latin typeface="Times New Roman" panose="02020603050405020304" pitchFamily="18" charset="0"/>
              </a:rPr>
              <a:t>в чешском или словацком, им. п. мн. ч. с окончаниями </a:t>
            </a: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</a:rPr>
              <a:t>i / </a:t>
            </a:r>
            <a:br>
              <a:rPr lang="ru-RU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 чешском или род. п. мн. ч. с окончаниями </a:t>
            </a: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DE" sz="2800" i="1" dirty="0">
                <a:latin typeface="Times New Roman" panose="02020603050405020304" pitchFamily="18" charset="0"/>
              </a:rPr>
              <a:t> / -ov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 русском. Окончание </a:t>
            </a:r>
            <a:r>
              <a:rPr lang="cs-CZ" altLang="de-DE" sz="2800" i="1" dirty="0">
                <a:latin typeface="Times New Roman" panose="02020603050405020304" pitchFamily="18" charset="0"/>
              </a:rPr>
              <a:t>-ov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(-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</a:t>
            </a:r>
            <a:r>
              <a:rPr lang="ru-RU" altLang="de-DE" sz="2800" i="1" dirty="0">
                <a:latin typeface="Times New Roman" panose="02020603050405020304" pitchFamily="18" charset="0"/>
              </a:rPr>
              <a:t>, -ев </a:t>
            </a:r>
            <a:r>
              <a:rPr lang="ru-RU" altLang="de-DE" sz="2800" dirty="0">
                <a:latin typeface="Times New Roman" panose="02020603050405020304" pitchFamily="18" charset="0"/>
              </a:rPr>
              <a:t>в русском, -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ů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 чешском) наверно самое успешное из окончаний старого склонения на </a:t>
            </a:r>
            <a:r>
              <a:rPr lang="cs-CZ" altLang="de-DE" sz="2800" dirty="0">
                <a:latin typeface="Times New Roman" panose="02020603050405020304" pitchFamily="18" charset="0"/>
              </a:rPr>
              <a:t>-*</a:t>
            </a:r>
            <a:r>
              <a:rPr lang="cs-CZ" altLang="de-DE" sz="2800" i="1" dirty="0">
                <a:latin typeface="Times New Roman" panose="02020603050405020304" pitchFamily="18" charset="0"/>
              </a:rPr>
              <a:t>u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Оппозиция окончаний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i="1" dirty="0">
                <a:latin typeface="Times New Roman" panose="02020603050405020304" pitchFamily="18" charset="0"/>
              </a:rPr>
              <a:t>-а/я </a:t>
            </a:r>
            <a:r>
              <a:rPr lang="ru-RU" altLang="de-DE" sz="2800" dirty="0">
                <a:latin typeface="Times New Roman" panose="02020603050405020304" pitchFamily="18" charset="0"/>
              </a:rPr>
              <a:t>того же происхождения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8D738ECA-4CE1-3EC4-76AA-CD37FC64DE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9504362" cy="6932612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исторической точки зрения это значит, что склонение основ на </a:t>
            </a:r>
            <a:r>
              <a:rPr lang="cs-CZ" altLang="de-DE" sz="2800" dirty="0">
                <a:latin typeface="Times New Roman" panose="02020603050405020304" pitchFamily="18" charset="0"/>
              </a:rPr>
              <a:t>-*</a:t>
            </a:r>
            <a:r>
              <a:rPr lang="cs-CZ" altLang="de-DE" sz="2800" i="1" dirty="0">
                <a:latin typeface="Times New Roman" panose="02020603050405020304" pitchFamily="18" charset="0"/>
              </a:rPr>
              <a:t>u</a:t>
            </a:r>
            <a:r>
              <a:rPr lang="ru-RU" altLang="de-DE" sz="2800" dirty="0">
                <a:latin typeface="Times New Roman" panose="02020603050405020304" pitchFamily="18" charset="0"/>
              </a:rPr>
              <a:t> как самостоятельная парадигма исчезла, но в то же время количество слов образующих окончания первоначального склонение на -*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u</a:t>
            </a:r>
            <a:r>
              <a:rPr lang="ru-RU" altLang="de-DE" sz="2800" dirty="0">
                <a:latin typeface="Times New Roman" panose="02020603050405020304" pitchFamily="18" charset="0"/>
              </a:rPr>
              <a:t> (между ними и род. п. ед. ч.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) резко повысилось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Функциональное различие между этими двумя окончаниями, как оно описано у Виноградова или Исаченко, невозможно  наблюдать на протяжении многих веков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По видимому, основные черты современного состояния формируются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или появляются на поверхности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только в </a:t>
            </a:r>
            <a:r>
              <a:rPr lang="cs-CZ" altLang="de-DE" sz="2800" dirty="0">
                <a:latin typeface="Times New Roman" panose="02020603050405020304" pitchFamily="18" charset="0"/>
              </a:rPr>
              <a:t>XVIII </a:t>
            </a:r>
            <a:r>
              <a:rPr lang="ru-RU" altLang="de-DE" sz="2800" dirty="0">
                <a:latin typeface="Times New Roman" panose="02020603050405020304" pitchFamily="18" charset="0"/>
              </a:rPr>
              <a:t>в.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9EFB7523-6D2D-7676-9479-9DE8EFE5B5E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76263" y="482600"/>
            <a:ext cx="9215437" cy="6500813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cs-CZ" altLang="de-DE" sz="2800" dirty="0" err="1">
                <a:latin typeface="Times New Roman" panose="02020603050405020304" pitchFamily="18" charset="0"/>
              </a:rPr>
              <a:t>Bahensky</a:t>
            </a:r>
            <a:r>
              <a:rPr lang="cs-CZ" altLang="de-DE" sz="2800" dirty="0">
                <a:latin typeface="Times New Roman" panose="02020603050405020304" pitchFamily="18" charset="0"/>
              </a:rPr>
              <a:t> (2011)</a:t>
            </a:r>
            <a:r>
              <a:rPr lang="ru-RU" altLang="de-DE" sz="2800" dirty="0">
                <a:latin typeface="Times New Roman" panose="02020603050405020304" pitchFamily="18" charset="0"/>
              </a:rPr>
              <a:t> выдвигает гипотезу о том, что корни сегодняшней дифференциации следует искать в развитии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паукального</a:t>
            </a:r>
            <a:r>
              <a:rPr lang="ru-RU" altLang="de-DE" sz="2800" dirty="0">
                <a:latin typeface="Times New Roman" panose="02020603050405020304" pitchFamily="18" charset="0"/>
              </a:rPr>
              <a:t> род. п. ед. ч.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ru-RU" altLang="de-DE" sz="2800" dirty="0">
                <a:latin typeface="Times New Roman" panose="02020603050405020304" pitchFamily="18" charset="0"/>
              </a:rPr>
              <a:t> после числительных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два, три, четыре</a:t>
            </a:r>
            <a:r>
              <a:rPr lang="ru-RU" altLang="de-DE" sz="2800" dirty="0">
                <a:latin typeface="Times New Roman" panose="02020603050405020304" pitchFamily="18" charset="0"/>
              </a:rPr>
              <a:t> (возникшего из бывшего им. п.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дв</a:t>
            </a:r>
            <a:r>
              <a:rPr lang="ru-RU" altLang="de-DE" sz="2800" dirty="0">
                <a:latin typeface="Times New Roman" panose="02020603050405020304" pitchFamily="18" charset="0"/>
              </a:rPr>
              <a:t>. ч. м. р. с тем же гласным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ru-RU" altLang="de-DE" sz="2800" dirty="0">
                <a:latin typeface="Times New Roman" panose="02020603050405020304" pitchFamily="18" charset="0"/>
              </a:rPr>
              <a:t>, ср. СТОЛА «два стола»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DE" sz="2800" dirty="0">
                <a:latin typeface="Times New Roman" panose="02020603050405020304" pitchFamily="18" charset="0"/>
              </a:rPr>
              <a:t>.).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Согласно Б.,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так стало знаком счетных существительных (тех, которые можно связать с числительными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два, три, четыре</a:t>
            </a:r>
            <a:r>
              <a:rPr lang="ru-RU" altLang="de-DE" sz="2800" dirty="0">
                <a:latin typeface="Times New Roman" panose="02020603050405020304" pitchFamily="18" charset="0"/>
              </a:rPr>
              <a:t>), а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стало знаком несчетных существительных, тех, которые нельзя связать с числительными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два, три, четыре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Таким образом могла возникнуть оппозиция, которую считают некоторые русисты падежной, когда обозначают формы типа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много</a:t>
            </a:r>
            <a:r>
              <a:rPr lang="cs-CZ" altLang="de-DE" sz="2800" i="1" dirty="0">
                <a:latin typeface="Times New Roman" panose="02020603050405020304" pitchFamily="18" charset="0"/>
              </a:rPr>
              <a:t>)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чаю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сахару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как особенную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грамему</a:t>
            </a:r>
            <a:r>
              <a:rPr lang="ru-RU" altLang="de-DE" sz="2800" dirty="0">
                <a:latin typeface="Times New Roman" panose="02020603050405020304" pitchFamily="18" charset="0"/>
              </a:rPr>
              <a:t> (или частичную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грамему</a:t>
            </a:r>
            <a:r>
              <a:rPr lang="ru-RU" altLang="de-DE" sz="2800" dirty="0">
                <a:latin typeface="Times New Roman" panose="02020603050405020304" pitchFamily="18" charset="0"/>
              </a:rPr>
              <a:t>) падежной системы русского литературного языка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24D11AF9-631A-BBC0-0684-6EF127C7C19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360363"/>
            <a:ext cx="9359900" cy="6911975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Эта оппозиция продолжала развиваться на протяжении последних 250 лет истории русского языка. Относительно обширные свидетельства дает работа Панова и др., опубликованная в 1968 г.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Авторы провели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эксцерпции</a:t>
            </a:r>
            <a:r>
              <a:rPr lang="ru-RU" altLang="de-DE" sz="2800" dirty="0">
                <a:latin typeface="Times New Roman" panose="02020603050405020304" pitchFamily="18" charset="0"/>
              </a:rPr>
              <a:t> литературы, как практически ориентированной литературы (рецепты, поваренные книги) так и художественной литературы, и связали этот метод с анкетным опросом и с записью спонтанной разговорной речи (в некоторых магазинах трех советских городов)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Результаты  следующие: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AB55D36C-05DC-CEC8-9DB2-5EF77DFAA9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5721350"/>
            <a:ext cx="9070975" cy="1262063"/>
          </a:xfrm>
        </p:spPr>
        <p:txBody>
          <a:bodyPr tIns="248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Эксцерпция поваренных книг</a:t>
            </a:r>
            <a:endParaRPr lang="de-CH" altLang="de-DE" sz="2800">
              <a:latin typeface="Times New Roman" panose="02020603050405020304" pitchFamily="18" charset="0"/>
            </a:endParaRPr>
          </a:p>
        </p:txBody>
      </p:sp>
      <p:pic>
        <p:nvPicPr>
          <p:cNvPr id="48131" name="Picture 2">
            <a:extLst>
              <a:ext uri="{FF2B5EF4-FFF2-40B4-BE49-F238E27FC236}">
                <a16:creationId xmlns:a16="http://schemas.microsoft.com/office/drawing/2014/main" id="{3BBA504E-9413-7768-BECD-DADAC8035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44463"/>
            <a:ext cx="8640763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5C54F25E-7C4E-A809-AD13-047B02C587F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431337" cy="705643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Этому отвечает и развитие в художественных произведениях подвергаемых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эксцерпции</a:t>
            </a:r>
            <a:r>
              <a:rPr lang="ru-RU" altLang="de-DE" sz="2800" dirty="0">
                <a:latin typeface="Times New Roman" panose="02020603050405020304" pitchFamily="18" charset="0"/>
              </a:rPr>
              <a:t>, но это развитие произошло медленнее</a:t>
            </a:r>
            <a:r>
              <a:rPr lang="de-CH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dirty="0">
                <a:latin typeface="Times New Roman" panose="02020603050405020304" pitchFamily="18" charset="0"/>
              </a:rPr>
              <a:t>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является более стабильным, чем в рецептах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Интересно также то, что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 материале Панова и его коллектива была частота окончания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в начале столетия более высокая в поваренных книгах, чем в художественной литературе, но в 60-х годах это было наоборот. Это по видимому значит, что в деловых текстах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в род. п. ед. ч. м. р. больше не употреблялось так часто, как раньше, но в художественной литературе оно осталось из-за консерватизма этого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жанра или как средство стилизованной разговорной речи персонажей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92B017C4-2465-6C8F-CE16-EA17D65922E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431337" cy="705643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Анкетный опрос показывает те же тенденции: в группах информаторов родившихся между 1870 и 1949 г.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«популярность» нас интересующего окончания постепенно снижается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3060A148-130E-CA6C-5081-75904C3A37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Актуальные процессы морфологии: сущест-вительное </a:t>
            </a:r>
            <a:r>
              <a:rPr lang="de-CH" altLang="de-DE" sz="3200">
                <a:latin typeface="Times New Roman" panose="02020603050405020304" pitchFamily="18" charset="0"/>
              </a:rPr>
              <a:t>I (</a:t>
            </a:r>
            <a:r>
              <a:rPr lang="ru-RU" altLang="de-DE" sz="3200">
                <a:latin typeface="Times New Roman" panose="02020603050405020304" pitchFamily="18" charset="0"/>
              </a:rPr>
              <a:t>род. и пред. п. ед. ч. м. р. на -</a:t>
            </a:r>
            <a:r>
              <a:rPr lang="ru-RU" altLang="de-DE" sz="3200" i="1">
                <a:latin typeface="Times New Roman" panose="02020603050405020304" pitchFamily="18" charset="0"/>
              </a:rPr>
              <a:t>у/ю</a:t>
            </a:r>
            <a:r>
              <a:rPr lang="de-CH" altLang="de-DE" sz="32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CA2C57CF-AFFF-8BE2-66D0-1B3E458641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359900" cy="5646738"/>
          </a:xfrm>
        </p:spPr>
        <p:txBody>
          <a:bodyPr tIns="24840"/>
          <a:lstStyle/>
          <a:p>
            <a:pPr marL="427038" indent="-322263" eaLnBrk="1"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A)  </a:t>
            </a:r>
            <a:r>
              <a:rPr lang="ru-RU" altLang="de-DE" sz="2800">
                <a:latin typeface="Times New Roman" panose="02020603050405020304" pitchFamily="18" charset="0"/>
              </a:rPr>
              <a:t>Род. п. ед. ч. м. р. на -</a:t>
            </a:r>
            <a:r>
              <a:rPr lang="ru-RU" altLang="de-DE" sz="2800" i="1">
                <a:latin typeface="Times New Roman" panose="02020603050405020304" pitchFamily="18" charset="0"/>
              </a:rPr>
              <a:t>у/ю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</a:p>
          <a:p>
            <a:pPr marL="427038" indent="-322263" eaLnBrk="1"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Род. п. ед. ч. м. р. на -</a:t>
            </a:r>
            <a:r>
              <a:rPr lang="ru-RU" altLang="de-DE" sz="2800" i="1">
                <a:latin typeface="Times New Roman" panose="02020603050405020304" pitchFamily="18" charset="0"/>
              </a:rPr>
              <a:t>у/ю </a:t>
            </a:r>
            <a:r>
              <a:rPr lang="ru-RU" altLang="de-DE" sz="2800">
                <a:latin typeface="Times New Roman" panose="02020603050405020304" pitchFamily="18" charset="0"/>
              </a:rPr>
              <a:t>типа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 i="1">
                <a:latin typeface="Times New Roman" panose="02020603050405020304" pitchFamily="18" charset="0"/>
              </a:rPr>
              <a:t>(много)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 i="1">
                <a:latin typeface="Times New Roman" panose="02020603050405020304" pitchFamily="18" charset="0"/>
              </a:rPr>
              <a:t>чаю, сахару, народу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–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классическая тема лингвистической русистики, писали о нем такие лингвисты как Р. О. Якобсон, И. А. Мельчук или Б. А. Успенский и др.</a:t>
            </a:r>
            <a:endParaRPr lang="de-CH" altLang="de-DE" sz="2800">
              <a:latin typeface="Times New Roman" panose="02020603050405020304" pitchFamily="18" charset="0"/>
            </a:endParaRPr>
          </a:p>
          <a:p>
            <a:pPr marL="427038" indent="-322263" eaLnBrk="1"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Интересны прежде всего семантические аспекты, позиция в системе (является ли «второй родительный» самостоя-тельным падежом или вариантом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родительного?), но и синтаксические и стилистические вопросы</a:t>
            </a:r>
          </a:p>
          <a:p>
            <a:pPr marL="427038" indent="-322263" eaLnBrk="1"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</a:pP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A7F099A8-FD58-09FB-890D-C873960DD7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7700" y="6010275"/>
            <a:ext cx="9070975" cy="1262063"/>
          </a:xfrm>
        </p:spPr>
        <p:txBody>
          <a:bodyPr tIns="248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Результаты анкетного опроса</a:t>
            </a:r>
            <a:endParaRPr lang="de-CH" altLang="de-DE" sz="2800">
              <a:latin typeface="Times New Roman" panose="02020603050405020304" pitchFamily="18" charset="0"/>
            </a:endParaRPr>
          </a:p>
        </p:txBody>
      </p:sp>
      <p:pic>
        <p:nvPicPr>
          <p:cNvPr id="54275" name="Picture 2">
            <a:extLst>
              <a:ext uri="{FF2B5EF4-FFF2-40B4-BE49-F238E27FC236}">
                <a16:creationId xmlns:a16="http://schemas.microsoft.com/office/drawing/2014/main" id="{3A857AC8-FF46-5739-5164-26FAA6DCD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11163"/>
            <a:ext cx="8856663" cy="585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E7B73469-23F0-7694-B260-B6EA5E72AF0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9504362" cy="6551612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Роль играет и синтаксический контекст: так, как мы читали у Виноградова (изданного приблизительно за 10 лет до исследований Панова и его коллектива), и здесь видно, что в именной группе с атрибутом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стакан крепкого чаю (стакан крепкого чая)</a:t>
            </a:r>
            <a:r>
              <a:rPr lang="ru-RU" altLang="de-DE" sz="2800" dirty="0">
                <a:latin typeface="Times New Roman" panose="02020603050405020304" pitchFamily="18" charset="0"/>
              </a:rPr>
              <a:t>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сохраняется хуже, чем без атрибута (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стакан чаю</a:t>
            </a:r>
            <a:r>
              <a:rPr lang="ru-RU" altLang="de-DE" sz="2800" dirty="0">
                <a:latin typeface="Times New Roman" panose="02020603050405020304" pitchFamily="18" charset="0"/>
              </a:rPr>
              <a:t>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стакан чая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Наоборот специализированный партитив лучше сохраняется после переходных глаголов, чем после именных или наречных квантификаторов: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налить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кипятку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прибавить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перцу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положить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творогу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DE" sz="2800" dirty="0">
                <a:latin typeface="Times New Roman" panose="02020603050405020304" pitchFamily="18" charset="0"/>
              </a:rPr>
              <a:t>. Интересно, что здесь конкуренция не только с основным родительным падежом, но и с винительным падежом.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FE0FD548-865D-2E02-A51D-6B895614ABA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9504362" cy="6551612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Можно возразить, что между ними семантическая разница (часть или целое), однако развитие в других славянских языках показывает, что это не предотвращает исчезновение разделительного родительного как такового, ср. ч. </a:t>
            </a:r>
            <a:r>
              <a:rPr lang="cs-CZ" altLang="de-DE" sz="2800" i="1" dirty="0">
                <a:latin typeface="Times New Roman" panose="02020603050405020304" pitchFamily="18" charset="0"/>
              </a:rPr>
              <a:t>Dej mi vody / vodu!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 У Панова и др. это видно в материале из магазинов, где часто употребляется винительный падеж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0143F7DB-110C-3B31-7D22-B0C8DF7DA3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250825"/>
            <a:ext cx="9431338" cy="6480175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Роль играют также отдельные лексемы: лексемы с высокой частотой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чай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или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сахар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лучше сохраняют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, чем менее частые существительные или существительные иностранного происхождения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лимонад, бульон, желатин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итд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Анкетный метод конечно имеет свои проблемы, раз мы знаем, что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имеет разговорный оттенок, нельзя исключить, что некоторые информаторы его в анкете не приводят, потому что не уверены, что оно «правильное», «литературное»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итд</a:t>
            </a:r>
            <a:r>
              <a:rPr lang="ru-RU" altLang="de-DE" sz="2800" dirty="0">
                <a:latin typeface="Times New Roman" panose="02020603050405020304" pitchFamily="18" charset="0"/>
              </a:rPr>
              <a:t>., но это не обязательно значит, что его вообще не употребляют.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Региональное происхождение информаторов роли не играло (Крысин 1974)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00CDA072-4824-C0DE-EBD3-CCA71A3D65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539750"/>
            <a:ext cx="9431338" cy="6480175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Бремер использует только письменные источники, конкретно НКРЯ, где он следует род. п. ед. ч. м. р. на 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с 1801 до 2006 г.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этом материале частота окончания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снижается очень медленно, но кажется, что в конце периода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с 2000 г., процесс ускоряется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Роль синтаксических контекстов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атрибуты с одной стороны, переходные глаголы с другой) та же самая, но более выразительна, чем раньше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У специального собирательного существительного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народ</a:t>
            </a:r>
            <a:r>
              <a:rPr lang="ru-RU" altLang="de-DE" sz="2800" dirty="0">
                <a:latin typeface="Times New Roman" panose="02020603050405020304" pitchFamily="18" charset="0"/>
              </a:rPr>
              <a:t> по разному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ведут себя разные квантификаторы: существительные чаще всего не связываются с окончанием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(масса народа)</a:t>
            </a:r>
            <a:r>
              <a:rPr lang="ru-RU" altLang="de-DE" sz="2800" dirty="0">
                <a:latin typeface="Times New Roman" panose="02020603050405020304" pitchFamily="18" charset="0"/>
              </a:rPr>
              <a:t>, а наречия все еще связываются </a:t>
            </a:r>
            <a:r>
              <a:rPr lang="ru-RU" altLang="de-DE" sz="2800" i="1" dirty="0">
                <a:latin typeface="Times New Roman" panose="02020603050405020304" pitchFamily="18" charset="0"/>
              </a:rPr>
              <a:t>(много народу)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B769963E-D99F-40D7-8FEC-829691E70B1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359900" cy="6840538"/>
          </a:xfrm>
        </p:spPr>
        <p:txBody>
          <a:bodyPr tIns="24840" anchor="t"/>
          <a:lstStyle/>
          <a:p>
            <a:pPr marL="428625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</a:rPr>
              <a:t>Brehmer</a:t>
            </a:r>
            <a:r>
              <a:rPr lang="ru-RU" altLang="de-DE" sz="2800" dirty="0">
                <a:latin typeface="Times New Roman" panose="02020603050405020304" pitchFamily="18" charset="0"/>
              </a:rPr>
              <a:t> (2006)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</a:t>
            </a:r>
            <a:r>
              <a:rPr lang="cs-CZ" altLang="de-DE" sz="2800" dirty="0">
                <a:latin typeface="Times New Roman" panose="02020603050405020304" pitchFamily="18" charset="0"/>
              </a:rPr>
              <a:t>. 62-64</a:t>
            </a:r>
          </a:p>
          <a:p>
            <a:pPr marL="428625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28625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конце концов можно констатировать, что происходит постепенная </a:t>
            </a:r>
            <a:r>
              <a:rPr lang="ru-RU" altLang="de-DE" sz="2800" b="1" dirty="0" err="1">
                <a:latin typeface="Times New Roman" panose="02020603050405020304" pitchFamily="18" charset="0"/>
              </a:rPr>
              <a:t>фразеологизация</a:t>
            </a:r>
            <a:r>
              <a:rPr lang="ru-RU" altLang="de-DE" sz="2800" dirty="0">
                <a:latin typeface="Times New Roman" panose="02020603050405020304" pitchFamily="18" charset="0"/>
              </a:rPr>
              <a:t> контекстов не только для окончания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как такового, но и в его партитивном значении 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28625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другой стороны утверждают Касаткин/Клобуков/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Лекант</a:t>
            </a:r>
            <a:r>
              <a:rPr lang="ru-RU" altLang="de-DE" sz="2800" dirty="0">
                <a:latin typeface="Times New Roman" panose="02020603050405020304" pitchFamily="18" charset="0"/>
              </a:rPr>
              <a:t> (1995: 234): «Партитив формально противопоставлен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род.п</a:t>
            </a:r>
            <a:r>
              <a:rPr lang="ru-RU" altLang="de-DE" sz="2800" dirty="0">
                <a:latin typeface="Times New Roman" panose="02020603050405020304" pitchFamily="18" charset="0"/>
              </a:rPr>
              <a:t>. лишь у некоторых неодушевленных существительных мужского рода </a:t>
            </a:r>
            <a:r>
              <a:rPr lang="de-CH" altLang="de-DE" sz="2800" dirty="0">
                <a:latin typeface="Times New Roman" panose="02020603050405020304" pitchFamily="18" charset="0"/>
              </a:rPr>
              <a:t>I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субст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скл</a:t>
            </a:r>
            <a:r>
              <a:rPr lang="ru-RU" altLang="de-DE" sz="2800" dirty="0">
                <a:latin typeface="Times New Roman" panose="02020603050405020304" pitchFamily="18" charset="0"/>
              </a:rPr>
              <a:t>. С вещественным или собирательным значением. (</a:t>
            </a:r>
            <a:r>
              <a:rPr lang="ru-RU" altLang="de-DE" sz="2800" u="sng" dirty="0">
                <a:latin typeface="Times New Roman" panose="02020603050405020304" pitchFamily="18" charset="0"/>
              </a:rPr>
              <a:t>Таких существительных около 370</a:t>
            </a:r>
            <a:r>
              <a:rPr lang="de-CH" altLang="de-DE" sz="2800" u="sng" dirty="0">
                <a:latin typeface="Times New Roman" panose="02020603050405020304" pitchFamily="18" charset="0"/>
              </a:rPr>
              <a:t>; </a:t>
            </a:r>
            <a:r>
              <a:rPr lang="ru-RU" altLang="de-DE" sz="2800" u="sng" dirty="0">
                <a:latin typeface="Times New Roman" panose="02020603050405020304" pitchFamily="18" charset="0"/>
              </a:rPr>
              <a:t>из них 29</a:t>
            </a:r>
            <a:r>
              <a:rPr lang="ru-RU" altLang="de-DE" sz="2800" dirty="0">
                <a:latin typeface="Times New Roman" panose="02020603050405020304" pitchFamily="18" charset="0"/>
              </a:rPr>
              <a:t> –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деминутивы</a:t>
            </a:r>
            <a:r>
              <a:rPr lang="ru-RU" altLang="de-DE" sz="2800" dirty="0">
                <a:latin typeface="Times New Roman" panose="02020603050405020304" pitchFamily="18" charset="0"/>
              </a:rPr>
              <a:t>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чаёк, сахарок, огонёк</a:t>
            </a:r>
            <a:r>
              <a:rPr lang="ru-RU" altLang="de-DE" sz="2800" dirty="0">
                <a:latin typeface="Times New Roman" panose="02020603050405020304" pitchFamily="18" charset="0"/>
              </a:rPr>
              <a:t>, для которых в принципе невозможно или затруднено образование форм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род.п</a:t>
            </a:r>
            <a:r>
              <a:rPr lang="ru-RU" altLang="de-DE" sz="2800" dirty="0">
                <a:latin typeface="Times New Roman" panose="02020603050405020304" pitchFamily="18" charset="0"/>
              </a:rPr>
              <a:t>. с окончанием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).» (</a:t>
            </a:r>
            <a:r>
              <a:rPr lang="cs-CZ" altLang="de-DE" sz="2800" dirty="0">
                <a:latin typeface="Times New Roman" panose="02020603050405020304" pitchFamily="18" charset="0"/>
              </a:rPr>
              <a:t>! - MG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B769963E-D99F-40D7-8FEC-829691E70B1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359900" cy="6840538"/>
          </a:xfrm>
        </p:spPr>
        <p:txBody>
          <a:bodyPr tIns="24840" anchor="t"/>
          <a:lstStyle/>
          <a:p>
            <a:pPr marL="428625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Интересным является как количество 370 существительных, образующих эту форму в принципе, так и количество 29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деминутивов</a:t>
            </a:r>
            <a:r>
              <a:rPr lang="ru-RU" altLang="de-DE" sz="2800" dirty="0">
                <a:latin typeface="Times New Roman" panose="02020603050405020304" pitchFamily="18" charset="0"/>
              </a:rPr>
              <a:t>, для которых она облигаторная (я предполагаю, что в партитивном смысле, авторы об этом прямо не пишут). В Грамматическом словаре А. А. Зализняка</a:t>
            </a:r>
            <a:r>
              <a:rPr lang="de-DE" altLang="de-DE" sz="2800" dirty="0">
                <a:latin typeface="Times New Roman" panose="02020603050405020304" pitchFamily="18" charset="0"/>
              </a:rPr>
              <a:t> (2003, 2008) </a:t>
            </a:r>
            <a:r>
              <a:rPr lang="ru-RU" altLang="de-DE" sz="2800" dirty="0">
                <a:latin typeface="Times New Roman" panose="02020603050405020304" pitchFamily="18" charset="0"/>
              </a:rPr>
              <a:t>я нашел даже около 430 существительных с пометой Р2</a:t>
            </a:r>
            <a:r>
              <a:rPr lang="de-DE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Но можно себе задать вопрос, отвечает ли это действительно состоянию современного русского литературного языка – по какой мере выступают эти формы  в современных текстах? Откуда взялось 29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деминутивов</a:t>
            </a:r>
            <a:r>
              <a:rPr lang="ru-RU" altLang="de-DE" sz="2800" dirty="0">
                <a:latin typeface="Times New Roman" panose="02020603050405020304" pitchFamily="18" charset="0"/>
              </a:rPr>
              <a:t> с обязательным генитивом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...?</a:t>
            </a:r>
          </a:p>
        </p:txBody>
      </p:sp>
    </p:spTree>
    <p:extLst>
      <p:ext uri="{BB962C8B-B14F-4D97-AF65-F5344CB8AC3E}">
        <p14:creationId xmlns:p14="http://schemas.microsoft.com/office/powerpoint/2010/main" val="27196267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1C5BC9-5514-B3DB-71E0-674BE0043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FA2C0580-138A-2704-DDD0-7A27359D2DF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359900" cy="6840538"/>
          </a:xfrm>
        </p:spPr>
        <p:txBody>
          <a:bodyPr tIns="24840" anchor="t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Актуальная дипломная работа (</a:t>
            </a:r>
            <a:r>
              <a:rPr lang="cs-CZ" altLang="de-DE" sz="2800" dirty="0">
                <a:latin typeface="Times New Roman" panose="02020603050405020304" pitchFamily="18" charset="0"/>
              </a:rPr>
              <a:t>K. </a:t>
            </a:r>
            <a:r>
              <a:rPr lang="cs-CZ" altLang="de-DE" sz="2800" dirty="0" err="1">
                <a:latin typeface="Times New Roman" panose="02020603050405020304" pitchFamily="18" charset="0"/>
              </a:rPr>
              <a:t>Kovaleva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Partitivní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genitiv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ruštině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frekvence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jeho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užívání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kuchařských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knihách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2025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Корпус </a:t>
            </a:r>
            <a:r>
              <a:rPr lang="cs-CZ" altLang="de-DE" sz="2800" dirty="0">
                <a:latin typeface="Times New Roman" panose="02020603050405020304" pitchFamily="18" charset="0"/>
              </a:rPr>
              <a:t>40 </a:t>
            </a:r>
            <a:r>
              <a:rPr lang="ru-RU" altLang="de-DE" sz="2800" dirty="0">
                <a:latin typeface="Times New Roman" panose="02020603050405020304" pitchFamily="18" charset="0"/>
              </a:rPr>
              <a:t>поваренных книг из 1972-2015 гг. (продолжение исследований М. Панова)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Автор нашла между сотнями примеров род.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пад</a:t>
            </a:r>
            <a:r>
              <a:rPr lang="ru-RU" altLang="de-DE" sz="2800" dirty="0">
                <a:latin typeface="Times New Roman" panose="02020603050405020304" pitchFamily="18" charset="0"/>
              </a:rPr>
              <a:t>. с партитивным значением всего 9(!) релевантных с формой партитивного родительного с окончанием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/-</a:t>
            </a:r>
            <a:r>
              <a:rPr lang="ru-RU" altLang="de-DE" sz="2800" i="1" dirty="0">
                <a:latin typeface="Times New Roman" panose="02020603050405020304" pitchFamily="18" charset="0"/>
              </a:rPr>
              <a:t>ю</a:t>
            </a:r>
            <a:r>
              <a:rPr lang="ru-RU" altLang="de-DE" sz="2800" dirty="0">
                <a:latin typeface="Times New Roman" panose="02020603050405020304" pitchFamily="18" charset="0"/>
              </a:rPr>
              <a:t>: 4х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сахару</a:t>
            </a:r>
            <a:r>
              <a:rPr lang="ru-RU" altLang="de-DE" sz="2800" dirty="0">
                <a:latin typeface="Times New Roman" panose="02020603050405020304" pitchFamily="18" charset="0"/>
              </a:rPr>
              <a:t>, 2х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кипятку</a:t>
            </a:r>
            <a:r>
              <a:rPr lang="ru-RU" altLang="de-DE" sz="2800" dirty="0">
                <a:latin typeface="Times New Roman" panose="02020603050405020304" pitchFamily="18" charset="0"/>
              </a:rPr>
              <a:t> и 3х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чаю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Это не случайно – </a:t>
            </a:r>
            <a:r>
              <a:rPr lang="cs-CZ" altLang="de-DE" sz="2800" dirty="0" err="1">
                <a:latin typeface="Times New Roman" panose="02020603050405020304" pitchFamily="18" charset="0"/>
              </a:rPr>
              <a:t>Brehmer</a:t>
            </a:r>
            <a:r>
              <a:rPr lang="cs-CZ" altLang="de-DE" sz="2800" dirty="0">
                <a:latin typeface="Times New Roman" panose="02020603050405020304" pitchFamily="18" charset="0"/>
              </a:rPr>
              <a:t> (2006) </a:t>
            </a:r>
            <a:r>
              <a:rPr lang="ru-RU" altLang="de-DE" sz="2800" dirty="0">
                <a:latin typeface="Times New Roman" panose="02020603050405020304" pitchFamily="18" charset="0"/>
              </a:rPr>
              <a:t>показал, что именно слова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сахар</a:t>
            </a:r>
            <a:r>
              <a:rPr lang="ru-RU" altLang="de-DE" sz="2800" dirty="0">
                <a:latin typeface="Times New Roman" panose="02020603050405020304" pitchFamily="18" charset="0"/>
              </a:rPr>
              <a:t> 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чай</a:t>
            </a:r>
            <a:r>
              <a:rPr lang="ru-RU" altLang="de-DE" sz="2800" dirty="0">
                <a:latin typeface="Times New Roman" panose="02020603050405020304" pitchFamily="18" charset="0"/>
              </a:rPr>
              <a:t> форму сохраняют чаще всех.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Кроме одного примера все эти 9 примеров находятся в двух произведениях, которые показывают облегченный, иногда иронический разговорный стиль с элементами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653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13AA6E-2C28-CFA0-047B-6C101B50A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C9175633-73E0-B0F4-D93E-1A3FB52C219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359900" cy="6840538"/>
          </a:xfrm>
        </p:spPr>
        <p:txBody>
          <a:bodyPr tIns="24840" anchor="t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диалога </a:t>
            </a:r>
            <a:r>
              <a:rPr lang="ru-RU" altLang="de-DE" sz="2800" i="1" dirty="0">
                <a:latin typeface="Times New Roman" panose="02020603050405020304" pitchFamily="18" charset="0"/>
              </a:rPr>
              <a:t>(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S.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забыли ли вы случайно помыть посуду — чашку, тарелку, ложку, нож, чайник для заварки? Не забыли? Тогда, извинит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Спокойной ночи, дорогие друзья!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С другой стороны между примерами автор нашла отдельный пример с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аттрибутом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пусть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выпьет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крепкого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чёрного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чаю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количеством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сахара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завтракает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4473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A8643C-237B-F0B6-23C9-16A06E34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8B199432-FED5-CDF5-4E69-71469E873A0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359900" cy="6840538"/>
          </a:xfrm>
        </p:spPr>
        <p:txBody>
          <a:bodyPr tIns="24840" anchor="t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можно сказать: партитивный род. п. на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-у/-ю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половине </a:t>
            </a:r>
            <a:r>
              <a:rPr lang="cs-CZ" altLang="de-DE" sz="280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altLang="de-DE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практически исчез из поваренных книг. Он остаётся в отдельных примерах, наверно более или менее фразеологически вязанных и как стилистическое средство.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altLang="de-DE" sz="2800" dirty="0">
                <a:latin typeface="Times New Roman" panose="02020603050405020304" pitchFamily="18" charset="0"/>
              </a:rPr>
              <a:t>В прямом сочетании с глаголом в материале доминирует вин. п. над род. п. независимо от его окончания. </a:t>
            </a:r>
          </a:p>
        </p:txBody>
      </p:sp>
    </p:spTree>
    <p:extLst>
      <p:ext uri="{BB962C8B-B14F-4D97-AF65-F5344CB8AC3E}">
        <p14:creationId xmlns:p14="http://schemas.microsoft.com/office/powerpoint/2010/main" val="35127038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6E2AE8A0-2FAD-37A3-3EEE-54FE800B269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79388"/>
            <a:ext cx="9540875" cy="727233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Панов, М. В. и др. 1968.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Морфология и синтаксис современного русского литературного языка</a:t>
            </a:r>
            <a:r>
              <a:rPr lang="ru-RU" altLang="de-DE" sz="2800" dirty="0">
                <a:latin typeface="Times New Roman" panose="02020603050405020304" pitchFamily="18" charset="0"/>
              </a:rPr>
              <a:t>. Москва. (Русский язык и советское общество </a:t>
            </a:r>
            <a:r>
              <a:rPr lang="de-CH" altLang="de-DE" sz="2800" dirty="0">
                <a:latin typeface="Times New Roman" panose="02020603050405020304" pitchFamily="18" charset="0"/>
              </a:rPr>
              <a:t>[3]) (</a:t>
            </a:r>
            <a:r>
              <a:rPr lang="ru-RU" altLang="de-DE" sz="2800" dirty="0">
                <a:latin typeface="Times New Roman" panose="02020603050405020304" pitchFamily="18" charset="0"/>
              </a:rPr>
              <a:t>с</a:t>
            </a:r>
            <a:r>
              <a:rPr lang="de-CH" altLang="de-DE" sz="2800" dirty="0">
                <a:latin typeface="Times New Roman" panose="02020603050405020304" pitchFamily="18" charset="0"/>
              </a:rPr>
              <a:t>. 175-200)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Brehmer, B. 2009. </a:t>
            </a:r>
            <a:r>
              <a:rPr lang="de-CH" altLang="de-DE" sz="2800" dirty="0" err="1">
                <a:latin typeface="Times New Roman" panose="02020603050405020304" pitchFamily="18" charset="0"/>
              </a:rPr>
              <a:t>Changes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and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persistencies</a:t>
            </a:r>
            <a:r>
              <a:rPr lang="de-CH" altLang="de-DE" sz="2800" dirty="0">
                <a:latin typeface="Times New Roman" panose="02020603050405020304" pitchFamily="18" charset="0"/>
              </a:rPr>
              <a:t> in </a:t>
            </a:r>
            <a:r>
              <a:rPr lang="de-CH" altLang="de-DE" sz="2800" dirty="0" err="1">
                <a:latin typeface="Times New Roman" panose="02020603050405020304" pitchFamily="18" charset="0"/>
              </a:rPr>
              <a:t>the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use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of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Russian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masculine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genitives</a:t>
            </a:r>
            <a:r>
              <a:rPr lang="de-CH" altLang="de-DE" sz="2800" dirty="0">
                <a:latin typeface="Times New Roman" panose="02020603050405020304" pitchFamily="18" charset="0"/>
              </a:rPr>
              <a:t> in -</a:t>
            </a:r>
            <a:r>
              <a:rPr lang="de-CH" altLang="de-DE" sz="2800" i="1" dirty="0">
                <a:latin typeface="Times New Roman" panose="02020603050405020304" pitchFamily="18" charset="0"/>
              </a:rPr>
              <a:t>u</a:t>
            </a:r>
            <a:r>
              <a:rPr lang="de-CH" altLang="de-DE" sz="2800" dirty="0">
                <a:latin typeface="Times New Roman" panose="02020603050405020304" pitchFamily="18" charset="0"/>
              </a:rPr>
              <a:t>. New </a:t>
            </a:r>
            <a:r>
              <a:rPr lang="de-CH" altLang="de-DE" sz="2800" dirty="0" err="1">
                <a:latin typeface="Times New Roman" panose="02020603050405020304" pitchFamily="18" charset="0"/>
              </a:rPr>
              <a:t>evidence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from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corpus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linguistics</a:t>
            </a:r>
            <a:r>
              <a:rPr lang="de-CH" altLang="de-DE" sz="2800" dirty="0">
                <a:latin typeface="Times New Roman" panose="02020603050405020304" pitchFamily="18" charset="0"/>
              </a:rPr>
              <a:t>. In: </a:t>
            </a:r>
            <a:r>
              <a:rPr lang="de-CH" altLang="de-DE" sz="2800" dirty="0" err="1">
                <a:latin typeface="Times New Roman" panose="02020603050405020304" pitchFamily="18" charset="0"/>
              </a:rPr>
              <a:t>Birzer</a:t>
            </a:r>
            <a:r>
              <a:rPr lang="de-CH" altLang="de-DE" sz="2800" dirty="0">
                <a:latin typeface="Times New Roman" panose="02020603050405020304" pitchFamily="18" charset="0"/>
              </a:rPr>
              <a:t>, S. et al. (red.):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Proceedings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of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the</a:t>
            </a:r>
            <a:r>
              <a:rPr lang="de-CH" altLang="de-DE" sz="2800" i="1" dirty="0">
                <a:latin typeface="Times New Roman" panose="02020603050405020304" pitchFamily="18" charset="0"/>
              </a:rPr>
              <a:t> Second International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Perspectives</a:t>
            </a:r>
            <a:r>
              <a:rPr lang="de-CH" altLang="de-DE" sz="2800" dirty="0">
                <a:latin typeface="Times New Roman" panose="02020603050405020304" pitchFamily="18" charset="0"/>
              </a:rPr>
              <a:t> on </a:t>
            </a:r>
            <a:r>
              <a:rPr lang="de-CH" altLang="de-DE" sz="2800" dirty="0" err="1">
                <a:latin typeface="Times New Roman" panose="02020603050405020304" pitchFamily="18" charset="0"/>
              </a:rPr>
              <a:t>Slavistics</a:t>
            </a:r>
            <a:r>
              <a:rPr lang="de-CH" altLang="de-DE" sz="2800" i="1" dirty="0">
                <a:latin typeface="Times New Roman" panose="02020603050405020304" pitchFamily="18" charset="0"/>
              </a:rPr>
              <a:t> Conference (Regensburg 2006)</a:t>
            </a:r>
            <a:r>
              <a:rPr lang="de-CH" altLang="de-DE" sz="2800" dirty="0">
                <a:latin typeface="Times New Roman" panose="02020603050405020304" pitchFamily="18" charset="0"/>
              </a:rPr>
              <a:t>. München, 53-67. (Die Welt der Slaven. Sammelbände/</a:t>
            </a:r>
            <a:r>
              <a:rPr lang="ru-RU" altLang="de-DE" sz="2800" dirty="0">
                <a:latin typeface="Times New Roman" panose="02020603050405020304" pitchFamily="18" charset="0"/>
              </a:rPr>
              <a:t>Сборники</a:t>
            </a:r>
            <a:r>
              <a:rPr lang="de-CH" altLang="de-DE" sz="2800" dirty="0">
                <a:latin typeface="Times New Roman" panose="02020603050405020304" pitchFamily="18" charset="0"/>
              </a:rPr>
              <a:t> 36)  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de-CH" altLang="de-DE" sz="2800" dirty="0" err="1">
                <a:latin typeface="Times New Roman" panose="02020603050405020304" pitchFamily="18" charset="0"/>
              </a:rPr>
              <a:t>Bahensky</a:t>
            </a:r>
            <a:r>
              <a:rPr lang="de-CH" altLang="de-DE" sz="2800" dirty="0">
                <a:latin typeface="Times New Roman" panose="02020603050405020304" pitchFamily="18" charset="0"/>
              </a:rPr>
              <a:t>, S. 2011. Zur Entwicklung des russischen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u</a:t>
            </a:r>
            <a:r>
              <a:rPr lang="de-CH" altLang="de-DE" sz="2800" dirty="0">
                <a:latin typeface="Times New Roman" panose="02020603050405020304" pitchFamily="18" charset="0"/>
              </a:rPr>
              <a:t>-Genitivs. In: Heeg, D. (Hrsg.): </a:t>
            </a:r>
            <a:r>
              <a:rPr lang="de-CH" altLang="de-DE" sz="2800" i="1" dirty="0">
                <a:latin typeface="Times New Roman" panose="02020603050405020304" pitchFamily="18" charset="0"/>
              </a:rPr>
              <a:t>m*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ost</a:t>
            </a:r>
            <a:r>
              <a:rPr lang="de-CH" altLang="de-DE" sz="2800" i="1" dirty="0">
                <a:latin typeface="Times New Roman" panose="02020603050405020304" pitchFamily="18" charset="0"/>
              </a:rPr>
              <a:t>.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Oesterreichische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StudierendenTagung</a:t>
            </a:r>
            <a:r>
              <a:rPr lang="de-CH" altLang="de-DE" sz="2800" i="1" dirty="0">
                <a:latin typeface="Times New Roman" panose="02020603050405020304" pitchFamily="18" charset="0"/>
              </a:rPr>
              <a:t> für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SlawistInnen</a:t>
            </a:r>
            <a:r>
              <a:rPr lang="de-CH" altLang="de-DE" sz="2800" dirty="0">
                <a:latin typeface="Times New Roman" panose="02020603050405020304" pitchFamily="18" charset="0"/>
              </a:rPr>
              <a:t>. München – Berlin, </a:t>
            </a:r>
            <a:br>
              <a:rPr lang="de-CH" altLang="de-DE" sz="2800" dirty="0">
                <a:latin typeface="Times New Roman" panose="02020603050405020304" pitchFamily="18" charset="0"/>
              </a:rPr>
            </a:br>
            <a:r>
              <a:rPr lang="de-CH" altLang="de-DE" sz="2800" dirty="0">
                <a:latin typeface="Times New Roman" panose="02020603050405020304" pitchFamily="18" charset="0"/>
              </a:rPr>
              <a:t>9-16. (</a:t>
            </a:r>
            <a:r>
              <a:rPr lang="de-CH" altLang="de-DE" sz="2800" dirty="0" err="1">
                <a:latin typeface="Times New Roman" panose="02020603050405020304" pitchFamily="18" charset="0"/>
              </a:rPr>
              <a:t>Slavistische</a:t>
            </a:r>
            <a:r>
              <a:rPr lang="de-CH" altLang="de-DE" sz="2800" dirty="0">
                <a:latin typeface="Times New Roman" panose="02020603050405020304" pitchFamily="18" charset="0"/>
              </a:rPr>
              <a:t> Beiträge 479)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Плотникова, А.И. 2015. Выбор окончания родительного падежа единственного числа существительными мужского рода в истории русского языка.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Вестник Московского университета. Серия 9. Филология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6, 134-145.</a:t>
            </a:r>
            <a:endParaRPr lang="de-CH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986C68-71EE-0B0C-6CBE-384CBC308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Два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дополнения:</a:t>
            </a:r>
          </a:p>
          <a:p>
            <a:pPr marL="104775" indent="0" eaLnBrk="1">
              <a:buSzPct val="45000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Ломоносов </a:t>
            </a:r>
            <a:r>
              <a:rPr lang="cs-CZ" altLang="de-DE" sz="2800" dirty="0">
                <a:latin typeface="Times New Roman" panose="02020603050405020304" pitchFamily="18" charset="0"/>
              </a:rPr>
              <a:t>(1755): </a:t>
            </a:r>
            <a:r>
              <a:rPr lang="ru-RU" altLang="de-DE" sz="2800" dirty="0">
                <a:latin typeface="Times New Roman" panose="02020603050405020304" pitchFamily="18" charset="0"/>
              </a:rPr>
              <a:t>род. п. ед. ч. м. р.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принадлежит низкому стилю, судя по всему, потому что он не отвечает системе церковнославянского языка (ср.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cs-CZ" altLang="de-DE" sz="2800" dirty="0">
                <a:latin typeface="Times New Roman" panose="02020603050405020304" pitchFamily="18" charset="0"/>
              </a:rPr>
              <a:t>171-179):</a:t>
            </a:r>
          </a:p>
          <a:p>
            <a:pPr>
              <a:defRPr/>
            </a:pPr>
            <a:r>
              <a:rPr lang="de-DE" dirty="0"/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«§ 171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второго склонения,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кончащиеся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знаменующие животных, родительный падеж имеют всегда на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в прочих на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кончится: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человѣкъ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человѣка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сынъ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сына;</a:t>
            </a:r>
            <a:endParaRPr 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/>
              <a:t> </a:t>
            </a:r>
            <a:endParaRPr lang="de-DE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5617C4F4-851D-1C3C-2E46-55B2625771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r>
              <a:rPr lang="ru-RU" altLang="de-CZ" sz="2800" i="1">
                <a:latin typeface="Times New Roman" panose="02020603050405020304" pitchFamily="18" charset="0"/>
              </a:rPr>
              <a:t>   </a:t>
            </a:r>
            <a:r>
              <a:rPr lang="ru-RU" altLang="de-CZ" sz="2800">
                <a:latin typeface="Times New Roman" panose="02020603050405020304" pitchFamily="18" charset="0"/>
              </a:rPr>
              <a:t>§172 Происшедшие от глаголов употребительнее имеют в родительном </a:t>
            </a:r>
            <a:r>
              <a:rPr lang="ru-RU" altLang="de-CZ" sz="2800" i="1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 и тем больше оное принимают, чем далее от славенского отходят, а славенские, в разговорах мало употребляемые, лучше удерживают </a:t>
            </a:r>
            <a:r>
              <a:rPr lang="ru-RU" altLang="de-CZ" sz="2800" i="1">
                <a:latin typeface="Times New Roman" panose="02020603050405020304" pitchFamily="18" charset="0"/>
              </a:rPr>
              <a:t>а: размахъ, размаху;  взглядъ, взгляду; визгъ, визгу; грузъ, грузу; переносъ, переносу; возрастъ, возрасту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возраста; видъ, виду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вида </a:t>
            </a:r>
            <a:r>
              <a:rPr lang="ru-RU" altLang="de-DE" sz="2800"/>
              <a:t> </a:t>
            </a:r>
          </a:p>
          <a:p>
            <a:r>
              <a:rPr lang="ru-RU" altLang="de-DE" sz="2800">
                <a:latin typeface="Times New Roman" panose="02020603050405020304" pitchFamily="18" charset="0"/>
              </a:rPr>
              <a:t>§ 173 Сие различие древности слов и важности знаменуемых вещей весьма чувствительно и показывает себя нередко в одном имени, ибо мы говорим: </a:t>
            </a:r>
            <a:r>
              <a:rPr lang="ru-RU" altLang="de-DE" sz="2800" i="1">
                <a:latin typeface="Times New Roman" panose="02020603050405020304" pitchFamily="18" charset="0"/>
              </a:rPr>
              <a:t>святаго духа; человѣческаго долга; Ангельскаго гласа</a:t>
            </a:r>
            <a:r>
              <a:rPr lang="ru-RU" altLang="de-DE" sz="2800">
                <a:latin typeface="Times New Roman" panose="02020603050405020304" pitchFamily="18" charset="0"/>
              </a:rPr>
              <a:t>, а не </a:t>
            </a:r>
            <a:r>
              <a:rPr lang="ru-RU" altLang="de-DE" sz="2800" i="1">
                <a:latin typeface="Times New Roman" panose="02020603050405020304" pitchFamily="18" charset="0"/>
              </a:rPr>
              <a:t>святаго духу; человѣческаго долгу; ангельскаго гласу</a:t>
            </a:r>
            <a:r>
              <a:rPr lang="ru-RU" altLang="de-DE" sz="2800">
                <a:latin typeface="Times New Roman" panose="02020603050405020304" pitchFamily="18" charset="0"/>
              </a:rPr>
              <a:t>. Напротив того, свойственнее говорится: </a:t>
            </a:r>
            <a:r>
              <a:rPr lang="ru-RU" altLang="de-DE" sz="2800" i="1">
                <a:latin typeface="Times New Roman" panose="02020603050405020304" pitchFamily="18" charset="0"/>
              </a:rPr>
              <a:t>розоваго духу; прошлогоднаго долгу; птичья голосу</a:t>
            </a:r>
            <a:r>
              <a:rPr lang="ru-RU" altLang="de-DE" sz="2800">
                <a:latin typeface="Times New Roman" panose="02020603050405020304" pitchFamily="18" charset="0"/>
              </a:rPr>
              <a:t>, нежели </a:t>
            </a:r>
            <a:r>
              <a:rPr lang="ru-RU" altLang="de-DE" sz="2800" i="1">
                <a:latin typeface="Times New Roman" panose="02020603050405020304" pitchFamily="18" charset="0"/>
              </a:rPr>
              <a:t>розового духа; прошлогоднаго долга; птичья голоса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AA2F75F-AC4A-2A43-98CC-ADFBC41BC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913563"/>
          </a:xfrm>
        </p:spPr>
        <p:txBody>
          <a:bodyPr tIns="24840"/>
          <a:lstStyle/>
          <a:p>
            <a:r>
              <a:rPr lang="ru-RU" altLang="de-DE" sz="2800" dirty="0">
                <a:latin typeface="Times New Roman" panose="02020603050405020304" pitchFamily="18" charset="0"/>
              </a:rPr>
              <a:t>§174 </a:t>
            </a:r>
            <a:r>
              <a:rPr lang="ru-RU" altLang="de-DE" sz="2800" u="sng" dirty="0">
                <a:latin typeface="Times New Roman" panose="02020603050405020304" pitchFamily="18" charset="0"/>
              </a:rPr>
              <a:t>Имена собирательные и тех вещей, которые по мере, по числу или по весу разделяются</a:t>
            </a:r>
            <a:r>
              <a:rPr lang="ru-RU" altLang="de-DE" sz="2800" dirty="0">
                <a:latin typeface="Times New Roman" panose="02020603050405020304" pitchFamily="18" charset="0"/>
              </a:rPr>
              <a:t>, в родительном больше кончатся на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, нежели на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а: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анисъ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анису;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бархатъ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бархату;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бисеръ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бисеру;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воскъ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воску;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квасъ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квасу;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чеснокъ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чесноку;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ледъ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льду; </a:t>
            </a:r>
            <a:r>
              <a:rPr lang="ru-RU" altLang="de-DE" sz="2800" dirty="0">
                <a:latin typeface="Times New Roman" panose="02020603050405020304" pitchFamily="18" charset="0"/>
              </a:rPr>
              <a:t>(!</a:t>
            </a:r>
            <a:r>
              <a:rPr lang="cs-CZ" altLang="de-DE" sz="2800" dirty="0">
                <a:latin typeface="Times New Roman" panose="02020603050405020304" pitchFamily="18" charset="0"/>
              </a:rPr>
              <a:t> - MG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de-DE" altLang="de-DE" sz="2800" dirty="0">
              <a:latin typeface="Times New Roman" panose="02020603050405020304" pitchFamily="18" charset="0"/>
            </a:endParaRPr>
          </a:p>
          <a:p>
            <a:r>
              <a:rPr lang="ru-RU" altLang="de-DE" sz="2800" dirty="0">
                <a:latin typeface="Times New Roman" panose="02020603050405020304" pitchFamily="18" charset="0"/>
              </a:rPr>
              <a:t>§175 Время и место значащие существительные по большей части в родительном единственном на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 склоняются: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базаръ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базару;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берегъ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берегу;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верьхъ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верьху</a:t>
            </a:r>
            <a:r>
              <a:rPr lang="ru-RU" altLang="de-DE" sz="2800" i="1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низъ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низу;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передъ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переду;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задъ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заду;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вечеръ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вечеру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вечера;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вѣкъ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вѣку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вѣка</a:t>
            </a:r>
            <a:r>
              <a:rPr lang="ru-RU" altLang="de-DE" sz="2800" i="1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лугъ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лугу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луга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endParaRPr lang="de-DE" altLang="de-DE" sz="2800" dirty="0">
              <a:latin typeface="Times New Roman" panose="02020603050405020304" pitchFamily="18" charset="0"/>
            </a:endParaRPr>
          </a:p>
          <a:p>
            <a:r>
              <a:rPr lang="ru-RU" altLang="de-DE" sz="2800" dirty="0">
                <a:latin typeface="Times New Roman" panose="02020603050405020304" pitchFamily="18" charset="0"/>
              </a:rPr>
              <a:t> </a:t>
            </a:r>
            <a:endParaRPr lang="de-DE" altLang="de-DE" sz="2800" dirty="0">
              <a:latin typeface="Times New Roman" panose="02020603050405020304" pitchFamily="18" charset="0"/>
            </a:endParaRPr>
          </a:p>
          <a:p>
            <a:r>
              <a:rPr lang="ru-RU" altLang="de-DE" sz="2800" dirty="0">
                <a:latin typeface="Times New Roman" panose="02020603050405020304" pitchFamily="18" charset="0"/>
              </a:rPr>
              <a:t>§176 Которыми именами значатся снасти, платье, строение, посуда и сим подобные, те в родительном больше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 содержат: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топоръ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топора;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клинъ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клина;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брусъ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бруса;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дворъ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двора;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хафтанъ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кафтана;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сапогъ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сапога;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поясъ</a:t>
            </a:r>
            <a:r>
              <a:rPr lang="ru-RU" altLang="de-DE" sz="2800" i="1" dirty="0">
                <a:latin typeface="Times New Roman" panose="02020603050405020304" pitchFamily="18" charset="0"/>
              </a:rPr>
              <a:t>, пояса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ABE8D6A7-8B3F-1DB2-3627-1856D58AAE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r>
              <a:rPr lang="ru-RU" altLang="de-DE"/>
              <a:t> </a:t>
            </a:r>
            <a:r>
              <a:rPr lang="ru-RU" altLang="de-DE" sz="2800">
                <a:latin typeface="Times New Roman" panose="02020603050405020304" pitchFamily="18" charset="0"/>
              </a:rPr>
              <a:t>§177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Имена, выключающие в родительном из окончания самогласные и соединяющие согласные, больше на </a:t>
            </a:r>
            <a:r>
              <a:rPr lang="ru-RU" altLang="de-DE" sz="2800" i="1">
                <a:latin typeface="Times New Roman" panose="02020603050405020304" pitchFamily="18" charset="0"/>
              </a:rPr>
              <a:t>а</a:t>
            </a:r>
            <a:r>
              <a:rPr lang="ru-RU" altLang="de-DE" sz="2800">
                <a:latin typeface="Times New Roman" panose="02020603050405020304" pitchFamily="18" charset="0"/>
              </a:rPr>
              <a:t> кончатся: </a:t>
            </a:r>
            <a:r>
              <a:rPr lang="ru-RU" altLang="de-DE" sz="2800" i="1">
                <a:latin typeface="Times New Roman" panose="02020603050405020304" pitchFamily="18" charset="0"/>
              </a:rPr>
              <a:t>желудокъ, желудка; конецъ, конца; овесъ, овса; палецъ, пальца</a:t>
            </a:r>
            <a:endParaRPr lang="de-DE" altLang="de-DE" sz="2800">
              <a:latin typeface="Times New Roman" panose="02020603050405020304" pitchFamily="18" charset="0"/>
            </a:endParaRPr>
          </a:p>
          <a:p>
            <a:r>
              <a:rPr lang="ru-RU" altLang="de-DE" sz="2800">
                <a:latin typeface="Times New Roman" panose="02020603050405020304" pitchFamily="18" charset="0"/>
              </a:rPr>
              <a:t> </a:t>
            </a:r>
            <a:endParaRPr lang="de-DE" altLang="de-DE" sz="2800">
              <a:latin typeface="Times New Roman" panose="02020603050405020304" pitchFamily="18" charset="0"/>
            </a:endParaRPr>
          </a:p>
          <a:p>
            <a:r>
              <a:rPr lang="ru-RU" altLang="de-DE" sz="2800">
                <a:latin typeface="Times New Roman" panose="02020603050405020304" pitchFamily="18" charset="0"/>
              </a:rPr>
              <a:t>§178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Присем примечать должно, как нередко одно правило отнимает силу другого. </a:t>
            </a:r>
            <a:r>
              <a:rPr lang="ru-RU" altLang="de-DE" sz="2800" i="1">
                <a:latin typeface="Times New Roman" panose="02020603050405020304" pitchFamily="18" charset="0"/>
              </a:rPr>
              <a:t>Овесъ</a:t>
            </a:r>
            <a:r>
              <a:rPr lang="ru-RU" altLang="de-DE" sz="2800">
                <a:latin typeface="Times New Roman" panose="02020603050405020304" pitchFamily="18" charset="0"/>
              </a:rPr>
              <a:t> по </a:t>
            </a:r>
            <a:r>
              <a:rPr lang="ru-RU" altLang="de-DE" sz="2800" u="sng">
                <a:latin typeface="Times New Roman" panose="02020603050405020304" pitchFamily="18" charset="0"/>
              </a:rPr>
              <a:t>§174</a:t>
            </a:r>
            <a:r>
              <a:rPr lang="ru-RU" altLang="de-DE" sz="2800">
                <a:latin typeface="Times New Roman" panose="02020603050405020304" pitchFamily="18" charset="0"/>
              </a:rPr>
              <a:t> должен бы иметь в родительном </a:t>
            </a:r>
            <a:r>
              <a:rPr lang="ru-RU" altLang="de-DE" sz="2800" i="1">
                <a:latin typeface="Times New Roman" panose="02020603050405020304" pitchFamily="18" charset="0"/>
              </a:rPr>
              <a:t>овсу</a:t>
            </a:r>
            <a:r>
              <a:rPr lang="ru-RU" altLang="de-DE" sz="2800">
                <a:latin typeface="Times New Roman" panose="02020603050405020304" pitchFamily="18" charset="0"/>
              </a:rPr>
              <a:t>, однако по </a:t>
            </a:r>
            <a:r>
              <a:rPr lang="ru-RU" altLang="de-DE" sz="2800" u="sng">
                <a:latin typeface="Times New Roman" panose="02020603050405020304" pitchFamily="18" charset="0"/>
              </a:rPr>
              <a:t>§177</a:t>
            </a:r>
            <a:r>
              <a:rPr lang="ru-RU" altLang="de-DE" sz="2800">
                <a:latin typeface="Times New Roman" panose="02020603050405020304" pitchFamily="18" charset="0"/>
              </a:rPr>
              <a:t> имеет </a:t>
            </a:r>
            <a:r>
              <a:rPr lang="ru-RU" altLang="de-DE" sz="2800" i="1">
                <a:latin typeface="Times New Roman" panose="02020603050405020304" pitchFamily="18" charset="0"/>
              </a:rPr>
              <a:t>овса</a:t>
            </a:r>
            <a:r>
              <a:rPr lang="ru-RU" altLang="de-DE" sz="2800">
                <a:latin typeface="Times New Roman" panose="02020603050405020304" pitchFamily="18" charset="0"/>
              </a:rPr>
              <a:t>. Напротив того, невзирая на </a:t>
            </a:r>
            <a:r>
              <a:rPr lang="ru-RU" altLang="de-DE" sz="2800" u="sng">
                <a:latin typeface="Times New Roman" panose="02020603050405020304" pitchFamily="18" charset="0"/>
              </a:rPr>
              <a:t>§177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песокъ, песку; перецъ, перцу</a:t>
            </a:r>
            <a:r>
              <a:rPr lang="ru-RU" altLang="de-DE" sz="2800">
                <a:latin typeface="Times New Roman" panose="02020603050405020304" pitchFamily="18" charset="0"/>
              </a:rPr>
              <a:t> удерживают </a:t>
            </a:r>
            <a:r>
              <a:rPr lang="ru-RU" altLang="de-DE" sz="2800" i="1">
                <a:latin typeface="Times New Roman" panose="02020603050405020304" pitchFamily="18" charset="0"/>
              </a:rPr>
              <a:t>у</a:t>
            </a:r>
            <a:r>
              <a:rPr lang="ru-RU" altLang="de-DE" sz="2800">
                <a:latin typeface="Times New Roman" panose="02020603050405020304" pitchFamily="18" charset="0"/>
              </a:rPr>
              <a:t> по </a:t>
            </a:r>
            <a:r>
              <a:rPr lang="ru-RU" altLang="de-DE" sz="2800" u="sng">
                <a:latin typeface="Times New Roman" panose="02020603050405020304" pitchFamily="18" charset="0"/>
              </a:rPr>
              <a:t>§174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5086E58F-27DD-5451-A1B2-4B016B0A0D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r>
              <a:rPr lang="ru-RU" altLang="de-DE" dirty="0"/>
              <a:t> </a:t>
            </a:r>
            <a:r>
              <a:rPr lang="ru-RU" altLang="de-DE" sz="2800" dirty="0">
                <a:latin typeface="Times New Roman" panose="02020603050405020304" pitchFamily="18" charset="0"/>
              </a:rPr>
              <a:t>§179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Вообще служить может для разбору помянутых родительных </a:t>
            </a:r>
            <a:r>
              <a:rPr lang="ru-RU" altLang="de-DE" sz="2800" u="sng" dirty="0">
                <a:latin typeface="Times New Roman" panose="02020603050405020304" pitchFamily="18" charset="0"/>
              </a:rPr>
              <a:t>сочинение имен с числительными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два, три, четыре</a:t>
            </a:r>
            <a:r>
              <a:rPr lang="ru-RU" altLang="de-DE" sz="2800" u="sng" dirty="0">
                <a:latin typeface="Times New Roman" panose="02020603050405020304" pitchFamily="18" charset="0"/>
              </a:rPr>
              <a:t>, ибо они родительного на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DE" sz="2800" u="sng" dirty="0">
                <a:latin typeface="Times New Roman" panose="02020603050405020304" pitchFamily="18" charset="0"/>
              </a:rPr>
              <a:t> отнюдь не терпят</a:t>
            </a:r>
            <a:r>
              <a:rPr lang="ru-RU" altLang="de-DE" sz="2800" dirty="0">
                <a:latin typeface="Times New Roman" panose="02020603050405020304" pitchFamily="18" charset="0"/>
              </a:rPr>
              <a:t>. Итак, </a:t>
            </a:r>
            <a:r>
              <a:rPr lang="ru-RU" altLang="de-DE" sz="2800" u="sng" dirty="0">
                <a:latin typeface="Times New Roman" panose="02020603050405020304" pitchFamily="18" charset="0"/>
              </a:rPr>
              <a:t>рассудив по натуре вещей, о которых можно сказать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два, три, четыре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u="sng" dirty="0">
                <a:latin typeface="Times New Roman" panose="02020603050405020304" pitchFamily="18" charset="0"/>
              </a:rPr>
              <a:t>тех имена имеют родительный падеж на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, хотя иногда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 в других случаях не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отметывают</a:t>
            </a:r>
            <a:r>
              <a:rPr lang="ru-RU" altLang="de-DE" sz="2800" dirty="0">
                <a:latin typeface="Times New Roman" panose="02020603050405020304" pitchFamily="18" charset="0"/>
              </a:rPr>
              <a:t>, напр.,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два блина, три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боба, три волоса, четыре закона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u="sng" dirty="0">
                <a:latin typeface="Times New Roman" panose="02020603050405020304" pitchFamily="18" charset="0"/>
              </a:rPr>
              <a:t>а не толь свойственно сказать можно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два аниса, четыре воска</a:t>
            </a:r>
            <a:r>
              <a:rPr lang="ru-RU" altLang="de-DE" sz="2800" dirty="0">
                <a:latin typeface="Times New Roman" panose="02020603050405020304" pitchFamily="18" charset="0"/>
              </a:rPr>
              <a:t>, но лучше: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четыре разные воски, два разные анисы</a:t>
            </a:r>
            <a:r>
              <a:rPr lang="ru-RU" altLang="de-DE" sz="2800" dirty="0">
                <a:latin typeface="Times New Roman" panose="02020603050405020304" pitchFamily="18" charset="0"/>
              </a:rPr>
              <a:t>.»</a:t>
            </a:r>
            <a:r>
              <a:rPr lang="cs-CZ" altLang="de-DE" sz="2800" dirty="0">
                <a:latin typeface="Times New Roman" panose="02020603050405020304" pitchFamily="18" charset="0"/>
              </a:rPr>
              <a:t> (! – MG)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35BA35F6-4558-B1A0-1CE7-DB8B56753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</a:pPr>
            <a:r>
              <a:rPr lang="ru-RU" altLang="de-DE" sz="2800" dirty="0">
                <a:latin typeface="Times New Roman" panose="02020603050405020304" pitchFamily="18" charset="0"/>
              </a:rPr>
              <a:t>Плотникова (2015, 137) утверждает, что в течение развития русского языка сначала играли роль фонетические факторы, а позже – семантика:</a:t>
            </a: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</a:pPr>
            <a:r>
              <a:rPr lang="ru-RU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dirty="0">
                <a:latin typeface="Times New Roman" panose="02020603050405020304" pitchFamily="18" charset="0"/>
              </a:rPr>
              <a:t>Г. А.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Хабургаев</a:t>
            </a:r>
            <a:r>
              <a:rPr lang="ru-RU" altLang="de-CZ" sz="2800" dirty="0">
                <a:latin typeface="Times New Roman" panose="02020603050405020304" pitchFamily="18" charset="0"/>
              </a:rPr>
              <a:t> предлагает связывать критерии односложности основы и подвижного ударения, говоря о более охотном присоединении окончания -</a:t>
            </a:r>
            <a:r>
              <a:rPr lang="ru-RU" altLang="de-CZ" sz="2800" i="1" dirty="0">
                <a:latin typeface="Times New Roman" panose="02020603050405020304" pitchFamily="18" charset="0"/>
              </a:rPr>
              <a:t>у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существитель-ными</a:t>
            </a:r>
            <a:r>
              <a:rPr lang="ru-RU" altLang="de-CZ" sz="2800" dirty="0">
                <a:latin typeface="Times New Roman" panose="02020603050405020304" pitchFamily="18" charset="0"/>
              </a:rPr>
              <a:t> с одно- или двусложной (при полногласии) основой с подвижным ударением, то есть при безударном окончании родительного падежа. При этом к </a:t>
            </a:r>
            <a:r>
              <a:rPr lang="de-DE" altLang="de-CZ" sz="2800" dirty="0">
                <a:latin typeface="Times New Roman" panose="02020603050405020304" pitchFamily="18" charset="0"/>
              </a:rPr>
              <a:t>XVI–XVII </a:t>
            </a:r>
            <a:r>
              <a:rPr lang="ru-RU" altLang="de-CZ" sz="2800" dirty="0">
                <a:latin typeface="Times New Roman" panose="02020603050405020304" pitchFamily="18" charset="0"/>
              </a:rPr>
              <a:t>вв. круг слов расширяется: в него могут входить любые существительные мужского рода с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наосновным</a:t>
            </a:r>
            <a:r>
              <a:rPr lang="ru-RU" altLang="de-CZ" sz="2800" dirty="0">
                <a:latin typeface="Times New Roman" panose="02020603050405020304" pitchFamily="18" charset="0"/>
              </a:rPr>
              <a:t> ударением (…</a:t>
            </a:r>
            <a:r>
              <a:rPr lang="de-DE" altLang="de-CZ" sz="2800" dirty="0">
                <a:latin typeface="Times New Roman" panose="02020603050405020304" pitchFamily="18" charset="0"/>
              </a:rPr>
              <a:t>), </a:t>
            </a:r>
            <a:r>
              <a:rPr lang="ru-RU" altLang="de-CZ" sz="2800" dirty="0">
                <a:latin typeface="Times New Roman" panose="02020603050405020304" pitchFamily="18" charset="0"/>
              </a:rPr>
              <a:t>или вещественно-собирательные существительные независимо от акцентного типа</a:t>
            </a:r>
            <a:r>
              <a:rPr lang="de-CZ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>
                <a:latin typeface="Times New Roman" panose="02020603050405020304" pitchFamily="18" charset="0"/>
              </a:rPr>
              <a:t>Очевидно, что для позднего периода преимущество отдается семантическому критерию – значению вещества, а не типу ударения</a:t>
            </a:r>
            <a:r>
              <a:rPr lang="ru-RU" altLang="de-DE" sz="2800" dirty="0">
                <a:latin typeface="Times New Roman" panose="02020603050405020304" pitchFamily="18" charset="0"/>
              </a:rPr>
              <a:t>»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FFC851CC-68FE-98F7-C748-0E0AE51673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По результатам автора решающие (в </a:t>
            </a:r>
            <a:r>
              <a:rPr lang="cs-CZ" altLang="de-DE" sz="2800" dirty="0">
                <a:latin typeface="Times New Roman" panose="02020603050405020304" pitchFamily="18" charset="0"/>
              </a:rPr>
              <a:t>XVII </a:t>
            </a:r>
            <a:r>
              <a:rPr lang="ru-RU" altLang="de-DE" sz="2800" dirty="0">
                <a:latin typeface="Times New Roman" panose="02020603050405020304" pitchFamily="18" charset="0"/>
              </a:rPr>
              <a:t>в.) – комбинации разных факторов:</a:t>
            </a: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Ядерным классом присоединения окончания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существительные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подвижным ударением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односложной (или двусложной с полногласием) основой, чаще всего с заднеязычным в исходе этой основы, неодушевленные, с вещественно-собирательным или абстрактным значением, в контексте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партитива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соотнесенные с глаголом. Чем больше данных характеристик имеет существительное, тем выше вероятность присоединения им окончания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(s. 143)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сыскал &lt;...&gt; меду ведра з два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(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медъ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существительное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односложной основой, неодушевленное, со значением вещества, в контексте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партитива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здесь пять параметров влияют на предпочтение окончания -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(там же)</a:t>
            </a:r>
            <a:endParaRPr lang="cs-CZ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02D38406-B4D9-297E-D70C-2D6B4A969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Что касается языкового контакта, было бы интересно и важно знать точные ситуации в отдельных диалектах, прежде всего на севере и на юге. Главным образом надо было бы знать, существует ли в разных диалектах специальное партитивное значение окончания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и где они находятся, с какими языками они были в контакте.</a:t>
            </a: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en-US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DE" sz="2800" dirty="0">
                <a:latin typeface="Times New Roman" panose="02020603050405020304" pitchFamily="18" charset="0"/>
              </a:rPr>
              <a:t>Соотношение окончаний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 и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 в родительном падеже в русских говорах изучено совершенно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недостаточно</a:t>
            </a:r>
            <a:r>
              <a:rPr lang="en-US" altLang="de-DE" sz="2800" dirty="0">
                <a:latin typeface="Times New Roman" panose="02020603050405020304" pitchFamily="18" charset="0"/>
              </a:rPr>
              <a:t>»</a:t>
            </a:r>
            <a:br>
              <a:rPr lang="de-CH" altLang="de-DE" sz="2800" dirty="0">
                <a:latin typeface="Times New Roman" panose="02020603050405020304" pitchFamily="18" charset="0"/>
              </a:rPr>
            </a:br>
            <a:r>
              <a:rPr lang="ru-RU" altLang="de-DE" sz="2800" dirty="0">
                <a:latin typeface="Times New Roman" panose="02020603050405020304" pitchFamily="18" charset="0"/>
              </a:rPr>
              <a:t>(Аванесов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др</a:t>
            </a:r>
            <a:r>
              <a:rPr lang="de-CH" altLang="de-DE" sz="2800" dirty="0">
                <a:latin typeface="Times New Roman" panose="02020603050405020304" pitchFamily="18" charset="0"/>
              </a:rPr>
              <a:t>. 1964: 107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104775" indent="0" eaLnBrk="1">
              <a:buSzPct val="45000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561975" indent="-457200" eaLnBrk="1">
              <a:buSzPct val="45000"/>
              <a:buFont typeface="Arial" panose="020B0604020202020204" pitchFamily="34" charset="0"/>
              <a:buChar char="•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DE0AF25D-7A81-34DE-DA3D-1AF8DEF6B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875" y="466725"/>
            <a:ext cx="9648825" cy="6769100"/>
          </a:xfrm>
        </p:spPr>
        <p:txBody>
          <a:bodyPr tIns="24840"/>
          <a:lstStyle/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Кстати, Плотникова (2015), которая употребляет исторический материал разного происхождения (из Смоленска, из Владимирского края и «</a:t>
            </a:r>
            <a:r>
              <a:rPr lang="ru-RU" altLang="de-DE" sz="2800" dirty="0" err="1">
                <a:latin typeface="Times New Roman" panose="02020603050405020304" pitchFamily="18" charset="0"/>
              </a:rPr>
              <a:t>южновеликорусский</a:t>
            </a:r>
            <a:r>
              <a:rPr lang="ru-RU" altLang="de-DE" sz="2800" dirty="0">
                <a:latin typeface="Times New Roman" panose="02020603050405020304" pitchFamily="18" charset="0"/>
              </a:rPr>
              <a:t>» материал), хотя и находит определенные разницы между некоторыми частями материала, </a:t>
            </a:r>
            <a:r>
              <a:rPr lang="ru-RU" altLang="de-DE" sz="2800">
                <a:latin typeface="Times New Roman" panose="02020603050405020304" pitchFamily="18" charset="0"/>
              </a:rPr>
              <a:t>этот вопрос </a:t>
            </a:r>
            <a:r>
              <a:rPr lang="ru-RU" altLang="de-DE" sz="2800" dirty="0">
                <a:latin typeface="Times New Roman" panose="02020603050405020304" pitchFamily="18" charset="0"/>
              </a:rPr>
              <a:t>не затрагивает...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561975" indent="-457200" eaLnBrk="1">
              <a:buSzPct val="45000"/>
              <a:buFont typeface="Arial" panose="020B0604020202020204" pitchFamily="34" charset="0"/>
              <a:buChar char="•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19100" indent="-314325" eaLnBrk="1">
              <a:buSzPct val="45000"/>
              <a:buFont typeface="Wingdings" pitchFamily="2" charset="2"/>
              <a:buChar char=""/>
              <a:tabLst>
                <a:tab pos="419100" algn="l"/>
                <a:tab pos="523875" algn="l"/>
                <a:tab pos="973138" algn="l"/>
                <a:tab pos="1422400" algn="l"/>
                <a:tab pos="1871663" algn="l"/>
                <a:tab pos="2320925" algn="l"/>
                <a:tab pos="2770188" algn="l"/>
                <a:tab pos="3219450" algn="l"/>
                <a:tab pos="3668713" algn="l"/>
                <a:tab pos="4117975" algn="l"/>
                <a:tab pos="4567238" algn="l"/>
                <a:tab pos="5016500" algn="l"/>
                <a:tab pos="5465763" algn="l"/>
                <a:tab pos="5915025" algn="l"/>
                <a:tab pos="6364288" algn="l"/>
                <a:tab pos="6813550" algn="l"/>
                <a:tab pos="7262813" algn="l"/>
                <a:tab pos="7712075" algn="l"/>
                <a:tab pos="8161338" algn="l"/>
                <a:tab pos="8610600" algn="l"/>
                <a:tab pos="9059863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D725E67D-5484-6B7F-6F3C-2478B47C318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79388"/>
            <a:ext cx="9720263" cy="738028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основном «второй родительный» образуется прежде всего вещественными существительными в партитивном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значении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«разделительный» или «отделительный падеж»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Род. п. ед. ч. м. р.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существительных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чай, сахар</a:t>
            </a:r>
            <a:r>
              <a:rPr lang="ru-RU" altLang="de-DE" sz="2800" dirty="0">
                <a:latin typeface="Times New Roman" panose="02020603050405020304" pitchFamily="18" charset="0"/>
              </a:rPr>
              <a:t> вариантный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всегда рядом с ним существует основное окончание на </a:t>
            </a:r>
            <a:r>
              <a:rPr lang="ru-RU" altLang="de-DE" sz="2800" i="1" dirty="0">
                <a:latin typeface="Times New Roman" panose="02020603050405020304" pitchFamily="18" charset="0"/>
              </a:rPr>
              <a:t>-а/я</a:t>
            </a:r>
            <a:r>
              <a:rPr lang="ru-RU" altLang="de-DE" sz="2800" dirty="0">
                <a:latin typeface="Times New Roman" panose="02020603050405020304" pitchFamily="18" charset="0"/>
              </a:rPr>
              <a:t>. Род. п. ед. ч. м. р.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можно заменить род. п. ед. ч. м. р.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ru-RU" altLang="de-DE" sz="2800" dirty="0">
                <a:latin typeface="Times New Roman" panose="02020603050405020304" pitchFamily="18" charset="0"/>
              </a:rPr>
              <a:t>, но не наоборот.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авторов постулирует, что род. п. ед. ч. м. р.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можно заменить род. п. ед. ч. м. р.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всегда, но есть исключения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Якобсон попытался создать минимальные пары типа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чаю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хватает определенного количества) ≠ 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чая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(нету чая)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купил сахару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(ограниченное количество) ≠ 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купил сахара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(сам факт покупки определенного вещества) 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25D8C2B2-3870-2400-6947-F677643BAFD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79388"/>
            <a:ext cx="9720263" cy="738028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точки зрения структурализма существование минимальной пары доказывает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дистинктивность</a:t>
            </a:r>
            <a:r>
              <a:rPr lang="ru-RU" altLang="de-DE" sz="2800" dirty="0">
                <a:latin typeface="Times New Roman" panose="02020603050405020304" pitchFamily="18" charset="0"/>
              </a:rPr>
              <a:t> и, следовательно, самостоятельность элемента языковой системы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другой стороны можно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как раз сегодня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конечно задать вопрос, в какой степени такие сочетания появляются в текстах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Е. А. Земская утверждает, что у определенных существительных – конкретно у разговорных уменьшительных типа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сахар</a:t>
            </a:r>
            <a:r>
              <a:rPr lang="de-DE" altLang="de-DE" sz="2800" i="1" dirty="0" err="1">
                <a:latin typeface="Times New Roman" panose="02020603050405020304" pitchFamily="18" charset="0"/>
              </a:rPr>
              <a:t>ó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ча</a:t>
            </a:r>
            <a:r>
              <a:rPr lang="ru-RU" altLang="de-DE" sz="2800" i="1" dirty="0">
                <a:latin typeface="Times New Roman" panose="02020603050405020304" pitchFamily="18" charset="0"/>
              </a:rPr>
              <a:t>ё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кофе</a:t>
            </a:r>
            <a:r>
              <a:rPr lang="ru-RU" altLang="de-DE" sz="2800" i="1" dirty="0">
                <a:latin typeface="Times New Roman" panose="02020603050405020304" pitchFamily="18" charset="0"/>
              </a:rPr>
              <a:t>ё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– нельзя в сочетании с глаголом (родительный с партитивным значением стоит в оппозиции к винительному падежу) заменить форму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 </a:t>
            </a:r>
            <a:r>
              <a:rPr lang="ru-RU" altLang="de-DE" sz="2800" dirty="0">
                <a:latin typeface="Times New Roman" panose="02020603050405020304" pitchFamily="18" charset="0"/>
              </a:rPr>
              <a:t>формой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cs-CZ" altLang="de-DE" sz="2800" i="1" dirty="0" err="1">
                <a:latin typeface="Times New Roman" panose="02020603050405020304" pitchFamily="18" charset="0"/>
              </a:rPr>
              <a:t>Сахарку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бросить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тебе</a:t>
            </a:r>
            <a:r>
              <a:rPr lang="cs-CZ" altLang="de-DE" sz="2800" i="1" dirty="0">
                <a:latin typeface="Times New Roman" panose="02020603050405020304" pitchFamily="18" charset="0"/>
              </a:rPr>
              <a:t>?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Чайку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выпьешь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?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Кофейку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налить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?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(ср. слайд 26!)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49468978-932D-CBEE-C2CD-663DC68F1CC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79388"/>
            <a:ext cx="9720263" cy="738028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Таким образом она постулирует существование контекстов, в которых является «второй родительный» облигаторным, а 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облигаторность</a:t>
            </a:r>
            <a:r>
              <a:rPr lang="ru-RU" altLang="de-DE" sz="2800" dirty="0">
                <a:latin typeface="Times New Roman" panose="02020603050405020304" pitchFamily="18" charset="0"/>
              </a:rPr>
              <a:t> типичное предположение для признания конструкции грамматической категорией (ср. вид или время глагола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DE" sz="2800" dirty="0">
                <a:latin typeface="Times New Roman" panose="02020603050405020304" pitchFamily="18" charset="0"/>
              </a:rPr>
              <a:t>.)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не все носители языка согласны, хотя известно (и в литературе часто повторяется), что «второй родительный»  на самом деле очень часто образуют уменьшительные существительные: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«Вполне продуктивными являются эти формы также у слов с вещественным значением, образованных при помощи ласкательно-уменьшительного суффикса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óк</a:t>
            </a:r>
            <a:r>
              <a:rPr lang="ru-RU" altLang="de-DE" sz="2800" i="1" dirty="0">
                <a:latin typeface="Times New Roman" panose="02020603050405020304" pitchFamily="18" charset="0"/>
              </a:rPr>
              <a:t>,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ёк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ец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съесть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лучк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ý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дайте мне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огоньк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ý</a:t>
            </a:r>
            <a:r>
              <a:rPr lang="ru-RU" altLang="de-DE" sz="2800" i="1" dirty="0">
                <a:latin typeface="Times New Roman" panose="02020603050405020304" pitchFamily="18" charset="0"/>
              </a:rPr>
              <a:t>, принести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табачк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ý</a:t>
            </a:r>
            <a:r>
              <a:rPr lang="ru-RU" altLang="de-DE" sz="2800" dirty="0">
                <a:latin typeface="Times New Roman" panose="02020603050405020304" pitchFamily="18" charset="0"/>
              </a:rPr>
              <a:t>» (Исаченко 1965, 116)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Продуктивность – еще один часто используемый критерий при попытках определить статус языковой единицы в системе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FA48F15F-F781-CECE-4351-76EE403301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79388"/>
            <a:ext cx="9720263" cy="7380287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и здесь можно конечно сегодня задать вопрос, действительно ли «второй родительный» вполне продуктивный, хотя в группе уменьшительных существительных с данными суффиксами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формальной точки зрения «второй родительный» всегда отвечает дательному падежу данных существительных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имеет разговорный оттенок: «Как видно, основной сферой употребления род. падежа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у, -ю </a:t>
            </a:r>
            <a:r>
              <a:rPr lang="ru-RU" altLang="de-DE" sz="2800" dirty="0">
                <a:latin typeface="Times New Roman" panose="02020603050405020304" pitchFamily="18" charset="0"/>
              </a:rPr>
              <a:t>является речь </a:t>
            </a:r>
            <a:r>
              <a:rPr lang="ru-RU" altLang="de-DE" sz="2800" spc="100" dirty="0">
                <a:latin typeface="Times New Roman" panose="02020603050405020304" pitchFamily="18" charset="0"/>
              </a:rPr>
              <a:t>разговорная</a:t>
            </a:r>
            <a:r>
              <a:rPr lang="ru-RU" altLang="de-DE" sz="2800" dirty="0">
                <a:latin typeface="Times New Roman" panose="02020603050405020304" pitchFamily="18" charset="0"/>
              </a:rPr>
              <a:t>» (Исаченко 1965, 120)</a:t>
            </a: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Классическое описание состояния в первой половине </a:t>
            </a:r>
            <a:r>
              <a:rPr lang="cs-CZ" altLang="de-DE" sz="2800" dirty="0">
                <a:latin typeface="Times New Roman" panose="02020603050405020304" pitchFamily="18" charset="0"/>
              </a:rPr>
              <a:t>XX</a:t>
            </a:r>
            <a:r>
              <a:rPr lang="ru-RU" altLang="de-DE" sz="2800" dirty="0">
                <a:latin typeface="Times New Roman" panose="02020603050405020304" pitchFamily="18" charset="0"/>
              </a:rPr>
              <a:t> в. мы находим напр. у Виноградова: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9B5F4705-9A2C-664F-8874-2EC46B8C1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44463"/>
            <a:ext cx="9575800" cy="727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AF655CD8-0813-DFA3-090A-B9EA29E7098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8783637" cy="6983413"/>
          </a:xfrm>
        </p:spPr>
        <p:txBody>
          <a:bodyPr tIns="24840" anchor="t"/>
          <a:lstStyle/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Ядро состоит из вещественных существительных, употребляемых в значение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партитива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того можно наблюдать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 некоторыми собирательными существительными (прежде всего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народ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 некоторые отвлеченные существительные образуют род. п.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27038" indent="-3222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427038" algn="l"/>
                <a:tab pos="531813" algn="l"/>
                <a:tab pos="981075" algn="l"/>
                <a:tab pos="1430338" algn="l"/>
                <a:tab pos="1879600" algn="l"/>
                <a:tab pos="2328863" algn="l"/>
                <a:tab pos="2778125" algn="l"/>
                <a:tab pos="3227388" algn="l"/>
                <a:tab pos="3676650" algn="l"/>
                <a:tab pos="4125913" algn="l"/>
                <a:tab pos="4575175" algn="l"/>
                <a:tab pos="5024438" algn="l"/>
                <a:tab pos="5473700" algn="l"/>
                <a:tab pos="5922963" algn="l"/>
                <a:tab pos="6372225" algn="l"/>
                <a:tab pos="6821488" algn="l"/>
                <a:tab pos="7270750" algn="l"/>
                <a:tab pos="7720013" algn="l"/>
                <a:tab pos="8169275" algn="l"/>
                <a:tab pos="8618538" algn="l"/>
                <a:tab pos="90678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Некоторые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существительные с конкретным значением имеют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у/ю</a:t>
            </a:r>
            <a:r>
              <a:rPr lang="ru-RU" altLang="de-DE" sz="2800" dirty="0">
                <a:latin typeface="Times New Roman" panose="02020603050405020304" pitchFamily="18" charset="0"/>
              </a:rPr>
              <a:t> с определенными предлогами или вообще во фразеологических сочетаниях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3532</Words>
  <Application>Microsoft Macintosh PowerPoint</Application>
  <PresentationFormat>Benutzerdefiniert</PresentationFormat>
  <Paragraphs>148</Paragraphs>
  <Slides>38</Slides>
  <Notes>38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3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Актуальные процессы морфологии: сущест-вительное I (род. и пред. п. ед. ч. м. р. на -у/ю)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Эксцерпция поваренных книг</vt:lpstr>
      <vt:lpstr>PowerPoint-Präsentation</vt:lpstr>
      <vt:lpstr>PowerPoint-Präsentation</vt:lpstr>
      <vt:lpstr>Результаты анкетного опроса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269</cp:revision>
  <cp:lastPrinted>1601-01-01T00:00:00Z</cp:lastPrinted>
  <dcterms:created xsi:type="dcterms:W3CDTF">2012-10-11T18:59:19Z</dcterms:created>
  <dcterms:modified xsi:type="dcterms:W3CDTF">2025-10-24T08:32:16Z</dcterms:modified>
</cp:coreProperties>
</file>