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6" r:id="rId4"/>
    <p:sldId id="277" r:id="rId5"/>
    <p:sldId id="256" r:id="rId6"/>
    <p:sldId id="261" r:id="rId7"/>
    <p:sldId id="262" r:id="rId8"/>
    <p:sldId id="263" r:id="rId9"/>
    <p:sldId id="260" r:id="rId10"/>
    <p:sldId id="258" r:id="rId11"/>
    <p:sldId id="264" r:id="rId12"/>
    <p:sldId id="265" r:id="rId13"/>
    <p:sldId id="266" r:id="rId14"/>
    <p:sldId id="267" r:id="rId15"/>
    <p:sldId id="268" r:id="rId16"/>
    <p:sldId id="273" r:id="rId17"/>
    <p:sldId id="269" r:id="rId18"/>
    <p:sldId id="257" r:id="rId19"/>
    <p:sldId id="259" r:id="rId20"/>
    <p:sldId id="27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28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65D81-53CF-4F94-BA62-3420B00789C3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514E6-2121-40FC-AB58-86A93FE152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2E6A4-E94A-4D1C-BC30-F3CCBD1125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Deutschsprachige</a:t>
            </a:r>
            <a:r>
              <a:rPr lang="cs-CZ" dirty="0"/>
              <a:t> Literatur </a:t>
            </a:r>
            <a:r>
              <a:rPr lang="cs-CZ" dirty="0" err="1"/>
              <a:t>im</a:t>
            </a:r>
            <a:r>
              <a:rPr lang="cs-CZ" dirty="0"/>
              <a:t> 20. </a:t>
            </a:r>
            <a:r>
              <a:rPr lang="cs-CZ" dirty="0" err="1"/>
              <a:t>Jahrhundert</a:t>
            </a:r>
            <a:r>
              <a:rPr lang="cs-CZ" dirty="0"/>
              <a:t> (SS 2020/2021)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D6FCD7-126E-4F4D-BC56-7C739C8DAA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Einführung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14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Mögliche</a:t>
            </a:r>
            <a:r>
              <a:rPr lang="cs-CZ" dirty="0"/>
              <a:t> </a:t>
            </a:r>
            <a:r>
              <a:rPr lang="cs-CZ" dirty="0" err="1"/>
              <a:t>Unterteilungen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1. Naturalismus – </a:t>
            </a:r>
            <a:r>
              <a:rPr lang="de-DE" dirty="0" err="1"/>
              <a:t>wirklichkeitstreue</a:t>
            </a:r>
            <a:r>
              <a:rPr lang="de-DE" dirty="0"/>
              <a:t>, nicht verschönende Reportage der Außenwelt → Neorealismus</a:t>
            </a:r>
            <a:endParaRPr lang="cs-CZ" dirty="0"/>
          </a:p>
          <a:p>
            <a:r>
              <a:rPr lang="de-DE" dirty="0"/>
              <a:t>2. Wiener Moderne (Bahr, Hoffmannsthal) – Phantastik der Innenwelt, Magische, symbolreiche  Welt aus der Tradition Nietzsche / Wagner → Expressionismus, Kafka, Surrealismus, magischer Realismus</a:t>
            </a:r>
            <a:endParaRPr lang="cs-CZ" dirty="0"/>
          </a:p>
          <a:p>
            <a:r>
              <a:rPr lang="de-DE" dirty="0"/>
              <a:t>3. Futurismus – Technik 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de-DE" dirty="0"/>
              <a:t>Schreiben, Sprachexperimente, Konzentration auf die Form /Medium → </a:t>
            </a:r>
            <a:r>
              <a:rPr lang="de-DE" dirty="0" err="1"/>
              <a:t>Lettrismus</a:t>
            </a:r>
            <a:r>
              <a:rPr lang="de-DE" dirty="0"/>
              <a:t>, Bruitismus, Dadaismus, Postmoderne</a:t>
            </a:r>
            <a:endParaRPr lang="cs-CZ" dirty="0"/>
          </a:p>
          <a:p>
            <a:r>
              <a:rPr lang="de-DE" dirty="0"/>
              <a:t>Modernen: ästhetizistische M  (</a:t>
            </a:r>
            <a:r>
              <a:rPr lang="de-DE" dirty="0" err="1"/>
              <a:t>l´art</a:t>
            </a:r>
            <a:r>
              <a:rPr lang="de-DE" dirty="0"/>
              <a:t> </a:t>
            </a:r>
            <a:r>
              <a:rPr lang="de-DE" dirty="0" err="1"/>
              <a:t>pour</a:t>
            </a:r>
            <a:r>
              <a:rPr lang="de-DE" dirty="0"/>
              <a:t> </a:t>
            </a:r>
            <a:r>
              <a:rPr lang="de-DE" dirty="0" err="1"/>
              <a:t>l´art</a:t>
            </a:r>
            <a:r>
              <a:rPr lang="de-DE" dirty="0"/>
              <a:t>), avantgardistische, klassische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Moderne</a:t>
            </a:r>
            <a:r>
              <a:rPr lang="cs-CZ" dirty="0"/>
              <a:t> – um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Jahrhundertwende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neuromantische</a:t>
            </a:r>
            <a:r>
              <a:rPr lang="cs-CZ" dirty="0"/>
              <a:t>, </a:t>
            </a:r>
            <a:r>
              <a:rPr lang="cs-CZ" dirty="0" err="1"/>
              <a:t>phantastische</a:t>
            </a:r>
            <a:r>
              <a:rPr lang="cs-CZ" dirty="0"/>
              <a:t> Elemente der </a:t>
            </a:r>
            <a:r>
              <a:rPr lang="cs-CZ" dirty="0" err="1"/>
              <a:t>inneren</a:t>
            </a:r>
            <a:r>
              <a:rPr lang="cs-CZ" dirty="0"/>
              <a:t> </a:t>
            </a:r>
            <a:r>
              <a:rPr lang="cs-CZ" dirty="0" err="1"/>
              <a:t>Welt</a:t>
            </a:r>
            <a:endParaRPr lang="cs-CZ" dirty="0"/>
          </a:p>
          <a:p>
            <a:r>
              <a:rPr lang="cs-CZ" dirty="0" err="1"/>
              <a:t>Inspiration</a:t>
            </a:r>
            <a:r>
              <a:rPr lang="cs-CZ" dirty="0"/>
              <a:t>: F. </a:t>
            </a:r>
            <a:r>
              <a:rPr lang="cs-CZ" dirty="0" err="1"/>
              <a:t>Nietzsche</a:t>
            </a:r>
            <a:r>
              <a:rPr lang="cs-CZ" dirty="0"/>
              <a:t>, R. Wagner</a:t>
            </a:r>
          </a:p>
          <a:p>
            <a:r>
              <a:rPr lang="cs-CZ" dirty="0" err="1"/>
              <a:t>beeinflusst</a:t>
            </a:r>
            <a:r>
              <a:rPr lang="cs-CZ" dirty="0"/>
              <a:t> Kafka, </a:t>
            </a:r>
          </a:p>
          <a:p>
            <a:pPr>
              <a:buNone/>
            </a:pPr>
            <a:r>
              <a:rPr lang="cs-CZ" dirty="0" err="1"/>
              <a:t>Expressionismus</a:t>
            </a:r>
            <a:r>
              <a:rPr lang="cs-CZ" dirty="0"/>
              <a:t>, Surrealismus, </a:t>
            </a:r>
          </a:p>
          <a:p>
            <a:pPr>
              <a:buNone/>
            </a:pPr>
            <a:r>
              <a:rPr lang="cs-CZ" dirty="0" err="1"/>
              <a:t>magischen</a:t>
            </a:r>
            <a:r>
              <a:rPr lang="cs-CZ" dirty="0"/>
              <a:t> Realismus</a:t>
            </a:r>
          </a:p>
          <a:p>
            <a:r>
              <a:rPr lang="cs-CZ" dirty="0"/>
              <a:t>in der </a:t>
            </a:r>
            <a:r>
              <a:rPr lang="cs-CZ" dirty="0" err="1"/>
              <a:t>darstellenden</a:t>
            </a:r>
            <a:r>
              <a:rPr lang="cs-CZ" dirty="0"/>
              <a:t> </a:t>
            </a:r>
            <a:r>
              <a:rPr lang="cs-CZ" dirty="0" err="1"/>
              <a:t>Kunst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dirty="0"/>
              <a:t>G. </a:t>
            </a:r>
            <a:r>
              <a:rPr lang="cs-CZ" dirty="0" err="1"/>
              <a:t>Klimt</a:t>
            </a:r>
            <a:r>
              <a:rPr lang="cs-CZ" dirty="0"/>
              <a:t>, O. </a:t>
            </a:r>
            <a:r>
              <a:rPr lang="cs-CZ" dirty="0" err="1"/>
              <a:t>Kokoschka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220px-Gustav_Klimt_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212976"/>
            <a:ext cx="3286304" cy="328630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Moderne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Hugo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Hofmannsthal</a:t>
            </a:r>
            <a:endParaRPr lang="cs-CZ" dirty="0"/>
          </a:p>
          <a:p>
            <a:pPr>
              <a:buNone/>
            </a:pPr>
            <a:r>
              <a:rPr lang="cs-CZ" dirty="0"/>
              <a:t>(1874-1929)</a:t>
            </a:r>
          </a:p>
          <a:p>
            <a:r>
              <a:rPr lang="cs-CZ" dirty="0" err="1"/>
              <a:t>sgn</a:t>
            </a:r>
            <a:r>
              <a:rPr lang="cs-CZ" dirty="0"/>
              <a:t>. </a:t>
            </a:r>
            <a:r>
              <a:rPr lang="cs-CZ" i="1" dirty="0" err="1"/>
              <a:t>Chandos</a:t>
            </a:r>
            <a:r>
              <a:rPr lang="cs-CZ" i="1" dirty="0"/>
              <a:t>-</a:t>
            </a:r>
            <a:r>
              <a:rPr lang="cs-CZ" i="1" dirty="0" err="1"/>
              <a:t>Brief</a:t>
            </a:r>
            <a:r>
              <a:rPr lang="cs-CZ" i="1" dirty="0"/>
              <a:t> </a:t>
            </a:r>
            <a:r>
              <a:rPr lang="cs-CZ" dirty="0"/>
              <a:t>(1902)</a:t>
            </a:r>
          </a:p>
          <a:p>
            <a:r>
              <a:rPr lang="cs-CZ" dirty="0"/>
              <a:t>Drama </a:t>
            </a:r>
            <a:r>
              <a:rPr lang="cs-CZ" i="1" dirty="0" err="1"/>
              <a:t>Jedermann</a:t>
            </a:r>
            <a:r>
              <a:rPr lang="cs-CZ" dirty="0"/>
              <a:t> (1903, </a:t>
            </a:r>
          </a:p>
          <a:p>
            <a:pPr>
              <a:buNone/>
            </a:pPr>
            <a:r>
              <a:rPr lang="cs-CZ" dirty="0"/>
              <a:t>2006 </a:t>
            </a:r>
            <a:r>
              <a:rPr lang="cs-CZ" dirty="0" err="1"/>
              <a:t>Inspiration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Ph</a:t>
            </a:r>
            <a:r>
              <a:rPr lang="cs-CZ" dirty="0"/>
              <a:t>. Roth)</a:t>
            </a:r>
          </a:p>
          <a:p>
            <a:pPr>
              <a:buNone/>
            </a:pPr>
            <a:r>
              <a:rPr lang="cs-CZ" dirty="0"/>
              <a:t>Drama </a:t>
            </a:r>
            <a:r>
              <a:rPr lang="cs-CZ" i="1" dirty="0" err="1"/>
              <a:t>Elektra</a:t>
            </a:r>
            <a:r>
              <a:rPr lang="cs-CZ" dirty="0"/>
              <a:t> (1901),</a:t>
            </a:r>
          </a:p>
          <a:p>
            <a:pPr>
              <a:buNone/>
            </a:pPr>
            <a:r>
              <a:rPr lang="cs-CZ" dirty="0" err="1"/>
              <a:t>später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Oper </a:t>
            </a:r>
            <a:r>
              <a:rPr lang="cs-CZ" dirty="0" err="1"/>
              <a:t>von</a:t>
            </a:r>
            <a:r>
              <a:rPr lang="cs-CZ" dirty="0"/>
              <a:t> R. </a:t>
            </a:r>
            <a:r>
              <a:rPr lang="cs-CZ" dirty="0" err="1"/>
              <a:t>Strauss</a:t>
            </a:r>
            <a:endParaRPr lang="cs-CZ" dirty="0"/>
          </a:p>
          <a:p>
            <a:pPr>
              <a:buNone/>
            </a:pPr>
            <a:r>
              <a:rPr lang="cs-CZ" dirty="0" err="1"/>
              <a:t>Libretto</a:t>
            </a:r>
            <a:r>
              <a:rPr lang="cs-CZ" dirty="0"/>
              <a:t> </a:t>
            </a:r>
            <a:r>
              <a:rPr lang="cs-CZ" i="1" dirty="0"/>
              <a:t>Der </a:t>
            </a:r>
            <a:r>
              <a:rPr lang="cs-CZ" i="1" dirty="0" err="1"/>
              <a:t>Rosenkavalier</a:t>
            </a:r>
            <a:endParaRPr lang="cs-CZ" i="1" dirty="0"/>
          </a:p>
        </p:txBody>
      </p:sp>
      <p:pic>
        <p:nvPicPr>
          <p:cNvPr id="4" name="Obrázek 3" descr="220px-Nicola_Perscheid_-_Hugo_von_Hofmannsthal_19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124744"/>
            <a:ext cx="2794000" cy="45339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Moderne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Arthur</a:t>
            </a:r>
            <a:r>
              <a:rPr lang="cs-CZ" dirty="0"/>
              <a:t> </a:t>
            </a:r>
            <a:r>
              <a:rPr lang="cs-CZ" dirty="0" err="1"/>
              <a:t>Schnitzler</a:t>
            </a:r>
            <a:r>
              <a:rPr lang="cs-CZ" dirty="0"/>
              <a:t> (1862-1931)</a:t>
            </a:r>
          </a:p>
          <a:p>
            <a:pPr>
              <a:buNone/>
            </a:pPr>
            <a:r>
              <a:rPr lang="cs-CZ" sz="2800" dirty="0"/>
              <a:t>Drama </a:t>
            </a:r>
            <a:r>
              <a:rPr lang="cs-CZ" sz="2800" i="1" dirty="0" err="1"/>
              <a:t>Leutnant</a:t>
            </a:r>
            <a:r>
              <a:rPr lang="cs-CZ" sz="2800" i="1" dirty="0"/>
              <a:t> </a:t>
            </a:r>
            <a:r>
              <a:rPr lang="cs-CZ" sz="2800" i="1" dirty="0" err="1"/>
              <a:t>Gustl</a:t>
            </a:r>
            <a:r>
              <a:rPr lang="cs-CZ" sz="2800" i="1" dirty="0"/>
              <a:t> </a:t>
            </a:r>
            <a:r>
              <a:rPr lang="cs-CZ" sz="2800" dirty="0"/>
              <a:t>(1900)</a:t>
            </a:r>
          </a:p>
          <a:p>
            <a:pPr>
              <a:buNone/>
            </a:pPr>
            <a:r>
              <a:rPr lang="cs-CZ" sz="2800" dirty="0"/>
              <a:t>– Der </a:t>
            </a:r>
            <a:r>
              <a:rPr lang="cs-CZ" sz="2800" dirty="0" err="1"/>
              <a:t>Ehrenkodex</a:t>
            </a:r>
            <a:r>
              <a:rPr lang="cs-CZ" sz="2800" dirty="0"/>
              <a:t> </a:t>
            </a:r>
            <a:r>
              <a:rPr lang="cs-CZ" sz="2800" dirty="0" err="1"/>
              <a:t>vom</a:t>
            </a:r>
            <a:r>
              <a:rPr lang="cs-CZ" sz="2800" dirty="0"/>
              <a:t> </a:t>
            </a:r>
            <a:r>
              <a:rPr lang="cs-CZ" sz="2800" dirty="0" err="1"/>
              <a:t>österreichischen</a:t>
            </a:r>
            <a:r>
              <a:rPr lang="cs-CZ" sz="2800" dirty="0"/>
              <a:t> </a:t>
            </a:r>
            <a:r>
              <a:rPr lang="cs-CZ" sz="2800" dirty="0" err="1"/>
              <a:t>Offizier</a:t>
            </a:r>
            <a:r>
              <a:rPr lang="cs-CZ" sz="2800" dirty="0"/>
              <a:t> </a:t>
            </a:r>
            <a:r>
              <a:rPr lang="cs-CZ" sz="2800" dirty="0" err="1"/>
              <a:t>gebrochen</a:t>
            </a:r>
            <a:endParaRPr lang="cs-CZ" sz="2800" dirty="0"/>
          </a:p>
        </p:txBody>
      </p:sp>
      <p:pic>
        <p:nvPicPr>
          <p:cNvPr id="4" name="Obrázek 3" descr="220px-Arthur_Schnitzler_19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225800"/>
            <a:ext cx="2794000" cy="3632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Expressionismus</a:t>
            </a:r>
            <a:r>
              <a:rPr lang="cs-CZ" dirty="0"/>
              <a:t> – um den 1. WK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exaltierte</a:t>
            </a:r>
            <a:r>
              <a:rPr lang="cs-CZ" dirty="0"/>
              <a:t> </a:t>
            </a:r>
            <a:r>
              <a:rPr lang="cs-CZ" dirty="0" err="1"/>
              <a:t>Äußerungen</a:t>
            </a:r>
            <a:endParaRPr lang="cs-CZ" dirty="0"/>
          </a:p>
          <a:p>
            <a:r>
              <a:rPr lang="cs-CZ" dirty="0" err="1"/>
              <a:t>Themen</a:t>
            </a:r>
            <a:r>
              <a:rPr lang="cs-CZ" dirty="0"/>
              <a:t>: </a:t>
            </a:r>
            <a:r>
              <a:rPr lang="cs-CZ" dirty="0" err="1"/>
              <a:t>Krieg</a:t>
            </a:r>
            <a:r>
              <a:rPr lang="cs-CZ" dirty="0"/>
              <a:t>, </a:t>
            </a:r>
            <a:r>
              <a:rPr lang="cs-CZ" dirty="0" err="1"/>
              <a:t>Tod</a:t>
            </a:r>
            <a:r>
              <a:rPr lang="cs-CZ" dirty="0"/>
              <a:t>, Apokalypse, </a:t>
            </a:r>
            <a:r>
              <a:rPr lang="cs-CZ" dirty="0" err="1"/>
              <a:t>Wahnsinn</a:t>
            </a:r>
            <a:r>
              <a:rPr lang="cs-CZ" dirty="0"/>
              <a:t> </a:t>
            </a:r>
            <a:r>
              <a:rPr lang="cs-CZ" dirty="0" err="1"/>
              <a:t>Sektion</a:t>
            </a:r>
            <a:r>
              <a:rPr lang="cs-CZ" dirty="0"/>
              <a:t> u.Ä.</a:t>
            </a:r>
          </a:p>
          <a:p>
            <a:r>
              <a:rPr lang="cs-CZ" dirty="0" err="1"/>
              <a:t>hängt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dem</a:t>
            </a:r>
            <a:r>
              <a:rPr lang="cs-CZ" dirty="0"/>
              <a:t> 1. </a:t>
            </a:r>
            <a:r>
              <a:rPr lang="cs-CZ" dirty="0" err="1"/>
              <a:t>Weltkrieg</a:t>
            </a:r>
            <a:r>
              <a:rPr lang="cs-CZ" dirty="0"/>
              <a:t> </a:t>
            </a:r>
            <a:r>
              <a:rPr lang="cs-CZ" dirty="0" err="1"/>
              <a:t>zusammen</a:t>
            </a:r>
            <a:endParaRPr lang="cs-CZ" dirty="0"/>
          </a:p>
          <a:p>
            <a:r>
              <a:rPr lang="cs-CZ" dirty="0" err="1"/>
              <a:t>entsteht</a:t>
            </a:r>
            <a:r>
              <a:rPr lang="cs-CZ" dirty="0"/>
              <a:t> in der </a:t>
            </a:r>
            <a:r>
              <a:rPr lang="cs-CZ" dirty="0" err="1"/>
              <a:t>darstellenden</a:t>
            </a:r>
            <a:r>
              <a:rPr lang="cs-CZ" dirty="0"/>
              <a:t> </a:t>
            </a:r>
            <a:r>
              <a:rPr lang="cs-CZ" dirty="0" err="1"/>
              <a:t>Kunst</a:t>
            </a:r>
            <a:r>
              <a:rPr lang="cs-CZ" dirty="0"/>
              <a:t>: Der </a:t>
            </a:r>
            <a:r>
              <a:rPr lang="cs-CZ" dirty="0" err="1"/>
              <a:t>blaue</a:t>
            </a:r>
            <a:r>
              <a:rPr lang="cs-CZ" dirty="0"/>
              <a:t> </a:t>
            </a:r>
            <a:r>
              <a:rPr lang="cs-CZ" dirty="0" err="1"/>
              <a:t>Reiter</a:t>
            </a:r>
            <a:r>
              <a:rPr lang="cs-CZ" dirty="0"/>
              <a:t>, </a:t>
            </a:r>
            <a:r>
              <a:rPr lang="cs-CZ" dirty="0" err="1"/>
              <a:t>Brücke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Expressionismus</a:t>
            </a:r>
            <a:r>
              <a:rPr lang="cs-CZ" dirty="0"/>
              <a:t> in der </a:t>
            </a:r>
            <a:r>
              <a:rPr lang="cs-CZ" dirty="0" err="1"/>
              <a:t>darstellenden</a:t>
            </a:r>
            <a:r>
              <a:rPr lang="cs-CZ" dirty="0"/>
              <a:t> </a:t>
            </a:r>
            <a:r>
              <a:rPr lang="cs-CZ" dirty="0" err="1"/>
              <a:t>Kunst</a:t>
            </a:r>
            <a:r>
              <a:rPr lang="cs-CZ" dirty="0"/>
              <a:t>: </a:t>
            </a:r>
            <a:r>
              <a:rPr lang="cs-CZ" dirty="0" err="1"/>
              <a:t>Brücke</a:t>
            </a:r>
            <a:r>
              <a:rPr lang="cs-CZ" dirty="0"/>
              <a:t> (</a:t>
            </a:r>
            <a:r>
              <a:rPr lang="cs-CZ" dirty="0" err="1"/>
              <a:t>Dresden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Emil </a:t>
            </a:r>
            <a:r>
              <a:rPr lang="cs-CZ" dirty="0" err="1"/>
              <a:t>Ludwig</a:t>
            </a:r>
            <a:r>
              <a:rPr lang="cs-CZ" dirty="0"/>
              <a:t> </a:t>
            </a:r>
            <a:r>
              <a:rPr lang="cs-CZ" dirty="0" err="1"/>
              <a:t>Kirschner</a:t>
            </a:r>
            <a:endParaRPr lang="cs-CZ" dirty="0"/>
          </a:p>
          <a:p>
            <a:r>
              <a:rPr lang="cs-CZ" dirty="0"/>
              <a:t>Emil </a:t>
            </a:r>
            <a:r>
              <a:rPr lang="cs-CZ" dirty="0" err="1"/>
              <a:t>Nolde</a:t>
            </a:r>
            <a:endParaRPr lang="cs-CZ" dirty="0"/>
          </a:p>
          <a:p>
            <a:r>
              <a:rPr lang="cs-CZ" dirty="0"/>
              <a:t>Max </a:t>
            </a:r>
            <a:r>
              <a:rPr lang="cs-CZ" dirty="0" err="1"/>
              <a:t>Pechstein</a:t>
            </a:r>
            <a:endParaRPr lang="cs-CZ" dirty="0"/>
          </a:p>
        </p:txBody>
      </p:sp>
      <p:pic>
        <p:nvPicPr>
          <p:cNvPr id="4" name="Obrázek 3" descr="170PX-~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492896"/>
            <a:ext cx="2217772" cy="3248384"/>
          </a:xfrm>
          <a:prstGeom prst="rect">
            <a:avLst/>
          </a:prstGeom>
        </p:spPr>
      </p:pic>
      <p:pic>
        <p:nvPicPr>
          <p:cNvPr id="5" name="Obrázek 4" descr="220px-Ernst_Ludwig_Kirchner_Sitzende_Dame_(Dodo)_1907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3356992"/>
            <a:ext cx="2952328" cy="303284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Expressionismus</a:t>
            </a:r>
            <a:r>
              <a:rPr lang="cs-CZ" dirty="0"/>
              <a:t> in der </a:t>
            </a:r>
            <a:r>
              <a:rPr lang="cs-CZ" dirty="0" err="1"/>
              <a:t>Kunst</a:t>
            </a:r>
            <a:r>
              <a:rPr lang="cs-CZ" dirty="0"/>
              <a:t>: Der </a:t>
            </a:r>
            <a:r>
              <a:rPr lang="cs-CZ" dirty="0" err="1"/>
              <a:t>Blaue</a:t>
            </a:r>
            <a:r>
              <a:rPr lang="cs-CZ" dirty="0"/>
              <a:t> </a:t>
            </a:r>
            <a:r>
              <a:rPr lang="cs-CZ" dirty="0" err="1"/>
              <a:t>Reiter</a:t>
            </a:r>
            <a:r>
              <a:rPr lang="cs-CZ" dirty="0"/>
              <a:t> (</a:t>
            </a:r>
            <a:r>
              <a:rPr lang="cs-CZ" dirty="0" err="1"/>
              <a:t>München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Wassily</a:t>
            </a:r>
            <a:r>
              <a:rPr lang="cs-CZ" dirty="0"/>
              <a:t> </a:t>
            </a:r>
            <a:r>
              <a:rPr lang="cs-CZ" dirty="0" err="1"/>
              <a:t>Kandinsky</a:t>
            </a:r>
            <a:endParaRPr lang="cs-CZ" dirty="0"/>
          </a:p>
          <a:p>
            <a:r>
              <a:rPr lang="cs-CZ" dirty="0" err="1"/>
              <a:t>Franz</a:t>
            </a:r>
            <a:r>
              <a:rPr lang="cs-CZ" dirty="0"/>
              <a:t> </a:t>
            </a:r>
            <a:r>
              <a:rPr lang="cs-CZ" dirty="0" err="1"/>
              <a:t>Marc</a:t>
            </a:r>
            <a:endParaRPr lang="cs-CZ" dirty="0"/>
          </a:p>
          <a:p>
            <a:r>
              <a:rPr lang="cs-CZ" dirty="0"/>
              <a:t>Alfred </a:t>
            </a:r>
            <a:r>
              <a:rPr lang="cs-CZ" dirty="0" err="1"/>
              <a:t>Kubin</a:t>
            </a:r>
            <a:endParaRPr lang="cs-CZ" dirty="0"/>
          </a:p>
          <a:p>
            <a:r>
              <a:rPr lang="cs-CZ" dirty="0"/>
              <a:t>Paul </a:t>
            </a:r>
            <a:r>
              <a:rPr lang="cs-CZ" dirty="0" err="1"/>
              <a:t>Klee</a:t>
            </a:r>
            <a:endParaRPr lang="cs-CZ" dirty="0"/>
          </a:p>
        </p:txBody>
      </p:sp>
      <p:pic>
        <p:nvPicPr>
          <p:cNvPr id="4" name="Obrázek 3" descr="220px-Franz_Marc_029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772816"/>
            <a:ext cx="2794000" cy="4381500"/>
          </a:xfrm>
          <a:prstGeom prst="rect">
            <a:avLst/>
          </a:prstGeom>
        </p:spPr>
      </p:pic>
      <p:pic>
        <p:nvPicPr>
          <p:cNvPr id="5" name="Obrázek 4" descr="150px-On_a_Motif_from_Hamam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3501008"/>
            <a:ext cx="2232248" cy="272334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Expressionismus</a:t>
            </a:r>
            <a:r>
              <a:rPr lang="cs-CZ" dirty="0"/>
              <a:t> in der Literatur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- Gottfried </a:t>
            </a:r>
            <a:r>
              <a:rPr lang="cs-CZ" dirty="0" err="1"/>
              <a:t>Benn</a:t>
            </a:r>
            <a:r>
              <a:rPr lang="cs-CZ" dirty="0"/>
              <a:t> (1886-1956): </a:t>
            </a:r>
          </a:p>
          <a:p>
            <a:pPr>
              <a:buNone/>
            </a:pPr>
            <a:r>
              <a:rPr lang="cs-CZ" dirty="0" err="1"/>
              <a:t>Gedichtsammlung</a:t>
            </a:r>
            <a:r>
              <a:rPr lang="cs-CZ" dirty="0"/>
              <a:t> </a:t>
            </a:r>
            <a:r>
              <a:rPr lang="cs-CZ" i="1" dirty="0" err="1"/>
              <a:t>Morgue</a:t>
            </a:r>
            <a:r>
              <a:rPr lang="cs-CZ" dirty="0"/>
              <a:t> (1912) </a:t>
            </a:r>
          </a:p>
          <a:p>
            <a:pPr>
              <a:buNone/>
            </a:pPr>
            <a:r>
              <a:rPr lang="cs-CZ" dirty="0"/>
              <a:t>- Georg </a:t>
            </a:r>
            <a:r>
              <a:rPr lang="cs-CZ" dirty="0" err="1"/>
              <a:t>Heym</a:t>
            </a:r>
            <a:r>
              <a:rPr lang="cs-CZ" dirty="0"/>
              <a:t> (1887-1912)</a:t>
            </a:r>
          </a:p>
          <a:p>
            <a:pPr>
              <a:buNone/>
            </a:pPr>
            <a:r>
              <a:rPr lang="cs-CZ" dirty="0"/>
              <a:t>Prose </a:t>
            </a:r>
            <a:r>
              <a:rPr lang="cs-CZ" i="1" dirty="0"/>
              <a:t>Der </a:t>
            </a:r>
            <a:r>
              <a:rPr lang="cs-CZ" i="1" dirty="0" err="1"/>
              <a:t>Dieb</a:t>
            </a:r>
            <a:r>
              <a:rPr lang="cs-CZ" i="1" dirty="0"/>
              <a:t> </a:t>
            </a:r>
            <a:r>
              <a:rPr lang="cs-CZ" dirty="0"/>
              <a:t>(1913)</a:t>
            </a:r>
          </a:p>
          <a:p>
            <a:pPr>
              <a:buNone/>
            </a:pPr>
            <a:r>
              <a:rPr lang="cs-CZ" dirty="0"/>
              <a:t>- Franz Werfel (1890-1945):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err="1"/>
              <a:t>Gedichtsammlung</a:t>
            </a:r>
            <a:r>
              <a:rPr lang="cs-CZ" dirty="0"/>
              <a:t> </a:t>
            </a:r>
            <a:r>
              <a:rPr lang="cs-CZ" i="1" dirty="0"/>
              <a:t>Der </a:t>
            </a:r>
            <a:r>
              <a:rPr lang="cs-CZ" i="1" dirty="0" err="1"/>
              <a:t>Weltfreund</a:t>
            </a:r>
            <a:r>
              <a:rPr lang="cs-CZ" i="1" dirty="0"/>
              <a:t> </a:t>
            </a:r>
            <a:r>
              <a:rPr lang="cs-CZ" dirty="0"/>
              <a:t>(1911)</a:t>
            </a:r>
          </a:p>
        </p:txBody>
      </p:sp>
      <p:pic>
        <p:nvPicPr>
          <p:cNvPr id="4" name="Obrázek 3" descr="220px-Stamps_of_Germany_(Berlin)_1986,_MiNr_7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412776"/>
            <a:ext cx="2028036" cy="236911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Grundprinzipien der Moderne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Grundprinzipien der Moderne:</a:t>
            </a:r>
          </a:p>
          <a:p>
            <a:r>
              <a:rPr lang="de-DE" dirty="0"/>
              <a:t>Anfang: Industrialisierung, Technologisierung, Großstädte, Massengesellschaft</a:t>
            </a:r>
          </a:p>
          <a:p>
            <a:r>
              <a:rPr lang="de-DE" dirty="0"/>
              <a:t>Inspiration in den Naturwissenschaften, Technik, neue Medien</a:t>
            </a:r>
          </a:p>
          <a:p>
            <a:r>
              <a:rPr lang="de-DE" dirty="0"/>
              <a:t>Tendenzen: </a:t>
            </a:r>
            <a:r>
              <a:rPr lang="de-DE" dirty="0" err="1"/>
              <a:t>Fragmentarisierung</a:t>
            </a:r>
            <a:r>
              <a:rPr lang="de-DE" dirty="0"/>
              <a:t>, Vielfalt (</a:t>
            </a:r>
            <a:r>
              <a:rPr lang="de-DE" dirty="0" err="1"/>
              <a:t>Choc</a:t>
            </a:r>
            <a:r>
              <a:rPr lang="de-DE" dirty="0"/>
              <a:t> der </a:t>
            </a:r>
            <a:r>
              <a:rPr lang="cs-CZ" dirty="0" err="1"/>
              <a:t>Multiplizit</a:t>
            </a:r>
            <a:r>
              <a:rPr lang="de-DE" dirty="0" err="1"/>
              <a:t>ität</a:t>
            </a:r>
            <a:r>
              <a:rPr lang="de-DE" dirty="0"/>
              <a:t>), Schnitte – Filmtechnik, </a:t>
            </a:r>
            <a:r>
              <a:rPr lang="de-DE" dirty="0" err="1"/>
              <a:t>Infragestell</a:t>
            </a:r>
            <a:r>
              <a:rPr lang="cs-CZ" dirty="0"/>
              <a:t>u</a:t>
            </a:r>
            <a:r>
              <a:rPr lang="de-DE" dirty="0"/>
              <a:t>n</a:t>
            </a:r>
            <a:r>
              <a:rPr lang="cs-CZ" dirty="0"/>
              <a:t>g</a:t>
            </a:r>
            <a:r>
              <a:rPr lang="de-DE" dirty="0"/>
              <a:t> der Unterscheidung zwischen der Fiktion und der Realität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Die </a:t>
            </a:r>
            <a:r>
              <a:rPr lang="cs-CZ" dirty="0" err="1"/>
              <a:t>Moderne</a:t>
            </a:r>
            <a:r>
              <a:rPr lang="cs-CZ" dirty="0"/>
              <a:t> - </a:t>
            </a:r>
            <a:r>
              <a:rPr lang="cs-CZ" dirty="0" err="1"/>
              <a:t>Grundcharakteristik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/>
              <a:t>Der Terminus Moderne wird nun </a:t>
            </a:r>
            <a:r>
              <a:rPr lang="de-DE" spc="300" dirty="0"/>
              <a:t>programmatisch</a:t>
            </a:r>
            <a:r>
              <a:rPr lang="de-DE" dirty="0"/>
              <a:t> im Sinne von </a:t>
            </a:r>
            <a:r>
              <a:rPr lang="de-DE" u="sng" spc="300" dirty="0"/>
              <a:t>gegenwärtig statt vorherig</a:t>
            </a:r>
            <a:r>
              <a:rPr lang="de-DE" dirty="0"/>
              <a:t>, </a:t>
            </a:r>
            <a:r>
              <a:rPr lang="de-DE" u="sng" dirty="0"/>
              <a:t>aktuel</a:t>
            </a:r>
            <a:r>
              <a:rPr lang="de-DE" dirty="0"/>
              <a:t>l statt verbraucht und überholt verwendet; jegliche Traditionsverbundenheit wird entschieden zurückgewiesen. Im Anschluss an diese &lt;</a:t>
            </a:r>
            <a:r>
              <a:rPr lang="de-DE" u="sng" dirty="0"/>
              <a:t>passatische Haltung der Avantgarde</a:t>
            </a:r>
            <a:r>
              <a:rPr lang="de-DE" dirty="0"/>
              <a:t>&gt; öffnen sich die bildnerischen und literarischen Künste in ihrem Umfeld </a:t>
            </a:r>
            <a:r>
              <a:rPr lang="de-DE" spc="300" dirty="0"/>
              <a:t>für die industrialisierte Welt </a:t>
            </a:r>
            <a:r>
              <a:rPr lang="de-DE" dirty="0"/>
              <a:t>und deren neue Medien – ein Prozess, an den sich eng die Vorstellung knüpft, </a:t>
            </a:r>
            <a:r>
              <a:rPr lang="de-DE" u="sng" dirty="0"/>
              <a:t>über alle vergangene Kultur und Kulturen in Form der Intertextualität frei verfüge</a:t>
            </a:r>
            <a:r>
              <a:rPr lang="cs-CZ" u="sng" dirty="0"/>
              <a:t>n</a:t>
            </a:r>
            <a:r>
              <a:rPr lang="de-DE" u="sng" dirty="0"/>
              <a:t> zu können</a:t>
            </a:r>
            <a:r>
              <a:rPr lang="de-DE" dirty="0"/>
              <a:t>: Diese alternative </a:t>
            </a:r>
            <a:r>
              <a:rPr lang="de-DE" spc="300" dirty="0"/>
              <a:t>Geste des souveränen Verfügens</a:t>
            </a:r>
            <a:r>
              <a:rPr lang="de-DE" dirty="0"/>
              <a:t> über den kulturellen Gesamttext und über die kulturelle, auch die literarische Tradition, ist ein prägnantes, vermutlich noch zu wenig beachtetes Merkmal der avantgardistischen Modernekonzeption, dass schließlich </a:t>
            </a:r>
            <a:r>
              <a:rPr lang="de-DE" u="sng" dirty="0"/>
              <a:t>in der Postmoderne spielerisch weitergeführt </a:t>
            </a:r>
            <a:r>
              <a:rPr lang="de-DE" dirty="0"/>
              <a:t>wird. Der damit einhergehenden Ausweitung des Werkbegriffs ist jedoch abzulesen, dass die industrialisierte Moderne und industrielle Epoche nach 1900 beginnen, ihre eigene Ästhetik freizusetzen: eine Ästhetik, die sich leiten lässt von einer Allianz zwischen Kunst und Industrie, und das heißt letztlich auch von ästhetischen und gesellschaftlicher Moderne. [...]Damit ist die Basis der Avantgarde-Literatur und so zugleich der dem Ästhetizismus der Jahrhundertwende entgegengesetzte Entwurf einer nicht-autonomen Kunst der  Moderne umrissen: es handelt sich hierbei um eine heteronom gedachte </a:t>
            </a:r>
            <a:r>
              <a:rPr lang="de-DE" u="sng" spc="300" dirty="0"/>
              <a:t>Poetik des Fragments, </a:t>
            </a:r>
            <a:r>
              <a:rPr lang="de-DE" dirty="0"/>
              <a:t>in der die »ästhetische Idee des Simultanen« und Fragmentarischen dominiert und die in Simultan- und Reihungsstil, </a:t>
            </a:r>
            <a:r>
              <a:rPr lang="de-DE" u="sng" spc="300" dirty="0"/>
              <a:t>filmische</a:t>
            </a:r>
            <a:r>
              <a:rPr lang="cs-CZ" u="sng" spc="300"/>
              <a:t>r</a:t>
            </a:r>
            <a:r>
              <a:rPr lang="de-DE" u="sng" spc="300"/>
              <a:t> </a:t>
            </a:r>
            <a:r>
              <a:rPr lang="de-DE" u="sng" spc="300" dirty="0"/>
              <a:t>Schreibweise</a:t>
            </a:r>
            <a:r>
              <a:rPr lang="de-DE" dirty="0"/>
              <a:t>, </a:t>
            </a:r>
            <a:r>
              <a:rPr lang="de-DE" u="sng" dirty="0" err="1"/>
              <a:t>Dokumentarismus</a:t>
            </a:r>
            <a:r>
              <a:rPr lang="de-DE" u="sng" dirty="0"/>
              <a:t> </a:t>
            </a:r>
            <a:r>
              <a:rPr lang="de-DE" dirty="0"/>
              <a:t>und </a:t>
            </a:r>
            <a:r>
              <a:rPr lang="de-DE" u="sng" dirty="0" err="1"/>
              <a:t>amimetischerMontagetechnik</a:t>
            </a:r>
            <a:r>
              <a:rPr lang="de-DE" u="sng" dirty="0"/>
              <a:t> </a:t>
            </a:r>
            <a:r>
              <a:rPr lang="de-DE" dirty="0"/>
              <a:t>ihre konkrete Realisationsformen findet. Jene schon von Baudelaire als Kennzeichen der Moderne benannten </a:t>
            </a:r>
            <a:r>
              <a:rPr lang="de-DE" u="sng" dirty="0"/>
              <a:t>Komponenten des Vorüberziehenden, Flüchtigen, Entschwindenden und Zufälligen</a:t>
            </a:r>
            <a:r>
              <a:rPr lang="de-DE" dirty="0"/>
              <a:t>, </a:t>
            </a:r>
            <a:r>
              <a:rPr lang="de-DE" u="sng" dirty="0"/>
              <a:t>Unüberschaubaren und Undurchschaubaren </a:t>
            </a:r>
            <a:r>
              <a:rPr lang="de-DE" dirty="0"/>
              <a:t>erlangen Bedeutung und damit zugleich kleinere Einheiten, eben das Fragment, konkret als Gesprächsfetzen, ausschnitthafte Eindrücke, Wahrnehmungspartikel, die der aktuellen Alltagsrealität entnommen sind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344816" cy="576064"/>
          </a:xfrm>
        </p:spPr>
        <p:txBody>
          <a:bodyPr>
            <a:normAutofit/>
          </a:bodyPr>
          <a:lstStyle/>
          <a:p>
            <a:r>
              <a:rPr lang="cs-CZ" sz="2800" dirty="0" err="1"/>
              <a:t>Programm</a:t>
            </a:r>
            <a:r>
              <a:rPr lang="cs-CZ" sz="2800" dirty="0"/>
              <a:t> des </a:t>
            </a:r>
            <a:r>
              <a:rPr lang="cs-CZ" sz="2800" dirty="0" err="1"/>
              <a:t>Kurses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20688"/>
            <a:ext cx="8496944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1.( 15.2.) Moderne - Einführung in die Problematik. </a:t>
            </a: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Manifest der freien Vereinigung Durch, Manifest der tschechischen Moderne.</a:t>
            </a:r>
            <a:endParaRPr lang="pl-PL" sz="1400" dirty="0">
              <a:effectLst/>
            </a:endParaRPr>
          </a:p>
          <a:p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(22.2.) Sprachkrise und Subjektkrise. </a:t>
            </a: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Hofmannsthal: Chandos-Brief, Hesse, Hermann: Kurzgefasster Lebenslauf.</a:t>
            </a:r>
            <a:endParaRPr lang="pl-PL" sz="1400" dirty="0">
              <a:effectLst/>
            </a:endParaRPr>
          </a:p>
          <a:p>
            <a:endParaRPr 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(1.3.). Psychoanalyse und die Moderne. </a:t>
            </a: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Freud, Siegmund: Das Unheimliche</a:t>
            </a:r>
            <a:endParaRPr lang="pl-PL" sz="1400" dirty="0">
              <a:effectLst/>
            </a:endParaRPr>
          </a:p>
          <a:p>
            <a:endParaRPr 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(8.3.)  Moderne und die deutsche Frühromantik. Fragment und die Komunikationskrise.</a:t>
            </a:r>
            <a:b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Kafka, Franz: Beim Bau der chinesischen Mauer.</a:t>
            </a:r>
            <a:b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 (15.3.) Massen und ihre Reflexion in der Literatur. </a:t>
            </a: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, Tucholsky, Kurt: Masse Mensch., Kracauer, Siegfried:  Das Ornament der Masse</a:t>
            </a:r>
            <a:endParaRPr lang="pl-PL" sz="1400" dirty="0">
              <a:effectLst/>
            </a:endParaRPr>
          </a:p>
          <a:p>
            <a:pPr marL="0" indent="0">
              <a:buNone/>
            </a:pPr>
            <a:endParaRPr 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(22.3) Die Großstadt in der Literatur </a:t>
            </a: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Simmel, Georg: Die Großstädte und das Geistesleben, Heym, Georg: Die Stadt, Tucholsky, Kurt: Augen in der Großstadt. </a:t>
            </a:r>
            <a:br>
              <a:rPr lang="pl-PL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pl-PL" sz="1000" dirty="0">
              <a:effectLst/>
            </a:endParaRPr>
          </a:p>
          <a:p>
            <a:pPr marL="0" indent="0">
              <a:buNone/>
            </a:pPr>
            <a:r>
              <a:rPr lang="pl-PL" sz="1000" dirty="0">
                <a:effectLst/>
              </a:rPr>
              <a:t> </a:t>
            </a:r>
          </a:p>
          <a:p>
            <a:pPr marL="0" indent="0">
              <a:buNone/>
            </a:pPr>
            <a:r>
              <a:rPr lang="pl-PL" sz="1000" dirty="0">
                <a:effectLst/>
              </a:rPr>
              <a:t> </a:t>
            </a:r>
            <a:br>
              <a:rPr lang="pl-PL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pl-PL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l-PL" sz="1000" dirty="0">
              <a:effectLst/>
            </a:endParaRPr>
          </a:p>
          <a:p>
            <a:pPr marL="0" indent="0">
              <a:buNone/>
            </a:pPr>
            <a:endParaRPr lang="de-DE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Avantgarde</a:t>
            </a:r>
            <a:r>
              <a:rPr lang="cs-CZ" dirty="0"/>
              <a:t> - Dadaismus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Hugo </a:t>
            </a:r>
            <a:r>
              <a:rPr lang="cs-CZ" dirty="0" err="1"/>
              <a:t>Ball</a:t>
            </a:r>
            <a:r>
              <a:rPr lang="cs-CZ" dirty="0"/>
              <a:t> (1886-1927)</a:t>
            </a:r>
          </a:p>
          <a:p>
            <a:pPr marL="0" indent="0">
              <a:buNone/>
            </a:pPr>
            <a:r>
              <a:rPr lang="cs-CZ" dirty="0"/>
              <a:t>Hans </a:t>
            </a:r>
            <a:r>
              <a:rPr lang="cs-CZ" dirty="0" err="1"/>
              <a:t>Arp</a:t>
            </a:r>
            <a:r>
              <a:rPr lang="cs-CZ" dirty="0"/>
              <a:t> (1886-1966)</a:t>
            </a:r>
          </a:p>
          <a:p>
            <a:pPr marL="0" indent="0">
              <a:buNone/>
            </a:pPr>
            <a:r>
              <a:rPr lang="cs-CZ" dirty="0"/>
              <a:t>Kabaret </a:t>
            </a:r>
            <a:r>
              <a:rPr lang="cs-CZ" dirty="0" err="1"/>
              <a:t>Voltaire</a:t>
            </a:r>
            <a:r>
              <a:rPr lang="cs-CZ" dirty="0"/>
              <a:t> in </a:t>
            </a:r>
            <a:r>
              <a:rPr lang="cs-CZ" dirty="0" err="1"/>
              <a:t>Zürich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196752"/>
            <a:ext cx="2299327" cy="269349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56992"/>
            <a:ext cx="2232248" cy="341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87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3AE12-5AF5-4388-A714-7E732BBF2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err="1"/>
              <a:t>Programm</a:t>
            </a:r>
            <a:r>
              <a:rPr lang="cs-CZ" sz="4400" dirty="0"/>
              <a:t> des </a:t>
            </a:r>
            <a:r>
              <a:rPr lang="cs-CZ" sz="4400" dirty="0" err="1"/>
              <a:t>Kurses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50471-E9C1-4E2F-843B-DD86200D4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(29.3.) neue Medien: Veränderungen der medialen Situation - Auraverlust der Kunst, neue Medien, Anfänge des Films und die Reaktion der Literatur    </a:t>
            </a:r>
            <a:b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 Benjamin, Walter: Das Kunstwerk im Zeitalter seiner technischen Reproduzierbarkeit</a:t>
            </a:r>
            <a:r>
              <a:rPr lang="pl-PL" sz="5600" dirty="0">
                <a:effectLst/>
              </a:rPr>
              <a:t> </a:t>
            </a: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l-PL" sz="5600" dirty="0">
              <a:effectLst/>
            </a:endParaRP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8. (12.4.)  Radio - und Film-Debatte</a:t>
            </a:r>
            <a:endParaRPr lang="pl-PL" sz="5600" dirty="0">
              <a:effectLst/>
            </a:endParaRP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Brecht, Bertold: Radio-Texte, Kaiser, Georg: Lebenslauf am Mikrophon, Döblin, A.: Berliner Programm</a:t>
            </a:r>
            <a:b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pl-PL" sz="5600" dirty="0">
              <a:effectLst/>
            </a:endParaRP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l-PL" sz="5600" dirty="0">
              <a:effectLst/>
            </a:endParaRP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9. (19.4.) </a:t>
            </a:r>
            <a:r>
              <a:rPr lang="pl-PL" sz="5600" dirty="0">
                <a:effectLst/>
              </a:rPr>
              <a:t> </a:t>
            </a: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Literatur im Film der 2. Hälfte des 20. Jhs  - einige Beispiele. Böll, Grass, Süsskind, bzw. Brussig, Lenz; Filme: Blechtrommel, Das Parfüm, Die verlorene Ehre der Katharina Blum, Sonnenallee, Heimatmuseum</a:t>
            </a:r>
            <a:b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ein Film nach der gemeinsamen Absprache (Abstimmung) - Diskussion nach dem selbständigen Anschau</a:t>
            </a:r>
            <a:b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pl-PL" sz="5600" dirty="0">
              <a:effectLst/>
            </a:endParaRP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pl-PL" sz="5600" dirty="0">
              <a:effectLst/>
            </a:endParaRP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10. (26.4.) Photographie in der deutschsprachigen Literatur der 2. Hälfte des 20. Jhs - Dokumente und Wahrheit? Einige Beispiele: Sebald, Ransmayr,Wallraff, Grass, Brussig, Vertlieb</a:t>
            </a:r>
            <a:endParaRPr lang="pl-PL" sz="5600" dirty="0">
              <a:effectLst/>
            </a:endParaRPr>
          </a:p>
          <a:p>
            <a:pPr marL="0" indent="0">
              <a:buNone/>
            </a:pPr>
            <a:r>
              <a:rPr lang="pl-PL" sz="56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Seminar: Sebald: Austerlitz (S. 1-20), Brussig: Wie es leuchtet  (Auszug), Ransmayr: Die Neunzigjährigen (Reportage)</a:t>
            </a:r>
            <a:endParaRPr lang="pl-PL" sz="5600" dirty="0">
              <a:effectLst/>
            </a:endParaRPr>
          </a:p>
          <a:p>
            <a:pPr marL="0" indent="0">
              <a:buNone/>
            </a:pPr>
            <a:endParaRPr lang="pl-PL" sz="37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23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EC6EE-175F-46F9-BF07-4A2AE5A7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Programm</a:t>
            </a:r>
            <a:r>
              <a:rPr lang="cs-CZ" dirty="0"/>
              <a:t> des </a:t>
            </a:r>
            <a:r>
              <a:rPr lang="cs-CZ" dirty="0" err="1"/>
              <a:t>Kurses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48B86B-D2FA-4D4A-AB00-25E5A0BF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11.  (7.5.) Ausblick: Echos der Moderne in der Nachkriegszeit: Ende der Fiktion (Hildesheimer, Andersch); Sprachkrise nach Auschwitz (Adorno Sebald, Enzensberger, Celan); Nach der Katastrophe - Rückkehr in die Normalität (Muschg u. A.).</a:t>
            </a:r>
            <a:endParaRPr lang="pl-PL" sz="3200" dirty="0">
              <a:effectLst/>
            </a:endParaRPr>
          </a:p>
          <a:p>
            <a:pPr marL="0" indent="0">
              <a:buNone/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 (7.5. und 14.5.): Celan: Die Todesfuge: https://www.lyrikline.org/de/gedichte/todesfuge-66, Muschg: Rückkehr nach Fukushima (Auszug)</a:t>
            </a:r>
            <a:b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pl-PL" sz="3200" dirty="0">
              <a:effectLst/>
            </a:endParaRPr>
          </a:p>
          <a:p>
            <a:pPr marL="0" indent="0">
              <a:buNone/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12.  (14.5.) Gegenwartsliteratur I: a) Sgn. Migrationsliteratur, b) Kontroversen um die deutschsprachigen Nobelpreisträger für Literatur</a:t>
            </a:r>
            <a:endParaRPr lang="pl-PL" sz="3200" dirty="0">
              <a:effectLst/>
            </a:endParaRPr>
          </a:p>
          <a:p>
            <a:pPr marL="0" indent="0">
              <a:buNone/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 (14.5. und 21.5.: Moníková: Böhmen am Meer (Essay),  Handke: Nobelpreisrede (https://www.youtube.com/watch?v=h06_Ds36zZY), Handke: Das Begräbnis, oder Winterreise (Auszug)</a:t>
            </a:r>
            <a:b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pl-PL" sz="3200" dirty="0">
              <a:effectLst/>
            </a:endParaRPr>
          </a:p>
          <a:p>
            <a:pPr marL="0" indent="0">
              <a:buNone/>
            </a:pP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13. (21.5.) Gegenwartsliteratur II: a) Ossis und Wessis in der Literatur (+ Wende und Ostalgie), b)  Literatur und Krankheit: </a:t>
            </a:r>
            <a:b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pl-PL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Seminar : Hochhuth: Wessis in Weimar (Auszug), Schmidt, K: Du stirbst nicht - Auszug </a:t>
            </a:r>
            <a:endParaRPr lang="pl-PL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55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dirty="0" err="1"/>
              <a:t>Kurzer</a:t>
            </a:r>
            <a:r>
              <a:rPr lang="cs-CZ" sz="3200" dirty="0"/>
              <a:t> </a:t>
            </a:r>
            <a:r>
              <a:rPr lang="cs-CZ" sz="3200" dirty="0" err="1"/>
              <a:t>Überblick</a:t>
            </a:r>
            <a:r>
              <a:rPr lang="cs-CZ" sz="3200" dirty="0"/>
              <a:t> der </a:t>
            </a:r>
            <a:r>
              <a:rPr lang="cs-CZ" sz="3200" dirty="0" err="1"/>
              <a:t>deutschsprachigen</a:t>
            </a:r>
            <a:r>
              <a:rPr lang="cs-CZ" sz="3200" dirty="0"/>
              <a:t> Literatur des 19. </a:t>
            </a:r>
            <a:r>
              <a:rPr lang="cs-CZ" sz="3200" dirty="0" err="1"/>
              <a:t>Jahrhunderts</a:t>
            </a:r>
            <a:r>
              <a:rPr lang="cs-CZ" sz="3200" dirty="0"/>
              <a:t>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7016824" cy="3937992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Anfang</a:t>
            </a:r>
            <a:r>
              <a:rPr lang="cs-CZ" dirty="0"/>
              <a:t> des 19. </a:t>
            </a:r>
            <a:r>
              <a:rPr lang="cs-CZ" dirty="0" err="1"/>
              <a:t>Jahrhunderts</a:t>
            </a:r>
            <a:r>
              <a:rPr lang="cs-CZ" dirty="0"/>
              <a:t>: </a:t>
            </a:r>
            <a:r>
              <a:rPr lang="cs-CZ" dirty="0" err="1"/>
              <a:t>späte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 der </a:t>
            </a:r>
            <a:r>
              <a:rPr lang="cs-CZ" dirty="0" err="1"/>
              <a:t>Klassik</a:t>
            </a:r>
            <a:r>
              <a:rPr lang="cs-CZ" dirty="0"/>
              <a:t>: </a:t>
            </a:r>
            <a:r>
              <a:rPr lang="cs-CZ" dirty="0" err="1"/>
              <a:t>Goethe</a:t>
            </a:r>
            <a:r>
              <a:rPr lang="cs-CZ" dirty="0"/>
              <a:t> (1749 - 1832), Schiller (1759-1805)</a:t>
            </a:r>
          </a:p>
          <a:p>
            <a:r>
              <a:rPr lang="cs-CZ" dirty="0" err="1"/>
              <a:t>Frühromantik</a:t>
            </a:r>
            <a:r>
              <a:rPr lang="cs-CZ" dirty="0"/>
              <a:t>: Fr.  </a:t>
            </a:r>
            <a:r>
              <a:rPr lang="cs-CZ" dirty="0" err="1"/>
              <a:t>Schlegel</a:t>
            </a:r>
            <a:r>
              <a:rPr lang="cs-CZ" dirty="0"/>
              <a:t>(1772-1829, A. W. </a:t>
            </a:r>
            <a:r>
              <a:rPr lang="cs-CZ" dirty="0" err="1"/>
              <a:t>Schlegel</a:t>
            </a:r>
            <a:r>
              <a:rPr lang="cs-CZ" dirty="0"/>
              <a:t> (1767-1845), </a:t>
            </a:r>
            <a:r>
              <a:rPr lang="cs-CZ" dirty="0" err="1"/>
              <a:t>Novalis</a:t>
            </a:r>
            <a:r>
              <a:rPr lang="cs-CZ" dirty="0"/>
              <a:t> (1772-1801)</a:t>
            </a:r>
          </a:p>
          <a:p>
            <a:r>
              <a:rPr lang="cs-CZ" dirty="0"/>
              <a:t>um 1810: </a:t>
            </a:r>
            <a:r>
              <a:rPr lang="cs-CZ" dirty="0" err="1"/>
              <a:t>Spätromantik</a:t>
            </a:r>
            <a:r>
              <a:rPr lang="cs-CZ" dirty="0"/>
              <a:t>: E. T. A. Hoffmann (1776-1822)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err="1"/>
              <a:t>Kurzer</a:t>
            </a:r>
            <a:r>
              <a:rPr lang="cs-CZ" sz="3200" dirty="0"/>
              <a:t> </a:t>
            </a:r>
            <a:r>
              <a:rPr lang="cs-CZ" sz="3200" dirty="0" err="1"/>
              <a:t>Überblick</a:t>
            </a:r>
            <a:r>
              <a:rPr lang="cs-CZ" sz="3200" dirty="0"/>
              <a:t> der </a:t>
            </a:r>
            <a:r>
              <a:rPr lang="cs-CZ" sz="3200" dirty="0" err="1"/>
              <a:t>deutschsprachigen</a:t>
            </a:r>
            <a:r>
              <a:rPr lang="cs-CZ" sz="3200" dirty="0"/>
              <a:t> Literatur des 19. </a:t>
            </a:r>
            <a:r>
              <a:rPr lang="cs-CZ" sz="3200" dirty="0" err="1"/>
              <a:t>Jahrhunderts</a:t>
            </a:r>
            <a:r>
              <a:rPr lang="cs-CZ" sz="32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Nach dem </a:t>
            </a:r>
            <a:r>
              <a:rPr lang="cs-CZ" dirty="0" err="1"/>
              <a:t>Wiener</a:t>
            </a:r>
            <a:r>
              <a:rPr lang="cs-CZ" dirty="0"/>
              <a:t> Kongres 1815: Biedermeier: A. </a:t>
            </a:r>
            <a:r>
              <a:rPr lang="cs-CZ" dirty="0" err="1"/>
              <a:t>Stifter</a:t>
            </a:r>
            <a:r>
              <a:rPr lang="cs-CZ" dirty="0"/>
              <a:t>(1805-1868), E. </a:t>
            </a:r>
            <a:r>
              <a:rPr lang="cs-CZ" dirty="0" err="1"/>
              <a:t>Mörike</a:t>
            </a:r>
            <a:r>
              <a:rPr lang="cs-CZ" dirty="0"/>
              <a:t>(1804-1875), F. </a:t>
            </a:r>
            <a:r>
              <a:rPr lang="cs-CZ" dirty="0" err="1"/>
              <a:t>Grillparzer</a:t>
            </a:r>
            <a:r>
              <a:rPr lang="cs-CZ" dirty="0"/>
              <a:t> (1791-1872)</a:t>
            </a:r>
          </a:p>
          <a:p>
            <a:r>
              <a:rPr lang="cs-CZ" dirty="0"/>
              <a:t>2. </a:t>
            </a:r>
            <a:r>
              <a:rPr lang="cs-CZ" dirty="0" err="1"/>
              <a:t>Hälfte</a:t>
            </a:r>
            <a:r>
              <a:rPr lang="cs-CZ" dirty="0"/>
              <a:t> des 19. </a:t>
            </a:r>
            <a:r>
              <a:rPr lang="cs-CZ" dirty="0" err="1"/>
              <a:t>Jahrhunderts</a:t>
            </a:r>
            <a:r>
              <a:rPr lang="cs-CZ" dirty="0"/>
              <a:t>: </a:t>
            </a:r>
            <a:r>
              <a:rPr lang="cs-CZ" dirty="0" err="1"/>
              <a:t>poetischer</a:t>
            </a:r>
            <a:r>
              <a:rPr lang="cs-CZ" dirty="0"/>
              <a:t> Realismus: T. </a:t>
            </a:r>
            <a:r>
              <a:rPr lang="cs-CZ" dirty="0" err="1"/>
              <a:t>Fontane</a:t>
            </a:r>
            <a:r>
              <a:rPr lang="cs-CZ" dirty="0"/>
              <a:t>(1819-1898), W. </a:t>
            </a:r>
            <a:r>
              <a:rPr lang="cs-CZ" dirty="0" err="1"/>
              <a:t>Raabe</a:t>
            </a:r>
            <a:r>
              <a:rPr lang="cs-CZ" dirty="0"/>
              <a:t>(1831-1895), M. </a:t>
            </a:r>
            <a:r>
              <a:rPr lang="cs-CZ" dirty="0" err="1"/>
              <a:t>Ebner</a:t>
            </a:r>
            <a:r>
              <a:rPr lang="cs-CZ" dirty="0"/>
              <a:t>-</a:t>
            </a:r>
            <a:r>
              <a:rPr lang="cs-CZ" dirty="0" err="1"/>
              <a:t>Eschenbach</a:t>
            </a:r>
            <a:r>
              <a:rPr lang="cs-CZ" dirty="0"/>
              <a:t> (1830-1916), T. </a:t>
            </a:r>
            <a:r>
              <a:rPr lang="cs-CZ" dirty="0" err="1"/>
              <a:t>Storm</a:t>
            </a:r>
            <a:r>
              <a:rPr lang="cs-CZ" dirty="0"/>
              <a:t>(1817-1888)</a:t>
            </a:r>
          </a:p>
          <a:p>
            <a:r>
              <a:rPr lang="cs-CZ" dirty="0"/>
              <a:t>Nach 1880: Naturalismus: G. </a:t>
            </a:r>
            <a:r>
              <a:rPr lang="cs-CZ" dirty="0" err="1"/>
              <a:t>Hauptmann</a:t>
            </a:r>
            <a:r>
              <a:rPr lang="cs-CZ" dirty="0"/>
              <a:t>, A. </a:t>
            </a:r>
            <a:r>
              <a:rPr lang="cs-CZ" dirty="0" err="1"/>
              <a:t>Holz</a:t>
            </a:r>
            <a:r>
              <a:rPr lang="cs-CZ" dirty="0"/>
              <a:t>, J. </a:t>
            </a:r>
            <a:r>
              <a:rPr lang="cs-CZ" dirty="0" err="1"/>
              <a:t>Schlaf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/>
              <a:t>	</a:t>
            </a:r>
            <a:r>
              <a:rPr lang="cs-CZ" dirty="0" err="1"/>
              <a:t>Gerhart</a:t>
            </a:r>
            <a:r>
              <a:rPr lang="cs-CZ" dirty="0"/>
              <a:t> </a:t>
            </a:r>
            <a:r>
              <a:rPr lang="cs-CZ" dirty="0" err="1"/>
              <a:t>Hauptmann</a:t>
            </a:r>
            <a:r>
              <a:rPr lang="cs-CZ" dirty="0"/>
              <a:t> (1862-1946):</a:t>
            </a:r>
          </a:p>
          <a:p>
            <a:pPr>
              <a:buNone/>
            </a:pPr>
            <a:r>
              <a:rPr lang="cs-CZ" i="1" dirty="0"/>
              <a:t>Vor </a:t>
            </a:r>
            <a:r>
              <a:rPr lang="cs-CZ" i="1" dirty="0" err="1"/>
              <a:t>Sonnenaufgang</a:t>
            </a:r>
            <a:r>
              <a:rPr lang="cs-CZ" i="1" dirty="0"/>
              <a:t> </a:t>
            </a:r>
            <a:r>
              <a:rPr lang="cs-CZ" dirty="0"/>
              <a:t>(1889) – </a:t>
            </a:r>
            <a:r>
              <a:rPr lang="cs-CZ" dirty="0" err="1"/>
              <a:t>Problem</a:t>
            </a:r>
            <a:r>
              <a:rPr lang="cs-CZ" dirty="0"/>
              <a:t> der </a:t>
            </a:r>
            <a:r>
              <a:rPr lang="cs-CZ" dirty="0" err="1"/>
              <a:t>Alkoholsucht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Familienbeziehungen</a:t>
            </a:r>
            <a:endParaRPr lang="cs-CZ" dirty="0"/>
          </a:p>
          <a:p>
            <a:pPr>
              <a:buNone/>
            </a:pPr>
            <a:r>
              <a:rPr lang="cs-CZ" i="1" dirty="0"/>
              <a:t>Die Weber </a:t>
            </a:r>
            <a:r>
              <a:rPr lang="cs-CZ" dirty="0"/>
              <a:t>(1891/2) – </a:t>
            </a:r>
            <a:r>
              <a:rPr lang="cs-CZ" dirty="0" err="1"/>
              <a:t>Aufstand</a:t>
            </a:r>
            <a:r>
              <a:rPr lang="cs-CZ" dirty="0"/>
              <a:t> der Weber, </a:t>
            </a:r>
            <a:r>
              <a:rPr lang="cs-CZ" dirty="0" err="1"/>
              <a:t>geschrieben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schlesischen</a:t>
            </a:r>
            <a:r>
              <a:rPr lang="cs-CZ" dirty="0"/>
              <a:t> Dialekt</a:t>
            </a:r>
          </a:p>
        </p:txBody>
      </p:sp>
      <p:pic>
        <p:nvPicPr>
          <p:cNvPr id="4" name="Obrázek 3" descr="220px-Scolik_-_Gerhart_Hauptman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0"/>
            <a:ext cx="1775440" cy="2412984"/>
          </a:xfrm>
          <a:prstGeom prst="rect">
            <a:avLst/>
          </a:prstGeom>
        </p:spPr>
      </p:pic>
      <p:pic>
        <p:nvPicPr>
          <p:cNvPr id="5" name="Obrázek 4" descr="220px-Die_Weber_1897_by_Emil_Orli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9440" y="4221088"/>
            <a:ext cx="2914560" cy="20401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Arno Holz (1863-1929) und Johannes Schlaf(1862-1941):</a:t>
            </a:r>
          </a:p>
          <a:p>
            <a:pPr>
              <a:buNone/>
            </a:pPr>
            <a:r>
              <a:rPr lang="de-DE" dirty="0"/>
              <a:t>Die </a:t>
            </a:r>
            <a:r>
              <a:rPr lang="de-DE" i="1" dirty="0"/>
              <a:t>Familie </a:t>
            </a:r>
            <a:r>
              <a:rPr lang="de-DE" i="1" dirty="0" err="1"/>
              <a:t>Selicke</a:t>
            </a:r>
            <a:r>
              <a:rPr lang="de-DE" i="1" dirty="0"/>
              <a:t> </a:t>
            </a:r>
            <a:r>
              <a:rPr lang="de-DE" dirty="0"/>
              <a:t>(1890) – komplette</a:t>
            </a:r>
            <a:r>
              <a:rPr lang="cs-CZ" dirty="0"/>
              <a:t>r</a:t>
            </a:r>
            <a:r>
              <a:rPr lang="de-DE" dirty="0"/>
              <a:t> Zerfall einer Familie zwischen de</a:t>
            </a:r>
            <a:r>
              <a:rPr lang="cs-CZ" dirty="0"/>
              <a:t>m</a:t>
            </a:r>
            <a:r>
              <a:rPr lang="de-DE" dirty="0"/>
              <a:t> Klein</a:t>
            </a:r>
            <a:r>
              <a:rPr lang="cs-CZ" dirty="0" err="1"/>
              <a:t>bürgertum</a:t>
            </a:r>
            <a:r>
              <a:rPr lang="de-DE" dirty="0"/>
              <a:t> und dem Proletariat, im Berliner Dialekt</a:t>
            </a:r>
          </a:p>
          <a:p>
            <a:pPr>
              <a:buNone/>
            </a:pPr>
            <a:r>
              <a:rPr lang="de-DE" i="1" dirty="0"/>
              <a:t>Papa Hamlet </a:t>
            </a:r>
            <a:r>
              <a:rPr lang="de-DE" dirty="0"/>
              <a:t>(1889)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Zeitliche</a:t>
            </a:r>
            <a:r>
              <a:rPr lang="cs-CZ" dirty="0"/>
              <a:t> </a:t>
            </a:r>
            <a:r>
              <a:rPr lang="cs-CZ" dirty="0" err="1"/>
              <a:t>Einrahmung</a:t>
            </a:r>
            <a:r>
              <a:rPr lang="cs-CZ" dirty="0"/>
              <a:t> der </a:t>
            </a:r>
            <a:r>
              <a:rPr lang="cs-CZ" dirty="0" err="1"/>
              <a:t>Moderne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1887 – freie literarische Vereinigung „Durch!“ – Thesen zur literarischen Moderne</a:t>
            </a:r>
            <a:endParaRPr lang="cs-CZ" dirty="0"/>
          </a:p>
          <a:p>
            <a:r>
              <a:rPr lang="cs-CZ" dirty="0"/>
              <a:t>1889 </a:t>
            </a:r>
            <a:r>
              <a:rPr lang="cs-CZ" dirty="0" err="1"/>
              <a:t>gegründet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Theaterverein</a:t>
            </a:r>
            <a:r>
              <a:rPr lang="cs-CZ" dirty="0"/>
              <a:t>„</a:t>
            </a:r>
            <a:r>
              <a:rPr lang="cs-CZ" dirty="0" err="1"/>
              <a:t>Freie</a:t>
            </a:r>
            <a:r>
              <a:rPr lang="cs-CZ" dirty="0"/>
              <a:t> </a:t>
            </a:r>
            <a:r>
              <a:rPr lang="cs-CZ" dirty="0" err="1"/>
              <a:t>Bühne</a:t>
            </a:r>
            <a:r>
              <a:rPr lang="cs-CZ" dirty="0"/>
              <a:t> Berlin“ </a:t>
            </a:r>
          </a:p>
          <a:p>
            <a:r>
              <a:rPr lang="de-DE" dirty="0"/>
              <a:t>1895 Manifest der tschechischen Moderne</a:t>
            </a:r>
            <a:endParaRPr lang="cs-CZ" dirty="0"/>
          </a:p>
          <a:p>
            <a:r>
              <a:rPr lang="de-DE" dirty="0"/>
              <a:t>1912 – </a:t>
            </a:r>
            <a:r>
              <a:rPr lang="de-DE" dirty="0" err="1"/>
              <a:t>Appolinaire</a:t>
            </a:r>
            <a:r>
              <a:rPr lang="de-DE" dirty="0"/>
              <a:t>: </a:t>
            </a:r>
            <a:r>
              <a:rPr lang="cs-CZ" dirty="0"/>
              <a:t>„</a:t>
            </a:r>
            <a:r>
              <a:rPr lang="de-DE" dirty="0"/>
              <a:t>Avantgardismus</a:t>
            </a:r>
            <a:r>
              <a:rPr lang="cs-CZ" dirty="0"/>
              <a:t>“</a:t>
            </a:r>
          </a:p>
          <a:p>
            <a:r>
              <a:rPr lang="de-DE" dirty="0"/>
              <a:t>Ä</a:t>
            </a:r>
            <a:r>
              <a:rPr lang="cs-CZ" dirty="0"/>
              <a:t>s</a:t>
            </a:r>
            <a:r>
              <a:rPr lang="de-DE" dirty="0" err="1"/>
              <a:t>thetik</a:t>
            </a:r>
            <a:r>
              <a:rPr lang="de-DE" dirty="0"/>
              <a:t> der Hässlichkeit (Benn – 1912)</a:t>
            </a:r>
            <a:endParaRPr lang="cs-CZ" dirty="0"/>
          </a:p>
          <a:p>
            <a:r>
              <a:rPr lang="de-DE" dirty="0"/>
              <a:t>Ende? Bücherverbrennung im Nationalsozialismus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1553</Words>
  <Application>Microsoft Office PowerPoint</Application>
  <PresentationFormat>Předvádění na obrazovce (4:3)</PresentationFormat>
  <Paragraphs>118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Motiv sady Office</vt:lpstr>
      <vt:lpstr>Deutschsprachige Literatur im 20. Jahrhundert (SS 2020/2021)</vt:lpstr>
      <vt:lpstr>Programm des Kurses</vt:lpstr>
      <vt:lpstr>Programm des Kurses</vt:lpstr>
      <vt:lpstr>Programm des Kurses</vt:lpstr>
      <vt:lpstr>Kurzer Überblick der deutschsprachigen Literatur des 19. Jahrhunderts  </vt:lpstr>
      <vt:lpstr>Kurzer Überblick der deutschsprachigen Literatur des 19. Jahrhunderts </vt:lpstr>
      <vt:lpstr>Naturalismus</vt:lpstr>
      <vt:lpstr>Naturalismus</vt:lpstr>
      <vt:lpstr>Zeitliche Einrahmung der Moderne</vt:lpstr>
      <vt:lpstr>Mögliche Unterteilungen</vt:lpstr>
      <vt:lpstr>Wiener Moderne – um die Jahrhundertwende</vt:lpstr>
      <vt:lpstr>Wiener Moderne</vt:lpstr>
      <vt:lpstr>Wiener Moderne</vt:lpstr>
      <vt:lpstr>Expressionismus – um den 1. WK</vt:lpstr>
      <vt:lpstr>Expressionismus in der darstellenden Kunst: Brücke (Dresden)</vt:lpstr>
      <vt:lpstr>Expressionismus in der Kunst: Der Blaue Reiter (München)</vt:lpstr>
      <vt:lpstr>Expressionismus in der Literatur</vt:lpstr>
      <vt:lpstr>Grundprinzipien der Moderne</vt:lpstr>
      <vt:lpstr>Die Moderne - Grundcharakteristik</vt:lpstr>
      <vt:lpstr>Avantgarde - Dadaismus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Kurzer Überblick der deutschsprachigen Literatur des 19. und 20. Jahrhunderts</dc:title>
  <dc:creator>PC</dc:creator>
  <cp:lastModifiedBy>Alena Zelená</cp:lastModifiedBy>
  <cp:revision>83</cp:revision>
  <dcterms:created xsi:type="dcterms:W3CDTF">2015-09-16T07:09:31Z</dcterms:created>
  <dcterms:modified xsi:type="dcterms:W3CDTF">2021-02-15T11:41:49Z</dcterms:modified>
</cp:coreProperties>
</file>