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6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88" r:id="rId11"/>
    <p:sldId id="295" r:id="rId12"/>
    <p:sldId id="297" r:id="rId13"/>
    <p:sldId id="267" r:id="rId14"/>
    <p:sldId id="268" r:id="rId15"/>
    <p:sldId id="294" r:id="rId16"/>
    <p:sldId id="289" r:id="rId17"/>
    <p:sldId id="290" r:id="rId18"/>
    <p:sldId id="291" r:id="rId19"/>
    <p:sldId id="269" r:id="rId20"/>
    <p:sldId id="298" r:id="rId21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99"/>
    <a:srgbClr val="FFCC66"/>
    <a:srgbClr val="0033CC"/>
    <a:srgbClr val="00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64466517481755"/>
          <c:y val="5.7374995744898127E-2"/>
          <c:w val="0.85189824417337978"/>
          <c:h val="0.81123517096999298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ln w="57150">
              <a:solidFill>
                <a:schemeClr val="accent6">
                  <a:lumMod val="75000"/>
                </a:schemeClr>
              </a:solidFill>
            </a:ln>
          </c:spPr>
          <c:marker>
            <c:spPr>
              <a:ln w="57150"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List1!$A$2:$A$7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2014</c:v>
                </c:pt>
              </c:numCache>
            </c:numRef>
          </c:cat>
          <c:val>
            <c:numRef>
              <c:f>List1!$B$2:$B$7</c:f>
              <c:numCache>
                <c:formatCode>General</c:formatCode>
                <c:ptCount val="6"/>
                <c:pt idx="0">
                  <c:v>61</c:v>
                </c:pt>
                <c:pt idx="1">
                  <c:v>74</c:v>
                </c:pt>
                <c:pt idx="2">
                  <c:v>135</c:v>
                </c:pt>
                <c:pt idx="3">
                  <c:v>248</c:v>
                </c:pt>
                <c:pt idx="4">
                  <c:v>521</c:v>
                </c:pt>
                <c:pt idx="5">
                  <c:v>791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F1-42FB-AE10-4021E07AFB0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cat>
            <c:numRef>
              <c:f>List1!$A$2:$A$7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2014</c:v>
                </c:pt>
              </c:numCache>
            </c:numRef>
          </c:cat>
          <c:val>
            <c:numRef>
              <c:f>List1!$C$2:$C$7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F1-42FB-AE10-4021E07AFB0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cat>
            <c:numRef>
              <c:f>List1!$A$2:$A$7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2014</c:v>
                </c:pt>
              </c:numCache>
            </c:numRef>
          </c:cat>
          <c:val>
            <c:numRef>
              <c:f>List1!$D$2:$D$7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F1-42FB-AE10-4021E07AF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206208"/>
        <c:axId val="94212096"/>
      </c:lineChart>
      <c:catAx>
        <c:axId val="9420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212096"/>
        <c:crosses val="autoZero"/>
        <c:auto val="1"/>
        <c:lblAlgn val="ctr"/>
        <c:lblOffset val="100"/>
        <c:noMultiLvlLbl val="0"/>
      </c:catAx>
      <c:valAx>
        <c:axId val="94212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206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9A12D-5E94-4634-81ED-C7B3FEA9C216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15D31-42C9-45EC-A389-B56A018FBF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26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B095-EC1A-44DC-83C1-A586A133F049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A8FE-F5E5-4204-8A9D-DCEEE2621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44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B095-EC1A-44DC-83C1-A586A133F049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A8FE-F5E5-4204-8A9D-DCEEE2621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3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B095-EC1A-44DC-83C1-A586A133F049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A8FE-F5E5-4204-8A9D-DCEEE2621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52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B095-EC1A-44DC-83C1-A586A133F049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A8FE-F5E5-4204-8A9D-DCEEE2621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78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B095-EC1A-44DC-83C1-A586A133F049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A8FE-F5E5-4204-8A9D-DCEEE2621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79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B095-EC1A-44DC-83C1-A586A133F049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A8FE-F5E5-4204-8A9D-DCEEE2621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70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B095-EC1A-44DC-83C1-A586A133F049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A8FE-F5E5-4204-8A9D-DCEEE2621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43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B095-EC1A-44DC-83C1-A586A133F049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A8FE-F5E5-4204-8A9D-DCEEE2621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76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B095-EC1A-44DC-83C1-A586A133F049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A8FE-F5E5-4204-8A9D-DCEEE2621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42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B095-EC1A-44DC-83C1-A586A133F049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A8FE-F5E5-4204-8A9D-DCEEE2621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68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B095-EC1A-44DC-83C1-A586A133F049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A8FE-F5E5-4204-8A9D-DCEEE2621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72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3B095-EC1A-44DC-83C1-A586A133F049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6A8FE-F5E5-4204-8A9D-DCEEE26218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5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SYk8ofhYFY&amp;t=97s" TargetMode="External"/><Relationship Id="rId2" Type="http://schemas.openxmlformats.org/officeDocument/2006/relationships/hyperlink" Target="https://mulpress.com/watch-as-joseph-parker-recreates-hugh-grants-love-actually-dancing-prime-minister-scene-in-coronavirus-self-isolation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text 16"/>
          <p:cNvSpPr>
            <a:spLocks noGrp="1"/>
          </p:cNvSpPr>
          <p:nvPr>
            <p:ph type="body" sz="half" idx="2"/>
          </p:nvPr>
        </p:nvSpPr>
        <p:spPr>
          <a:xfrm>
            <a:off x="0" y="-1"/>
            <a:ext cx="3851920" cy="6858000"/>
          </a:xfrm>
          <a:solidFill>
            <a:schemeClr val="tx1"/>
          </a:solidFill>
        </p:spPr>
        <p:txBody>
          <a:bodyPr/>
          <a:lstStyle/>
          <a:p>
            <a:endParaRPr lang="cs-CZ" sz="4800" b="1" dirty="0">
              <a:solidFill>
                <a:schemeClr val="bg1"/>
              </a:solidFill>
              <a:latin typeface="+mj-lt"/>
            </a:endParaRPr>
          </a:p>
          <a:p>
            <a:r>
              <a:rPr lang="cs-CZ" sz="4800" b="1" dirty="0">
                <a:solidFill>
                  <a:schemeClr val="bg1"/>
                </a:solidFill>
                <a:latin typeface="+mj-lt"/>
              </a:rPr>
              <a:t>Vybrané  kapitoly z  </a:t>
            </a:r>
            <a:r>
              <a:rPr lang="cs-CZ" sz="4800" b="1" dirty="0" err="1">
                <a:solidFill>
                  <a:schemeClr val="bg1"/>
                </a:solidFill>
                <a:latin typeface="+mj-lt"/>
              </a:rPr>
              <a:t>kulturálních</a:t>
            </a:r>
            <a:r>
              <a:rPr lang="cs-CZ" sz="4800" b="1" dirty="0">
                <a:solidFill>
                  <a:schemeClr val="bg1"/>
                </a:solidFill>
                <a:latin typeface="+mj-lt"/>
              </a:rPr>
              <a:t> studií</a:t>
            </a:r>
          </a:p>
          <a:p>
            <a:pPr algn="ctr"/>
            <a:endParaRPr lang="cs-CZ" sz="16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cs-CZ" sz="16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cs-CZ" sz="16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cs-CZ" sz="16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cs-CZ" sz="1600" dirty="0">
              <a:solidFill>
                <a:schemeClr val="bg1"/>
              </a:solidFill>
              <a:latin typeface="+mj-lt"/>
            </a:endParaRPr>
          </a:p>
          <a:p>
            <a:r>
              <a:rPr lang="cs-CZ" sz="2200" dirty="0">
                <a:solidFill>
                  <a:schemeClr val="bg1"/>
                </a:solidFill>
                <a:latin typeface="+mj-lt"/>
              </a:rPr>
              <a:t>PhDr. Irena Reifová, Ph.D.</a:t>
            </a:r>
          </a:p>
          <a:p>
            <a:r>
              <a:rPr lang="cs-CZ" sz="2200" dirty="0">
                <a:solidFill>
                  <a:schemeClr val="bg1"/>
                </a:solidFill>
                <a:latin typeface="+mj-lt"/>
              </a:rPr>
              <a:t>irena.reifova</a:t>
            </a:r>
            <a:r>
              <a:rPr lang="cs-CZ" sz="2200" dirty="0">
                <a:solidFill>
                  <a:schemeClr val="bg1"/>
                </a:solidFill>
                <a:latin typeface="+mj-lt"/>
                <a:cs typeface="Times New Roman"/>
              </a:rPr>
              <a:t>@fsv.cuni.cz</a:t>
            </a:r>
          </a:p>
          <a:p>
            <a:r>
              <a:rPr lang="cs-CZ" sz="2200" dirty="0">
                <a:solidFill>
                  <a:schemeClr val="bg1"/>
                </a:solidFill>
                <a:latin typeface="+mj-lt"/>
                <a:cs typeface="Times New Roman"/>
              </a:rPr>
              <a:t>LS 2021/2022</a:t>
            </a:r>
          </a:p>
          <a:p>
            <a:endParaRPr lang="cs-CZ" sz="2200" dirty="0">
              <a:solidFill>
                <a:schemeClr val="bg1"/>
              </a:solidFill>
              <a:latin typeface="+mj-lt"/>
              <a:cs typeface="Times New Roman"/>
            </a:endParaRPr>
          </a:p>
          <a:p>
            <a:endParaRPr lang="cs-CZ" dirty="0">
              <a:solidFill>
                <a:schemeClr val="bg1"/>
              </a:solidFill>
              <a:latin typeface="+mj-lt"/>
              <a:cs typeface="Times New Roman"/>
            </a:endParaRPr>
          </a:p>
          <a:p>
            <a:endParaRPr lang="cs-CZ" dirty="0">
              <a:solidFill>
                <a:schemeClr val="bg1"/>
              </a:solidFill>
              <a:latin typeface="+mj-lt"/>
              <a:cs typeface="Times New Roman"/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34A32D9-4A71-42A3-A0D9-730518528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"/>
            <a:ext cx="5292394" cy="2636912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D5CA0AC4-9A6D-4DF7-B9D8-F1D77EBAD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671802"/>
            <a:ext cx="5292394" cy="2636912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7774B741-946C-4DFF-B4CD-B413F9880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7446"/>
            <a:ext cx="5292394" cy="263691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0608CF9-0B5C-42BE-9DFD-075FC4B32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5292284"/>
            <a:ext cx="5278693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3BF91944-E571-4198-9A23-450762A725A2}"/>
              </a:ext>
            </a:extLst>
          </p:cNvPr>
          <p:cNvSpPr txBox="1"/>
          <p:nvPr/>
        </p:nvSpPr>
        <p:spPr>
          <a:xfrm>
            <a:off x="300541" y="116632"/>
            <a:ext cx="8784976" cy="1003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cap="all" dirty="0" err="1"/>
              <a:t>Mashup</a:t>
            </a:r>
            <a:r>
              <a:rPr lang="cs-CZ" sz="3200" b="1" cap="all" dirty="0"/>
              <a:t> </a:t>
            </a:r>
            <a:r>
              <a:rPr lang="cs-CZ" sz="3200" b="1" cap="all" dirty="0" err="1"/>
              <a:t>culture</a:t>
            </a:r>
            <a:endParaRPr lang="cs-CZ" sz="3200" b="1" cap="all" dirty="0"/>
          </a:p>
          <a:p>
            <a:pPr algn="just"/>
            <a:endParaRPr lang="cs-CZ" sz="3000" dirty="0"/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cs-CZ" sz="2800" dirty="0"/>
              <a:t>kultura předělávek (nové vychází ze starého a využívá jej)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cs-CZ" sz="2800" dirty="0"/>
              <a:t>původní zdroj a formát zůstává zachován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cs-CZ" sz="2800" dirty="0"/>
              <a:t>vychází z prostředí </a:t>
            </a:r>
            <a:r>
              <a:rPr lang="cs-CZ" sz="2800" dirty="0" err="1"/>
              <a:t>fragmentarizace</a:t>
            </a:r>
            <a:r>
              <a:rPr lang="cs-CZ" sz="2800" dirty="0"/>
              <a:t> – vede k „defragmentaci“ (nové logiky souvislostí)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cs-CZ" sz="2800" dirty="0"/>
              <a:t>rekombinace existujících zdrojů: brikoláž, pastiš, koláž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cs-CZ" sz="2800" dirty="0"/>
              <a:t>český výraz „</a:t>
            </a:r>
            <a:r>
              <a:rPr lang="cs-CZ" sz="2800" dirty="0" err="1"/>
              <a:t>bastlení</a:t>
            </a:r>
            <a:r>
              <a:rPr lang="cs-CZ" sz="2800" dirty="0"/>
              <a:t>“ (z něm. </a:t>
            </a:r>
            <a:r>
              <a:rPr lang="cs-CZ" sz="2800" dirty="0" err="1"/>
              <a:t>basteln</a:t>
            </a:r>
            <a:r>
              <a:rPr lang="cs-CZ" sz="2800" dirty="0"/>
              <a:t>) – improvizované sestavení z omezených </a:t>
            </a:r>
          </a:p>
          <a:p>
            <a:pPr lvl="0"/>
            <a:r>
              <a:rPr lang="cs-CZ" sz="2800" dirty="0"/>
              <a:t>     zdrojů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cs-CZ" sz="2800" dirty="0"/>
              <a:t>bastardní kultura </a:t>
            </a:r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dirty="0"/>
          </a:p>
          <a:p>
            <a:pPr algn="just"/>
            <a:endParaRPr lang="cs-CZ" sz="2800" dirty="0"/>
          </a:p>
          <a:p>
            <a:endParaRPr lang="cs-CZ" sz="3200" b="1" dirty="0"/>
          </a:p>
          <a:p>
            <a:endParaRPr lang="cs-CZ" sz="30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6F516A8-D9A7-49FE-9865-700C78D55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4221088"/>
            <a:ext cx="412904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81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3BF91944-E571-4198-9A23-450762A725A2}"/>
              </a:ext>
            </a:extLst>
          </p:cNvPr>
          <p:cNvSpPr txBox="1"/>
          <p:nvPr/>
        </p:nvSpPr>
        <p:spPr>
          <a:xfrm>
            <a:off x="300541" y="116632"/>
            <a:ext cx="878497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/>
              <a:t>OFF LINE PŘEDCHŮDCI MASHUP CULTURE</a:t>
            </a:r>
            <a:endParaRPr lang="cs-CZ" sz="3200" b="1" cap="all" dirty="0"/>
          </a:p>
          <a:p>
            <a:pPr algn="just"/>
            <a:endParaRPr lang="cs-CZ" sz="30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dirty="0"/>
          </a:p>
          <a:p>
            <a:pPr algn="just"/>
            <a:endParaRPr lang="cs-CZ" sz="2800" dirty="0"/>
          </a:p>
          <a:p>
            <a:endParaRPr lang="cs-CZ" sz="3200" b="1" dirty="0"/>
          </a:p>
          <a:p>
            <a:endParaRPr lang="cs-CZ" sz="3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48B951B-4CBC-48D5-9CCA-468B20A939FB}"/>
              </a:ext>
            </a:extLst>
          </p:cNvPr>
          <p:cNvSpPr txBox="1"/>
          <p:nvPr/>
        </p:nvSpPr>
        <p:spPr>
          <a:xfrm>
            <a:off x="467544" y="1016724"/>
            <a:ext cx="38164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b="1" dirty="0"/>
              <a:t>samplování v hudbě (hip hop)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remix </a:t>
            </a:r>
            <a:r>
              <a:rPr lang="cs-CZ" sz="2400" dirty="0" err="1"/>
              <a:t>culture</a:t>
            </a:r>
            <a:r>
              <a:rPr lang="cs-CZ" sz="2400" dirty="0"/>
              <a:t>, </a:t>
            </a:r>
            <a:r>
              <a:rPr lang="cs-CZ" sz="2400" dirty="0" err="1"/>
              <a:t>sampling</a:t>
            </a:r>
            <a:r>
              <a:rPr lang="cs-CZ" sz="2400" dirty="0"/>
              <a:t> </a:t>
            </a:r>
            <a:r>
              <a:rPr lang="cs-CZ" sz="2400" dirty="0" err="1"/>
              <a:t>culture</a:t>
            </a:r>
            <a:r>
              <a:rPr lang="cs-CZ" sz="2400" dirty="0"/>
              <a:t> – hudební scéna, 60/70s, New York, jamajská inspirace</a:t>
            </a:r>
          </a:p>
          <a:p>
            <a:pPr lvl="0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5382844-A304-4947-83A6-09519CFAD265}"/>
              </a:ext>
            </a:extLst>
          </p:cNvPr>
          <p:cNvSpPr txBox="1"/>
          <p:nvPr/>
        </p:nvSpPr>
        <p:spPr>
          <a:xfrm>
            <a:off x="5148064" y="1028635"/>
            <a:ext cx="3695395" cy="60016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2400" b="1" dirty="0"/>
              <a:t>socialistické DIY : počítačové hry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hardware: stavba periferií (joystick, myš, klávesnice)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software: programování domácích her</a:t>
            </a:r>
          </a:p>
          <a:p>
            <a:pPr lvl="0"/>
            <a:r>
              <a:rPr lang="cs-CZ" sz="2400" dirty="0"/>
              <a:t>imitace a transformace existujících vstupů (zdrojové kódy, grafika, mechaniky)</a:t>
            </a:r>
          </a:p>
          <a:p>
            <a:pPr lvl="0"/>
            <a:endParaRPr lang="cs-CZ" sz="2400" dirty="0"/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(</a:t>
            </a:r>
            <a:r>
              <a:rPr lang="cs-CZ" sz="2400" i="1" dirty="0"/>
              <a:t>J. </a:t>
            </a:r>
            <a:r>
              <a:rPr lang="cs-CZ" sz="2400" i="1" dirty="0" err="1"/>
              <a:t>Švelch</a:t>
            </a:r>
            <a:r>
              <a:rPr lang="cs-CZ" sz="2400" i="1" dirty="0"/>
              <a:t>: Gaming </a:t>
            </a:r>
            <a:r>
              <a:rPr lang="cs-CZ" sz="2400" i="1" dirty="0" err="1"/>
              <a:t>the</a:t>
            </a:r>
            <a:r>
              <a:rPr lang="cs-CZ" sz="2400" i="1" dirty="0"/>
              <a:t> Iron </a:t>
            </a:r>
            <a:r>
              <a:rPr lang="cs-CZ" sz="2400" i="1" dirty="0" err="1"/>
              <a:t>Curtain</a:t>
            </a:r>
            <a:r>
              <a:rPr lang="cs-CZ" sz="2400" dirty="0"/>
              <a:t>)</a:t>
            </a:r>
          </a:p>
          <a:p>
            <a:pPr lvl="0"/>
            <a:endParaRPr lang="cs-CZ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29E78B1-8EC6-4A3D-8537-9EC8B6744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20" y="3871827"/>
            <a:ext cx="2376264" cy="260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77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interiér, vsedě, černá, fotka&#10;&#10;Popis byl vytvořen automaticky">
            <a:extLst>
              <a:ext uri="{FF2B5EF4-FFF2-40B4-BE49-F238E27FC236}">
                <a16:creationId xmlns:a16="http://schemas.microsoft.com/office/drawing/2014/main" id="{10D6BB0D-11F2-4EBC-978D-3565FCB0E7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1560" y="260647"/>
            <a:ext cx="2997356" cy="224801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A41621A-58C3-4C53-B6D5-320E83268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148063" y="260647"/>
            <a:ext cx="3384377" cy="220027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A71EC05-CDDA-4BDC-AACA-B10FFA52D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9369" y="5037069"/>
            <a:ext cx="4858000" cy="180984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0499B99-0A96-4C40-BBA3-7ECA4F6E7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771800" y="2648859"/>
            <a:ext cx="6178868" cy="224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4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buNone/>
            </a:pPr>
            <a:r>
              <a:rPr lang="cs-CZ" sz="2800" b="1" cap="all" dirty="0"/>
              <a:t>Participativní kultura – Nová média </a:t>
            </a:r>
          </a:p>
          <a:p>
            <a:pPr marL="0" indent="0">
              <a:buNone/>
            </a:pPr>
            <a:endParaRPr lang="cs-CZ" sz="2000" b="1" cap="all" dirty="0"/>
          </a:p>
          <a:p>
            <a:pPr marL="0" indent="0">
              <a:buNone/>
            </a:pPr>
            <a:r>
              <a:rPr lang="cs-CZ" sz="2400" dirty="0"/>
              <a:t>Rozšíření přístupu k prostředkům mediální produkce a distribuce:</a:t>
            </a:r>
          </a:p>
          <a:p>
            <a:pPr lvl="0"/>
            <a:r>
              <a:rPr lang="cs-CZ" sz="2400" dirty="0"/>
              <a:t>Snížení finanční nákladnosti</a:t>
            </a:r>
          </a:p>
          <a:p>
            <a:pPr lvl="0"/>
            <a:r>
              <a:rPr lang="cs-CZ" sz="2400" dirty="0"/>
              <a:t>Zvýšení uživatelské jednoduchosti (aplikace)</a:t>
            </a:r>
          </a:p>
          <a:p>
            <a:pPr lvl="0"/>
            <a:r>
              <a:rPr lang="cs-CZ" sz="2400" dirty="0"/>
              <a:t>Budování odběratelských sítí, publik (SNS)</a:t>
            </a:r>
          </a:p>
          <a:p>
            <a:pPr lvl="0"/>
            <a:endParaRPr lang="cs-CZ" sz="2400" dirty="0"/>
          </a:p>
          <a:p>
            <a:pPr marL="0" indent="0">
              <a:buNone/>
            </a:pPr>
            <a:r>
              <a:rPr lang="cs-CZ" sz="2400" dirty="0"/>
              <a:t>Vyvažování mocenských pólů:</a:t>
            </a:r>
          </a:p>
          <a:p>
            <a:pPr lvl="0"/>
            <a:r>
              <a:rPr lang="cs-CZ" sz="2400" dirty="0"/>
              <a:t>Politická: politik x volič</a:t>
            </a:r>
          </a:p>
          <a:p>
            <a:pPr lvl="0"/>
            <a:r>
              <a:rPr lang="cs-CZ" sz="2400" dirty="0"/>
              <a:t>Kreativní: autor x publikum</a:t>
            </a:r>
          </a:p>
          <a:p>
            <a:pPr lvl="0"/>
            <a:r>
              <a:rPr lang="cs-CZ" sz="2400" dirty="0"/>
              <a:t>Znalostní: expert x laik (medicína, cestování, bydlení)</a:t>
            </a:r>
          </a:p>
          <a:p>
            <a:r>
              <a:rPr lang="cs-CZ" sz="2400" dirty="0"/>
              <a:t>Ekonomická: vlastnictví kapitálu x bez přístupu ke kapitálu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55965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buNone/>
            </a:pPr>
            <a:r>
              <a:rPr lang="cs-CZ" sz="2800" b="1" cap="all" dirty="0"/>
              <a:t>Kreativní Participativní kultura</a:t>
            </a:r>
          </a:p>
          <a:p>
            <a:pPr marL="0" indent="0">
              <a:buNone/>
            </a:pPr>
            <a:endParaRPr lang="cs-CZ" sz="2400" b="1" cap="all" dirty="0"/>
          </a:p>
          <a:p>
            <a:pPr marL="0" indent="0">
              <a:buNone/>
            </a:pPr>
            <a:r>
              <a:rPr lang="cs-CZ" sz="2400" dirty="0"/>
              <a:t>Axel </a:t>
            </a:r>
            <a:r>
              <a:rPr lang="cs-CZ" sz="2400" dirty="0" err="1"/>
              <a:t>Bruns</a:t>
            </a:r>
            <a:r>
              <a:rPr lang="cs-CZ" sz="2400" dirty="0"/>
              <a:t> – </a:t>
            </a:r>
            <a:r>
              <a:rPr lang="cs-CZ" sz="2400" dirty="0" err="1"/>
              <a:t>prosumer</a:t>
            </a:r>
            <a:r>
              <a:rPr lang="cs-CZ" sz="2400" dirty="0"/>
              <a:t> (spojení </a:t>
            </a:r>
            <a:r>
              <a:rPr lang="cs-CZ" sz="2400" dirty="0" err="1"/>
              <a:t>producer</a:t>
            </a:r>
            <a:r>
              <a:rPr lang="cs-CZ" sz="2400" dirty="0"/>
              <a:t>/</a:t>
            </a:r>
            <a:r>
              <a:rPr lang="cs-CZ" sz="2400" dirty="0" err="1"/>
              <a:t>consumer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r>
              <a:rPr lang="cs-CZ" sz="2400" dirty="0"/>
              <a:t>Posun od </a:t>
            </a:r>
            <a:r>
              <a:rPr lang="cs-CZ" sz="2400" dirty="0" err="1"/>
              <a:t>consumers</a:t>
            </a:r>
            <a:r>
              <a:rPr lang="cs-CZ" sz="2400" dirty="0"/>
              <a:t> k </a:t>
            </a:r>
            <a:r>
              <a:rPr lang="cs-CZ" sz="2400" dirty="0" err="1"/>
              <a:t>users</a:t>
            </a:r>
            <a:r>
              <a:rPr lang="cs-CZ" sz="2400" dirty="0"/>
              <a:t> – </a:t>
            </a:r>
            <a:r>
              <a:rPr lang="cs-CZ" sz="2400" dirty="0" err="1"/>
              <a:t>produser</a:t>
            </a:r>
            <a:r>
              <a:rPr lang="cs-CZ" sz="2400" dirty="0"/>
              <a:t> (spojení </a:t>
            </a:r>
            <a:r>
              <a:rPr lang="cs-CZ" sz="2400" dirty="0" err="1"/>
              <a:t>producer</a:t>
            </a:r>
            <a:r>
              <a:rPr lang="cs-CZ" sz="2400" dirty="0"/>
              <a:t>/user) </a:t>
            </a:r>
            <a:r>
              <a:rPr lang="cs-CZ" sz="2400" dirty="0" err="1"/>
              <a:t>Jay</a:t>
            </a:r>
            <a:r>
              <a:rPr lang="cs-CZ" sz="2400" dirty="0"/>
              <a:t> Rosen: </a:t>
            </a:r>
            <a:r>
              <a:rPr lang="cs-CZ" sz="2400" i="1" dirty="0" err="1"/>
              <a:t>People</a:t>
            </a:r>
            <a:r>
              <a:rPr lang="cs-CZ" sz="2400" i="1" dirty="0"/>
              <a:t> </a:t>
            </a:r>
            <a:r>
              <a:rPr lang="cs-CZ" sz="2400" i="1" dirty="0" err="1"/>
              <a:t>Formerly</a:t>
            </a:r>
            <a:r>
              <a:rPr lang="cs-CZ" sz="2400" i="1" dirty="0"/>
              <a:t> </a:t>
            </a:r>
            <a:r>
              <a:rPr lang="cs-CZ" sz="2400" i="1" dirty="0" err="1"/>
              <a:t>Known</a:t>
            </a:r>
            <a:r>
              <a:rPr lang="cs-CZ" sz="2400" i="1" dirty="0"/>
              <a:t> as </a:t>
            </a:r>
            <a:r>
              <a:rPr lang="cs-CZ" sz="2400" i="1" dirty="0" err="1"/>
              <a:t>the</a:t>
            </a:r>
            <a:r>
              <a:rPr lang="cs-CZ" sz="2400" i="1" dirty="0"/>
              <a:t> Audience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dirty="0"/>
              <a:t>Čtyři fáze kreativní participativní kultury</a:t>
            </a:r>
          </a:p>
          <a:p>
            <a:pPr marL="0" indent="0">
              <a:buNone/>
            </a:pPr>
            <a:r>
              <a:rPr lang="cs-CZ" sz="2400" i="1" dirty="0"/>
              <a:t>Alternativní </a:t>
            </a:r>
            <a:r>
              <a:rPr lang="cs-CZ" sz="2400" i="1" dirty="0" err="1"/>
              <a:t>kyberkultura</a:t>
            </a:r>
            <a:r>
              <a:rPr lang="cs-CZ" sz="2400" i="1" dirty="0"/>
              <a:t> (Fiske, </a:t>
            </a:r>
            <a:r>
              <a:rPr lang="cs-CZ" sz="2400" i="1" dirty="0" err="1"/>
              <a:t>Jenkins</a:t>
            </a:r>
            <a:r>
              <a:rPr lang="cs-CZ" sz="2400" i="1" dirty="0"/>
              <a:t>)</a:t>
            </a:r>
          </a:p>
          <a:p>
            <a:pPr marL="0" indent="0">
              <a:buNone/>
            </a:pPr>
            <a:r>
              <a:rPr lang="cs-CZ" sz="2400" i="1" dirty="0"/>
              <a:t>Propojení počítačů (</a:t>
            </a:r>
            <a:r>
              <a:rPr lang="cs-CZ" sz="2400" i="1" dirty="0" err="1"/>
              <a:t>Castells</a:t>
            </a:r>
            <a:r>
              <a:rPr lang="cs-CZ" sz="2400" i="1" dirty="0"/>
              <a:t>, </a:t>
            </a:r>
            <a:r>
              <a:rPr lang="cs-CZ" sz="2400" i="1" dirty="0" err="1"/>
              <a:t>Baym</a:t>
            </a:r>
            <a:r>
              <a:rPr lang="cs-CZ" sz="2400" i="1" dirty="0"/>
              <a:t>, </a:t>
            </a:r>
            <a:r>
              <a:rPr lang="cs-CZ" sz="2400" i="1" dirty="0" err="1"/>
              <a:t>Turkle</a:t>
            </a:r>
            <a:r>
              <a:rPr lang="cs-CZ" sz="2400" i="1" dirty="0"/>
              <a:t> optimistická)</a:t>
            </a:r>
          </a:p>
          <a:p>
            <a:pPr marL="0" indent="0">
              <a:buNone/>
            </a:pPr>
            <a:r>
              <a:rPr lang="cs-CZ" sz="2400" i="1" dirty="0"/>
              <a:t>Web 2.0 (</a:t>
            </a:r>
            <a:r>
              <a:rPr lang="cs-CZ" sz="2400" i="1" dirty="0" err="1"/>
              <a:t>Lévy</a:t>
            </a:r>
            <a:r>
              <a:rPr lang="cs-CZ" sz="2400" i="1" dirty="0"/>
              <a:t>, </a:t>
            </a:r>
            <a:r>
              <a:rPr lang="cs-CZ" sz="2400" i="1" dirty="0" err="1"/>
              <a:t>Rheingold</a:t>
            </a:r>
            <a:r>
              <a:rPr lang="cs-CZ" sz="2400" i="1" dirty="0"/>
              <a:t>)</a:t>
            </a:r>
          </a:p>
          <a:p>
            <a:pPr marL="0" indent="0">
              <a:buNone/>
            </a:pPr>
            <a:r>
              <a:rPr lang="cs-CZ" sz="2400" i="1" dirty="0"/>
              <a:t>Sociální sítě (</a:t>
            </a:r>
            <a:r>
              <a:rPr lang="cs-CZ" sz="2400" i="1" dirty="0" err="1"/>
              <a:t>Benkler</a:t>
            </a:r>
            <a:r>
              <a:rPr lang="cs-CZ" sz="2400" i="1" dirty="0"/>
              <a:t>, </a:t>
            </a:r>
            <a:r>
              <a:rPr lang="cs-CZ" sz="2400" i="1" dirty="0" err="1"/>
              <a:t>Jenkins</a:t>
            </a:r>
            <a:r>
              <a:rPr lang="cs-CZ" sz="2400" i="1" dirty="0"/>
              <a:t>, </a:t>
            </a:r>
            <a:r>
              <a:rPr lang="cs-CZ" sz="2400" i="1" dirty="0" err="1"/>
              <a:t>Turkle</a:t>
            </a:r>
            <a:r>
              <a:rPr lang="cs-CZ" sz="2400" i="1" dirty="0"/>
              <a:t>: </a:t>
            </a:r>
            <a:r>
              <a:rPr lang="cs-CZ" sz="2400" i="1" dirty="0" err="1"/>
              <a:t>networked</a:t>
            </a:r>
            <a:r>
              <a:rPr lang="cs-CZ" sz="2400" i="1" dirty="0"/>
              <a:t> </a:t>
            </a:r>
            <a:r>
              <a:rPr lang="cs-CZ" sz="2400" i="1" dirty="0" err="1"/>
              <a:t>individualism</a:t>
            </a:r>
            <a:r>
              <a:rPr lang="cs-CZ" sz="2400" i="1" dirty="0"/>
              <a:t>)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55965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3BF91944-E571-4198-9A23-450762A725A2}"/>
              </a:ext>
            </a:extLst>
          </p:cNvPr>
          <p:cNvSpPr txBox="1"/>
          <p:nvPr/>
        </p:nvSpPr>
        <p:spPr>
          <a:xfrm>
            <a:off x="300541" y="116632"/>
            <a:ext cx="8784976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cap="all" dirty="0"/>
              <a:t>memetika</a:t>
            </a:r>
          </a:p>
          <a:p>
            <a:pPr algn="just"/>
            <a:endParaRPr lang="cs-CZ" sz="3000" dirty="0"/>
          </a:p>
          <a:p>
            <a:pPr lvl="0"/>
            <a:r>
              <a:rPr lang="cs-CZ" sz="2800" b="1" dirty="0">
                <a:solidFill>
                  <a:srgbClr val="C00000"/>
                </a:solidFill>
              </a:rPr>
              <a:t>Mem</a:t>
            </a:r>
            <a:r>
              <a:rPr lang="cs-CZ" sz="2800" dirty="0"/>
              <a:t> je jednotka kulturního přenosu, která se proměňuje formou replikace a mutace. </a:t>
            </a:r>
          </a:p>
          <a:p>
            <a:pPr lvl="0"/>
            <a:endParaRPr lang="cs-CZ" sz="2800" dirty="0"/>
          </a:p>
          <a:p>
            <a:pPr lvl="0"/>
            <a:r>
              <a:rPr lang="cs-CZ" sz="2800" dirty="0" err="1"/>
              <a:t>Limor</a:t>
            </a:r>
            <a:r>
              <a:rPr lang="cs-CZ" sz="2800" dirty="0"/>
              <a:t> </a:t>
            </a:r>
            <a:r>
              <a:rPr lang="cs-CZ" sz="2800" dirty="0" err="1"/>
              <a:t>Shifman</a:t>
            </a:r>
            <a:r>
              <a:rPr lang="cs-CZ" sz="2800" dirty="0"/>
              <a:t>: tři roviny memu, k mutacím dochází na alespoň jedné z nich, mem je tvořen celým souborem mutací</a:t>
            </a:r>
          </a:p>
          <a:p>
            <a:pPr marL="457200" lvl="0" indent="-457200">
              <a:buFontTx/>
              <a:buChar char="-"/>
            </a:pPr>
            <a:r>
              <a:rPr lang="cs-CZ" sz="2800" dirty="0"/>
              <a:t>obsah</a:t>
            </a:r>
          </a:p>
          <a:p>
            <a:pPr marL="457200" lvl="0" indent="-457200">
              <a:buFontTx/>
              <a:buChar char="-"/>
            </a:pPr>
            <a:r>
              <a:rPr lang="cs-CZ" sz="2800" dirty="0"/>
              <a:t>forma</a:t>
            </a:r>
          </a:p>
          <a:p>
            <a:pPr marL="457200" lvl="0" indent="-457200">
              <a:buFontTx/>
              <a:buChar char="-"/>
            </a:pPr>
            <a:r>
              <a:rPr lang="cs-CZ" sz="2800" dirty="0"/>
              <a:t>stanovisko (stance)</a:t>
            </a:r>
          </a:p>
          <a:p>
            <a:pPr lvl="0"/>
            <a:endParaRPr lang="cs-CZ" sz="2800" dirty="0"/>
          </a:p>
          <a:p>
            <a:r>
              <a:rPr lang="cs-CZ" dirty="0"/>
              <a:t>obsah: </a:t>
            </a:r>
            <a:r>
              <a:rPr lang="cs-CZ" u="sng" dirty="0">
                <a:hlinkClick r:id="rId2"/>
              </a:rPr>
              <a:t>https://mulpress.com/watch-as-joseph-parker-recreates-hugh-grants-love-actually-dancing-prime-minister-scene-in-coronavirus-self-isolation/</a:t>
            </a:r>
            <a:endParaRPr lang="cs-CZ" dirty="0"/>
          </a:p>
          <a:p>
            <a:r>
              <a:rPr lang="cs-CZ" dirty="0"/>
              <a:t>forma: </a:t>
            </a:r>
            <a:r>
              <a:rPr lang="cs-CZ" u="sng" dirty="0">
                <a:hlinkClick r:id="rId3"/>
              </a:rPr>
              <a:t>https://www.youtube.com/watch?v=QSYk8ofhYFY&amp;t=97s</a:t>
            </a:r>
            <a:endParaRPr lang="cs-CZ" dirty="0"/>
          </a:p>
          <a:p>
            <a:r>
              <a:rPr lang="cs-CZ" dirty="0"/>
              <a:t>stance: </a:t>
            </a:r>
            <a:r>
              <a:rPr lang="cs-CZ" u="sng" dirty="0">
                <a:hlinkClick r:id="rId3"/>
              </a:rPr>
              <a:t>https://www.youtube.com/watch?v=QSYk8ofhYFY&amp;t=97s</a:t>
            </a:r>
            <a:endParaRPr lang="cs-CZ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dirty="0"/>
          </a:p>
          <a:p>
            <a:pPr algn="just"/>
            <a:endParaRPr lang="cs-CZ" sz="2800" dirty="0"/>
          </a:p>
          <a:p>
            <a:endParaRPr lang="cs-CZ" sz="3200" b="1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116049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3BF91944-E571-4198-9A23-450762A725A2}"/>
              </a:ext>
            </a:extLst>
          </p:cNvPr>
          <p:cNvSpPr txBox="1"/>
          <p:nvPr/>
        </p:nvSpPr>
        <p:spPr>
          <a:xfrm>
            <a:off x="300541" y="116632"/>
            <a:ext cx="8784976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cap="all" dirty="0" err="1"/>
              <a:t>Culture</a:t>
            </a:r>
            <a:r>
              <a:rPr lang="cs-CZ" sz="3200" b="1" cap="all" dirty="0"/>
              <a:t> </a:t>
            </a:r>
            <a:r>
              <a:rPr lang="cs-CZ" sz="3200" b="1" cap="all" dirty="0" err="1"/>
              <a:t>jamming</a:t>
            </a:r>
            <a:endParaRPr lang="cs-CZ" sz="3200" b="1" cap="all" dirty="0"/>
          </a:p>
          <a:p>
            <a:pPr algn="just"/>
            <a:endParaRPr lang="cs-CZ" sz="30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800" dirty="0"/>
              <a:t>přesah do politické participace online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800" dirty="0"/>
              <a:t>memy jako forma protestu a rezistence - proměna symbolických sdělení podporujících dominantní moc v jejich opak  (politická hesla, spotřebitelské reklamy) </a:t>
            </a:r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algn="just"/>
            <a:endParaRPr lang="cs-CZ" sz="30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r>
              <a:rPr lang="cs-CZ" dirty="0"/>
              <a:t>                                                                                                                            (</a:t>
            </a:r>
            <a:r>
              <a:rPr lang="cs-CZ" dirty="0" err="1"/>
              <a:t>Ztohoven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                                                                                                                                </a:t>
            </a:r>
          </a:p>
          <a:p>
            <a:pPr algn="just"/>
            <a:endParaRPr lang="cs-CZ" sz="2800" dirty="0"/>
          </a:p>
          <a:p>
            <a:endParaRPr lang="cs-CZ" sz="3200" b="1" dirty="0"/>
          </a:p>
          <a:p>
            <a:endParaRPr lang="cs-CZ" sz="3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0FCE5F6-5692-4A1B-AEFD-94713FDBBDA9}"/>
              </a:ext>
            </a:extLst>
          </p:cNvPr>
          <p:cNvSpPr txBox="1"/>
          <p:nvPr/>
        </p:nvSpPr>
        <p:spPr>
          <a:xfrm>
            <a:off x="755576" y="3189675"/>
            <a:ext cx="23762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b="1" dirty="0"/>
              <a:t>ad-</a:t>
            </a:r>
            <a:r>
              <a:rPr lang="cs-CZ" sz="2000" b="1" dirty="0" err="1"/>
              <a:t>busters</a:t>
            </a:r>
            <a:endParaRPr lang="cs-CZ" sz="2000" b="1" dirty="0"/>
          </a:p>
          <a:p>
            <a:pPr lvl="0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E32AA91-7E26-439A-9727-07FDE0CDBA47}"/>
              </a:ext>
            </a:extLst>
          </p:cNvPr>
          <p:cNvSpPr txBox="1"/>
          <p:nvPr/>
        </p:nvSpPr>
        <p:spPr>
          <a:xfrm>
            <a:off x="6617171" y="3075057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2000" b="1" dirty="0"/>
              <a:t>umělecké kulturní narušování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D457E5D-D695-4C55-A153-D7A99AD8F852}"/>
              </a:ext>
            </a:extLst>
          </p:cNvPr>
          <p:cNvSpPr txBox="1"/>
          <p:nvPr/>
        </p:nvSpPr>
        <p:spPr>
          <a:xfrm>
            <a:off x="3563888" y="4009623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2000" b="1" dirty="0"/>
              <a:t>amatérské kulturní narušování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859B47F-AEDF-41EB-B97F-538CE4B15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6" y="3947432"/>
            <a:ext cx="2691371" cy="179884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241410B-578F-4E70-91DB-A21C23606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595" y="3947432"/>
            <a:ext cx="2389449" cy="179884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46F1467-E06F-4390-915A-3E09C14D2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406" y="4804142"/>
            <a:ext cx="3004765" cy="191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4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3BF91944-E571-4198-9A23-450762A725A2}"/>
              </a:ext>
            </a:extLst>
          </p:cNvPr>
          <p:cNvSpPr txBox="1"/>
          <p:nvPr/>
        </p:nvSpPr>
        <p:spPr>
          <a:xfrm>
            <a:off x="300541" y="116632"/>
            <a:ext cx="878497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cap="all" dirty="0"/>
              <a:t>Virální videa</a:t>
            </a:r>
          </a:p>
          <a:p>
            <a:pPr algn="just"/>
            <a:endParaRPr lang="cs-CZ" sz="3000" dirty="0"/>
          </a:p>
          <a:p>
            <a:pPr lvl="0"/>
            <a:r>
              <a:rPr lang="cs-CZ" sz="2800" dirty="0"/>
              <a:t>mem (mutace) x virální video (nemění podobu)</a:t>
            </a:r>
          </a:p>
          <a:p>
            <a:pPr lvl="0"/>
            <a:endParaRPr lang="cs-CZ" sz="2800" dirty="0"/>
          </a:p>
          <a:p>
            <a:pPr lvl="0"/>
            <a:r>
              <a:rPr lang="cs-CZ" sz="2800" dirty="0"/>
              <a:t>ranné období YouTube (</a:t>
            </a:r>
            <a:r>
              <a:rPr lang="cs-CZ" sz="2800" dirty="0" err="1"/>
              <a:t>Burgess</a:t>
            </a:r>
            <a:r>
              <a:rPr lang="cs-CZ" sz="2800" dirty="0"/>
              <a:t>, Green, 2017):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cs-CZ" sz="2800" dirty="0"/>
              <a:t>tradiční média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cs-CZ" sz="2800" dirty="0"/>
              <a:t>user-</a:t>
            </a:r>
            <a:r>
              <a:rPr lang="cs-CZ" sz="2800" dirty="0" err="1"/>
              <a:t>generated</a:t>
            </a:r>
            <a:r>
              <a:rPr lang="cs-CZ" sz="2800" dirty="0"/>
              <a:t> </a:t>
            </a:r>
            <a:r>
              <a:rPr lang="cs-CZ" sz="2800" dirty="0" err="1"/>
              <a:t>content</a:t>
            </a:r>
            <a:r>
              <a:rPr lang="cs-CZ" sz="2800" dirty="0"/>
              <a:t> </a:t>
            </a:r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dirty="0"/>
          </a:p>
          <a:p>
            <a:pPr algn="just"/>
            <a:endParaRPr lang="cs-CZ" sz="2800" dirty="0"/>
          </a:p>
          <a:p>
            <a:endParaRPr lang="cs-CZ" sz="3200" b="1" dirty="0"/>
          </a:p>
          <a:p>
            <a:endParaRPr lang="cs-CZ" sz="3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E3FEB2A-E382-4FFA-B649-7D968960C2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3573016"/>
            <a:ext cx="2749550" cy="29972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12F8F21-0F00-4F2C-BF1D-8296956C8B5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83019" y="3428998"/>
            <a:ext cx="3960440" cy="299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91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3BF91944-E571-4198-9A23-450762A725A2}"/>
              </a:ext>
            </a:extLst>
          </p:cNvPr>
          <p:cNvSpPr txBox="1"/>
          <p:nvPr/>
        </p:nvSpPr>
        <p:spPr>
          <a:xfrm>
            <a:off x="300541" y="116632"/>
            <a:ext cx="8784976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cap="all" dirty="0"/>
              <a:t>Virální videa</a:t>
            </a:r>
          </a:p>
          <a:p>
            <a:pPr algn="just"/>
            <a:endParaRPr lang="cs-CZ" sz="3000" dirty="0"/>
          </a:p>
          <a:p>
            <a:pPr lvl="0"/>
            <a:r>
              <a:rPr lang="cs-CZ" sz="2800" dirty="0"/>
              <a:t>rozdělení na tradiční média a UGC ztrácí na aktuálnosti - profesionalizace, komercionalizace, </a:t>
            </a:r>
            <a:r>
              <a:rPr lang="cs-CZ" sz="2800" dirty="0" err="1"/>
              <a:t>mikrocelebritizace</a:t>
            </a:r>
            <a:endParaRPr lang="cs-CZ" sz="2800" dirty="0"/>
          </a:p>
          <a:p>
            <a:pPr lvl="0"/>
            <a:endParaRPr lang="cs-CZ" sz="1050" dirty="0"/>
          </a:p>
          <a:p>
            <a:pPr lvl="0"/>
            <a:r>
              <a:rPr lang="cs-CZ" sz="2800" b="1" dirty="0" err="1">
                <a:solidFill>
                  <a:srgbClr val="C00000"/>
                </a:solidFill>
              </a:rPr>
              <a:t>vernakulární</a:t>
            </a:r>
            <a:r>
              <a:rPr lang="cs-CZ" sz="2800" b="1" dirty="0">
                <a:solidFill>
                  <a:srgbClr val="C00000"/>
                </a:solidFill>
              </a:rPr>
              <a:t>/</a:t>
            </a:r>
            <a:r>
              <a:rPr lang="cs-CZ" sz="2800" b="1" dirty="0" err="1">
                <a:solidFill>
                  <a:srgbClr val="C00000"/>
                </a:solidFill>
              </a:rPr>
              <a:t>grassroots</a:t>
            </a:r>
            <a:r>
              <a:rPr lang="cs-CZ" sz="2800" b="1" dirty="0">
                <a:solidFill>
                  <a:srgbClr val="C00000"/>
                </a:solidFill>
              </a:rPr>
              <a:t> obsah </a:t>
            </a:r>
            <a:r>
              <a:rPr lang="cs-CZ" sz="2800" dirty="0"/>
              <a:t>v kategoriích:</a:t>
            </a:r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dirty="0"/>
          </a:p>
          <a:p>
            <a:pPr algn="just"/>
            <a:endParaRPr lang="cs-CZ" sz="2800" dirty="0"/>
          </a:p>
          <a:p>
            <a:endParaRPr lang="cs-CZ" sz="3200" b="1" dirty="0"/>
          </a:p>
          <a:p>
            <a:endParaRPr lang="cs-CZ" sz="3000" dirty="0"/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C2B763D8-B8BD-4E5B-A1D9-B35BDFB5846E}"/>
              </a:ext>
            </a:extLst>
          </p:cNvPr>
          <p:cNvSpPr/>
          <p:nvPr/>
        </p:nvSpPr>
        <p:spPr>
          <a:xfrm>
            <a:off x="677125" y="4146856"/>
            <a:ext cx="1512168" cy="1440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vlogy</a:t>
            </a:r>
            <a:endParaRPr lang="cs-CZ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001FE18E-9418-412B-A047-1D7939C52BC8}"/>
              </a:ext>
            </a:extLst>
          </p:cNvPr>
          <p:cNvSpPr/>
          <p:nvPr/>
        </p:nvSpPr>
        <p:spPr>
          <a:xfrm>
            <a:off x="4124307" y="5408662"/>
            <a:ext cx="1512168" cy="1440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cat</a:t>
            </a:r>
            <a:r>
              <a:rPr lang="cs-CZ" dirty="0"/>
              <a:t> </a:t>
            </a:r>
            <a:r>
              <a:rPr lang="cs-CZ" dirty="0" err="1"/>
              <a:t>videos</a:t>
            </a:r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61FEE931-6C7B-48F4-BFD0-2854F7D08B33}"/>
              </a:ext>
            </a:extLst>
          </p:cNvPr>
          <p:cNvSpPr/>
          <p:nvPr/>
        </p:nvSpPr>
        <p:spPr>
          <a:xfrm>
            <a:off x="7490014" y="4146856"/>
            <a:ext cx="1512168" cy="1440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video-recenze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1EF20970-70DD-440D-BE06-7D526CD1C21D}"/>
              </a:ext>
            </a:extLst>
          </p:cNvPr>
          <p:cNvSpPr/>
          <p:nvPr/>
        </p:nvSpPr>
        <p:spPr>
          <a:xfrm>
            <a:off x="2026933" y="2852936"/>
            <a:ext cx="1512168" cy="1440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video </a:t>
            </a:r>
            <a:r>
              <a:rPr lang="cs-CZ" dirty="0" err="1"/>
              <a:t>performa-nce</a:t>
            </a:r>
            <a:endParaRPr lang="cs-CZ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D54C661-8549-4785-86F0-9B607F336D63}"/>
              </a:ext>
            </a:extLst>
          </p:cNvPr>
          <p:cNvSpPr/>
          <p:nvPr/>
        </p:nvSpPr>
        <p:spPr>
          <a:xfrm>
            <a:off x="3033474" y="4116258"/>
            <a:ext cx="1512168" cy="1440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unboxing</a:t>
            </a:r>
            <a:endParaRPr lang="cs-CZ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2C571DA7-0A7E-48B8-A5FD-366E6C575948}"/>
              </a:ext>
            </a:extLst>
          </p:cNvPr>
          <p:cNvSpPr/>
          <p:nvPr/>
        </p:nvSpPr>
        <p:spPr>
          <a:xfrm>
            <a:off x="1948405" y="5399939"/>
            <a:ext cx="1512168" cy="1440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dirty="0" err="1"/>
              <a:t>gameplay</a:t>
            </a:r>
            <a:endParaRPr lang="cs-CZ" sz="1700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30A1B092-BF49-405D-BF97-1E7E55718D21}"/>
              </a:ext>
            </a:extLst>
          </p:cNvPr>
          <p:cNvSpPr/>
          <p:nvPr/>
        </p:nvSpPr>
        <p:spPr>
          <a:xfrm>
            <a:off x="4092733" y="2791167"/>
            <a:ext cx="1512168" cy="1440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dirty="0" err="1"/>
              <a:t>challenge</a:t>
            </a:r>
            <a:endParaRPr lang="cs-CZ" sz="1700" dirty="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A93AA248-4B61-478E-915A-1E6D7C9B418D}"/>
              </a:ext>
            </a:extLst>
          </p:cNvPr>
          <p:cNvSpPr/>
          <p:nvPr/>
        </p:nvSpPr>
        <p:spPr>
          <a:xfrm>
            <a:off x="6360983" y="2801405"/>
            <a:ext cx="1512168" cy="1440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tutorial</a:t>
            </a:r>
            <a:endParaRPr lang="cs-CZ" dirty="0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D541DA6E-47E6-4E32-B528-2ED95B89B566}"/>
              </a:ext>
            </a:extLst>
          </p:cNvPr>
          <p:cNvSpPr/>
          <p:nvPr/>
        </p:nvSpPr>
        <p:spPr>
          <a:xfrm>
            <a:off x="6156176" y="5431110"/>
            <a:ext cx="1512168" cy="1440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mukbang</a:t>
            </a:r>
            <a:endParaRPr lang="cs-CZ" dirty="0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5C6DFF5B-010B-4310-95CF-2C2C321B06F9}"/>
              </a:ext>
            </a:extLst>
          </p:cNvPr>
          <p:cNvSpPr/>
          <p:nvPr/>
        </p:nvSpPr>
        <p:spPr>
          <a:xfrm>
            <a:off x="5195942" y="4116258"/>
            <a:ext cx="1512168" cy="1440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candid</a:t>
            </a:r>
            <a:endParaRPr lang="cs-CZ" dirty="0"/>
          </a:p>
          <a:p>
            <a:pPr algn="ctr"/>
            <a:r>
              <a:rPr lang="cs-CZ" dirty="0" err="1"/>
              <a:t>camera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346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buNone/>
            </a:pPr>
            <a:r>
              <a:rPr lang="cs-CZ" sz="2800" b="1" cap="all" dirty="0"/>
              <a:t>Participace jako utopie</a:t>
            </a:r>
          </a:p>
          <a:p>
            <a:pPr marL="0" indent="0" algn="ctr">
              <a:buNone/>
            </a:pPr>
            <a:endParaRPr lang="cs-CZ" sz="1200" b="1" cap="all" dirty="0"/>
          </a:p>
          <a:p>
            <a:pPr marL="0" indent="0">
              <a:buNone/>
            </a:pPr>
            <a:r>
              <a:rPr lang="cs-CZ" sz="2400" dirty="0"/>
              <a:t>Kritikové „techno-optimismu“ – techno-optimisté spatřují emancipaci, osvobození a růst svobody tam, kde se nic takového neodehrává</a:t>
            </a:r>
          </a:p>
          <a:p>
            <a:pPr marL="0" indent="0">
              <a:buNone/>
            </a:pPr>
            <a:r>
              <a:rPr lang="cs-CZ" sz="2400" dirty="0"/>
              <a:t>Paralela kritiky kulturálních studií jako kulturního populismu (digitální populismus)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Curran</a:t>
            </a:r>
            <a:r>
              <a:rPr lang="cs-CZ" sz="2400" dirty="0"/>
              <a:t>, </a:t>
            </a:r>
            <a:r>
              <a:rPr lang="cs-CZ" sz="2400" dirty="0" err="1"/>
              <a:t>Freedman</a:t>
            </a:r>
            <a:r>
              <a:rPr lang="cs-CZ" sz="2400" dirty="0"/>
              <a:t>, </a:t>
            </a:r>
            <a:r>
              <a:rPr lang="cs-CZ" sz="2400" dirty="0" err="1"/>
              <a:t>Fenton</a:t>
            </a:r>
            <a:r>
              <a:rPr lang="cs-CZ" sz="2400" dirty="0"/>
              <a:t>: další podpora  digitálních korporací a kapitalismu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Van </a:t>
            </a:r>
            <a:r>
              <a:rPr lang="cs-CZ" sz="2400" dirty="0" err="1"/>
              <a:t>Dijck</a:t>
            </a:r>
            <a:r>
              <a:rPr lang="cs-CZ" sz="2400" dirty="0"/>
              <a:t>: kultura konektivity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Fuchs: </a:t>
            </a:r>
            <a:r>
              <a:rPr lang="cs-CZ" sz="2400" dirty="0" err="1"/>
              <a:t>digital</a:t>
            </a:r>
            <a:r>
              <a:rPr lang="cs-CZ" sz="2400" dirty="0"/>
              <a:t> </a:t>
            </a:r>
            <a:r>
              <a:rPr lang="cs-CZ" sz="2400" dirty="0" err="1"/>
              <a:t>labour</a:t>
            </a:r>
            <a:r>
              <a:rPr lang="cs-CZ" sz="2400" dirty="0"/>
              <a:t> a digitální vykořisťování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5596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humbs.dreamstime.com/x/grass-roots-129744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547663" y="2663342"/>
            <a:ext cx="6048672" cy="646331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bg2"/>
                </a:solidFill>
                <a:latin typeface="+mj-lt"/>
              </a:rPr>
              <a:t>9. KULTURNÍ PARTICIPACE</a:t>
            </a:r>
          </a:p>
        </p:txBody>
      </p:sp>
    </p:spTree>
    <p:extLst>
      <p:ext uri="{BB962C8B-B14F-4D97-AF65-F5344CB8AC3E}">
        <p14:creationId xmlns:p14="http://schemas.microsoft.com/office/powerpoint/2010/main" val="3686660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 fontScale="90000"/>
          </a:bodyPr>
          <a:lstStyle/>
          <a:p>
            <a:pPr marL="0" indent="0">
              <a:spcBef>
                <a:spcPts val="0"/>
              </a:spcBef>
              <a:buNone/>
            </a:pPr>
            <a:endParaRPr lang="cs-CZ" b="1" cap="all" dirty="0"/>
          </a:p>
          <a:p>
            <a:pPr marL="0" indent="0">
              <a:buNone/>
            </a:pPr>
            <a:endParaRPr lang="cs-CZ" b="1" cap="all" dirty="0"/>
          </a:p>
          <a:p>
            <a:pPr marL="0" indent="0">
              <a:buNone/>
            </a:pPr>
            <a:endParaRPr lang="cs-CZ" b="1" cap="all" dirty="0"/>
          </a:p>
          <a:p>
            <a:pPr marL="0" indent="0">
              <a:buNone/>
            </a:pPr>
            <a:endParaRPr lang="cs-CZ" dirty="0"/>
          </a:p>
          <a:p>
            <a:pPr marL="0" indent="0" algn="l">
              <a:buNone/>
            </a:pPr>
            <a:br>
              <a:rPr lang="cs-CZ" dirty="0"/>
            </a:br>
            <a:br>
              <a:rPr lang="cs-CZ" dirty="0"/>
            </a:br>
            <a:r>
              <a:rPr lang="cs-CZ" sz="3100" dirty="0"/>
              <a:t>„astro-</a:t>
            </a:r>
            <a:r>
              <a:rPr lang="cs-CZ" sz="3100" dirty="0" err="1"/>
              <a:t>turfing</a:t>
            </a:r>
            <a:r>
              <a:rPr lang="cs-CZ" sz="3100" dirty="0"/>
              <a:t>“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spcBef>
                <a:spcPts val="0"/>
              </a:spcBef>
              <a:buNone/>
            </a:pPr>
            <a:endParaRPr lang="cs-CZ" b="1" cap="all" dirty="0"/>
          </a:p>
          <a:p>
            <a:pPr marL="0" indent="0">
              <a:spcBef>
                <a:spcPts val="0"/>
              </a:spcBef>
              <a:buNone/>
            </a:pPr>
            <a:endParaRPr lang="cs-CZ" dirty="0"/>
          </a:p>
          <a:p>
            <a:pPr marL="0" indent="0">
              <a:spcBef>
                <a:spcPts val="0"/>
              </a:spcBef>
              <a:buNone/>
            </a:pP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A281C3F-4BA6-40C4-99DA-2E3C676AA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5" b="13387"/>
          <a:stretch/>
        </p:blipFill>
        <p:spPr>
          <a:xfrm>
            <a:off x="287524" y="1861352"/>
            <a:ext cx="8568952" cy="4712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194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cs-CZ" sz="800" b="1" cap="all" dirty="0"/>
          </a:p>
          <a:p>
            <a:pPr marL="0" indent="0" algn="ctr">
              <a:buNone/>
            </a:pPr>
            <a:r>
              <a:rPr lang="cs-CZ" sz="2800" b="1" cap="all" dirty="0"/>
              <a:t>Participace: BOOM v mediálních studiích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Jeden z nejfrekventovanějších pojmů současných mediálních studií </a:t>
            </a:r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r>
              <a:rPr lang="cs-CZ" sz="2400" i="1" dirty="0" err="1"/>
              <a:t>Participatorní</a:t>
            </a:r>
            <a:r>
              <a:rPr lang="cs-CZ" sz="2400" i="1" dirty="0"/>
              <a:t> obrat</a:t>
            </a:r>
            <a:r>
              <a:rPr lang="cs-CZ" sz="2400" dirty="0"/>
              <a:t> – zvyšuje přístup ke komunikaci v digitálním prostoru možnosti znevýhodněných ve vztahu k elitním aktérům?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526262597"/>
              </p:ext>
            </p:extLst>
          </p:nvPr>
        </p:nvGraphicFramePr>
        <p:xfrm>
          <a:off x="827584" y="2852936"/>
          <a:ext cx="554461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6660232" y="2852936"/>
            <a:ext cx="180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Nárůst počtu odborných článků s pojmem „participace“ v </a:t>
            </a:r>
            <a:r>
              <a:rPr lang="cs-CZ" i="1" dirty="0" err="1"/>
              <a:t>tituku</a:t>
            </a:r>
            <a:r>
              <a:rPr lang="cs-CZ" i="1" dirty="0"/>
              <a:t> (</a:t>
            </a:r>
            <a:r>
              <a:rPr lang="cs-CZ" i="1" dirty="0" err="1"/>
              <a:t>EBSCOhost</a:t>
            </a:r>
            <a:r>
              <a:rPr lang="cs-CZ" i="1" dirty="0"/>
              <a:t>: </a:t>
            </a:r>
            <a:r>
              <a:rPr lang="cs-CZ" i="1" dirty="0" err="1"/>
              <a:t>MassMediaComplete</a:t>
            </a:r>
            <a:r>
              <a:rPr lang="cs-CZ" i="1" dirty="0"/>
              <a:t>) 1990 - 2014</a:t>
            </a:r>
          </a:p>
        </p:txBody>
      </p:sp>
    </p:spTree>
    <p:extLst>
      <p:ext uri="{BB962C8B-B14F-4D97-AF65-F5344CB8AC3E}">
        <p14:creationId xmlns:p14="http://schemas.microsoft.com/office/powerpoint/2010/main" val="362045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buNone/>
            </a:pPr>
            <a:r>
              <a:rPr lang="cs-CZ" sz="2800" b="1" cap="all" dirty="0"/>
              <a:t>Co je to participace?</a:t>
            </a:r>
          </a:p>
          <a:p>
            <a:pPr marL="0" indent="0" algn="ctr">
              <a:buNone/>
            </a:pPr>
            <a:endParaRPr lang="cs-CZ" sz="1200" b="1" cap="all" dirty="0"/>
          </a:p>
          <a:p>
            <a:pPr marL="0" indent="0">
              <a:buNone/>
            </a:pPr>
            <a:r>
              <a:rPr lang="cs-CZ" sz="2400" i="1" dirty="0"/>
              <a:t>účast, zúčastnění, napojení, zanoření  x distancovanost, vyloučení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dirty="0">
                <a:solidFill>
                  <a:srgbClr val="C00000"/>
                </a:solidFill>
              </a:rPr>
              <a:t>Účast na procesu rozhodování </a:t>
            </a:r>
            <a:r>
              <a:rPr lang="cs-CZ" sz="2400" dirty="0"/>
              <a:t>o veřejných problémech u sociálních aktérů, kteří do tohoto rozhodovacího procesu </a:t>
            </a:r>
            <a:r>
              <a:rPr lang="cs-CZ" sz="2400" dirty="0">
                <a:solidFill>
                  <a:srgbClr val="C00000"/>
                </a:solidFill>
              </a:rPr>
              <a:t>vstupují „zdola“ </a:t>
            </a:r>
            <a:r>
              <a:rPr lang="cs-CZ" sz="2400" dirty="0"/>
              <a:t>a překonávají přitom nesamozřejmost své účasti, danou svým </a:t>
            </a:r>
            <a:r>
              <a:rPr lang="cs-CZ" sz="2400" dirty="0">
                <a:solidFill>
                  <a:srgbClr val="C00000"/>
                </a:solidFill>
              </a:rPr>
              <a:t>mocenským znevýhodněním.</a:t>
            </a:r>
          </a:p>
          <a:p>
            <a:pPr marL="0" indent="0">
              <a:buNone/>
            </a:pPr>
            <a:r>
              <a:rPr lang="cs-CZ" sz="2400" dirty="0"/>
              <a:t>Vyrovnávání vztahu mezi aktéry s různým přístupem k moci rozhodovat, ovlivňovat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i="1" dirty="0"/>
              <a:t>Kulturní participace</a:t>
            </a:r>
            <a:r>
              <a:rPr lang="cs-CZ" sz="2400" dirty="0"/>
              <a:t> – typ nesamozřejmé účasti překonávající mocenská znevýhodnění umožněný produkty a technologiemi mediálního a kulturního průmyslu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67191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buNone/>
            </a:pPr>
            <a:r>
              <a:rPr lang="cs-CZ" sz="2800" b="1" cap="all" dirty="0"/>
              <a:t>Participace jako pojem demokratické teorie</a:t>
            </a:r>
            <a:endParaRPr lang="cs-CZ" sz="2800" b="1" dirty="0"/>
          </a:p>
          <a:p>
            <a:pPr marL="0" indent="0" algn="ctr">
              <a:buNone/>
            </a:pPr>
            <a:endParaRPr lang="cs-CZ" sz="1200" b="1" cap="all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Archetypální oblast participace – teorie demokracie, modely demokracie (David </a:t>
            </a:r>
            <a:r>
              <a:rPr lang="cs-CZ" sz="2400" dirty="0" err="1"/>
              <a:t>Held</a:t>
            </a:r>
            <a:r>
              <a:rPr lang="cs-CZ" sz="2400" dirty="0"/>
              <a:t>, 2006)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Různé modely podle nastavení poměru dvou pólů: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1115616" y="3861048"/>
            <a:ext cx="6912768" cy="0"/>
          </a:xfrm>
          <a:prstGeom prst="straightConnector1">
            <a:avLst/>
          </a:prstGeom>
          <a:ln w="76200">
            <a:solidFill>
              <a:srgbClr val="92D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755576" y="400506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participace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516216" y="400506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reprezentace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674231" y="4600610"/>
            <a:ext cx="2088232" cy="10421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přímá, participativní demokracie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6516216" y="4622105"/>
            <a:ext cx="2088232" cy="1039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zastupitelská, reprezentativní  demokracie</a:t>
            </a:r>
          </a:p>
        </p:txBody>
      </p:sp>
    </p:spTree>
    <p:extLst>
      <p:ext uri="{BB962C8B-B14F-4D97-AF65-F5344CB8AC3E}">
        <p14:creationId xmlns:p14="http://schemas.microsoft.com/office/powerpoint/2010/main" val="385596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buNone/>
            </a:pPr>
            <a:r>
              <a:rPr lang="cs-CZ" sz="2800" b="1" dirty="0"/>
              <a:t>MINIMALISTICKÁ A MAXIMALISTICKÁ DEMOKRACIE</a:t>
            </a:r>
          </a:p>
          <a:p>
            <a:pPr algn="ctr"/>
            <a:endParaRPr lang="cs-CZ" sz="1200" b="1" cap="all" dirty="0"/>
          </a:p>
          <a:p>
            <a:r>
              <a:rPr lang="cs-CZ" sz="2400" dirty="0"/>
              <a:t>Zastupitelská demokracie: delegování moci na úzkou vrstvu politické reprezentace, získávají oprávnění vystupovat  za ostatní – hlavní nástroj zastupitelské demokracie jsou volby </a:t>
            </a:r>
          </a:p>
          <a:p>
            <a:r>
              <a:rPr lang="cs-CZ" sz="2400" dirty="0"/>
              <a:t>Participativní demokracie: nezprostředkované zapojení občanů zdola</a:t>
            </a:r>
          </a:p>
          <a:p>
            <a:pPr marL="0" indent="0" algn="ctr">
              <a:buNone/>
            </a:pPr>
            <a:br>
              <a:rPr lang="cs-CZ" sz="2400" dirty="0"/>
            </a:b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494761"/>
              </p:ext>
            </p:extLst>
          </p:nvPr>
        </p:nvGraphicFramePr>
        <p:xfrm>
          <a:off x="1043608" y="3501008"/>
          <a:ext cx="7416072" cy="298799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58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6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7598">
                <a:tc>
                  <a:txBody>
                    <a:bodyPr/>
                    <a:lstStyle/>
                    <a:p>
                      <a:r>
                        <a:rPr lang="cs-CZ" dirty="0"/>
                        <a:t>Minimalistická</a:t>
                      </a:r>
                      <a:r>
                        <a:rPr lang="cs-CZ" baseline="0" dirty="0"/>
                        <a:t> </a:t>
                      </a:r>
                      <a:r>
                        <a:rPr lang="cs-CZ" dirty="0"/>
                        <a:t>demokracie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Maximalistická demokracie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598">
                <a:tc>
                  <a:txBody>
                    <a:bodyPr/>
                    <a:lstStyle/>
                    <a:p>
                      <a:r>
                        <a:rPr lang="cs-CZ" dirty="0"/>
                        <a:t>reprezentace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participace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598">
                <a:tc>
                  <a:txBody>
                    <a:bodyPr/>
                    <a:lstStyle/>
                    <a:p>
                      <a:r>
                        <a:rPr lang="cs-CZ" dirty="0"/>
                        <a:t>makro-participace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mikro-participace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598">
                <a:tc>
                  <a:txBody>
                    <a:bodyPr/>
                    <a:lstStyle/>
                    <a:p>
                      <a:r>
                        <a:rPr lang="cs-CZ" dirty="0"/>
                        <a:t>úzké pojetí politiky (</a:t>
                      </a:r>
                      <a:r>
                        <a:rPr lang="cs-CZ" dirty="0" err="1"/>
                        <a:t>the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politics</a:t>
                      </a:r>
                      <a:r>
                        <a:rPr lang="cs-CZ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široké pojetí politiky  (</a:t>
                      </a:r>
                      <a:r>
                        <a:rPr lang="cs-CZ" dirty="0" err="1"/>
                        <a:t>the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political</a:t>
                      </a:r>
                      <a:r>
                        <a:rPr lang="cs-CZ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598">
                <a:tc>
                  <a:txBody>
                    <a:bodyPr/>
                    <a:lstStyle/>
                    <a:p>
                      <a:r>
                        <a:rPr lang="cs-CZ" dirty="0"/>
                        <a:t>homogenita pozic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heterogenita pozic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965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buNone/>
            </a:pPr>
            <a:r>
              <a:rPr lang="cs-CZ" sz="2800" b="1" cap="all" dirty="0"/>
              <a:t>Maximalistické modely: </a:t>
            </a:r>
            <a:r>
              <a:rPr lang="cs-CZ" sz="2800" b="1" cap="all" dirty="0" err="1"/>
              <a:t>deliberativní</a:t>
            </a:r>
            <a:r>
              <a:rPr lang="cs-CZ" sz="2800" b="1" cap="all" dirty="0"/>
              <a:t> a radikální demokracie</a:t>
            </a:r>
            <a:endParaRPr lang="cs-CZ" sz="2800" b="1" dirty="0"/>
          </a:p>
          <a:p>
            <a:pPr marL="0" indent="0" algn="ctr">
              <a:buNone/>
            </a:pPr>
            <a:endParaRPr lang="cs-CZ" sz="1200" b="1" cap="all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43608" y="1916832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C00000"/>
                </a:solidFill>
              </a:rPr>
              <a:t>Deliberativní</a:t>
            </a:r>
          </a:p>
          <a:p>
            <a:r>
              <a:rPr lang="cs-CZ" sz="2400" dirty="0" err="1"/>
              <a:t>Habermas</a:t>
            </a:r>
            <a:endParaRPr lang="cs-CZ" sz="2400" dirty="0"/>
          </a:p>
          <a:p>
            <a:r>
              <a:rPr lang="cs-CZ" sz="2400" dirty="0"/>
              <a:t>metodou dosahování rozhodnutí je diskuse, debata, komunikace – vyústění v konsensus   (procesy ve veřejné sféře podle </a:t>
            </a:r>
            <a:r>
              <a:rPr lang="cs-CZ" sz="2400" dirty="0" err="1"/>
              <a:t>Habermase</a:t>
            </a:r>
            <a:r>
              <a:rPr lang="cs-CZ" sz="2400" dirty="0"/>
              <a:t>)</a:t>
            </a:r>
          </a:p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860032" y="1844824"/>
            <a:ext cx="4032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C00000"/>
                </a:solidFill>
              </a:rPr>
              <a:t>Radikální (agonistická)</a:t>
            </a:r>
          </a:p>
          <a:p>
            <a:r>
              <a:rPr lang="cs-CZ" sz="2400" dirty="0" err="1"/>
              <a:t>Laclau</a:t>
            </a:r>
            <a:r>
              <a:rPr lang="cs-CZ" sz="2400" dirty="0"/>
              <a:t>, </a:t>
            </a:r>
            <a:r>
              <a:rPr lang="cs-CZ" sz="2400" dirty="0" err="1"/>
              <a:t>Mouffeová</a:t>
            </a:r>
            <a:endParaRPr lang="cs-CZ" sz="2400" dirty="0"/>
          </a:p>
          <a:p>
            <a:r>
              <a:rPr lang="cs-CZ" sz="2400" dirty="0"/>
              <a:t>radikální pluralismus</a:t>
            </a:r>
          </a:p>
          <a:p>
            <a:r>
              <a:rPr lang="cs-CZ" sz="2400" dirty="0"/>
              <a:t>agonistická demokracie (agon – spor, střet, boj) </a:t>
            </a:r>
          </a:p>
          <a:p>
            <a:r>
              <a:rPr lang="cs-CZ" sz="2400" dirty="0"/>
              <a:t>tvrdý střet pluralistických pozic, nikoli konsensus, ale vítězství mezi protivníky (</a:t>
            </a:r>
            <a:r>
              <a:rPr lang="cs-CZ" sz="2400" dirty="0" err="1"/>
              <a:t>adversaries</a:t>
            </a:r>
            <a:r>
              <a:rPr lang="cs-CZ" sz="2400" dirty="0"/>
              <a:t> x </a:t>
            </a:r>
            <a:r>
              <a:rPr lang="cs-CZ" sz="2400" dirty="0" err="1"/>
              <a:t>enemies</a:t>
            </a:r>
            <a:r>
              <a:rPr lang="cs-CZ" sz="2400" dirty="0"/>
              <a:t>)</a:t>
            </a:r>
          </a:p>
          <a:p>
            <a:endParaRPr lang="cs-CZ" sz="2400" dirty="0"/>
          </a:p>
        </p:txBody>
      </p:sp>
      <p:pic>
        <p:nvPicPr>
          <p:cNvPr id="3078" name="Picture 6" descr="C:\Users\Irena Reifová\Desktop\Výstřiž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99" y="5495399"/>
            <a:ext cx="1371426" cy="101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Irena Reifová\Desktop\Výstřiž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692040"/>
            <a:ext cx="1365065" cy="8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96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buNone/>
            </a:pPr>
            <a:r>
              <a:rPr lang="cs-CZ" sz="2800" b="1" cap="all" dirty="0"/>
              <a:t>Participativní kultura</a:t>
            </a:r>
            <a:endParaRPr lang="cs-CZ" sz="1200" b="1" cap="all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Komplex jevů, kdy publika spoluvytvářejí </a:t>
            </a:r>
            <a:r>
              <a:rPr lang="cs-CZ" sz="2400" dirty="0" err="1"/>
              <a:t>mediované</a:t>
            </a:r>
            <a:r>
              <a:rPr lang="cs-CZ" sz="2400" dirty="0"/>
              <a:t> kulturní produkty (metafora x reálná kreativita)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Návaznost na teorii aktivních publik (Fiske, sémiotická demokracie)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Participatory</a:t>
            </a:r>
            <a:r>
              <a:rPr lang="cs-CZ" sz="2400" dirty="0"/>
              <a:t> </a:t>
            </a:r>
            <a:r>
              <a:rPr lang="cs-CZ" sz="2400" dirty="0" err="1"/>
              <a:t>culture</a:t>
            </a:r>
            <a:r>
              <a:rPr lang="cs-CZ" sz="2400" dirty="0"/>
              <a:t> (</a:t>
            </a:r>
            <a:r>
              <a:rPr lang="cs-CZ" sz="2400" dirty="0" err="1"/>
              <a:t>Jenkins</a:t>
            </a:r>
            <a:r>
              <a:rPr lang="cs-CZ" sz="2400" dirty="0"/>
              <a:t>, 1992 – </a:t>
            </a:r>
            <a:r>
              <a:rPr lang="cs-CZ" sz="2400" dirty="0" err="1"/>
              <a:t>Textual</a:t>
            </a:r>
            <a:r>
              <a:rPr lang="cs-CZ" sz="2400" dirty="0"/>
              <a:t> </a:t>
            </a:r>
            <a:r>
              <a:rPr lang="cs-CZ" sz="2400" dirty="0" err="1"/>
              <a:t>Poachers</a:t>
            </a:r>
            <a:r>
              <a:rPr lang="cs-CZ" sz="2400" dirty="0"/>
              <a:t> – </a:t>
            </a:r>
            <a:r>
              <a:rPr lang="cs-CZ" sz="2400" dirty="0" err="1"/>
              <a:t>fan</a:t>
            </a:r>
            <a:r>
              <a:rPr lang="cs-CZ" sz="2400" dirty="0"/>
              <a:t> fiction inspirovaná příběhy seriálu Star </a:t>
            </a:r>
            <a:r>
              <a:rPr lang="cs-CZ" sz="2400" dirty="0" err="1"/>
              <a:t>Trek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endParaRPr lang="cs-CZ" sz="2400" dirty="0"/>
          </a:p>
          <a:p>
            <a:pPr lvl="0"/>
            <a:r>
              <a:rPr lang="cs-CZ" sz="2200" dirty="0"/>
              <a:t>Minimální překážky uměleckého vyjádření nebo občanské angažovanosti</a:t>
            </a:r>
          </a:p>
          <a:p>
            <a:pPr lvl="0"/>
            <a:r>
              <a:rPr lang="cs-CZ" sz="2200" dirty="0"/>
              <a:t>Podpora tvorby a sdílení vlastních výtvorů s ostatními</a:t>
            </a:r>
          </a:p>
          <a:p>
            <a:pPr lvl="0"/>
            <a:r>
              <a:rPr lang="cs-CZ" sz="2200" dirty="0"/>
              <a:t>Existence neformálního vedení: zkušenosti starších jsou předávány nováčkům</a:t>
            </a:r>
          </a:p>
          <a:p>
            <a:pPr lvl="0"/>
            <a:r>
              <a:rPr lang="cs-CZ" sz="2200" dirty="0"/>
              <a:t>Členové věří, že jejich příspěvky mají význam</a:t>
            </a:r>
          </a:p>
          <a:p>
            <a:pPr lvl="0"/>
            <a:r>
              <a:rPr lang="cs-CZ" sz="2200" dirty="0"/>
              <a:t>Členové mezi sebou cítí sociální vazby (zájem o názory ostatních na vlastní tvorbu)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55965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buNone/>
            </a:pPr>
            <a:r>
              <a:rPr lang="cs-CZ" sz="2800" b="1" cap="all" dirty="0"/>
              <a:t>Participativní kultura – stará média</a:t>
            </a:r>
          </a:p>
          <a:p>
            <a:pPr marL="0" indent="0" algn="ctr">
              <a:buNone/>
            </a:pPr>
            <a:endParaRPr lang="cs-CZ" sz="1200" b="1" cap="all" dirty="0"/>
          </a:p>
          <a:p>
            <a:pPr marL="0" indent="0">
              <a:buNone/>
            </a:pPr>
            <a:r>
              <a:rPr lang="cs-CZ" sz="2400" dirty="0"/>
              <a:t>Televizní fanouškovství: redefinice fanouška (</a:t>
            </a:r>
            <a:r>
              <a:rPr lang="cs-CZ" sz="2400" dirty="0" err="1"/>
              <a:t>emocionálníí</a:t>
            </a:r>
            <a:r>
              <a:rPr lang="cs-CZ" sz="2400" dirty="0"/>
              <a:t> idolatrie x racionální expertní znalost)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i="1" dirty="0"/>
              <a:t>Talk-</a:t>
            </a:r>
            <a:r>
              <a:rPr lang="cs-CZ" sz="2400" i="1" dirty="0" err="1"/>
              <a:t>shows</a:t>
            </a:r>
            <a:r>
              <a:rPr lang="cs-CZ" sz="2400" dirty="0"/>
              <a:t>: emocionální veřejná sféra (Peter Lunt na příkladu Jerry </a:t>
            </a:r>
            <a:r>
              <a:rPr lang="cs-CZ" sz="2400" dirty="0" err="1"/>
              <a:t>Springer</a:t>
            </a:r>
            <a:r>
              <a:rPr lang="cs-CZ" sz="2400" dirty="0"/>
              <a:t> Show)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i="1" dirty="0"/>
              <a:t>Reality </a:t>
            </a:r>
            <a:r>
              <a:rPr lang="cs-CZ" sz="2400" i="1" dirty="0" err="1"/>
              <a:t>shows</a:t>
            </a:r>
            <a:r>
              <a:rPr lang="cs-CZ" sz="2400" dirty="0"/>
              <a:t>: </a:t>
            </a:r>
            <a:r>
              <a:rPr lang="cs-CZ" sz="2400" dirty="0" err="1"/>
              <a:t>účas</a:t>
            </a:r>
            <a:r>
              <a:rPr lang="cs-CZ" sz="2400" dirty="0"/>
              <a:t> diváků v reality </a:t>
            </a:r>
            <a:r>
              <a:rPr lang="cs-CZ" sz="2400" dirty="0" err="1"/>
              <a:t>shows</a:t>
            </a:r>
            <a:r>
              <a:rPr lang="cs-CZ" sz="2400" dirty="0"/>
              <a:t> jako paralela politické volby (</a:t>
            </a:r>
            <a:r>
              <a:rPr lang="cs-CZ" sz="2400" dirty="0" err="1"/>
              <a:t>Stephen</a:t>
            </a:r>
            <a:r>
              <a:rPr lang="cs-CZ" sz="2400" dirty="0"/>
              <a:t> </a:t>
            </a:r>
            <a:r>
              <a:rPr lang="cs-CZ" sz="2400" dirty="0" err="1"/>
              <a:t>Coleman</a:t>
            </a:r>
            <a:r>
              <a:rPr lang="cs-CZ" sz="2400" dirty="0"/>
              <a:t> – Big Brother: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Tale</a:t>
            </a:r>
            <a:r>
              <a:rPr lang="cs-CZ" sz="2400" dirty="0"/>
              <a:t> of </a:t>
            </a:r>
            <a:r>
              <a:rPr lang="cs-CZ" sz="2400" dirty="0" err="1"/>
              <a:t>Two</a:t>
            </a:r>
            <a:r>
              <a:rPr lang="cs-CZ" sz="2400" dirty="0"/>
              <a:t> </a:t>
            </a:r>
            <a:r>
              <a:rPr lang="cs-CZ" sz="2400" dirty="0" err="1"/>
              <a:t>Houses</a:t>
            </a:r>
            <a:r>
              <a:rPr lang="cs-CZ" sz="2400" dirty="0"/>
              <a:t> – reality show je efektivnější v zapojení mladých lidí do procesu tvorby názoru a volby než celostátní politická komunikace)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559656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1029</Words>
  <Application>Microsoft Office PowerPoint</Application>
  <PresentationFormat>Předvádění na obrazovce (4:3)</PresentationFormat>
  <Paragraphs>334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Courier New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„astro-turfing“     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Irena Reifová</dc:creator>
  <cp:lastModifiedBy>Irena Reifová</cp:lastModifiedBy>
  <cp:revision>3</cp:revision>
  <dcterms:created xsi:type="dcterms:W3CDTF">2020-05-14T18:42:52Z</dcterms:created>
  <dcterms:modified xsi:type="dcterms:W3CDTF">2022-04-27T10:26:42Z</dcterms:modified>
</cp:coreProperties>
</file>