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98BBE3D-2337-441B-AAD2-E104BA9D8496}">
          <p14:sldIdLst>
            <p14:sldId id="256"/>
            <p14:sldId id="257"/>
            <p14:sldId id="259"/>
            <p14:sldId id="262"/>
            <p14:sldId id="260"/>
            <p14:sldId id="263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Výchozí oddíl" id="{8A934008-AD38-4F3A-B2E8-A21C13E2E9D6}">
          <p14:sldIdLst>
            <p14:sldId id="258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6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12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449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984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6393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181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651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41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88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95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70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64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4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62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0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69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D7DD-EB7B-4CE4-88E0-7DC5626297E5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3EBCED-FBE9-4B92-838C-A3B600BE1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3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943B6-74F8-4565-9E10-EE66D144A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Способы образования наименований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EF6A47-642F-4D09-A54E-909EBB65B2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60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2155A-9560-488D-A519-2AF998B4C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Префиксоиды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AA30E-A0CB-40F5-86E9-2D0330BDC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13" y="1519311"/>
            <a:ext cx="8596668" cy="5078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аэро-	</a:t>
            </a:r>
            <a:r>
              <a:rPr lang="ru-RU" sz="2000" i="1" dirty="0"/>
              <a:t>аэропорт, аэропочта, аэродром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био-	</a:t>
            </a:r>
            <a:r>
              <a:rPr lang="ru-RU" sz="2000" i="1" dirty="0"/>
              <a:t>биохимия, биомасса, биосфера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макро-	</a:t>
            </a:r>
            <a:r>
              <a:rPr lang="ru-RU" sz="2000" i="1" dirty="0"/>
              <a:t>макроэконимия, макрокосмос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микро-	</a:t>
            </a:r>
            <a:r>
              <a:rPr lang="ru-RU" sz="2000" i="1" dirty="0"/>
              <a:t>микрококк, микробиолог, микроклимат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теле-	</a:t>
            </a:r>
            <a:r>
              <a:rPr lang="ru-RU" sz="2000" i="1" dirty="0"/>
              <a:t>телевидение, телепередача, телеграф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евро-	</a:t>
            </a:r>
            <a:r>
              <a:rPr lang="ru-RU" sz="2000" i="1" dirty="0"/>
              <a:t>евровалюта, еврочек, Евросоюз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само-	</a:t>
            </a:r>
            <a:r>
              <a:rPr lang="ru-RU" sz="2000" i="1" dirty="0"/>
              <a:t>самооценка, самогипноз, самоконтроль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полу-	</a:t>
            </a:r>
            <a:r>
              <a:rPr lang="ru-RU" sz="2000" i="1" dirty="0"/>
              <a:t>полумесяц,</a:t>
            </a:r>
            <a:r>
              <a:rPr lang="ru-RU" sz="2000" dirty="0"/>
              <a:t> </a:t>
            </a:r>
            <a:r>
              <a:rPr lang="ru-RU" sz="2000" i="1" dirty="0"/>
              <a:t>полуостров, полутемно, полутень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место-	</a:t>
            </a:r>
            <a:r>
              <a:rPr lang="ru-RU" sz="2000" i="1" dirty="0"/>
              <a:t>местоимение, местонахождение, местожительство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еже-	</a:t>
            </a:r>
            <a:r>
              <a:rPr lang="ru-RU" sz="2000" i="1" dirty="0"/>
              <a:t>ежегодно, ежемесячный, ежедневный, еженедельник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1610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3F977-92C2-4B0C-9ECA-17EE191A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Суффиксоиды (часто отглагольные элементы, возникшие конверсией)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45F812-C085-40C0-9CC3-5234F4464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8462"/>
            <a:ext cx="8596668" cy="50995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/>
              <a:t>-граф	</a:t>
            </a:r>
            <a:r>
              <a:rPr lang="ru-RU" sz="2000" i="1" dirty="0"/>
              <a:t>телеграф, сейсмограф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-лог	</a:t>
            </a:r>
            <a:r>
              <a:rPr lang="ru-RU" sz="2000" i="1" dirty="0"/>
              <a:t>геолог, филолог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-метр	</a:t>
            </a:r>
            <a:r>
              <a:rPr lang="ru-RU" sz="2000" i="1" dirty="0"/>
              <a:t>хронометр, барометр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-скоп	</a:t>
            </a:r>
            <a:r>
              <a:rPr lang="ru-RU" sz="2000" i="1" dirty="0"/>
              <a:t>микроскоп, стетоскоп</a:t>
            </a:r>
          </a:p>
          <a:p>
            <a:pPr marL="0" indent="0">
              <a:buNone/>
            </a:pPr>
            <a:r>
              <a:rPr lang="ru-RU" sz="2000" dirty="0"/>
              <a:t>-фон	</a:t>
            </a:r>
            <a:r>
              <a:rPr lang="ru-RU" sz="2000" i="1" dirty="0"/>
              <a:t>телефон, микрофон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-вед		</a:t>
            </a:r>
            <a:r>
              <a:rPr lang="ru-RU" sz="2000" i="1" dirty="0"/>
              <a:t>литературовед, музыковед</a:t>
            </a:r>
          </a:p>
          <a:p>
            <a:pPr marL="0" indent="0">
              <a:buNone/>
            </a:pPr>
            <a:r>
              <a:rPr lang="ru-RU" sz="2000" dirty="0"/>
              <a:t>-вод		</a:t>
            </a:r>
            <a:r>
              <a:rPr lang="ru-RU" sz="2000" i="1" dirty="0"/>
              <a:t>садовод, птицевод</a:t>
            </a:r>
          </a:p>
          <a:p>
            <a:pPr marL="0" indent="0">
              <a:buNone/>
            </a:pPr>
            <a:r>
              <a:rPr lang="ru-RU" sz="2000" dirty="0"/>
              <a:t>-воз		</a:t>
            </a:r>
            <a:r>
              <a:rPr lang="ru-RU" sz="2000" i="1" dirty="0"/>
              <a:t>нефтевоз, газовоз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-мер		</a:t>
            </a:r>
            <a:r>
              <a:rPr lang="ru-RU" sz="2000" i="1" dirty="0"/>
              <a:t>водомер, масломер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-провод	</a:t>
            </a:r>
            <a:r>
              <a:rPr lang="ru-RU" sz="2000" i="1" dirty="0"/>
              <a:t>водопровод, мусоропровод</a:t>
            </a:r>
          </a:p>
          <a:p>
            <a:pPr marL="0" indent="0">
              <a:buNone/>
            </a:pPr>
            <a:r>
              <a:rPr lang="ru-RU" sz="2000" dirty="0"/>
              <a:t>-способный 	</a:t>
            </a:r>
            <a:r>
              <a:rPr lang="ru-RU" sz="2000" i="1" dirty="0"/>
              <a:t>трудоспособный, обороноспособный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554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9C49C-D34B-432A-A1D6-009D4810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Перевод сложных слов на чешский язык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6D51B9-D943-4B67-9E5B-94544DD61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Мотивированным словом</a:t>
            </a:r>
          </a:p>
          <a:p>
            <a:pPr marL="0" indent="0">
              <a:buNone/>
            </a:pPr>
            <a:r>
              <a:rPr lang="ru-RU" sz="2000" i="1" dirty="0"/>
              <a:t>электростанция</a:t>
            </a:r>
            <a:r>
              <a:rPr lang="cs-CZ" sz="2000" i="1" dirty="0"/>
              <a:t> - elektrárna</a:t>
            </a:r>
            <a:r>
              <a:rPr lang="ru-RU" sz="2000" i="1" dirty="0"/>
              <a:t>, трубопровод – </a:t>
            </a:r>
            <a:r>
              <a:rPr lang="cs-CZ" sz="2000" i="1" dirty="0"/>
              <a:t>potrubí</a:t>
            </a:r>
            <a:r>
              <a:rPr lang="ru-RU" sz="2000" i="1" dirty="0"/>
              <a:t>, полумесяц - </a:t>
            </a:r>
            <a:r>
              <a:rPr lang="cs-CZ" sz="2000" i="1" dirty="0"/>
              <a:t>půlměsíc</a:t>
            </a:r>
            <a:endParaRPr lang="ru-RU" sz="2000" i="1" dirty="0"/>
          </a:p>
          <a:p>
            <a:r>
              <a:rPr lang="ru-RU" sz="2000" b="1" dirty="0"/>
              <a:t>Словосочетанием</a:t>
            </a:r>
          </a:p>
          <a:p>
            <a:pPr marL="0" indent="0">
              <a:buNone/>
            </a:pPr>
            <a:r>
              <a:rPr lang="ru-RU" sz="2000" i="1" dirty="0"/>
              <a:t>звукозапись – </a:t>
            </a:r>
            <a:r>
              <a:rPr lang="cs-CZ" sz="2000" i="1" dirty="0"/>
              <a:t>záznam zvuku,</a:t>
            </a:r>
            <a:r>
              <a:rPr lang="ru-RU" sz="2000" i="1" dirty="0"/>
              <a:t> товарооборот</a:t>
            </a:r>
            <a:r>
              <a:rPr lang="cs-CZ" sz="2000" i="1" dirty="0"/>
              <a:t> – obrat zboží</a:t>
            </a:r>
            <a:r>
              <a:rPr lang="ru-RU" sz="2000" i="1" dirty="0"/>
              <a:t>, лесохозяйство</a:t>
            </a:r>
            <a:r>
              <a:rPr lang="cs-CZ" sz="2000" i="1" dirty="0"/>
              <a:t> – lesní hospodářství </a:t>
            </a:r>
            <a:endParaRPr lang="ru-RU" sz="2000" i="1" dirty="0"/>
          </a:p>
          <a:p>
            <a:r>
              <a:rPr lang="ru-RU" sz="2000" b="1" dirty="0"/>
              <a:t>Сочетанием с союзом </a:t>
            </a:r>
            <a:r>
              <a:rPr lang="ru-RU" sz="2000" b="1" i="1" dirty="0"/>
              <a:t>а</a:t>
            </a:r>
            <a:endParaRPr lang="cs-CZ" sz="2000" b="1" i="1" dirty="0"/>
          </a:p>
          <a:p>
            <a:pPr marL="0" indent="0">
              <a:buNone/>
            </a:pPr>
            <a:r>
              <a:rPr lang="ru-RU" sz="2000" i="1" dirty="0"/>
              <a:t>концертно-театральный (зал) – </a:t>
            </a:r>
            <a:r>
              <a:rPr lang="cs-CZ" sz="2000" i="1" dirty="0"/>
              <a:t>koncertní a divadelní (sál)</a:t>
            </a:r>
          </a:p>
        </p:txBody>
      </p:sp>
    </p:spTree>
    <p:extLst>
      <p:ext uri="{BB962C8B-B14F-4D97-AF65-F5344CB8AC3E}">
        <p14:creationId xmlns:p14="http://schemas.microsoft.com/office/powerpoint/2010/main" val="144522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160DE-8FF3-4035-8F41-E2BB92E2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Конверсия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CA166-DA8A-42C7-A4AF-556F5F32A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229"/>
            <a:ext cx="8596668" cy="5233180"/>
          </a:xfrm>
        </p:spPr>
        <p:txBody>
          <a:bodyPr>
            <a:normAutofit/>
          </a:bodyPr>
          <a:lstStyle/>
          <a:p>
            <a:r>
              <a:rPr lang="ru-RU" sz="2000" dirty="0"/>
              <a:t>Переход слов одной части речи в другую</a:t>
            </a:r>
          </a:p>
          <a:p>
            <a:r>
              <a:rPr lang="ru-RU" sz="2000" dirty="0"/>
              <a:t>Морфолого-синтаксический способ</a:t>
            </a:r>
          </a:p>
          <a:p>
            <a:endParaRPr lang="ru-RU" sz="2000" dirty="0"/>
          </a:p>
          <a:p>
            <a:r>
              <a:rPr lang="ru-RU" sz="2000" dirty="0"/>
              <a:t>В более узком смысле – это безаффиксный способ (собственная конверсия) – не меняется значение, </a:t>
            </a:r>
            <a:r>
              <a:rPr lang="ru-RU" sz="2000" u="sng" dirty="0"/>
              <a:t>меняются принадлежность к другой части речи и парадигматика</a:t>
            </a:r>
            <a:r>
              <a:rPr lang="ru-RU" sz="2000" dirty="0"/>
              <a:t>, иногда происходит чередование звуков или усечение основы</a:t>
            </a:r>
          </a:p>
          <a:p>
            <a:pPr marL="0" indent="0">
              <a:buNone/>
            </a:pPr>
            <a:r>
              <a:rPr lang="ru-RU" sz="2000" i="1" dirty="0"/>
              <a:t>дикий – дичь, тихий- тишь, глухой – глушь, вывозить – вывоз, бегать – бег, синий – синь, зелёный – зелень</a:t>
            </a:r>
          </a:p>
          <a:p>
            <a:r>
              <a:rPr lang="ru-RU" sz="2000" dirty="0"/>
              <a:t>В более широком смысле - </a:t>
            </a:r>
            <a:r>
              <a:rPr lang="ru-RU" sz="2000" u="sng" dirty="0"/>
              <a:t>меняется только принадлежность к другой части речи, но не меняется парадигматика</a:t>
            </a:r>
          </a:p>
          <a:p>
            <a:pPr marL="0" indent="0">
              <a:buNone/>
            </a:pPr>
            <a:r>
              <a:rPr lang="ru-RU" sz="2000" i="1" dirty="0"/>
              <a:t>учёный, больной, детская, набережная, мороженое, шампанское, утром, летом, жареный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852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9C11B-BF04-49CE-A080-6FBB42D23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конверсии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FF2F5-C4B8-4402-B6A1-ABAF46140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60" y="1488613"/>
            <a:ext cx="8596668" cy="4759787"/>
          </a:xfrm>
        </p:spPr>
        <p:txBody>
          <a:bodyPr>
            <a:normAutofit/>
          </a:bodyPr>
          <a:lstStyle/>
          <a:p>
            <a:r>
              <a:rPr lang="ru-RU" sz="2000" b="1" dirty="0"/>
              <a:t>Субстантивация </a:t>
            </a:r>
            <a:r>
              <a:rPr lang="ru-RU" sz="2000" dirty="0"/>
              <a:t>имём прилагательных и причастий</a:t>
            </a:r>
          </a:p>
          <a:p>
            <a:pPr marL="0" indent="0">
              <a:buNone/>
            </a:pPr>
            <a:r>
              <a:rPr lang="ru-RU" sz="2000" i="1" dirty="0"/>
              <a:t>учёный, больной, детская, набережная, мороженое, шампанское, командировочные, чаевые, учащийся, трудящийся</a:t>
            </a:r>
          </a:p>
          <a:p>
            <a:r>
              <a:rPr lang="ru-RU" sz="2000" b="1" dirty="0"/>
              <a:t>Адъективация</a:t>
            </a:r>
            <a:r>
              <a:rPr lang="ru-RU" sz="2000" dirty="0"/>
              <a:t> причастий - причастия теряют процессуальный характер и становятся качеством/особенностью/признаком</a:t>
            </a:r>
          </a:p>
          <a:p>
            <a:pPr marL="0" indent="0">
              <a:buNone/>
            </a:pPr>
            <a:r>
              <a:rPr lang="ru-RU" sz="2000" i="1" dirty="0"/>
              <a:t>жареный цыплёнок, печёное мясо, раненый солдат</a:t>
            </a:r>
          </a:p>
          <a:p>
            <a:r>
              <a:rPr lang="ru-RU" sz="2000" b="1" dirty="0"/>
              <a:t>Адвербиализация</a:t>
            </a:r>
            <a:r>
              <a:rPr lang="ru-RU" sz="2000" dirty="0"/>
              <a:t> – возникает наречие из определённой формы другого слова, чаще всего существительного в косвенном падеже или деепричастия</a:t>
            </a:r>
          </a:p>
          <a:p>
            <a:pPr marL="0" indent="0">
              <a:buNone/>
            </a:pPr>
            <a:r>
              <a:rPr lang="ru-RU" sz="2000" i="1" dirty="0"/>
              <a:t>ночью, днём, домой, зимой, снизу, справа, молча, утром</a:t>
            </a:r>
          </a:p>
          <a:p>
            <a:r>
              <a:rPr lang="ru-RU" sz="2000" dirty="0"/>
              <a:t>Переход в предлоги, союзы</a:t>
            </a:r>
          </a:p>
          <a:p>
            <a:pPr marL="0" indent="0">
              <a:buNone/>
            </a:pPr>
            <a:r>
              <a:rPr lang="ru-RU" sz="2000" i="1" dirty="0"/>
              <a:t>благодаря, включая, спустя, несмотря, хотя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92479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16E9B-A783-4E79-BE30-D18EBDE3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Аббревиация - сокращение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2B839-B5CC-4149-8255-3D0CFA380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>
            <a:normAutofit/>
          </a:bodyPr>
          <a:lstStyle/>
          <a:p>
            <a:r>
              <a:rPr lang="ru-RU" sz="2000" dirty="0"/>
              <a:t>Очень продуктивный способ в русском языке</a:t>
            </a:r>
          </a:p>
          <a:p>
            <a:r>
              <a:rPr lang="ru-RU" sz="2000" dirty="0"/>
              <a:t>Процесс, результатом которого являются языковые аббревиатуры, которые возникают соединением сокращённых частей составного наим</a:t>
            </a:r>
            <a:r>
              <a:rPr lang="cs-CZ" sz="2000" dirty="0"/>
              <a:t>e</a:t>
            </a:r>
            <a:r>
              <a:rPr lang="ru-RU" sz="2000" dirty="0"/>
              <a:t>нования.</a:t>
            </a:r>
          </a:p>
          <a:p>
            <a:r>
              <a:rPr lang="ru-RU" sz="2000" dirty="0"/>
              <a:t>Аббревиатуры – это существительные, состоящие из усечённых отрезков слов, входящих в исходное составное наименование.</a:t>
            </a:r>
          </a:p>
          <a:p>
            <a:r>
              <a:rPr lang="ru-RU" sz="2000" dirty="0"/>
              <a:t>В чешской терминологии являются аббревиатурами только аббревиатуры буквенного типа, в русском они понимаются шире, т.е. все «чистые» аббревиатуры и все сложносокращённые слова.</a:t>
            </a:r>
          </a:p>
          <a:p>
            <a:pPr marL="0" indent="0">
              <a:buNone/>
            </a:pPr>
            <a:r>
              <a:rPr 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8815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B100D-E61E-4B27-BA0F-A499442A2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аббревиатур по стурктуре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606E4-87A5-4FC4-B494-FBF3DA838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>
            <a:normAutofit/>
          </a:bodyPr>
          <a:lstStyle/>
          <a:p>
            <a:r>
              <a:rPr lang="ru-RU" sz="2000" dirty="0"/>
              <a:t>Аббревиатуры иницальные звукового типа</a:t>
            </a:r>
          </a:p>
          <a:p>
            <a:r>
              <a:rPr lang="ru-RU" sz="2000" dirty="0"/>
              <a:t>Аббревиатуры иницальные буквенного типа</a:t>
            </a:r>
          </a:p>
          <a:p>
            <a:r>
              <a:rPr lang="ru-RU" sz="2000" dirty="0"/>
              <a:t>Слоговые сложносокращённые слова </a:t>
            </a:r>
          </a:p>
          <a:p>
            <a:r>
              <a:rPr lang="ru-RU" sz="2000" dirty="0"/>
              <a:t>Смешанные сложносокращённые слова </a:t>
            </a:r>
          </a:p>
          <a:p>
            <a:r>
              <a:rPr lang="ru-RU" sz="2000" dirty="0"/>
              <a:t>Частично сложносокращённые слова</a:t>
            </a:r>
          </a:p>
          <a:p>
            <a:r>
              <a:rPr lang="ru-RU" sz="2000" dirty="0"/>
              <a:t>Условные сокращения</a:t>
            </a:r>
          </a:p>
          <a:p>
            <a:r>
              <a:rPr lang="ru-RU" sz="2000" dirty="0"/>
              <a:t>Условные знаки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44260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FEA37-C3F0-43DD-BA07-7721B8FB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Аббревиатуры иницальные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9CEB1-56F5-4A46-A22F-BF3C5EA2F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1852"/>
            <a:ext cx="8596668" cy="4268833"/>
          </a:xfrm>
        </p:spPr>
        <p:txBody>
          <a:bodyPr>
            <a:normAutofit/>
          </a:bodyPr>
          <a:lstStyle/>
          <a:p>
            <a:r>
              <a:rPr lang="ru-RU" sz="2000" dirty="0"/>
              <a:t>Соединяются первые звуки или буквы исходного наименования.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Звуковой тип </a:t>
            </a:r>
            <a:r>
              <a:rPr lang="ru-RU" sz="2000" dirty="0"/>
              <a:t>– читаются как слова, склоняются, имеют окончания (определяются по категориям ведущего слова в наименовании)</a:t>
            </a:r>
          </a:p>
          <a:p>
            <a:pPr marL="0" indent="0">
              <a:buNone/>
            </a:pPr>
            <a:r>
              <a:rPr lang="ru-RU" sz="2000" i="1" dirty="0"/>
              <a:t>вуз, загс (запись актов граждаского состояния), бомж, ГУМ, СМИ, МХАТ, СПИД (синдром потерянного имуннодефицита)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Буквенный тип </a:t>
            </a:r>
            <a:r>
              <a:rPr lang="ru-RU" sz="2000" dirty="0"/>
              <a:t>– составлены из алфавитных названий начальных букв слов исходного наименования, читаются по буквам</a:t>
            </a:r>
          </a:p>
          <a:p>
            <a:pPr marL="0" indent="0">
              <a:buNone/>
            </a:pPr>
            <a:r>
              <a:rPr lang="ru-RU" sz="2000" i="1" dirty="0"/>
              <a:t>РФ, ЧР, ЕС, МГУ, ВВЦ, АО, ООО, СНГ, ФСБ</a:t>
            </a:r>
          </a:p>
        </p:txBody>
      </p:sp>
    </p:spTree>
    <p:extLst>
      <p:ext uri="{BB962C8B-B14F-4D97-AF65-F5344CB8AC3E}">
        <p14:creationId xmlns:p14="http://schemas.microsoft.com/office/powerpoint/2010/main" val="2862081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46D84-D8EA-4B8B-9772-AA30D7484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Словговые сложносокращённые слова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4EFB2-7AE3-4AE6-BF9E-B9063D6E1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63884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Из каждой основы берётся первый слог или несколько слогов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педфак – </a:t>
            </a:r>
            <a:r>
              <a:rPr lang="ru-RU" sz="2000" b="1" i="1" dirty="0"/>
              <a:t>пед</a:t>
            </a:r>
            <a:r>
              <a:rPr lang="ru-RU" sz="2000" i="1" dirty="0"/>
              <a:t>агогческий </a:t>
            </a:r>
            <a:r>
              <a:rPr lang="ru-RU" sz="2000" b="1" i="1" dirty="0"/>
              <a:t>фак</a:t>
            </a:r>
            <a:r>
              <a:rPr lang="ru-RU" sz="2000" i="1" dirty="0"/>
              <a:t>ультет</a:t>
            </a:r>
          </a:p>
          <a:p>
            <a:pPr marL="0" indent="0">
              <a:buNone/>
            </a:pPr>
            <a:r>
              <a:rPr lang="ru-RU" sz="2000" i="1" dirty="0"/>
              <a:t>филфак – </a:t>
            </a:r>
            <a:r>
              <a:rPr lang="ru-RU" sz="2000" b="1" i="1" dirty="0"/>
              <a:t>фил</a:t>
            </a:r>
            <a:r>
              <a:rPr lang="ru-RU" sz="2000" i="1" dirty="0"/>
              <a:t>ологический </a:t>
            </a:r>
            <a:r>
              <a:rPr lang="ru-RU" sz="2000" b="1" i="1" dirty="0"/>
              <a:t>фак</a:t>
            </a:r>
            <a:r>
              <a:rPr lang="ru-RU" sz="2000" i="1" dirty="0"/>
              <a:t>ультет</a:t>
            </a:r>
          </a:p>
          <a:p>
            <a:pPr marL="0" indent="0">
              <a:buNone/>
            </a:pPr>
            <a:r>
              <a:rPr lang="ru-RU" sz="2000" i="1" dirty="0"/>
              <a:t>уневермаг – </a:t>
            </a:r>
            <a:r>
              <a:rPr lang="ru-RU" sz="2000" b="1" i="1" dirty="0"/>
              <a:t>уневер</a:t>
            </a:r>
            <a:r>
              <a:rPr lang="ru-RU" sz="2000" i="1" dirty="0"/>
              <a:t>сальный </a:t>
            </a:r>
            <a:r>
              <a:rPr lang="ru-RU" sz="2000" b="1" i="1" dirty="0"/>
              <a:t>маг</a:t>
            </a:r>
            <a:r>
              <a:rPr lang="ru-RU" sz="2000" i="1" dirty="0"/>
              <a:t>азин</a:t>
            </a:r>
          </a:p>
          <a:p>
            <a:pPr marL="0" indent="0">
              <a:buNone/>
            </a:pPr>
            <a:r>
              <a:rPr lang="ru-RU" sz="2000" i="1" dirty="0"/>
              <a:t>Газпром – </a:t>
            </a:r>
            <a:r>
              <a:rPr lang="ru-RU" sz="2000" b="1" i="1" dirty="0"/>
              <a:t>газ</a:t>
            </a:r>
            <a:r>
              <a:rPr lang="ru-RU" sz="2000" i="1" dirty="0"/>
              <a:t>овая </a:t>
            </a:r>
            <a:r>
              <a:rPr lang="ru-RU" sz="2000" b="1" i="1" dirty="0"/>
              <a:t>пром</a:t>
            </a:r>
            <a:r>
              <a:rPr lang="ru-RU" sz="2000" i="1" dirty="0"/>
              <a:t>ышленность</a:t>
            </a:r>
          </a:p>
          <a:p>
            <a:pPr marL="0" indent="0">
              <a:buNone/>
            </a:pPr>
            <a:r>
              <a:rPr lang="ru-RU" sz="2000" i="1" dirty="0"/>
              <a:t>Минфин – </a:t>
            </a:r>
            <a:r>
              <a:rPr lang="ru-RU" sz="2000" b="1" i="1" dirty="0"/>
              <a:t>мин</a:t>
            </a:r>
            <a:r>
              <a:rPr lang="ru-RU" sz="2000" i="1" dirty="0"/>
              <a:t>истерство </a:t>
            </a:r>
            <a:r>
              <a:rPr lang="ru-RU" sz="2000" b="1" i="1" dirty="0"/>
              <a:t>фин</a:t>
            </a:r>
            <a:r>
              <a:rPr lang="ru-RU" sz="2000" i="1" dirty="0"/>
              <a:t>ансов</a:t>
            </a:r>
          </a:p>
          <a:p>
            <a:pPr marL="0" indent="0">
              <a:buNone/>
            </a:pPr>
            <a:r>
              <a:rPr lang="ru-RU" sz="2000" i="1" dirty="0"/>
              <a:t>леспромхоз – </a:t>
            </a:r>
            <a:r>
              <a:rPr lang="ru-RU" sz="2000" b="1" i="1" dirty="0"/>
              <a:t>лес</a:t>
            </a:r>
            <a:r>
              <a:rPr lang="ru-RU" sz="2000" i="1" dirty="0"/>
              <a:t>ное </a:t>
            </a:r>
            <a:r>
              <a:rPr lang="ru-RU" sz="2000" b="1" i="1" dirty="0"/>
              <a:t>пром</a:t>
            </a:r>
            <a:r>
              <a:rPr lang="ru-RU" sz="2000" i="1" dirty="0"/>
              <a:t>ышленное </a:t>
            </a:r>
            <a:r>
              <a:rPr lang="ru-RU" sz="2000" b="1" i="1" dirty="0"/>
              <a:t>хоз</a:t>
            </a:r>
            <a:r>
              <a:rPr lang="ru-RU" sz="2000" i="1" dirty="0"/>
              <a:t>яйство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222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BA5-37D1-44B7-B1D7-3184D6E7B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Смешанные сложносокращённые слова 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2F12FD-096A-4068-9944-DC5920C16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7447"/>
            <a:ext cx="8596668" cy="449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Комбинация иницального и слогового типов – из одного слова берётся слог, из других буква.</a:t>
            </a:r>
          </a:p>
          <a:p>
            <a:pPr marL="0" indent="0">
              <a:buNone/>
            </a:pPr>
            <a:r>
              <a:rPr lang="ru-RU" sz="2000" i="1" dirty="0"/>
              <a:t>завуч – </a:t>
            </a:r>
            <a:r>
              <a:rPr lang="ru-RU" sz="2000" b="1" i="1" dirty="0"/>
              <a:t>зав</a:t>
            </a:r>
            <a:r>
              <a:rPr lang="ru-RU" sz="2000" i="1" dirty="0"/>
              <a:t>едующий </a:t>
            </a:r>
            <a:r>
              <a:rPr lang="ru-RU" sz="2000" b="1" i="1" dirty="0"/>
              <a:t>у</a:t>
            </a:r>
            <a:r>
              <a:rPr lang="ru-RU" sz="2000" i="1" dirty="0"/>
              <a:t>чебной </a:t>
            </a:r>
            <a:r>
              <a:rPr lang="ru-RU" sz="2000" b="1" i="1" dirty="0"/>
              <a:t>ч</a:t>
            </a:r>
            <a:r>
              <a:rPr lang="ru-RU" sz="2000" i="1" dirty="0"/>
              <a:t>астью</a:t>
            </a:r>
          </a:p>
          <a:p>
            <a:pPr marL="0" indent="0">
              <a:buNone/>
            </a:pPr>
            <a:r>
              <a:rPr lang="ru-RU" sz="2000" i="1" dirty="0"/>
              <a:t>гороно – </a:t>
            </a:r>
            <a:r>
              <a:rPr lang="ru-RU" sz="2000" b="1" i="1" dirty="0"/>
              <a:t>гор</a:t>
            </a:r>
            <a:r>
              <a:rPr lang="ru-RU" sz="2000" i="1" dirty="0"/>
              <a:t>одской </a:t>
            </a:r>
            <a:r>
              <a:rPr lang="ru-RU" sz="2000" b="1" i="1" dirty="0"/>
              <a:t>о</a:t>
            </a:r>
            <a:r>
              <a:rPr lang="ru-RU" sz="2000" i="1" dirty="0"/>
              <a:t>тдел </a:t>
            </a:r>
            <a:r>
              <a:rPr lang="ru-RU" sz="2000" b="1" i="1" dirty="0"/>
              <a:t>н</a:t>
            </a:r>
            <a:r>
              <a:rPr lang="ru-RU" sz="2000" i="1" dirty="0"/>
              <a:t>ародного </a:t>
            </a:r>
            <a:r>
              <a:rPr lang="ru-RU" sz="2000" b="1" i="1" dirty="0"/>
              <a:t>о</a:t>
            </a:r>
            <a:r>
              <a:rPr lang="ru-RU" sz="2000" i="1" dirty="0"/>
              <a:t>бразования</a:t>
            </a:r>
          </a:p>
          <a:p>
            <a:pPr marL="0" indent="0">
              <a:buNone/>
            </a:pPr>
            <a:r>
              <a:rPr lang="ru-RU" sz="2000" i="1" dirty="0"/>
              <a:t>горфо – </a:t>
            </a:r>
            <a:r>
              <a:rPr lang="ru-RU" sz="2000" b="1" i="1" dirty="0"/>
              <a:t>гор</a:t>
            </a:r>
            <a:r>
              <a:rPr lang="ru-RU" sz="2000" i="1" dirty="0"/>
              <a:t>одской </a:t>
            </a:r>
            <a:r>
              <a:rPr lang="ru-RU" sz="2000" b="1" i="1" dirty="0"/>
              <a:t>ф</a:t>
            </a:r>
            <a:r>
              <a:rPr lang="ru-RU" sz="2000" i="1" dirty="0"/>
              <a:t>инансовый </a:t>
            </a:r>
            <a:r>
              <a:rPr lang="ru-RU" sz="2000" b="1" i="1" dirty="0"/>
              <a:t>о</a:t>
            </a:r>
            <a:r>
              <a:rPr lang="ru-RU" sz="2000" i="1" dirty="0"/>
              <a:t>тдел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54625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7BD3F-7796-4EFC-AC69-A46713F7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 образования наименований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10DF0-45C9-4818-8461-2B82EB78B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109"/>
            <a:ext cx="8596668" cy="4564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Однословные наименования</a:t>
            </a:r>
          </a:p>
          <a:p>
            <a:r>
              <a:rPr lang="ru-RU" sz="2000" dirty="0"/>
              <a:t>Морфологический способ (аффиксация, сложение, конверсия, аббревиация)</a:t>
            </a:r>
          </a:p>
          <a:p>
            <a:r>
              <a:rPr lang="ru-RU" sz="2000" dirty="0"/>
              <a:t>Семантический способ – перенос значения (метафора, метонимия, синекдоха)</a:t>
            </a:r>
          </a:p>
          <a:p>
            <a:r>
              <a:rPr lang="ru-RU" sz="2000" dirty="0"/>
              <a:t>Лексико-семантический способ – распад многозначного слова на омонимы</a:t>
            </a:r>
          </a:p>
          <a:p>
            <a:r>
              <a:rPr lang="ru-RU" sz="2000" dirty="0"/>
              <a:t>Заимствование слов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Составные наименования</a:t>
            </a:r>
          </a:p>
          <a:p>
            <a:r>
              <a:rPr lang="ru-RU" sz="2000" dirty="0"/>
              <a:t>Синтаксический способ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84630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9EDC6-A5FD-4DF4-B57F-6178ED7B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Частично сложносокращённые слова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451AA-D5EA-477A-8C39-86B31F487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2529"/>
            <a:ext cx="8596668" cy="426883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Сокращается только одна часть, другая остаётся полной.</a:t>
            </a:r>
          </a:p>
          <a:p>
            <a:pPr marL="0" indent="0">
              <a:buNone/>
            </a:pPr>
            <a:r>
              <a:rPr lang="ru-RU" sz="2000" dirty="0"/>
              <a:t>Это переходный тип между сложными и сложносокращёнными словами.</a:t>
            </a:r>
          </a:p>
          <a:p>
            <a:pPr marL="0" indent="0">
              <a:buNone/>
            </a:pPr>
            <a:r>
              <a:rPr lang="ru-RU" sz="2000" i="1" dirty="0"/>
              <a:t>медсестра, детдом, госбюджет, Сбербанк, спортплощадка, промтовары, спецодежда, велоспорт, загранкомандировка, теракт, запчасти, завкафедрой, госэкзамен, физкультура, зарплата, турпо</a:t>
            </a:r>
            <a:r>
              <a:rPr lang="ru-RU" sz="2000" dirty="0"/>
              <a:t>ход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020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3D75D-6326-4F37-AE6A-AA7C7C5E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Условные сокращения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A0E22-F24C-4C6F-830B-CF6724B5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Возникают от однословного наименования, встречаются в письменной речи или в научной терминологии.</a:t>
            </a:r>
          </a:p>
          <a:p>
            <a:pPr marL="0" indent="0">
              <a:buNone/>
            </a:pPr>
            <a:r>
              <a:rPr lang="ru-RU" sz="2000" dirty="0"/>
              <a:t>см., стр., проф., д-р, г-н, г-жа, ул., а-во (агентство), ж/д</a:t>
            </a:r>
          </a:p>
          <a:p>
            <a:pPr marL="0" indent="0">
              <a:buNone/>
            </a:pPr>
            <a:r>
              <a:rPr lang="ru-RU" sz="2000" dirty="0"/>
              <a:t>кг, км, см, кал</a:t>
            </a:r>
          </a:p>
        </p:txBody>
      </p:sp>
    </p:spTree>
    <p:extLst>
      <p:ext uri="{BB962C8B-B14F-4D97-AF65-F5344CB8AC3E}">
        <p14:creationId xmlns:p14="http://schemas.microsoft.com/office/powerpoint/2010/main" val="230497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1BC5A-AEBE-43B4-ADFC-8A595FD3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Условные знаки - символы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6EE02-278C-4A24-903E-636EA8740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Это неязыковые средства наименования, которые имеют ясное значение, часто они международные.</a:t>
            </a:r>
          </a:p>
          <a:p>
            <a:pPr marL="0" indent="0">
              <a:buNone/>
            </a:pPr>
            <a:r>
              <a:rPr lang="ru-RU" sz="2000" i="1" dirty="0"/>
              <a:t>%, +, -, </a:t>
            </a:r>
            <a:r>
              <a:rPr lang="cs-CZ" sz="2000" i="1" dirty="0"/>
              <a:t>F</a:t>
            </a:r>
            <a:r>
              <a:rPr lang="ru-RU" sz="2000" i="1" dirty="0"/>
              <a:t> (сила)</a:t>
            </a:r>
            <a:r>
              <a:rPr lang="cs-CZ" sz="2000" i="1" dirty="0"/>
              <a:t>, T</a:t>
            </a:r>
            <a:r>
              <a:rPr lang="ru-RU" sz="2000" i="1" dirty="0"/>
              <a:t> (температура)</a:t>
            </a:r>
            <a:r>
              <a:rPr lang="cs-CZ" sz="2000" i="1" dirty="0"/>
              <a:t>, t</a:t>
            </a:r>
            <a:r>
              <a:rPr lang="ru-RU" sz="2000" i="1" dirty="0"/>
              <a:t> (время)</a:t>
            </a:r>
            <a:r>
              <a:rPr lang="cs-CZ" sz="2000" i="1" dirty="0"/>
              <a:t>, Au, </a:t>
            </a:r>
            <a:r>
              <a:rPr lang="cs-CZ" sz="2000" i="1" dirty="0" err="1"/>
              <a:t>Ag</a:t>
            </a:r>
            <a:r>
              <a:rPr lang="cs-CZ" sz="2000" i="1" dirty="0"/>
              <a:t>, </a:t>
            </a:r>
            <a:r>
              <a:rPr lang="cs-CZ" sz="2000" i="1" dirty="0" err="1"/>
              <a:t>H2O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305935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67817-A224-4068-8C96-5CF76433F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Семантический способ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7E1C2-5BAA-4EB2-BC16-CA3865A8C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Перенос занчения</a:t>
            </a:r>
          </a:p>
          <a:p>
            <a:r>
              <a:rPr lang="ru-RU" sz="2000" dirty="0"/>
              <a:t>Не возникает новое слово, только обогащается количество значений.</a:t>
            </a:r>
          </a:p>
          <a:p>
            <a:r>
              <a:rPr lang="ru-RU" sz="2000" dirty="0"/>
              <a:t>Метафора, метонимия, синекдоха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1734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0C017-BEB4-48B2-8EAC-8BB50CB4B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Лескико-семантический способ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26104-03E0-4D18-AE21-321C73BED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Распад слова на омонимы</a:t>
            </a:r>
          </a:p>
          <a:p>
            <a:r>
              <a:rPr lang="ru-RU" sz="2000" dirty="0"/>
              <a:t>Под влиянием развития языка (действительности) отдельные значения многозначного слова отделились до той меры, что между ними уже не существует никакого семантического отношения.</a:t>
            </a:r>
          </a:p>
          <a:p>
            <a:pPr marL="0" indent="0">
              <a:buNone/>
            </a:pPr>
            <a:r>
              <a:rPr lang="ru-RU" sz="2000" i="1" dirty="0"/>
              <a:t>мир – </a:t>
            </a:r>
            <a:r>
              <a:rPr lang="cs-CZ" sz="2000" i="1" dirty="0"/>
              <a:t>svět X mír</a:t>
            </a:r>
            <a:endParaRPr lang="ru-RU" sz="2000" i="1" dirty="0"/>
          </a:p>
          <a:p>
            <a:pPr marL="0" indent="0">
              <a:buNone/>
            </a:pPr>
            <a:r>
              <a:rPr lang="cs-CZ" sz="2000" i="1" dirty="0"/>
              <a:t>c</a:t>
            </a:r>
            <a:r>
              <a:rPr lang="ru-RU" sz="2000" i="1" dirty="0"/>
              <a:t>реда</a:t>
            </a:r>
            <a:r>
              <a:rPr lang="cs-CZ" sz="2000" i="1" dirty="0"/>
              <a:t> – středa X prostředí</a:t>
            </a:r>
            <a:endParaRPr lang="ru-RU" sz="2000" i="1" dirty="0"/>
          </a:p>
          <a:p>
            <a:pPr marL="0" indent="0">
              <a:buNone/>
            </a:pPr>
            <a:r>
              <a:rPr lang="ru-RU" sz="2000" i="1" dirty="0"/>
              <a:t>долг</a:t>
            </a:r>
            <a:r>
              <a:rPr lang="cs-CZ" sz="2000" i="1" dirty="0"/>
              <a:t> – dluh X povinnost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69434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75A1C-D45C-429B-BE04-0B496B2A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6DDF6-6CAD-4976-B604-B4B6287A8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Слова заимствуются из других языков и большинство из них приспосабливается структуре заимствующего языка, слово постепенно ассимилирует.</a:t>
            </a:r>
          </a:p>
          <a:p>
            <a:r>
              <a:rPr lang="ru-RU" sz="2000" dirty="0"/>
              <a:t>Это не только процесс восприятия слов из других языков, но и их творческое освоение на всех уровнях языковой системы.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683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AB66B-CE43-4F0A-A5A7-F67FBB2D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заимствованных слов по степени ассимиляции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074E5C-50B0-4F81-A61C-57E5C7BA4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39211"/>
          </a:xfrm>
        </p:spPr>
        <p:txBody>
          <a:bodyPr>
            <a:noAutofit/>
          </a:bodyPr>
          <a:lstStyle/>
          <a:p>
            <a:r>
              <a:rPr lang="ru-RU" b="1" dirty="0"/>
              <a:t>Полностью руссифицированные слова </a:t>
            </a:r>
            <a:r>
              <a:rPr lang="ru-RU" dirty="0"/>
              <a:t>– уже вообще не чувствуются как заимствованные слова</a:t>
            </a:r>
          </a:p>
          <a:p>
            <a:pPr marL="0" indent="0">
              <a:buNone/>
            </a:pPr>
            <a:r>
              <a:rPr lang="ru-RU" i="1" dirty="0"/>
              <a:t>сахар (греч.), князь (герм.), свёкла (греч.), собака (иранс.), богатырь (тюрк.)</a:t>
            </a:r>
          </a:p>
          <a:p>
            <a:r>
              <a:rPr lang="ru-RU" b="1" dirty="0"/>
              <a:t>Частично руссифицированные слова </a:t>
            </a:r>
            <a:r>
              <a:rPr lang="ru-RU" dirty="0"/>
              <a:t>– подвергались разным фонетическим, морфологическим или семантическим изменениям, добавлялись к ним аффиксы</a:t>
            </a:r>
          </a:p>
          <a:p>
            <a:pPr marL="0" indent="0">
              <a:buNone/>
            </a:pPr>
            <a:r>
              <a:rPr lang="ru-RU" i="1" dirty="0"/>
              <a:t>митинг (анг.</a:t>
            </a:r>
            <a:r>
              <a:rPr lang="cs-CZ" i="1" dirty="0"/>
              <a:t> meeting</a:t>
            </a:r>
            <a:r>
              <a:rPr lang="ru-RU" i="1" dirty="0"/>
              <a:t>), автомобиль (франц. </a:t>
            </a:r>
            <a:r>
              <a:rPr lang="cs-CZ" i="1" dirty="0"/>
              <a:t>automobile)</a:t>
            </a:r>
            <a:r>
              <a:rPr lang="ru-RU" i="1" dirty="0"/>
              <a:t> </a:t>
            </a:r>
          </a:p>
          <a:p>
            <a:pPr marL="0" indent="0">
              <a:buNone/>
            </a:pPr>
            <a:r>
              <a:rPr lang="ru-RU" i="1" dirty="0"/>
              <a:t>вертикальный (лат.</a:t>
            </a:r>
            <a:r>
              <a:rPr lang="cs-CZ" i="1" dirty="0" err="1"/>
              <a:t>verticalis</a:t>
            </a:r>
            <a:r>
              <a:rPr lang="ru-RU" i="1" dirty="0"/>
              <a:t>), иллюстрировать (франц.</a:t>
            </a:r>
            <a:r>
              <a:rPr lang="cs-CZ" i="1" dirty="0"/>
              <a:t> </a:t>
            </a:r>
            <a:r>
              <a:rPr lang="cs-CZ" i="1" dirty="0" err="1"/>
              <a:t>illustrare</a:t>
            </a:r>
            <a:r>
              <a:rPr lang="ru-RU" i="1" dirty="0"/>
              <a:t>), гармонический (греч.</a:t>
            </a:r>
            <a:r>
              <a:rPr lang="cs-CZ" i="1" dirty="0"/>
              <a:t> </a:t>
            </a:r>
            <a:r>
              <a:rPr lang="cs-CZ" i="1" dirty="0" err="1"/>
              <a:t>harmonilos</a:t>
            </a:r>
            <a:r>
              <a:rPr lang="ru-RU" i="1" dirty="0"/>
              <a:t>)</a:t>
            </a:r>
          </a:p>
          <a:p>
            <a:r>
              <a:rPr lang="ru-RU" b="1" dirty="0"/>
              <a:t>Неруссифицированные слова (экзотизмы)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ru-RU" dirty="0"/>
              <a:t>обозначают ситуацию в данной стране</a:t>
            </a:r>
          </a:p>
          <a:p>
            <a:pPr marL="0" indent="0">
              <a:buNone/>
            </a:pPr>
            <a:r>
              <a:rPr lang="ru-RU" i="1" dirty="0"/>
              <a:t>леди, мисс лорд, сэр, рейхстаг, бундесвер, вермахт, фрау</a:t>
            </a:r>
          </a:p>
          <a:p>
            <a:pPr marL="0" indent="0">
              <a:buNone/>
            </a:pPr>
            <a:r>
              <a:rPr lang="ru-RU" i="1" dirty="0"/>
              <a:t>гейша, самурай, микадо</a:t>
            </a:r>
          </a:p>
          <a:p>
            <a:pPr marL="0" indent="0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4007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F3062-01CF-44EB-9CE8-76DB7D76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Варваризмы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27FAC4-A758-4121-B54A-40329ABC9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0"/>
            <a:ext cx="8596668" cy="4785359"/>
          </a:xfrm>
        </p:spPr>
        <p:txBody>
          <a:bodyPr>
            <a:normAutofit/>
          </a:bodyPr>
          <a:lstStyle/>
          <a:p>
            <a:r>
              <a:rPr lang="ru-RU" sz="2000" b="1" dirty="0"/>
              <a:t>Варваризмы</a:t>
            </a:r>
            <a:r>
              <a:rPr lang="ru-RU" sz="2000" dirty="0"/>
              <a:t> – употребляются в несуществующих в русском языке формах, характерно для них чёткое территориальное закрепление, часто стилистически окрашенные, нередко с ироническим оттенком, часто написаны латиницей как в языке-источнике</a:t>
            </a:r>
          </a:p>
          <a:p>
            <a:pPr marL="0" indent="0">
              <a:buNone/>
            </a:pPr>
            <a:r>
              <a:rPr lang="ru-RU" sz="2000" i="1" dirty="0"/>
              <a:t>аккаунт, блог, босс, бренд, браузер, гейм, девайс, демо, камбэк, контент, лайк, линк, лог, лузер, лук, ник, ноу-хау, окей, онлайн, паблисити, плиз, релакс, смайл, уикенд, фастфуд, хай, юзер</a:t>
            </a:r>
          </a:p>
          <a:p>
            <a:pPr marL="0" indent="0">
              <a:lnSpc>
                <a:spcPct val="105000"/>
              </a:lnSpc>
              <a:spcAft>
                <a:spcPts val="800"/>
              </a:spcAft>
              <a:buNone/>
            </a:pPr>
            <a:r>
              <a:rPr lang="cs-CZ" sz="2000" i="1" dirty="0" err="1"/>
              <a:t>c´est</a:t>
            </a:r>
            <a:r>
              <a:rPr lang="cs-CZ" sz="2000" i="1" dirty="0"/>
              <a:t> la </a:t>
            </a:r>
            <a:r>
              <a:rPr lang="cs-CZ" sz="2000" i="1" dirty="0" err="1"/>
              <a:t>vie</a:t>
            </a:r>
            <a:r>
              <a:rPr lang="cs-CZ" sz="2000" i="1" dirty="0"/>
              <a:t>, happy end, Zoom, online</a:t>
            </a:r>
            <a:r>
              <a:rPr lang="en-GB" sz="2000" i="1" dirty="0"/>
              <a:t>, </a:t>
            </a:r>
            <a:r>
              <a:rPr lang="ru-RU" sz="2000" i="1" dirty="0"/>
              <a:t>е</a:t>
            </a:r>
            <a:r>
              <a:rPr lang="en-GB" sz="2000" i="1" dirty="0"/>
              <a:t>-</a:t>
            </a:r>
            <a:r>
              <a:rPr lang="cs-CZ" sz="2000" i="1" dirty="0"/>
              <a:t>mail</a:t>
            </a:r>
          </a:p>
          <a:p>
            <a:pPr marL="0" indent="0">
              <a:lnSpc>
                <a:spcPct val="105000"/>
              </a:lnSpc>
              <a:spcAft>
                <a:spcPts val="800"/>
              </a:spcAft>
              <a:buNone/>
            </a:pPr>
            <a:r>
              <a:rPr lang="ru-RU" sz="2000" i="1" dirty="0"/>
              <a:t>геймер, геймерский, гейм-клуб, релаксировать, смайлик, лайкнуть, лайковый, юзерский, юзерство, </a:t>
            </a:r>
            <a:r>
              <a:rPr lang="cs-CZ" sz="2000" i="1" dirty="0"/>
              <a:t>Zoom-</a:t>
            </a:r>
            <a:r>
              <a:rPr lang="ru-RU" sz="2000" i="1" dirty="0"/>
              <a:t>занятие, </a:t>
            </a:r>
            <a:r>
              <a:rPr lang="cs-CZ" sz="2000" i="1" dirty="0"/>
              <a:t>Zoom-</a:t>
            </a:r>
            <a:r>
              <a:rPr lang="ru-RU" sz="2000" i="1" dirty="0"/>
              <a:t>конференция, зумить, зумер, </a:t>
            </a:r>
            <a:r>
              <a:rPr lang="cs-CZ" sz="2000" i="1" dirty="0" err="1"/>
              <a:t>COVID</a:t>
            </a:r>
            <a:r>
              <a:rPr lang="cs-CZ" sz="2000" i="1" dirty="0"/>
              <a:t>-</a:t>
            </a:r>
            <a:r>
              <a:rPr lang="ru-RU" sz="2000" i="1" dirty="0"/>
              <a:t>симптом, </a:t>
            </a:r>
            <a:r>
              <a:rPr lang="cs-CZ" sz="2000" i="1" dirty="0" err="1"/>
              <a:t>COVID</a:t>
            </a:r>
            <a:r>
              <a:rPr lang="cs-CZ" sz="2000" i="1" dirty="0"/>
              <a:t>-</a:t>
            </a:r>
            <a:r>
              <a:rPr lang="ru-RU" sz="2000" i="1" dirty="0"/>
              <a:t>тест, ковидеть/ковидить, ковидарий, ковидарный, ковидёнок</a:t>
            </a:r>
            <a:endParaRPr 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8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16911-B2B2-4440-B7C4-0D1B53BA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Лексические кальки (калькирование)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22B15-9EAA-4787-A2B8-B74DE4E4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2026"/>
            <a:ext cx="8596668" cy="5500466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/>
              <a:t>Калька</a:t>
            </a:r>
            <a:r>
              <a:rPr lang="ru-RU" sz="2000" dirty="0"/>
              <a:t> – из франц. </a:t>
            </a:r>
            <a:r>
              <a:rPr lang="cs-CZ" sz="2000" dirty="0" err="1"/>
              <a:t>calque</a:t>
            </a:r>
            <a:r>
              <a:rPr lang="cs-CZ" sz="2000" dirty="0"/>
              <a:t> – </a:t>
            </a:r>
            <a:r>
              <a:rPr lang="ru-RU" sz="2000" dirty="0"/>
              <a:t>копия, подражание</a:t>
            </a:r>
            <a:r>
              <a:rPr lang="cs-CZ" sz="2000" dirty="0"/>
              <a:t> 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«Слово или выражение, представляющее собой перевод по частям иноязычного слова или оборота речи с последующим сложением переведённого в одно целое.» (Розенталь – Теленкова, 2008, с. 159) </a:t>
            </a:r>
          </a:p>
          <a:p>
            <a:r>
              <a:rPr lang="ru-RU" sz="2000" b="1" dirty="0"/>
              <a:t>Лексические кальки</a:t>
            </a:r>
            <a:r>
              <a:rPr lang="cs-CZ" sz="2000" b="1" dirty="0"/>
              <a:t> </a:t>
            </a:r>
            <a:r>
              <a:rPr lang="cs-CZ" sz="2000" dirty="0"/>
              <a:t>– </a:t>
            </a:r>
            <a:r>
              <a:rPr lang="ru-RU" sz="2000" dirty="0"/>
              <a:t>слова, образованные посредством буквального перевода каждой из значимых частей слова  (приставка, корень, суффикс)</a:t>
            </a:r>
          </a:p>
          <a:p>
            <a:pPr marL="0" indent="0">
              <a:buNone/>
            </a:pPr>
            <a:r>
              <a:rPr lang="ru-RU" sz="2000" i="1" dirty="0"/>
              <a:t>междометие (лат. </a:t>
            </a:r>
            <a:r>
              <a:rPr lang="cs-CZ" sz="2000" i="1" dirty="0" err="1"/>
              <a:t>inter+jectio</a:t>
            </a:r>
            <a:r>
              <a:rPr lang="ru-RU" sz="2000" i="1" dirty="0"/>
              <a:t>), наречие (лат.</a:t>
            </a:r>
            <a:r>
              <a:rPr lang="cs-CZ" sz="2000" i="1" dirty="0"/>
              <a:t> </a:t>
            </a:r>
            <a:r>
              <a:rPr lang="cs-CZ" sz="2000" i="1" dirty="0" err="1"/>
              <a:t>ad+verbium</a:t>
            </a:r>
            <a:r>
              <a:rPr lang="ru-RU" sz="2000" i="1" dirty="0"/>
              <a:t>), правописание (греч.</a:t>
            </a:r>
            <a:r>
              <a:rPr lang="cs-CZ" sz="2000" i="1" dirty="0"/>
              <a:t> </a:t>
            </a:r>
            <a:r>
              <a:rPr lang="cs-CZ" sz="2000" i="1" dirty="0" err="1"/>
              <a:t>orthos+grapho</a:t>
            </a:r>
            <a:r>
              <a:rPr lang="ru-RU" sz="2000" i="1" dirty="0"/>
              <a:t>), сверхчеловек (нем.</a:t>
            </a:r>
            <a:r>
              <a:rPr lang="cs-CZ" sz="2000" i="1" dirty="0"/>
              <a:t> </a:t>
            </a:r>
            <a:r>
              <a:rPr lang="hu-HU" sz="2000" i="1" dirty="0" err="1"/>
              <a:t>Űbermensch</a:t>
            </a:r>
            <a:r>
              <a:rPr lang="ru-RU" sz="2000" i="1" dirty="0"/>
              <a:t>)</a:t>
            </a:r>
          </a:p>
          <a:p>
            <a:r>
              <a:rPr lang="ru-RU" sz="2000" b="1" dirty="0"/>
              <a:t>Семантические кальки </a:t>
            </a:r>
            <a:r>
              <a:rPr lang="ru-RU" sz="2000" dirty="0"/>
              <a:t>– заимствуется переносное зачение</a:t>
            </a:r>
            <a:endParaRPr lang="cs-CZ" sz="2000" dirty="0"/>
          </a:p>
          <a:p>
            <a:pPr marL="0" indent="0">
              <a:buNone/>
            </a:pPr>
            <a:r>
              <a:rPr lang="ru-RU" sz="2000" i="1" dirty="0"/>
              <a:t>трогать (франц.</a:t>
            </a:r>
            <a:r>
              <a:rPr lang="cs-CZ" sz="2000" i="1" dirty="0"/>
              <a:t> </a:t>
            </a:r>
            <a:r>
              <a:rPr lang="cs-CZ" sz="2000" i="1" dirty="0" err="1"/>
              <a:t>toucher</a:t>
            </a:r>
            <a:r>
              <a:rPr lang="cs-CZ" sz="2000" i="1" dirty="0"/>
              <a:t>, dotýkat se citově</a:t>
            </a:r>
            <a:r>
              <a:rPr lang="ru-RU" sz="2000" i="1" dirty="0"/>
              <a:t>), гвоздь (франц.</a:t>
            </a:r>
            <a:r>
              <a:rPr lang="cs-CZ" sz="2000" i="1" dirty="0"/>
              <a:t> </a:t>
            </a:r>
            <a:r>
              <a:rPr lang="ru-RU" sz="2000" i="1" dirty="0"/>
              <a:t>с</a:t>
            </a:r>
            <a:r>
              <a:rPr lang="cs-CZ" sz="2000" i="1" dirty="0" err="1"/>
              <a:t>lon</a:t>
            </a:r>
            <a:r>
              <a:rPr lang="cs-CZ" sz="2000" i="1" dirty="0"/>
              <a:t>, to nejdůležitější –</a:t>
            </a:r>
            <a:r>
              <a:rPr lang="ru-RU" sz="2000" i="1" dirty="0"/>
              <a:t> гвоздь программы)</a:t>
            </a:r>
          </a:p>
          <a:p>
            <a:r>
              <a:rPr lang="ru-RU" sz="2000" b="1" dirty="0"/>
              <a:t>Фразеологические кальки </a:t>
            </a:r>
            <a:r>
              <a:rPr lang="ru-RU" sz="2000" dirty="0"/>
              <a:t>– переводится устойчивое словосочетание</a:t>
            </a:r>
          </a:p>
          <a:p>
            <a:pPr marL="0" indent="0">
              <a:buNone/>
            </a:pPr>
            <a:r>
              <a:rPr lang="ru-RU" sz="2000" i="1" dirty="0"/>
              <a:t>принять меры (франц.</a:t>
            </a:r>
            <a:r>
              <a:rPr lang="cs-CZ" sz="2000" i="1" dirty="0"/>
              <a:t> </a:t>
            </a:r>
            <a:r>
              <a:rPr lang="cs-CZ" sz="2000" i="1" dirty="0" err="1"/>
              <a:t>prendre</a:t>
            </a:r>
            <a:r>
              <a:rPr lang="cs-CZ" sz="2000" i="1" dirty="0"/>
              <a:t> les </a:t>
            </a:r>
            <a:r>
              <a:rPr lang="cs-CZ" sz="2000" i="1" dirty="0" err="1"/>
              <a:t>mésures</a:t>
            </a:r>
            <a:r>
              <a:rPr lang="ru-RU" sz="2000" i="1" dirty="0"/>
              <a:t>), целиком и полностью (нем.</a:t>
            </a:r>
            <a:r>
              <a:rPr lang="cs-CZ" sz="2000" i="1" dirty="0"/>
              <a:t> </a:t>
            </a:r>
            <a:r>
              <a:rPr lang="cs-CZ" sz="2000" i="1" dirty="0" err="1"/>
              <a:t>im</a:t>
            </a:r>
            <a:r>
              <a:rPr lang="cs-CZ" sz="2000" i="1" dirty="0"/>
              <a:t> </a:t>
            </a:r>
            <a:r>
              <a:rPr lang="cs-CZ" sz="2000" i="1" dirty="0" err="1"/>
              <a:t>Ganzen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Vollen</a:t>
            </a:r>
            <a:r>
              <a:rPr lang="ru-RU" sz="2000" i="1" dirty="0"/>
              <a:t>)</a:t>
            </a:r>
          </a:p>
          <a:p>
            <a:r>
              <a:rPr lang="ru-RU" sz="2000" b="1" dirty="0"/>
              <a:t>Полукальки</a:t>
            </a:r>
            <a:r>
              <a:rPr lang="ru-RU" sz="2000" dirty="0"/>
              <a:t> – сочетаются заимствованные части с русскими частями слов</a:t>
            </a:r>
          </a:p>
          <a:p>
            <a:pPr marL="0" indent="0">
              <a:buNone/>
            </a:pPr>
            <a:r>
              <a:rPr lang="ru-RU" sz="2000" i="1" dirty="0"/>
              <a:t>гуманность, радиопередача, телевидение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103148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03019-AA9E-4947-A509-95A3001B3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Синтаксический способ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134A07-1D09-42E4-B2C3-BB09768BB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5582"/>
            <a:ext cx="8596668" cy="4235591"/>
          </a:xfrm>
        </p:spPr>
        <p:txBody>
          <a:bodyPr/>
          <a:lstStyle/>
          <a:p>
            <a:r>
              <a:rPr lang="ru-RU" sz="2000" dirty="0"/>
              <a:t>Образование составных наименований (сложносоставные слова) – лексикализация слово</a:t>
            </a:r>
            <a:r>
              <a:rPr lang="cs-CZ" sz="2000" dirty="0"/>
              <a:t>c</a:t>
            </a:r>
            <a:r>
              <a:rPr lang="ru-RU" sz="2000" dirty="0"/>
              <a:t>очетания как одного понятия с самостоятельным значением.</a:t>
            </a:r>
          </a:p>
          <a:p>
            <a:r>
              <a:rPr lang="ru-RU" sz="2000" dirty="0"/>
              <a:t>Склоняются обе части, у наименования 2 грамматические характеристики, два ударения (Х сложные слова с чёрточкой – склоняется только вторая часть, одна грамматическая характеристика, одно ударение)</a:t>
            </a:r>
            <a:r>
              <a:rPr lang="cs-CZ" sz="2000" dirty="0"/>
              <a:t> </a:t>
            </a: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камера хранения, лучи Рентгена, Москва-река, вагон-ресторан, кресло-качалка, диван-кровать, прыжок в длину, чёрный кофе, кофе с молоком, кошачье золото, саванный слон, белоплечий орлан, уссурийский тигр, серый волк, Иванушка-дурачок, Конёк-Горбунок, Баба-Яга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07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75FBA-2E53-4E9A-9635-FDF23F3E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Аффиксация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EDA6F-6E09-4B76-9FDC-DFC923AC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109"/>
            <a:ext cx="8596668" cy="4564254"/>
          </a:xfrm>
        </p:spPr>
        <p:txBody>
          <a:bodyPr>
            <a:noAutofit/>
          </a:bodyPr>
          <a:lstStyle/>
          <a:p>
            <a:r>
              <a:rPr lang="ru-RU" sz="2000" b="1" dirty="0"/>
              <a:t>Префиксация</a:t>
            </a:r>
          </a:p>
          <a:p>
            <a:pPr marL="0" indent="0">
              <a:buNone/>
            </a:pPr>
            <a:r>
              <a:rPr lang="ru-RU" sz="2000" b="1" i="1" dirty="0"/>
              <a:t>про</a:t>
            </a:r>
            <a:r>
              <a:rPr lang="ru-RU" sz="2000" i="1" dirty="0"/>
              <a:t>читать, </a:t>
            </a:r>
            <a:r>
              <a:rPr lang="ru-RU" sz="2000" b="1" i="1" dirty="0"/>
              <a:t>пере</a:t>
            </a:r>
            <a:r>
              <a:rPr lang="ru-RU" sz="2000" i="1" dirty="0"/>
              <a:t>ехать, </a:t>
            </a:r>
            <a:r>
              <a:rPr lang="ru-RU" sz="2000" b="1" i="1" dirty="0"/>
              <a:t>без</a:t>
            </a:r>
            <a:r>
              <a:rPr lang="ru-RU" sz="2000" i="1" dirty="0"/>
              <a:t>ошибочный, </a:t>
            </a:r>
            <a:r>
              <a:rPr lang="ru-RU" sz="2000" b="1" i="1" dirty="0"/>
              <a:t>не</a:t>
            </a:r>
            <a:r>
              <a:rPr lang="ru-RU" sz="2000" i="1" dirty="0"/>
              <a:t>красивый, </a:t>
            </a:r>
            <a:r>
              <a:rPr lang="ru-RU" sz="2000" b="1" i="1" dirty="0"/>
              <a:t>со</a:t>
            </a:r>
            <a:r>
              <a:rPr lang="ru-RU" sz="2000" i="1" dirty="0"/>
              <a:t>автор, </a:t>
            </a:r>
            <a:r>
              <a:rPr lang="ru-RU" sz="2000" b="1" i="1" dirty="0"/>
              <a:t>под</a:t>
            </a:r>
            <a:r>
              <a:rPr lang="ru-RU" sz="2000" i="1" dirty="0"/>
              <a:t>группа</a:t>
            </a:r>
          </a:p>
          <a:p>
            <a:r>
              <a:rPr lang="ru-RU" sz="2000" b="1" dirty="0"/>
              <a:t>Суффиксация</a:t>
            </a:r>
          </a:p>
          <a:p>
            <a:pPr marL="0" indent="0">
              <a:buNone/>
            </a:pPr>
            <a:r>
              <a:rPr lang="ru-RU" sz="2000" i="1" dirty="0"/>
              <a:t>школь</a:t>
            </a:r>
            <a:r>
              <a:rPr lang="ru-RU" sz="2000" b="1" i="1" dirty="0"/>
              <a:t>ник</a:t>
            </a:r>
            <a:r>
              <a:rPr lang="ru-RU" sz="2000" i="1" dirty="0"/>
              <a:t>, книж</a:t>
            </a:r>
            <a:r>
              <a:rPr lang="ru-RU" sz="2000" b="1" i="1" dirty="0"/>
              <a:t>к</a:t>
            </a:r>
            <a:r>
              <a:rPr lang="ru-RU" sz="2000" i="1" dirty="0"/>
              <a:t>а, вечер</a:t>
            </a:r>
            <a:r>
              <a:rPr lang="ru-RU" sz="2000" b="1" i="1" dirty="0"/>
              <a:t>н</a:t>
            </a:r>
            <a:r>
              <a:rPr lang="ru-RU" sz="2000" i="1" dirty="0"/>
              <a:t>ий, два</a:t>
            </a:r>
            <a:r>
              <a:rPr lang="ru-RU" sz="2000" b="1" i="1" dirty="0"/>
              <a:t>жды</a:t>
            </a:r>
            <a:r>
              <a:rPr lang="ru-RU" sz="2000" i="1" dirty="0"/>
              <a:t>, быстр</a:t>
            </a:r>
            <a:r>
              <a:rPr lang="ru-RU" sz="2000" b="1" i="1" dirty="0"/>
              <a:t>о</a:t>
            </a:r>
            <a:r>
              <a:rPr lang="cs-CZ" sz="2000" i="1" dirty="0"/>
              <a:t>, </a:t>
            </a:r>
            <a:r>
              <a:rPr lang="ru-RU" sz="2000" i="1" dirty="0"/>
              <a:t>бел</a:t>
            </a:r>
            <a:r>
              <a:rPr lang="ru-RU" sz="2000" b="1" i="1" dirty="0"/>
              <a:t>и</a:t>
            </a:r>
            <a:r>
              <a:rPr lang="ru-RU" sz="2000" i="1" dirty="0"/>
              <a:t>ть, син</a:t>
            </a:r>
            <a:r>
              <a:rPr lang="ru-RU" sz="2000" b="1" i="1" dirty="0"/>
              <a:t>е</a:t>
            </a:r>
            <a:r>
              <a:rPr lang="ru-RU" sz="2000" i="1" dirty="0"/>
              <a:t>ть</a:t>
            </a:r>
          </a:p>
          <a:p>
            <a:r>
              <a:rPr lang="ru-RU" sz="2000" b="1" dirty="0"/>
              <a:t>Префиксально-суффиксальный способ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По</a:t>
            </a:r>
            <a:r>
              <a:rPr lang="ru-RU" sz="2000" i="1" dirty="0"/>
              <a:t>волж</a:t>
            </a:r>
            <a:r>
              <a:rPr lang="ru-RU" sz="2000" b="1" i="1" dirty="0"/>
              <a:t>ье</a:t>
            </a:r>
            <a:r>
              <a:rPr lang="ru-RU" sz="2000" i="1" dirty="0"/>
              <a:t>, </a:t>
            </a:r>
            <a:r>
              <a:rPr lang="ru-RU" sz="2000" b="1" i="1" dirty="0"/>
              <a:t>За</a:t>
            </a:r>
            <a:r>
              <a:rPr lang="ru-RU" sz="2000" i="1" dirty="0"/>
              <a:t>байкал</a:t>
            </a:r>
            <a:r>
              <a:rPr lang="ru-RU" sz="2000" b="1" i="1" dirty="0"/>
              <a:t>ье</a:t>
            </a:r>
            <a:r>
              <a:rPr lang="ru-RU" sz="2000" i="1" dirty="0"/>
              <a:t>, </a:t>
            </a:r>
            <a:r>
              <a:rPr lang="ru-RU" sz="2000" b="1" i="1" dirty="0"/>
              <a:t>за</a:t>
            </a:r>
            <a:r>
              <a:rPr lang="ru-RU" sz="2000" i="1" dirty="0"/>
              <a:t>реч</a:t>
            </a:r>
            <a:r>
              <a:rPr lang="ru-RU" sz="2000" b="1" i="1" dirty="0"/>
              <a:t>ье</a:t>
            </a:r>
            <a:r>
              <a:rPr lang="ru-RU" sz="2000" i="1" dirty="0"/>
              <a:t>, </a:t>
            </a:r>
            <a:r>
              <a:rPr lang="ru-RU" sz="2000" b="1" i="1" dirty="0"/>
              <a:t>раз</a:t>
            </a:r>
            <a:r>
              <a:rPr lang="ru-RU" sz="2000" i="1" dirty="0"/>
              <a:t>говар</a:t>
            </a:r>
            <a:r>
              <a:rPr lang="ru-RU" sz="2000" b="1" i="1" dirty="0"/>
              <a:t>ива</a:t>
            </a:r>
            <a:r>
              <a:rPr lang="ru-RU" sz="2000" i="1" dirty="0"/>
              <a:t>ть, </a:t>
            </a:r>
            <a:r>
              <a:rPr lang="ru-RU" sz="2000" b="1" i="1" dirty="0"/>
              <a:t>при</a:t>
            </a:r>
            <a:r>
              <a:rPr lang="ru-RU" sz="2000" i="1" dirty="0"/>
              <a:t>мор</a:t>
            </a:r>
            <a:r>
              <a:rPr lang="ru-RU" sz="2000" b="1" i="1" dirty="0"/>
              <a:t>ск</a:t>
            </a:r>
            <a:r>
              <a:rPr lang="ru-RU" sz="2000" i="1" dirty="0"/>
              <a:t>ий, </a:t>
            </a:r>
            <a:r>
              <a:rPr lang="ru-RU" sz="2000" b="1" i="1" dirty="0"/>
              <a:t>по</a:t>
            </a:r>
            <a:r>
              <a:rPr lang="ru-RU" sz="2000" i="1" dirty="0"/>
              <a:t>-прежн</a:t>
            </a:r>
            <a:r>
              <a:rPr lang="ru-RU" sz="2000" b="1" i="1" dirty="0"/>
              <a:t>ему</a:t>
            </a:r>
            <a:r>
              <a:rPr lang="ru-RU" sz="2000" i="1" dirty="0"/>
              <a:t>, </a:t>
            </a:r>
            <a:r>
              <a:rPr lang="ru-RU" sz="2000" b="1" i="1" dirty="0"/>
              <a:t>с</a:t>
            </a:r>
            <a:r>
              <a:rPr lang="ru-RU" sz="2000" i="1" dirty="0"/>
              <a:t>нов</a:t>
            </a:r>
            <a:r>
              <a:rPr lang="ru-RU" sz="2000" b="1" i="1" dirty="0"/>
              <a:t>а</a:t>
            </a:r>
            <a:r>
              <a:rPr lang="ru-RU" sz="2000" i="1" dirty="0"/>
              <a:t>, </a:t>
            </a:r>
            <a:r>
              <a:rPr lang="ru-RU" sz="2000" b="1" i="1" dirty="0"/>
              <a:t>без</a:t>
            </a:r>
            <a:r>
              <a:rPr lang="ru-RU" sz="2000" i="1" dirty="0"/>
              <a:t>рукий </a:t>
            </a:r>
            <a:r>
              <a:rPr lang="ru-RU" sz="2000" dirty="0"/>
              <a:t>(с нулевым суффиксом)</a:t>
            </a:r>
          </a:p>
          <a:p>
            <a:r>
              <a:rPr lang="ru-RU" sz="2000" b="1" dirty="0"/>
              <a:t>Безаффиксный способ </a:t>
            </a:r>
            <a:r>
              <a:rPr lang="ru-RU" sz="2000" dirty="0"/>
              <a:t>(нулевая аффиксация) – не придаётся никакого аффикса, часто происходит усечение основы</a:t>
            </a:r>
          </a:p>
          <a:p>
            <a:pPr marL="0" indent="0">
              <a:buNone/>
            </a:pPr>
            <a:r>
              <a:rPr lang="ru-RU" sz="2000" i="1" dirty="0"/>
              <a:t>выход, ввоз, подпись, зелень, чернь, синь, тишь 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85859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4834F-D8D7-4032-BA96-7EFE74CD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Аффиксация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3C0D75-54BB-43F9-A606-786EB2F3B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4055"/>
            <a:ext cx="8596668" cy="4367307"/>
          </a:xfrm>
        </p:spPr>
        <p:txBody>
          <a:bodyPr/>
          <a:lstStyle/>
          <a:p>
            <a:r>
              <a:rPr lang="ru-RU" sz="2000" b="1" dirty="0"/>
              <a:t>Постфиксация</a:t>
            </a:r>
          </a:p>
          <a:p>
            <a:pPr marL="0" indent="0">
              <a:buNone/>
            </a:pPr>
            <a:r>
              <a:rPr lang="ru-RU" sz="2000" i="1" dirty="0"/>
              <a:t>учить</a:t>
            </a:r>
            <a:r>
              <a:rPr lang="ru-RU" sz="2000" b="1" i="1" dirty="0"/>
              <a:t>ся</a:t>
            </a:r>
            <a:r>
              <a:rPr lang="ru-RU" sz="2000" i="1" dirty="0"/>
              <a:t>, радовать</a:t>
            </a:r>
            <a:r>
              <a:rPr lang="ru-RU" sz="2000" b="1" i="1" dirty="0"/>
              <a:t>ся</a:t>
            </a:r>
          </a:p>
          <a:p>
            <a:r>
              <a:rPr lang="ru-RU" sz="2000" b="1" dirty="0"/>
              <a:t>Префикасально-постфиксальный способ </a:t>
            </a:r>
          </a:p>
          <a:p>
            <a:pPr marL="0" indent="0">
              <a:buNone/>
            </a:pPr>
            <a:r>
              <a:rPr lang="ru-RU" sz="2000" b="1" i="1" dirty="0"/>
              <a:t>на</a:t>
            </a:r>
            <a:r>
              <a:rPr lang="ru-RU" sz="2000" i="1" dirty="0"/>
              <a:t>есть</a:t>
            </a:r>
            <a:r>
              <a:rPr lang="ru-RU" sz="2000" b="1" i="1" dirty="0"/>
              <a:t>ся</a:t>
            </a:r>
            <a:r>
              <a:rPr lang="ru-RU" sz="2000" i="1" dirty="0"/>
              <a:t>, </a:t>
            </a:r>
            <a:r>
              <a:rPr lang="ru-RU" sz="2000" b="1" i="1" dirty="0"/>
              <a:t>про</a:t>
            </a:r>
            <a:r>
              <a:rPr lang="ru-RU" sz="2000" i="1" dirty="0"/>
              <a:t>говорить</a:t>
            </a:r>
            <a:r>
              <a:rPr lang="ru-RU" sz="2000" b="1" i="1" dirty="0"/>
              <a:t>ся</a:t>
            </a:r>
            <a:r>
              <a:rPr lang="ru-RU" sz="2000" i="1" dirty="0"/>
              <a:t>, </a:t>
            </a:r>
            <a:r>
              <a:rPr lang="ru-RU" sz="2000" b="1" i="1" dirty="0"/>
              <a:t>рас</a:t>
            </a:r>
            <a:r>
              <a:rPr lang="ru-RU" sz="2000" i="1" dirty="0"/>
              <a:t>шуметь</a:t>
            </a:r>
            <a:r>
              <a:rPr lang="ru-RU" sz="2000" b="1" i="1" dirty="0"/>
              <a:t>ся</a:t>
            </a:r>
          </a:p>
          <a:p>
            <a:r>
              <a:rPr lang="ru-RU" sz="2000" b="1" dirty="0"/>
              <a:t>Суффиксально-постфиксальный способ</a:t>
            </a:r>
          </a:p>
          <a:p>
            <a:pPr marL="0" indent="0">
              <a:buNone/>
            </a:pPr>
            <a:r>
              <a:rPr lang="ru-RU" sz="2000" i="1" dirty="0"/>
              <a:t>горд</a:t>
            </a:r>
            <a:r>
              <a:rPr lang="ru-RU" sz="2000" b="1" i="1" dirty="0"/>
              <a:t>и</a:t>
            </a:r>
            <a:r>
              <a:rPr lang="ru-RU" sz="2000" i="1" dirty="0"/>
              <a:t>ть</a:t>
            </a:r>
            <a:r>
              <a:rPr lang="ru-RU" sz="2000" b="1" i="1" dirty="0"/>
              <a:t>ся</a:t>
            </a:r>
            <a:r>
              <a:rPr lang="ru-RU" sz="2000" i="1" dirty="0"/>
              <a:t>, ветв</a:t>
            </a:r>
            <a:r>
              <a:rPr lang="ru-RU" sz="2000" b="1" i="1" dirty="0"/>
              <a:t>и</a:t>
            </a:r>
            <a:r>
              <a:rPr lang="ru-RU" sz="2000" i="1" dirty="0"/>
              <a:t>ть</a:t>
            </a:r>
            <a:r>
              <a:rPr lang="ru-RU" sz="2000" b="1" i="1" dirty="0"/>
              <a:t>ся</a:t>
            </a:r>
            <a:r>
              <a:rPr lang="ru-RU" sz="2000" i="1" dirty="0"/>
              <a:t>, табун</a:t>
            </a:r>
            <a:r>
              <a:rPr lang="ru-RU" sz="2000" b="1" i="1" dirty="0"/>
              <a:t>и</a:t>
            </a:r>
            <a:r>
              <a:rPr lang="ru-RU" sz="2000" i="1" dirty="0"/>
              <a:t>ть</a:t>
            </a:r>
            <a:r>
              <a:rPr lang="ru-RU" sz="2000" b="1" i="1" dirty="0"/>
              <a:t>ся</a:t>
            </a:r>
          </a:p>
          <a:p>
            <a:r>
              <a:rPr lang="ru-RU" sz="2000" b="1" dirty="0"/>
              <a:t>Префикасально-суффиксально-постфиксальный способ </a:t>
            </a:r>
          </a:p>
          <a:p>
            <a:pPr marL="0" indent="0">
              <a:buNone/>
            </a:pPr>
            <a:r>
              <a:rPr lang="ru-RU" sz="2000" b="1" i="1" dirty="0"/>
              <a:t>на</a:t>
            </a:r>
            <a:r>
              <a:rPr lang="ru-RU" sz="2000" i="1" dirty="0"/>
              <a:t>смех</a:t>
            </a:r>
            <a:r>
              <a:rPr lang="ru-RU" sz="2000" b="1" i="1" dirty="0"/>
              <a:t>а</a:t>
            </a:r>
            <a:r>
              <a:rPr lang="ru-RU" sz="2000" i="1" dirty="0"/>
              <a:t>ть</a:t>
            </a:r>
            <a:r>
              <a:rPr lang="ru-RU" sz="2000" b="1" i="1" dirty="0"/>
              <a:t>ся</a:t>
            </a:r>
            <a:r>
              <a:rPr lang="ru-RU" sz="2000" i="1" dirty="0"/>
              <a:t>, </a:t>
            </a:r>
            <a:r>
              <a:rPr lang="ru-RU" sz="2000" b="1" i="1" dirty="0"/>
              <a:t>при</a:t>
            </a:r>
            <a:r>
              <a:rPr lang="ru-RU" sz="2000" i="1" dirty="0"/>
              <a:t>лун</a:t>
            </a:r>
            <a:r>
              <a:rPr lang="ru-RU" sz="2000" b="1" i="1" dirty="0"/>
              <a:t>и</a:t>
            </a:r>
            <a:r>
              <a:rPr lang="ru-RU" sz="2000" i="1" dirty="0"/>
              <a:t>ть</a:t>
            </a:r>
            <a:r>
              <a:rPr lang="ru-RU" sz="2000" b="1" i="1" dirty="0"/>
              <a:t>ся</a:t>
            </a:r>
            <a:r>
              <a:rPr lang="ru-RU" sz="2000" i="1" dirty="0"/>
              <a:t>, </a:t>
            </a:r>
            <a:r>
              <a:rPr lang="ru-RU" sz="2000" b="1" i="1" dirty="0"/>
              <a:t>о</a:t>
            </a:r>
            <a:r>
              <a:rPr lang="ru-RU" sz="2000" i="1" dirty="0"/>
              <a:t>банкрот</a:t>
            </a:r>
            <a:r>
              <a:rPr lang="ru-RU" sz="2000" b="1" i="1" dirty="0"/>
              <a:t>и</a:t>
            </a:r>
            <a:r>
              <a:rPr lang="ru-RU" sz="2000" i="1" dirty="0"/>
              <a:t>ть</a:t>
            </a:r>
            <a:r>
              <a:rPr lang="ru-RU" sz="2000" b="1" i="1" dirty="0"/>
              <a:t>ся</a:t>
            </a:r>
            <a:endParaRPr lang="ru-RU" sz="2000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7564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26906-F72D-4C98-AD6C-D7FBC68C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D57DE7-8AA1-4ABD-A495-52A6CB665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0"/>
            <a:ext cx="8596668" cy="5148775"/>
          </a:xfrm>
        </p:spPr>
        <p:txBody>
          <a:bodyPr/>
          <a:lstStyle/>
          <a:p>
            <a:r>
              <a:rPr lang="ru-RU" sz="2000" dirty="0"/>
              <a:t>Соединение двух или нескольких полнознаменательных мотивирующих основ</a:t>
            </a:r>
          </a:p>
          <a:p>
            <a:r>
              <a:rPr lang="ru-RU" sz="2000" dirty="0"/>
              <a:t>Очень продуктивный способ в русском языке (часто в научном стиле)</a:t>
            </a:r>
          </a:p>
          <a:p>
            <a:r>
              <a:rPr lang="ru-RU" sz="2000" dirty="0"/>
              <a:t>Исходом всегда является словосочетание</a:t>
            </a:r>
          </a:p>
          <a:p>
            <a:r>
              <a:rPr lang="ru-RU" sz="2000" dirty="0"/>
              <a:t>Компонентами могут быть:</a:t>
            </a:r>
          </a:p>
          <a:p>
            <a:pPr marL="0" indent="0">
              <a:buNone/>
            </a:pPr>
            <a:r>
              <a:rPr lang="ru-RU" sz="2000" b="1" dirty="0"/>
              <a:t>1. русские слова</a:t>
            </a:r>
          </a:p>
          <a:p>
            <a:pPr marL="0" indent="0">
              <a:buNone/>
            </a:pPr>
            <a:r>
              <a:rPr lang="ru-RU" sz="2000" i="1" dirty="0"/>
              <a:t>водопровод, землетрясение</a:t>
            </a:r>
          </a:p>
          <a:p>
            <a:pPr marL="0" indent="0">
              <a:buNone/>
            </a:pPr>
            <a:r>
              <a:rPr lang="ru-RU" sz="2000" b="1" dirty="0"/>
              <a:t>2. заимствованные слова</a:t>
            </a:r>
          </a:p>
          <a:p>
            <a:pPr marL="0" indent="0">
              <a:buNone/>
            </a:pPr>
            <a:r>
              <a:rPr lang="ru-RU" sz="2000" i="1" dirty="0"/>
              <a:t>авиакомпания, автосервис</a:t>
            </a:r>
          </a:p>
          <a:p>
            <a:pPr marL="0" indent="0">
              <a:buNone/>
            </a:pPr>
            <a:r>
              <a:rPr lang="ru-RU" sz="2000" b="1" dirty="0"/>
              <a:t>3. гибридные единицы - аффиксоиды</a:t>
            </a:r>
          </a:p>
          <a:p>
            <a:pPr marL="0" indent="0">
              <a:buNone/>
            </a:pPr>
            <a:r>
              <a:rPr lang="ru-RU" sz="2000" i="1" dirty="0"/>
              <a:t>Евросоюз, микроскоп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8933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02ED0-6660-46C1-8BFF-25E6E94D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сложных слов – по возможности расчленения на отдельные основы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18DFA-EA81-4D91-960C-317A53703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599"/>
          </a:xfrm>
        </p:spPr>
        <p:txBody>
          <a:bodyPr>
            <a:normAutofit/>
          </a:bodyPr>
          <a:lstStyle/>
          <a:p>
            <a:r>
              <a:rPr lang="ru-RU" b="1" dirty="0"/>
              <a:t>Несобственно сложные слова </a:t>
            </a:r>
            <a:r>
              <a:rPr lang="ru-RU" dirty="0"/>
              <a:t>(сращение, </a:t>
            </a:r>
            <a:r>
              <a:rPr lang="cs-CZ" dirty="0"/>
              <a:t>juxtapozice,</a:t>
            </a:r>
            <a:r>
              <a:rPr lang="ru-RU" dirty="0"/>
              <a:t> </a:t>
            </a:r>
            <a:r>
              <a:rPr lang="cs-CZ" dirty="0"/>
              <a:t>nevlastní složeniny, spřežky) – </a:t>
            </a:r>
            <a:r>
              <a:rPr lang="ru-RU" dirty="0"/>
              <a:t>образуются без формального изменения мотивирующих слов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сумасшедший, вышеуказанный, труднодоступный</a:t>
            </a:r>
          </a:p>
          <a:p>
            <a:r>
              <a:rPr lang="ru-RU" b="1" dirty="0"/>
              <a:t>Собственно сложные слова </a:t>
            </a:r>
            <a:r>
              <a:rPr lang="cs-CZ" dirty="0"/>
              <a:t>(vlastní složeniny)</a:t>
            </a:r>
            <a:r>
              <a:rPr lang="ru-RU" dirty="0"/>
              <a:t> – минимально одно мотивирующее слово формально модифицируется или применяется интерфикс</a:t>
            </a:r>
          </a:p>
          <a:p>
            <a:pPr marL="0" indent="0">
              <a:buNone/>
            </a:pPr>
            <a:r>
              <a:rPr lang="ru-RU" dirty="0"/>
              <a:t>1. Соединение с интерфиксом (иногда + изменение первой основы)</a:t>
            </a:r>
          </a:p>
          <a:p>
            <a:pPr marL="0" indent="0">
              <a:buNone/>
            </a:pPr>
            <a:r>
              <a:rPr lang="ru-RU" i="1" dirty="0"/>
              <a:t>газ</a:t>
            </a:r>
            <a:r>
              <a:rPr lang="ru-RU" b="1" i="1" dirty="0"/>
              <a:t>о</a:t>
            </a:r>
            <a:r>
              <a:rPr lang="ru-RU" i="1" dirty="0"/>
              <a:t>провод, лед</a:t>
            </a:r>
            <a:r>
              <a:rPr lang="ru-RU" b="1" i="1" dirty="0"/>
              <a:t>о</a:t>
            </a:r>
            <a:r>
              <a:rPr lang="ru-RU" i="1" dirty="0"/>
              <a:t>кол, лес</a:t>
            </a:r>
            <a:r>
              <a:rPr lang="ru-RU" b="1" i="1" dirty="0"/>
              <a:t>о</a:t>
            </a:r>
            <a:r>
              <a:rPr lang="ru-RU" i="1" dirty="0"/>
              <a:t>степь, пут</a:t>
            </a:r>
            <a:r>
              <a:rPr lang="ru-RU" b="1" i="1" dirty="0"/>
              <a:t>е</a:t>
            </a:r>
            <a:r>
              <a:rPr lang="ru-RU" i="1" dirty="0"/>
              <a:t>водитель, нефт</a:t>
            </a:r>
            <a:r>
              <a:rPr lang="ru-RU" b="1" i="1" dirty="0"/>
              <a:t>е</a:t>
            </a:r>
            <a:r>
              <a:rPr lang="ru-RU" i="1" dirty="0"/>
              <a:t>промышленность, чешско-русский, Интернет-кафе, хит-парад, стоп-кран</a:t>
            </a:r>
            <a:endParaRPr lang="cs-CZ" i="1" dirty="0"/>
          </a:p>
          <a:p>
            <a:pPr marL="0" indent="0">
              <a:buNone/>
            </a:pPr>
            <a:r>
              <a:rPr lang="ru-RU" dirty="0"/>
              <a:t>2. Первый член не в исходной форме (косвенный падеж, повелительное наклонение)</a:t>
            </a:r>
          </a:p>
          <a:p>
            <a:pPr marL="0" indent="0">
              <a:buNone/>
            </a:pPr>
            <a:r>
              <a:rPr lang="ru-RU" i="1" dirty="0"/>
              <a:t>трёхэтажный, двухкомнатный, двуязычие, пятидесятилетний, сорвиголов</a:t>
            </a:r>
            <a:r>
              <a:rPr lang="ru-RU" i="1" u="sng" dirty="0"/>
              <a:t>а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cs-CZ" dirty="0"/>
              <a:t>nebojsa)</a:t>
            </a:r>
            <a:r>
              <a:rPr lang="ru-RU" dirty="0"/>
              <a:t>, </a:t>
            </a:r>
            <a:r>
              <a:rPr lang="ru-RU" i="1" dirty="0"/>
              <a:t>держим</a:t>
            </a:r>
            <a:r>
              <a:rPr lang="ru-RU" i="1" u="sng" dirty="0"/>
              <a:t>о</a:t>
            </a:r>
            <a:r>
              <a:rPr lang="ru-RU" i="1" dirty="0"/>
              <a:t>рда </a:t>
            </a:r>
            <a:r>
              <a:rPr lang="cs-CZ" dirty="0"/>
              <a:t>(neurvalec)</a:t>
            </a:r>
            <a:endParaRPr lang="ru-RU" i="1" dirty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96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17C26-85EE-4FEE-ABAC-9E19A603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Типы сложных слов</a:t>
            </a:r>
            <a:r>
              <a:rPr lang="cs-CZ" dirty="0"/>
              <a:t> - </a:t>
            </a:r>
            <a:r>
              <a:rPr lang="ru-RU" dirty="0"/>
              <a:t>по взаимоотношению компонентов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42BF7-8710-4FC5-A9BB-845C7B84E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000" b="1" dirty="0"/>
              <a:t>Сочинительный тип </a:t>
            </a:r>
            <a:r>
              <a:rPr lang="ru-RU" sz="2000" dirty="0"/>
              <a:t>– равноправное отношение</a:t>
            </a:r>
            <a:endParaRPr lang="ru-RU" sz="2000" b="1" dirty="0"/>
          </a:p>
          <a:p>
            <a:pPr marL="0" indent="0">
              <a:buNone/>
            </a:pPr>
            <a:r>
              <a:rPr lang="ru-RU" sz="2000" i="1" dirty="0"/>
              <a:t>чешско-русский, чёрно-белый, юго-западный, лесотундра, лесостепь, глухонемой</a:t>
            </a:r>
          </a:p>
          <a:p>
            <a:r>
              <a:rPr lang="ru-RU" sz="2000" b="1" dirty="0"/>
              <a:t>Подчинительный тип </a:t>
            </a:r>
            <a:r>
              <a:rPr lang="ru-RU" sz="2000" dirty="0"/>
              <a:t>– неравноправное отношение, один член определяется другим членом</a:t>
            </a:r>
          </a:p>
          <a:p>
            <a:pPr marL="0" indent="0">
              <a:buNone/>
            </a:pPr>
            <a:r>
              <a:rPr lang="ru-RU" sz="2000" i="1" dirty="0"/>
              <a:t>бледно-жёлтый, сухофрукты, лесопарк, новостройка, двоеточие, полумесяц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4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AE63D-58C0-43DF-BB69-7F480655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сложных слов</a:t>
            </a:r>
            <a:r>
              <a:rPr lang="cs-CZ" dirty="0"/>
              <a:t> – </a:t>
            </a:r>
            <a:r>
              <a:rPr lang="ru-RU" dirty="0"/>
              <a:t>по мотивированности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D2A39-43FC-4C38-B024-3E8704D5F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b="1" dirty="0"/>
              <a:t>Прямые</a:t>
            </a:r>
            <a:r>
              <a:rPr lang="ru-RU" sz="2000" dirty="0"/>
              <a:t> – возникли прямо процессом словосложения</a:t>
            </a:r>
          </a:p>
          <a:p>
            <a:pPr marL="0" indent="0">
              <a:buNone/>
            </a:pPr>
            <a:r>
              <a:rPr lang="ru-RU" sz="2000" i="1" dirty="0"/>
              <a:t>водопровод, садовод</a:t>
            </a:r>
          </a:p>
          <a:p>
            <a:r>
              <a:rPr lang="ru-RU" sz="2000" b="1" dirty="0"/>
              <a:t>Непрямые</a:t>
            </a:r>
            <a:r>
              <a:rPr lang="ru-RU" sz="2000" dirty="0"/>
              <a:t> – возникли аффиксацией от сложного слова (сложносуффиксальный тип)</a:t>
            </a:r>
          </a:p>
          <a:p>
            <a:pPr marL="0" indent="0">
              <a:buNone/>
            </a:pPr>
            <a:r>
              <a:rPr lang="ru-RU" sz="2000" i="1" dirty="0"/>
              <a:t>водопровод</a:t>
            </a:r>
            <a:r>
              <a:rPr lang="ru-RU" sz="2000" b="1" i="1" dirty="0"/>
              <a:t>ник</a:t>
            </a:r>
            <a:r>
              <a:rPr lang="ru-RU" sz="2000" i="1" dirty="0"/>
              <a:t>, содовод</a:t>
            </a:r>
            <a:r>
              <a:rPr lang="ru-RU" sz="2000" b="1" i="1" dirty="0"/>
              <a:t>ств</a:t>
            </a:r>
            <a:r>
              <a:rPr lang="ru-RU" sz="2000" i="1" dirty="0"/>
              <a:t>о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21587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5B077-69EF-48D0-8D2B-6F531114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Аффиксоиды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751D8-4330-40AB-A420-4FE6C7E9E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1853"/>
            <a:ext cx="8596668" cy="4409510"/>
          </a:xfrm>
        </p:spPr>
        <p:txBody>
          <a:bodyPr/>
          <a:lstStyle/>
          <a:p>
            <a:r>
              <a:rPr lang="ru-RU" sz="2000" dirty="0"/>
              <a:t>Словообразовательные (опорные) элементы сложных слов, имеющие обобщающую функцию, выражают принадлежность к определённой группе слов, упорядочивают слова в высшую категорию (как суффиксы)</a:t>
            </a:r>
          </a:p>
          <a:p>
            <a:r>
              <a:rPr lang="ru-RU" sz="2000" dirty="0"/>
              <a:t>При помощи этих элементов образуются целые ряды слов</a:t>
            </a:r>
          </a:p>
          <a:p>
            <a:endParaRPr lang="ru-RU" sz="2000" dirty="0"/>
          </a:p>
          <a:p>
            <a:r>
              <a:rPr lang="ru-RU" sz="2000" b="1" dirty="0"/>
              <a:t>Префиксоиды или суффиксоиды </a:t>
            </a:r>
            <a:r>
              <a:rPr lang="ru-RU" sz="2000" dirty="0"/>
              <a:t>– корневые морфемы, выступающие в функции префикса или суффикса</a:t>
            </a:r>
          </a:p>
          <a:p>
            <a:r>
              <a:rPr lang="ru-RU" sz="2000" dirty="0"/>
              <a:t>Бывают латинского, греческого или русского происхождения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7050028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</TotalTime>
  <Words>1873</Words>
  <Application>Microsoft Office PowerPoint</Application>
  <PresentationFormat>Širokoúhlá obrazovka</PresentationFormat>
  <Paragraphs>203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Trebuchet MS</vt:lpstr>
      <vt:lpstr>Wingdings 3</vt:lpstr>
      <vt:lpstr>Fazeta</vt:lpstr>
      <vt:lpstr>Способы образования наименований</vt:lpstr>
      <vt:lpstr>Способы образования наименований</vt:lpstr>
      <vt:lpstr>Аффиксация</vt:lpstr>
      <vt:lpstr>Аффиксация</vt:lpstr>
      <vt:lpstr>Сложение</vt:lpstr>
      <vt:lpstr>Типы сложных слов – по возможности расчленения на отдельные основы</vt:lpstr>
      <vt:lpstr>Типы сложных слов - по взаимоотношению компонентов </vt:lpstr>
      <vt:lpstr>Типы сложных слов – по мотивированности</vt:lpstr>
      <vt:lpstr>Аффиксоиды</vt:lpstr>
      <vt:lpstr>Префиксоиды  </vt:lpstr>
      <vt:lpstr>Суффиксоиды (часто отглагольные элементы, возникшие конверсией)</vt:lpstr>
      <vt:lpstr>Перевод сложных слов на чешский язык</vt:lpstr>
      <vt:lpstr>Конверсия</vt:lpstr>
      <vt:lpstr>Типы конверсии</vt:lpstr>
      <vt:lpstr>Аббревиация - сокращение</vt:lpstr>
      <vt:lpstr>Типы аббревиатур по стурктуре</vt:lpstr>
      <vt:lpstr>Аббревиатуры иницальные</vt:lpstr>
      <vt:lpstr>Словговые сложносокращённые слова</vt:lpstr>
      <vt:lpstr>Смешанные сложносокращённые слова  </vt:lpstr>
      <vt:lpstr>Частично сложносокращённые слова</vt:lpstr>
      <vt:lpstr>Условные сокращения</vt:lpstr>
      <vt:lpstr>Условные знаки - символы</vt:lpstr>
      <vt:lpstr>Семантический способ</vt:lpstr>
      <vt:lpstr>Лескико-семантический способ</vt:lpstr>
      <vt:lpstr>Заимствование</vt:lpstr>
      <vt:lpstr>Типы заимствованных слов по степени ассимиляции</vt:lpstr>
      <vt:lpstr>Варваризмы </vt:lpstr>
      <vt:lpstr>Лексические кальки (калькирование)</vt:lpstr>
      <vt:lpstr>Синтаксический способ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обзразования наименований</dc:title>
  <dc:creator>Lenka Rozboudová</dc:creator>
  <cp:lastModifiedBy>Lenka Rozboudová</cp:lastModifiedBy>
  <cp:revision>21</cp:revision>
  <dcterms:created xsi:type="dcterms:W3CDTF">2019-03-08T12:38:50Z</dcterms:created>
  <dcterms:modified xsi:type="dcterms:W3CDTF">2023-03-27T10:54:12Z</dcterms:modified>
</cp:coreProperties>
</file>