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79B13-B1E1-4525-A494-8885382B4B4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1F068-108B-43E8-82AE-3E582B9D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3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240A-5DD0-45A4-B6D7-26C92C717FBD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E99F-9178-4F3D-B320-5A6882CC305E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5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6A2F-DA62-438C-9847-96A9CEDB2794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3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EEEB-C11F-4D0B-B361-78696692D2C9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2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CD89-7B9D-4EE5-ABD9-E75AC526453E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5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A441-3D4D-4F90-A721-F51716EBD945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0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615D-C999-4664-836C-EA1E0D1A25AD}" type="datetime1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7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44DD-C67E-4422-85A3-EB857D87AA42}" type="datetime1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7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0CF3-072D-413A-A882-391741CEA4E8}" type="datetime1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1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FF9-DE96-42CA-B793-3C1F965C631F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3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A91A-83A0-4AD7-BCB9-D4915EC3C68B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0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1B7D6-BB20-4732-AD95-ACBE758EFF18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10470-49FC-4714-BC96-D2EE62D40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uni.futurebooks.cz/detail-knihy/35-kulturnaya-istoriya-rossii-kulturni-historie-rusk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рекомендуемой </a:t>
            </a:r>
            <a:r>
              <a:rPr lang="ru-RU" dirty="0" smtClean="0"/>
              <a:t>и дополнительной литературы</a:t>
            </a:r>
            <a:r>
              <a:rPr lang="ru-RU" dirty="0" smtClean="0"/>
              <a:t>, художественных и анимационных фильмов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6400800" cy="1752600"/>
          </a:xfrm>
        </p:spPr>
        <p:txBody>
          <a:bodyPr/>
          <a:lstStyle/>
          <a:p>
            <a:r>
              <a:rPr lang="ru-RU" dirty="0" smtClean="0"/>
              <a:t>Курс </a:t>
            </a:r>
          </a:p>
          <a:p>
            <a:r>
              <a:rPr lang="ru-RU" dirty="0" smtClean="0"/>
              <a:t>Литература на русском языке для детей и молодëжи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7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Монографии, </a:t>
            </a:r>
            <a:br>
              <a:rPr lang="ru-RU" dirty="0" smtClean="0"/>
            </a:br>
            <a:r>
              <a:rPr lang="ru-RU" dirty="0" smtClean="0"/>
              <a:t>учебники и пособия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Афанасьев, </a:t>
            </a:r>
            <a:r>
              <a:rPr lang="ru-RU" dirty="0"/>
              <a:t>А. Н. Славянская мифология. — М.: Эксмо; СПб.: Мидгард, 2008.</a:t>
            </a:r>
          </a:p>
          <a:p>
            <a:r>
              <a:rPr lang="ru-RU" dirty="0" smtClean="0"/>
              <a:t>Пропп</a:t>
            </a:r>
            <a:r>
              <a:rPr lang="ru-RU" dirty="0"/>
              <a:t>, В.Я. </a:t>
            </a:r>
            <a:r>
              <a:rPr lang="ru-RU" dirty="0" smtClean="0"/>
              <a:t>Морфология </a:t>
            </a:r>
            <a:r>
              <a:rPr lang="ru-RU" dirty="0"/>
              <a:t>волшебной </a:t>
            </a:r>
            <a:r>
              <a:rPr lang="ru-RU" dirty="0" smtClean="0"/>
              <a:t>сказки</a:t>
            </a:r>
            <a:r>
              <a:rPr lang="ru-RU" dirty="0"/>
              <a:t>,</a:t>
            </a:r>
            <a:r>
              <a:rPr lang="ru-RU" dirty="0" smtClean="0"/>
              <a:t> 1928.  </a:t>
            </a:r>
            <a:endParaRPr lang="ru-RU" dirty="0"/>
          </a:p>
          <a:p>
            <a:r>
              <a:rPr lang="ru-RU" dirty="0" smtClean="0"/>
              <a:t>Культурная история России (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historie</a:t>
            </a:r>
            <a:r>
              <a:rPr lang="en-US" dirty="0" smtClean="0"/>
              <a:t> Ruska)</a:t>
            </a:r>
            <a:r>
              <a:rPr lang="ru-RU" dirty="0" smtClean="0"/>
              <a:t> </a:t>
            </a:r>
            <a:r>
              <a:rPr lang="en-US" dirty="0" smtClean="0"/>
              <a:t>doc. Mgr. Natalia </a:t>
            </a:r>
            <a:r>
              <a:rPr lang="en-US" dirty="0" err="1" smtClean="0"/>
              <a:t>Getmanenko</a:t>
            </a:r>
            <a:r>
              <a:rPr lang="en-US" dirty="0" smtClean="0"/>
              <a:t>, </a:t>
            </a:r>
            <a:r>
              <a:rPr lang="en-US" dirty="0" err="1" smtClean="0"/>
              <a:t>CSc</a:t>
            </a:r>
            <a:r>
              <a:rPr lang="en-US" dirty="0" smtClean="0"/>
              <a:t>. </a:t>
            </a:r>
            <a:r>
              <a:rPr lang="en-US" dirty="0" err="1" smtClean="0"/>
              <a:t>PhDr</a:t>
            </a:r>
            <a:r>
              <a:rPr lang="en-US" dirty="0" smtClean="0"/>
              <a:t>. </a:t>
            </a:r>
            <a:r>
              <a:rPr lang="en-US" dirty="0" err="1" smtClean="0"/>
              <a:t>Lenka</a:t>
            </a:r>
            <a:r>
              <a:rPr lang="en-US" dirty="0" smtClean="0"/>
              <a:t> </a:t>
            </a:r>
            <a:r>
              <a:rPr lang="en-US" dirty="0" err="1" smtClean="0"/>
              <a:t>Rozboudová</a:t>
            </a:r>
            <a:r>
              <a:rPr lang="en-US" dirty="0" smtClean="0"/>
              <a:t>, Ph.D. Mgr. Elena </a:t>
            </a:r>
            <a:r>
              <a:rPr lang="en-US" dirty="0" err="1" smtClean="0"/>
              <a:t>Vasilyeva</a:t>
            </a:r>
            <a:r>
              <a:rPr lang="en-US" dirty="0" smtClean="0"/>
              <a:t>, </a:t>
            </a:r>
            <a:r>
              <a:rPr lang="en-US" dirty="0" err="1" smtClean="0"/>
              <a:t>CSc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https://cuni.futurebooks.cz/detail-knihy/35-kulturnaya-istoriya-rossii-kulturni-historie-ruska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3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Тексты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Русские народные сказки («Репка», «Колобок», «Маша и Медведь», «Каша из топора», «Теремок» и др.)</a:t>
            </a:r>
          </a:p>
          <a:p>
            <a:pPr marL="0" indent="0">
              <a:buNone/>
            </a:pPr>
            <a:r>
              <a:rPr lang="ru-RU" dirty="0" smtClean="0"/>
              <a:t>Литературные сказки </a:t>
            </a:r>
          </a:p>
          <a:p>
            <a:pPr marL="0" indent="0">
              <a:buNone/>
            </a:pPr>
            <a:r>
              <a:rPr lang="ru-RU" dirty="0" smtClean="0"/>
              <a:t>Л. Н. </a:t>
            </a:r>
            <a:r>
              <a:rPr lang="ru-RU" dirty="0" smtClean="0"/>
              <a:t>Толстой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Рассказы для детей</a:t>
            </a:r>
          </a:p>
          <a:p>
            <a:pPr marL="0" indent="0">
              <a:buNone/>
            </a:pPr>
            <a:r>
              <a:rPr lang="ru-RU" dirty="0" smtClean="0"/>
              <a:t>К. Д. </a:t>
            </a:r>
            <a:r>
              <a:rPr lang="ru-RU" dirty="0" smtClean="0"/>
              <a:t>Ушинский</a:t>
            </a:r>
            <a:r>
              <a:rPr lang="en-US" dirty="0"/>
              <a:t>,</a:t>
            </a:r>
            <a:r>
              <a:rPr lang="ru-RU" dirty="0" smtClean="0"/>
              <a:t> </a:t>
            </a:r>
            <a:r>
              <a:rPr lang="ru-RU" dirty="0" smtClean="0"/>
              <a:t>«Четыре желания»</a:t>
            </a:r>
          </a:p>
          <a:p>
            <a:pPr marL="0" indent="0">
              <a:buNone/>
            </a:pPr>
            <a:r>
              <a:rPr lang="ru-RU" dirty="0" smtClean="0"/>
              <a:t>А. С. </a:t>
            </a:r>
            <a:r>
              <a:rPr lang="ru-RU" dirty="0" smtClean="0"/>
              <a:t>Пушкин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(сказка по выбору)</a:t>
            </a:r>
          </a:p>
          <a:p>
            <a:pPr marL="0" indent="0">
              <a:buNone/>
            </a:pPr>
            <a:r>
              <a:rPr lang="ru-RU" dirty="0" smtClean="0"/>
              <a:t>А. Л. </a:t>
            </a:r>
            <a:r>
              <a:rPr lang="ru-RU" dirty="0" smtClean="0"/>
              <a:t>Барто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Стихи для маленьких</a:t>
            </a:r>
          </a:p>
          <a:p>
            <a:pPr marL="0" indent="0">
              <a:buNone/>
            </a:pPr>
            <a:r>
              <a:rPr lang="ru-RU" dirty="0" smtClean="0"/>
              <a:t>К. И. </a:t>
            </a:r>
            <a:r>
              <a:rPr lang="ru-RU" dirty="0" smtClean="0"/>
              <a:t>Чуковский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«Телефон», «Муха-Цокотуха», «Мойдодыр», «Тараканище»,«Краденное солнце»</a:t>
            </a:r>
          </a:p>
          <a:p>
            <a:pPr marL="0" indent="0">
              <a:buNone/>
            </a:pPr>
            <a:r>
              <a:rPr lang="ru-RU" dirty="0" smtClean="0"/>
              <a:t>С. В. </a:t>
            </a:r>
            <a:r>
              <a:rPr lang="ru-RU" dirty="0" smtClean="0"/>
              <a:t>Михалков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«Дядя Стёпа», «А что у вас?»</a:t>
            </a:r>
          </a:p>
          <a:p>
            <a:pPr marL="0" indent="0">
              <a:buNone/>
            </a:pPr>
            <a:r>
              <a:rPr lang="ru-RU" dirty="0" smtClean="0"/>
              <a:t>С. Я. </a:t>
            </a:r>
            <a:r>
              <a:rPr lang="ru-RU" dirty="0" smtClean="0"/>
              <a:t>Маршак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«Почта», «Вот такой рассеянный»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0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Тексты </a:t>
            </a:r>
            <a:r>
              <a:rPr lang="ru-RU" sz="3200" dirty="0" smtClean="0"/>
              <a:t>продолжение </a:t>
            </a:r>
            <a:r>
              <a:rPr lang="ru-RU" sz="3200" dirty="0" smtClean="0"/>
              <a:t>(</a:t>
            </a:r>
            <a:r>
              <a:rPr lang="ru-RU" sz="3200" i="1" dirty="0" smtClean="0"/>
              <a:t>курсив –  дополнительная лит-ра, по выбору студентов) 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3571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Носов Н.И.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Рассказы. </a:t>
            </a:r>
          </a:p>
          <a:p>
            <a:r>
              <a:rPr lang="ru-RU" dirty="0" smtClean="0"/>
              <a:t>Сент-Экзюпери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«Маленький принц»</a:t>
            </a:r>
          </a:p>
          <a:p>
            <a:r>
              <a:rPr lang="ru-RU" dirty="0" smtClean="0"/>
              <a:t>Гоголь Н. В</a:t>
            </a:r>
            <a:r>
              <a:rPr lang="ru-RU" dirty="0" smtClean="0"/>
              <a:t>.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«Вечера на хуторе близ Диканьки»</a:t>
            </a:r>
          </a:p>
          <a:p>
            <a:r>
              <a:rPr lang="ru-RU" dirty="0" smtClean="0"/>
              <a:t>Твен </a:t>
            </a:r>
            <a:r>
              <a:rPr lang="ru-RU" dirty="0" smtClean="0"/>
              <a:t>М., </a:t>
            </a:r>
            <a:r>
              <a:rPr lang="ru-RU" dirty="0" smtClean="0"/>
              <a:t>«Приключения Тома Сойера», «Приключения Гекльберри Финна»</a:t>
            </a:r>
          </a:p>
          <a:p>
            <a:r>
              <a:rPr lang="ru-RU" i="1" dirty="0" smtClean="0"/>
              <a:t>Чехов А. П</a:t>
            </a:r>
            <a:r>
              <a:rPr lang="ru-RU" i="1" dirty="0" smtClean="0"/>
              <a:t>., </a:t>
            </a:r>
            <a:r>
              <a:rPr lang="ru-RU" i="1" dirty="0" smtClean="0"/>
              <a:t>«Размазня»</a:t>
            </a:r>
          </a:p>
          <a:p>
            <a:r>
              <a:rPr lang="ru-RU" dirty="0" smtClean="0"/>
              <a:t>Высоцкий В. С</a:t>
            </a:r>
            <a:r>
              <a:rPr lang="ru-RU" dirty="0" smtClean="0"/>
              <a:t>., </a:t>
            </a:r>
            <a:r>
              <a:rPr lang="ru-RU" dirty="0" smtClean="0"/>
              <a:t>«Песня о друге»</a:t>
            </a:r>
          </a:p>
          <a:p>
            <a:r>
              <a:rPr lang="ru-RU" i="1" dirty="0" smtClean="0"/>
              <a:t>Фраерман Р. И</a:t>
            </a:r>
            <a:r>
              <a:rPr lang="ru-RU" i="1" dirty="0" smtClean="0"/>
              <a:t>., </a:t>
            </a:r>
            <a:r>
              <a:rPr lang="ru-RU" i="1" dirty="0" smtClean="0"/>
              <a:t>«Дикая собака динго, или Повесть о первой любви»</a:t>
            </a:r>
          </a:p>
          <a:p>
            <a:r>
              <a:rPr lang="ru-RU" i="1" dirty="0" smtClean="0"/>
              <a:t>Грин А. С</a:t>
            </a:r>
            <a:r>
              <a:rPr lang="ru-RU" i="1" dirty="0" smtClean="0"/>
              <a:t>., </a:t>
            </a:r>
            <a:r>
              <a:rPr lang="ru-RU" i="1" dirty="0" smtClean="0"/>
              <a:t>«Алые паруса» </a:t>
            </a:r>
            <a:endParaRPr lang="ru-RU" i="1" dirty="0" smtClean="0"/>
          </a:p>
          <a:p>
            <a:r>
              <a:rPr lang="ru-RU" dirty="0" smtClean="0"/>
              <a:t>Верн </a:t>
            </a:r>
            <a:r>
              <a:rPr lang="ru-RU" dirty="0" smtClean="0"/>
              <a:t>Ж</a:t>
            </a:r>
            <a:r>
              <a:rPr lang="ru-RU" dirty="0" smtClean="0"/>
              <a:t>., </a:t>
            </a:r>
            <a:r>
              <a:rPr lang="ru-RU" i="1" dirty="0" smtClean="0"/>
              <a:t>«Пятнадцатилетний капитан», </a:t>
            </a:r>
            <a:r>
              <a:rPr lang="ru-RU" dirty="0" smtClean="0"/>
              <a:t>«Дети капитана Гранта», </a:t>
            </a:r>
            <a:r>
              <a:rPr lang="ru-RU" i="1" dirty="0" smtClean="0"/>
              <a:t>«Таинственный остров»</a:t>
            </a:r>
          </a:p>
          <a:p>
            <a:r>
              <a:rPr lang="ru-RU" i="1" dirty="0" smtClean="0"/>
              <a:t>Гюго В</a:t>
            </a:r>
            <a:r>
              <a:rPr lang="ru-RU" i="1" dirty="0" smtClean="0"/>
              <a:t>., </a:t>
            </a:r>
            <a:r>
              <a:rPr lang="ru-RU" i="1" dirty="0" smtClean="0"/>
              <a:t>«Отверженные», «Девяносто третий год»</a:t>
            </a:r>
          </a:p>
          <a:p>
            <a:r>
              <a:rPr lang="ru-RU" i="1" dirty="0" smtClean="0"/>
              <a:t>Диккенс Ч</a:t>
            </a:r>
            <a:r>
              <a:rPr lang="ru-RU" i="1" dirty="0" smtClean="0"/>
              <a:t>., </a:t>
            </a:r>
            <a:r>
              <a:rPr lang="ru-RU" i="1" dirty="0" smtClean="0"/>
              <a:t>«Приключения Оливера Твиста»</a:t>
            </a:r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1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Художественные фильмы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Экранизации народных</a:t>
            </a:r>
            <a:r>
              <a:rPr lang="en-US" dirty="0" smtClean="0"/>
              <a:t> </a:t>
            </a:r>
            <a:r>
              <a:rPr lang="ru-RU" dirty="0" smtClean="0"/>
              <a:t>и литературных сказок, классических и современных романов и повестей: </a:t>
            </a:r>
          </a:p>
          <a:p>
            <a:r>
              <a:rPr lang="ru-RU" dirty="0" smtClean="0"/>
              <a:t>«Морозко», А.Роу (1964)</a:t>
            </a:r>
          </a:p>
          <a:p>
            <a:r>
              <a:rPr lang="ru-RU" dirty="0" smtClean="0"/>
              <a:t>«Внимание, черепаха!», Р.Быков (1970)</a:t>
            </a:r>
          </a:p>
          <a:p>
            <a:r>
              <a:rPr lang="ru-RU" dirty="0" smtClean="0"/>
              <a:t>«</a:t>
            </a:r>
            <a:r>
              <a:rPr lang="ru-RU" i="1" dirty="0" smtClean="0"/>
              <a:t>Остров сокровищ» </a:t>
            </a:r>
            <a:r>
              <a:rPr lang="ru-RU" i="1" dirty="0" smtClean="0"/>
              <a:t>В.Воробьев </a:t>
            </a:r>
            <a:r>
              <a:rPr lang="ru-RU" i="1" dirty="0" smtClean="0"/>
              <a:t>(1971)</a:t>
            </a:r>
          </a:p>
          <a:p>
            <a:r>
              <a:rPr lang="ru-RU" i="1" dirty="0" smtClean="0"/>
              <a:t>«Снегурочка» А.Кадачников (1969)</a:t>
            </a:r>
          </a:p>
          <a:p>
            <a:r>
              <a:rPr lang="ru-RU" dirty="0" smtClean="0"/>
              <a:t>«Руслан и Людмила» А.Птушко (1972)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Анимационные фильмы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Анимационные фильмы по сказкам А.Пушкина («О </a:t>
            </a:r>
            <a:r>
              <a:rPr lang="ru-RU" dirty="0" smtClean="0"/>
              <a:t>м</a:t>
            </a:r>
            <a:r>
              <a:rPr lang="en-US" dirty="0" smtClean="0"/>
              <a:t>ë</a:t>
            </a:r>
            <a:r>
              <a:rPr lang="ru-RU" dirty="0" smtClean="0"/>
              <a:t>ртвой </a:t>
            </a:r>
            <a:r>
              <a:rPr lang="ru-RU" dirty="0" smtClean="0"/>
              <a:t>царевне и семи богатырях», «О золотом петушке», «О золотой рыбке», «О попе и его работнике Балде». </a:t>
            </a:r>
          </a:p>
          <a:p>
            <a:r>
              <a:rPr lang="ru-RU" dirty="0" smtClean="0"/>
              <a:t>«</a:t>
            </a:r>
            <a:r>
              <a:rPr lang="ru-RU" dirty="0" smtClean="0"/>
              <a:t>Дюймовочка» (1964) </a:t>
            </a:r>
          </a:p>
          <a:p>
            <a:r>
              <a:rPr lang="ru-RU" dirty="0"/>
              <a:t>«Иван Царевич и Серый волк» (2011)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2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Анимационные фильмы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«Незнайка учится» (1961)</a:t>
            </a:r>
          </a:p>
          <a:p>
            <a:r>
              <a:rPr lang="ru-RU" dirty="0" smtClean="0"/>
              <a:t>«Крошка-енот» (1974)</a:t>
            </a:r>
          </a:p>
          <a:p>
            <a:r>
              <a:rPr lang="ru-RU" dirty="0" smtClean="0"/>
              <a:t>Герои Простоквашино (сериал с 1978) </a:t>
            </a:r>
          </a:p>
          <a:p>
            <a:r>
              <a:rPr lang="ru-RU" dirty="0" smtClean="0"/>
              <a:t>«Ну, погоди!» (сериал с 1969 года) </a:t>
            </a:r>
          </a:p>
          <a:p>
            <a:endParaRPr lang="ru-RU" dirty="0"/>
          </a:p>
          <a:p>
            <a:r>
              <a:rPr lang="ru-RU" dirty="0" smtClean="0"/>
              <a:t>«Фиксики» современный познавательный сериал </a:t>
            </a:r>
          </a:p>
          <a:p>
            <a:r>
              <a:rPr lang="ru-RU" dirty="0" smtClean="0"/>
              <a:t>«Маша и Медведь» - современный развлекательный сериал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0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494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Список рекомендуемой и дополнительной литературы, художественных и анимационных фильмов </vt:lpstr>
      <vt:lpstr>Монографии,  учебники и пособия </vt:lpstr>
      <vt:lpstr>Тексты </vt:lpstr>
      <vt:lpstr>Тексты продолжение (курсив –  дополнительная лит-ра, по выбору студентов) </vt:lpstr>
      <vt:lpstr>Художественные фильмы </vt:lpstr>
      <vt:lpstr>Анимационные фильмы </vt:lpstr>
      <vt:lpstr>Анимационные фильмы </vt:lpstr>
    </vt:vector>
  </TitlesOfParts>
  <Company>GLOBECAST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Список рекомендуемой литературы</dc:title>
  <dc:creator>Natalia Getmanenko</dc:creator>
  <cp:lastModifiedBy>Natalia Getmanenko</cp:lastModifiedBy>
  <cp:revision>20</cp:revision>
  <dcterms:created xsi:type="dcterms:W3CDTF">2024-08-19T10:29:37Z</dcterms:created>
  <dcterms:modified xsi:type="dcterms:W3CDTF">2024-08-28T09:58:24Z</dcterms:modified>
</cp:coreProperties>
</file>