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70" r:id="rId5"/>
    <p:sldId id="261" r:id="rId6"/>
    <p:sldId id="271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0CC-D095-4BEA-AD66-F6BAD16EEBE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A5F1-B32B-4CAD-ADB8-B0240F341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6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0CC-D095-4BEA-AD66-F6BAD16EEBE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A5F1-B32B-4CAD-ADB8-B0240F341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60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0CC-D095-4BEA-AD66-F6BAD16EEBE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A5F1-B32B-4CAD-ADB8-B0240F341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82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0CC-D095-4BEA-AD66-F6BAD16EEBE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A5F1-B32B-4CAD-ADB8-B0240F341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71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0CC-D095-4BEA-AD66-F6BAD16EEBE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A5F1-B32B-4CAD-ADB8-B0240F341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9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0CC-D095-4BEA-AD66-F6BAD16EEBE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A5F1-B32B-4CAD-ADB8-B0240F341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10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0CC-D095-4BEA-AD66-F6BAD16EEBE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A5F1-B32B-4CAD-ADB8-B0240F341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56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0CC-D095-4BEA-AD66-F6BAD16EEBE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A5F1-B32B-4CAD-ADB8-B0240F341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74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0CC-D095-4BEA-AD66-F6BAD16EEBE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A5F1-B32B-4CAD-ADB8-B0240F341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00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0CC-D095-4BEA-AD66-F6BAD16EEBE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A5F1-B32B-4CAD-ADB8-B0240F341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1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F0CC-D095-4BEA-AD66-F6BAD16EEBE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A5F1-B32B-4CAD-ADB8-B0240F341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30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F0CC-D095-4BEA-AD66-F6BAD16EEBE7}" type="datetimeFigureOut">
              <a:rPr lang="cs-CZ" smtClean="0"/>
              <a:t>19. 10. 2017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A5F1-B32B-4CAD-ADB8-B0240F3411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10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Společnost a ekonomika</a:t>
            </a:r>
            <a:br>
              <a:rPr lang="cs-CZ" dirty="0" smtClean="0"/>
            </a:br>
            <a:r>
              <a:rPr lang="cs-CZ" dirty="0" smtClean="0"/>
              <a:t>JMM279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Seminář k německým a rakouským dějinám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4144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Sociální zákonodárství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Viz povinné texty</a:t>
            </a:r>
            <a:endParaRPr lang="cs-CZ" dirty="0"/>
          </a:p>
          <a:p>
            <a:r>
              <a:rPr lang="cs-CZ" dirty="0" smtClean="0"/>
              <a:t>Jaké druhy sociálního zákonodárství Bismarck zavádí?</a:t>
            </a:r>
          </a:p>
          <a:p>
            <a:r>
              <a:rPr lang="cs-CZ" dirty="0" smtClean="0"/>
              <a:t>Proč?</a:t>
            </a:r>
          </a:p>
          <a:p>
            <a:r>
              <a:rPr lang="cs-CZ" dirty="0" smtClean="0"/>
              <a:t>Kde se inspiruje?</a:t>
            </a:r>
          </a:p>
          <a:p>
            <a:r>
              <a:rPr lang="cs-CZ" dirty="0" smtClean="0"/>
              <a:t>Problémy sociálního státu? Jak se měly řešit?</a:t>
            </a:r>
          </a:p>
          <a:p>
            <a:r>
              <a:rPr lang="cs-CZ" dirty="0" smtClean="0"/>
              <a:t>Dopad na vznik konzervativní třídy společnosti?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19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Pojmy do semináře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Ekonomie je věda o chování člověka, které má vliv na bohatství – je tedy vědou politickou</a:t>
            </a:r>
          </a:p>
          <a:p>
            <a:r>
              <a:rPr lang="cs-CZ" dirty="0" smtClean="0"/>
              <a:t>Ekonomika je systém (často ohraničení např. státními hranicemi), který vzniká na základě svobodné směny mezi lidmi</a:t>
            </a:r>
          </a:p>
          <a:p>
            <a:r>
              <a:rPr lang="cs-CZ" dirty="0" smtClean="0"/>
              <a:t>Směna je výměna zboží či služeb na úplatu</a:t>
            </a:r>
          </a:p>
          <a:p>
            <a:r>
              <a:rPr lang="cs-CZ" dirty="0" smtClean="0"/>
              <a:t>V současné době jsou ekonomiky nejčastěji založeny na tržním systému – tj. systém, kde funguje ,,neviditelná ruka trhu“ = lidé směňují a nevědomky tak navyšují bohatství celé společnosti</a:t>
            </a:r>
          </a:p>
          <a:p>
            <a:r>
              <a:rPr lang="cs-CZ" dirty="0" smtClean="0"/>
              <a:t>Homo </a:t>
            </a:r>
            <a:r>
              <a:rPr lang="cs-CZ" dirty="0" err="1" smtClean="0"/>
              <a:t>oeconomicus</a:t>
            </a:r>
            <a:r>
              <a:rPr lang="cs-CZ" dirty="0" smtClean="0"/>
              <a:t> = člověk ekonomický, tedy </a:t>
            </a:r>
            <a:r>
              <a:rPr lang="cs-CZ" b="1" dirty="0" smtClean="0"/>
              <a:t>racionální</a:t>
            </a:r>
          </a:p>
          <a:p>
            <a:r>
              <a:rPr lang="cs-CZ" b="1" dirty="0" smtClean="0"/>
              <a:t>Racionalita</a:t>
            </a:r>
            <a:r>
              <a:rPr lang="cs-CZ" dirty="0" smtClean="0"/>
              <a:t> je pojem vyjadřující takové lidské chování, kdy člověk dosahuje svých cílů efektivně, tj. s minimální náklady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2277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Vznik </a:t>
            </a:r>
            <a:r>
              <a:rPr lang="cs-CZ" dirty="0"/>
              <a:t>Německa a jeho vývoj do konce 19.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18. ledna 1871 ve Versailles prohlášení Vilém I. německým císařem německého národního státu</a:t>
            </a:r>
          </a:p>
          <a:p>
            <a:r>
              <a:rPr lang="cs-CZ" dirty="0" smtClean="0"/>
              <a:t>Základy jednotného území již v roce 1815 jako výsledek Vídeňského kongresu, kdy vzniká Německý spolek a trvá až do roku 1866 </a:t>
            </a:r>
          </a:p>
          <a:p>
            <a:r>
              <a:rPr lang="cs-CZ" dirty="0" smtClean="0"/>
              <a:t>38 států jako ,,bezcelní“ území</a:t>
            </a:r>
          </a:p>
          <a:p>
            <a:r>
              <a:rPr lang="cs-CZ" dirty="0" err="1" smtClean="0"/>
              <a:t>Bismarckovská</a:t>
            </a:r>
            <a:r>
              <a:rPr lang="cs-CZ" dirty="0" smtClean="0"/>
              <a:t> říše od roku 1871 – 1914 s </a:t>
            </a:r>
            <a:r>
              <a:rPr lang="cs-CZ" dirty="0" err="1" smtClean="0"/>
              <a:t>Bismarckovskou</a:t>
            </a:r>
            <a:r>
              <a:rPr lang="cs-CZ" dirty="0" smtClean="0"/>
              <a:t> říšskou ústavou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41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Úlohu hraje populační růst</a:t>
            </a:r>
          </a:p>
          <a:p>
            <a:r>
              <a:rPr lang="cs-CZ" dirty="0" smtClean="0"/>
              <a:t>Připojení Alsaska a Lotrinska</a:t>
            </a:r>
          </a:p>
          <a:p>
            <a:r>
              <a:rPr lang="cs-CZ" dirty="0" smtClean="0"/>
              <a:t>Vysoká celní ochrana před zahraniční konkurencí</a:t>
            </a:r>
          </a:p>
          <a:p>
            <a:r>
              <a:rPr lang="cs-CZ" dirty="0" smtClean="0"/>
              <a:t>Těžký průmysl jako klíčové odvětví (Krupp, </a:t>
            </a:r>
            <a:r>
              <a:rPr lang="cs-CZ" dirty="0" err="1" smtClean="0"/>
              <a:t>Thyssen</a:t>
            </a:r>
            <a:r>
              <a:rPr lang="cs-CZ" dirty="0" smtClean="0"/>
              <a:t> AG)</a:t>
            </a:r>
          </a:p>
          <a:p>
            <a:r>
              <a:rPr lang="cs-CZ" dirty="0" smtClean="0"/>
              <a:t>Chemie, elektrotechnika (Siemens-</a:t>
            </a:r>
            <a:r>
              <a:rPr lang="cs-CZ" dirty="0" err="1" smtClean="0"/>
              <a:t>Schuckert</a:t>
            </a:r>
            <a:r>
              <a:rPr lang="cs-CZ" dirty="0" smtClean="0"/>
              <a:t>, </a:t>
            </a:r>
            <a:r>
              <a:rPr lang="cs-CZ" dirty="0" err="1" smtClean="0"/>
              <a:t>Allgemeine</a:t>
            </a:r>
            <a:r>
              <a:rPr lang="cs-CZ" dirty="0" smtClean="0"/>
              <a:t> </a:t>
            </a:r>
            <a:r>
              <a:rPr lang="cs-CZ" dirty="0" err="1" smtClean="0"/>
              <a:t>Elektrizitäts-Gesellschaft</a:t>
            </a:r>
            <a:r>
              <a:rPr lang="cs-CZ" dirty="0" smtClean="0"/>
              <a:t> = AEG)</a:t>
            </a:r>
          </a:p>
          <a:p>
            <a:r>
              <a:rPr lang="cs-CZ" b="1" dirty="0" smtClean="0"/>
              <a:t>4D </a:t>
            </a:r>
            <a:r>
              <a:rPr lang="cs-CZ" dirty="0" smtClean="0"/>
              <a:t>= skupina 4 nejvýznamnějších DE velkobank = </a:t>
            </a:r>
            <a:r>
              <a:rPr lang="cs-CZ" b="1" dirty="0" err="1" smtClean="0"/>
              <a:t>Deutsche</a:t>
            </a:r>
            <a:r>
              <a:rPr lang="cs-CZ" b="1" dirty="0" smtClean="0"/>
              <a:t> Bank, </a:t>
            </a:r>
            <a:r>
              <a:rPr lang="cs-CZ" b="1" dirty="0" err="1" smtClean="0"/>
              <a:t>Dresdner</a:t>
            </a:r>
            <a:r>
              <a:rPr lang="cs-CZ" b="1" dirty="0" smtClean="0"/>
              <a:t> Bank, </a:t>
            </a:r>
            <a:r>
              <a:rPr lang="cs-CZ" b="1" dirty="0" err="1" smtClean="0"/>
              <a:t>Disconto-Gesellschaft</a:t>
            </a:r>
            <a:r>
              <a:rPr lang="cs-CZ" b="1" dirty="0" smtClean="0"/>
              <a:t>, </a:t>
            </a:r>
            <a:r>
              <a:rPr lang="cs-CZ" b="1" dirty="0" err="1" smtClean="0"/>
              <a:t>Darmstädter</a:t>
            </a:r>
            <a:r>
              <a:rPr lang="cs-CZ" b="1" dirty="0" smtClean="0"/>
              <a:t> Bank</a:t>
            </a:r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Německo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357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Moderní ekonomika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Jednotné (státní) území a odbourání bariér obchodu mezi regiony</a:t>
            </a:r>
          </a:p>
          <a:p>
            <a:r>
              <a:rPr lang="cs-CZ" dirty="0" smtClean="0"/>
              <a:t>Průmyslová výroba a přechod od cechů k moderním soukromým podnikatelům</a:t>
            </a:r>
          </a:p>
          <a:p>
            <a:r>
              <a:rPr lang="cs-CZ" dirty="0" smtClean="0"/>
              <a:t>Jednotná měna</a:t>
            </a:r>
          </a:p>
          <a:p>
            <a:r>
              <a:rPr lang="cs-CZ" dirty="0" smtClean="0"/>
              <a:t>Moderní zákonodárství</a:t>
            </a:r>
          </a:p>
          <a:p>
            <a:r>
              <a:rPr lang="cs-CZ" dirty="0" smtClean="0"/>
              <a:t>Podpora jak průmyslníků, tak dělníků (se stále silnou státní rolí)</a:t>
            </a:r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4591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Překážky v rozvoji ekonomického rozmachu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Sice zrušení cel uvnitř Německa, ale zachování bariér při obchodu s ostatními státy</a:t>
            </a:r>
          </a:p>
          <a:p>
            <a:r>
              <a:rPr lang="cs-CZ" dirty="0" smtClean="0"/>
              <a:t>Komplikované mocensko-politické vztahy (Francie)</a:t>
            </a:r>
          </a:p>
          <a:p>
            <a:r>
              <a:rPr lang="cs-CZ" dirty="0" smtClean="0"/>
              <a:t>Bismarck a jeho snaha uzavřít německou ekonomiku zahraničnímu dovozu</a:t>
            </a:r>
          </a:p>
          <a:p>
            <a:r>
              <a:rPr lang="cs-CZ" dirty="0" smtClean="0"/>
              <a:t>Podpora státní produkce a umělé udržování domácích cen vysoko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76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252037" cy="66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8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143" y="118334"/>
            <a:ext cx="8983531" cy="67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1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931" y="1"/>
            <a:ext cx="96182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808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343</Words>
  <Application>Microsoft Office PowerPoint</Application>
  <PresentationFormat>Širokoúhlá obrazovka</PresentationFormat>
  <Paragraphs>39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Společnost a ekonomika JMM279</vt:lpstr>
      <vt:lpstr>Pojmy do semináře</vt:lpstr>
      <vt:lpstr> Vznik Německa a jeho vývoj do konce 19. století</vt:lpstr>
      <vt:lpstr>Německo</vt:lpstr>
      <vt:lpstr>Moderní ekonomika</vt:lpstr>
      <vt:lpstr>Překážky v rozvoji ekonomického rozmachu</vt:lpstr>
      <vt:lpstr>Prezentace aplikace PowerPoint</vt:lpstr>
      <vt:lpstr>Prezentace aplikace PowerPoint</vt:lpstr>
      <vt:lpstr>Prezentace aplikace PowerPoint</vt:lpstr>
      <vt:lpstr>Sociální zákonodárství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Společnost a ekonomika JMM279</dc:title>
  <dc:creator>Pavla Kačmarová</dc:creator>
  <cp:lastModifiedBy>Pavla Kačmárová</cp:lastModifiedBy>
  <cp:revision>15</cp:revision>
  <dcterms:created xsi:type="dcterms:W3CDTF">2016-10-10T08:57:15Z</dcterms:created>
  <dcterms:modified xsi:type="dcterms:W3CDTF">2017-10-19T12:13:26Z</dcterms:modified>
</cp:coreProperties>
</file>