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3" r:id="rId3"/>
    <p:sldId id="311" r:id="rId4"/>
    <p:sldId id="304" r:id="rId5"/>
    <p:sldId id="326" r:id="rId6"/>
    <p:sldId id="327" r:id="rId7"/>
    <p:sldId id="310" r:id="rId8"/>
    <p:sldId id="312" r:id="rId9"/>
    <p:sldId id="301" r:id="rId10"/>
    <p:sldId id="314" r:id="rId11"/>
    <p:sldId id="315" r:id="rId12"/>
    <p:sldId id="313" r:id="rId13"/>
    <p:sldId id="316" r:id="rId14"/>
    <p:sldId id="318" r:id="rId15"/>
    <p:sldId id="319" r:id="rId16"/>
    <p:sldId id="320" r:id="rId17"/>
    <p:sldId id="317" r:id="rId18"/>
    <p:sldId id="322" r:id="rId19"/>
    <p:sldId id="323" r:id="rId20"/>
    <p:sldId id="324" r:id="rId21"/>
    <p:sldId id="325" r:id="rId22"/>
    <p:sldId id="321" r:id="rId23"/>
    <p:sldId id="328" r:id="rId24"/>
  </p:sldIdLst>
  <p:sldSz cx="12192000" cy="6858000"/>
  <p:notesSz cx="6889750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534"/>
    <a:srgbClr val="3D8D63"/>
    <a:srgbClr val="66FF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6404" autoAdjust="0"/>
  </p:normalViewPr>
  <p:slideViewPr>
    <p:cSldViewPr snapToGrid="0">
      <p:cViewPr varScale="1">
        <p:scale>
          <a:sx n="59" d="100"/>
          <a:sy n="59" d="100"/>
        </p:scale>
        <p:origin x="932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60983F65-4C79-41F8-95C2-DA8671F56B3B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B2C7F46A-E27E-4A8B-91EB-A5FEF70826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206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22BE95E6-2B17-486E-BD5D-5B3918C33B5E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975" y="4821239"/>
            <a:ext cx="5511800" cy="3944937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8EBCD558-639C-4C9E-BF7B-272C78BE65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44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9785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20EC1-60A4-CFF4-A13A-C584D6DA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2DC632B-05B1-A42C-CC09-6A6FD8C8D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155EAE-CBE6-5F9A-F49B-BD9DE8E03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D903B8-6A95-2FF8-3D5B-D5C291E47F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593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76723-830B-2FEA-0073-502EFC5E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F77FD4-ECBA-9A71-DA30-F122B70D6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F915F9-814C-7115-E312-0A05E9E54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C3787D-DB7A-3FC6-9DE8-5DB740682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32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CDB20-028F-96B2-1E25-71AB6C906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A1CD738-6346-BBB9-BE40-405E1F658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A32234C-6237-F06D-CBAA-FA8861FA7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F63E54-B68E-0A01-B1AF-F88DD72EE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50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Sociální problém není totéž co „problém společnosti“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každý negativní jev je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automaticky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sociální problém.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Potřebuje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společenské uznání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že je třeba s ním něco dělat.</a:t>
            </a:r>
          </a:p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Sociální problémy jsou sociální konstrukce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Navazuj na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konstrukcionistický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přístup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(např.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Spector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Kitsuse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1977):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„Sociální problémy nejsou objektivními fakty, ale výsledkem procesů, ve kterých lidé tvrdí, že něco je problémem.“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Tedy: nejde jen o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existenci jevu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ale o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to, kdo ho označí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jaký význam mu dá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C. Role aktérů a mocenských rámců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Kdo má hlas? Média, politici, odborníci, občanské iniciativy…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Kdo rozhoduje, které problémy jsou „hodné řešení“?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Jak se téma rámuje: jako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morální selhání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ekonomický problém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kulturní konflikt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nebo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strukturální nerovnost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 Dynamika – zviditelnění, institucionalizace, útlum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Jevy se mohou stát problémem a pak zase „mizet“ z agendy.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Např.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domácí násilí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dřív „soukromá věc“, dnes sociální problém a politická priorita.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Proces: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claim-making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medializace → politická reakce →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policy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response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3514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73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89815-D978-0EF0-4F37-B70BC2659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8C79AFA-E5BD-BDB2-43A5-0A879CCC1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84D2D3C-22CB-5B93-8582-4D455E87F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12C723-D31F-8ADA-BB9C-DA14997203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020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0770B-6D3D-A9A8-CC4E-0485520D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AE4F64-9642-7675-E51E-36ADA2E01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2428C40-F802-E48F-5A06-74583549A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FD3BA1-8A8F-C4D8-9A71-134A63307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701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AE572-BFCD-4B6C-3A7A-B9C1A35DC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9CFC63-2FB2-94AE-ED65-437F6ED6D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8D3772-F7CA-54B0-41D6-3F8A3865E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1777B4-B443-9029-EF8C-9193BCA7B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219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719F4-0307-307B-B7BB-D8DA90540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A176A8-9445-6713-35E7-F39876BDB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8F985E7-1108-2505-5C0D-68FAAF1CB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A5595C-39A4-5D76-F4CD-03B93F6FCE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106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F7A93-B4E5-B523-9EC0-3DF93B24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7BCD21-02F9-6383-E087-3127199DD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ED398C0-E390-D7A8-32FA-EB2544D6E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721171-3EE0-FEC4-12C2-2EC8799563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501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28C91-8FCB-4186-05D4-F1A33B063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D590E25-CE07-A36F-7B0B-2FABCAACF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C7F2192-84F5-0559-D5EC-C41A93A8C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E81E56-455A-ADCB-C54D-86FDEE65AC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43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12.11.2025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Diskuze nad knihou Slepé skvrny</a:t>
            </a:r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44"/>
    </mc:Choice>
    <mc:Fallback xmlns="">
      <p:transition spd="slow" advTm="904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C5655-9927-CF6D-29E1-7660A740F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A62DBA-77FB-7588-E8E5-F99028CC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18718"/>
          </a:xfrm>
        </p:spPr>
        <p:txBody>
          <a:bodyPr>
            <a:normAutofit/>
          </a:bodyPr>
          <a:lstStyle/>
          <a:p>
            <a:r>
              <a:rPr lang="cs-CZ" dirty="0"/>
              <a:t>Které problémy zmíněné v knize už dnes společnost uznává? Respektive u kterých se to „uznání“ změnilo?</a:t>
            </a:r>
            <a:br>
              <a:rPr lang="cs-CZ" b="1" dirty="0"/>
            </a:br>
            <a:r>
              <a:rPr lang="cs-CZ" sz="2200" dirty="0"/>
              <a:t>Pozn.: První verze byla vydaná v roce 2019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41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BC369-67DD-09D3-ED89-9544227A4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258494-C119-591F-92C3-74E33F169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stále „slepé skvrny“ – tedy neuznané nebo přehlížené problémy?</a:t>
            </a:r>
          </a:p>
        </p:txBody>
      </p:sp>
    </p:spTree>
    <p:extLst>
      <p:ext uri="{BB962C8B-B14F-4D97-AF65-F5344CB8AC3E}">
        <p14:creationId xmlns:p14="http://schemas.microsoft.com/office/powerpoint/2010/main" val="2666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83070-883E-C248-76AF-01F5DF4FA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504501-645E-A72C-0C3F-D2E5160B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r>
              <a:rPr lang="cs-CZ" dirty="0"/>
              <a:t>Jaké aktéry a rámce by bylo potřeba, aby se tyto jevy (slepé skvrny) dostaly na veřejnou a politickou agendu?</a:t>
            </a:r>
          </a:p>
        </p:txBody>
      </p:sp>
    </p:spTree>
    <p:extLst>
      <p:ext uri="{BB962C8B-B14F-4D97-AF65-F5344CB8AC3E}">
        <p14:creationId xmlns:p14="http://schemas.microsoft.com/office/powerpoint/2010/main" val="658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21C2E-9106-8911-DDCB-328EF1201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2C211-E56F-8606-4EE9-C2B0CFD4E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97" y="229323"/>
            <a:ext cx="10515600" cy="513061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Debata po menších skupinkách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60F8B5E-42DC-8337-8042-4A00B314582D}"/>
              </a:ext>
            </a:extLst>
          </p:cNvPr>
          <p:cNvSpPr txBox="1"/>
          <p:nvPr/>
        </p:nvSpPr>
        <p:spPr>
          <a:xfrm>
            <a:off x="319889" y="742384"/>
            <a:ext cx="11552222" cy="5977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Definice a rámování problému:</a:t>
            </a:r>
            <a:endParaRPr lang="cs-CZ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Vyberte si tři příklady toho, co Prokop označuje za problémy.</a:t>
            </a:r>
          </a:p>
          <a:p>
            <a:pPr lvl="0"/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je rámuje – jako individuální, strukturální, kulturní?</a:t>
            </a:r>
          </a:p>
          <a:p>
            <a:pPr lvl="0"/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Empirická evidence: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pracuje s daty? Posilují jeho interpretace, nebo spíš slouží k ilustraci?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Normativní pozice autora: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Kde cítíte Prokopův hodnotový rámec? Je v textu spíš analytik nebo aktivista?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Veřejná debata a dopad: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Prokopův styl ovlivňuje veřejnou debatu o nerovnostech? Přispívá k porozumění nebo k polarizaci?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759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E8552-AE54-822A-2ED6-2BB5489B6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20F0A3-CCE6-F3CE-22D0-1B72E7874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Prezentace výsledků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9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1532-059A-5C67-3F67-E2834D057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97323-34AB-5F6A-10E9-C520FD3C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Prezentace výsledků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DCB5E33-5771-68F8-AE3D-CAD19D9C4458}"/>
              </a:ext>
            </a:extLst>
          </p:cNvPr>
          <p:cNvSpPr txBox="1"/>
          <p:nvPr/>
        </p:nvSpPr>
        <p:spPr>
          <a:xfrm>
            <a:off x="838200" y="1690689"/>
            <a:ext cx="10614434" cy="353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Prokop ovlivňuje politickou debatu – a měl by sociolog vstupovat do veřejného prostoru tímto způsobem?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 </a:t>
            </a:r>
            <a:r>
              <a:rPr lang="cs-CZ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Slepé skvrny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spíš o „diagnóze“ nebo už i o „léčbě“?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Jaké „slepé skvrny“ má podle vás sám Prokop?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Které jeho závěry jsou dnes (v roce 2025) už překonané – a proč?</a:t>
            </a:r>
          </a:p>
        </p:txBody>
      </p:sp>
    </p:spTree>
    <p:extLst>
      <p:ext uri="{BB962C8B-B14F-4D97-AF65-F5344CB8AC3E}">
        <p14:creationId xmlns:p14="http://schemas.microsoft.com/office/powerpoint/2010/main" val="291425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22DB0-59E0-5D6A-1BA4-7946BF41E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8EADA0-43B0-7719-9905-1781A5937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Jaké problémy pandemie ještě více vyhrotila?</a:t>
            </a:r>
          </a:p>
        </p:txBody>
      </p:sp>
    </p:spTree>
    <p:extLst>
      <p:ext uri="{BB962C8B-B14F-4D97-AF65-F5344CB8AC3E}">
        <p14:creationId xmlns:p14="http://schemas.microsoft.com/office/powerpoint/2010/main" val="327695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962D5-F107-219C-0D63-4973BA8A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033C4E-7F71-6F22-B5AF-CEA4E506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225675"/>
          </a:xfrm>
        </p:spPr>
        <p:txBody>
          <a:bodyPr>
            <a:normAutofit/>
          </a:bodyPr>
          <a:lstStyle/>
          <a:p>
            <a:r>
              <a:rPr lang="cs-CZ" dirty="0"/>
              <a:t>Jaké problémy zvýraznil příchod ukrajinských uprchlíků?</a:t>
            </a:r>
            <a:br>
              <a:rPr lang="cs-CZ" dirty="0"/>
            </a:br>
            <a:r>
              <a:rPr lang="cs-CZ" dirty="0"/>
              <a:t>(A co s tím?)</a:t>
            </a:r>
          </a:p>
        </p:txBody>
      </p:sp>
    </p:spTree>
    <p:extLst>
      <p:ext uri="{BB962C8B-B14F-4D97-AF65-F5344CB8AC3E}">
        <p14:creationId xmlns:p14="http://schemas.microsoft.com/office/powerpoint/2010/main" val="367679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00E61B-4476-1E28-41AF-3BB5CF66F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49795"/>
          </a:xfrm>
        </p:spPr>
        <p:txBody>
          <a:bodyPr>
            <a:normAutofit/>
          </a:bodyPr>
          <a:lstStyle/>
          <a:p>
            <a:r>
              <a:rPr lang="cs-CZ" dirty="0"/>
              <a:t>Kapitola k migraci: Jaké jsou „naše“ židovsko-křesťanské a liberální hodnoty?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7915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19782-95E0-0A81-766C-3D6F7F05D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jsme na tom v Česku s chudobou?</a:t>
            </a:r>
          </a:p>
        </p:txBody>
      </p:sp>
    </p:spTree>
    <p:extLst>
      <p:ext uri="{BB962C8B-B14F-4D97-AF65-F5344CB8AC3E}">
        <p14:creationId xmlns:p14="http://schemas.microsoft.com/office/powerpoint/2010/main" val="386371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1316" y="1289501"/>
            <a:ext cx="3627922" cy="3773387"/>
          </a:xfrm>
        </p:spPr>
        <p:txBody>
          <a:bodyPr>
            <a:normAutofit/>
          </a:bodyPr>
          <a:lstStyle/>
          <a:p>
            <a:r>
              <a:rPr lang="cs-CZ" dirty="0" err="1"/>
              <a:t>Repete</a:t>
            </a:r>
            <a:r>
              <a:rPr lang="cs-CZ" dirty="0"/>
              <a:t>: </a:t>
            </a:r>
            <a:br>
              <a:rPr lang="cs-CZ" dirty="0"/>
            </a:br>
            <a:r>
              <a:rPr lang="cs-CZ" dirty="0"/>
              <a:t>Co je to sociální problém?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03EAEFA-B536-1A4B-F555-90EB3EBB1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9044" y="0"/>
            <a:ext cx="6002956" cy="692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"/>
    </mc:Choice>
    <mc:Fallback xmlns="">
      <p:transition spd="slow" advTm="133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D68EB-B592-2CA4-5ABE-93D393D09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793AD-C8F4-F5F6-56B7-2410F99AC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272189"/>
          </a:xfrm>
        </p:spPr>
        <p:txBody>
          <a:bodyPr>
            <a:normAutofit/>
          </a:bodyPr>
          <a:lstStyle/>
          <a:p>
            <a:r>
              <a:rPr lang="cs-CZ" dirty="0"/>
              <a:t>Jak se díváte na možnost vyššího zdanění prázdných bytů?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Proč starší návrh Pirátů v Praze, počítat prázdné byty dle odběru energií, neprošel?</a:t>
            </a:r>
          </a:p>
        </p:txBody>
      </p:sp>
    </p:spTree>
    <p:extLst>
      <p:ext uri="{BB962C8B-B14F-4D97-AF65-F5344CB8AC3E}">
        <p14:creationId xmlns:p14="http://schemas.microsoft.com/office/powerpoint/2010/main" val="3086055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9C6751-7827-8DB3-5376-11FBF551A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37572"/>
          </a:xfrm>
        </p:spPr>
        <p:txBody>
          <a:bodyPr>
            <a:normAutofit/>
          </a:bodyPr>
          <a:lstStyle/>
          <a:p>
            <a:r>
              <a:rPr lang="cs-CZ" dirty="0"/>
              <a:t>Investice do vzdělání dětí z ekonomicky a sociálně deprivovaných oblastí se vrátí</a:t>
            </a:r>
            <a:br>
              <a:rPr lang="cs-CZ" dirty="0"/>
            </a:br>
            <a:r>
              <a:rPr lang="cs-CZ" dirty="0"/>
              <a:t> 7 - 10x, proč se to v Česku neděje?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5759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015A8-1841-FCFF-13F8-42D34D2E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2D0A0-E20D-925F-5847-CA4174E4F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Jaká ‘slepá skvrna’ české společnosti vám připadá nejvýznamnější dnes – v roce 2025?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0F1307F-8FB9-FBAF-68FB-0EA487410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74" y="2544417"/>
            <a:ext cx="3299791" cy="329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7125C65-7B36-DE58-DF7B-96B55D3721A3}"/>
              </a:ext>
            </a:extLst>
          </p:cNvPr>
          <p:cNvSpPr txBox="1"/>
          <p:nvPr/>
        </p:nvSpPr>
        <p:spPr>
          <a:xfrm>
            <a:off x="6259397" y="3108191"/>
            <a:ext cx="28822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400" b="0" i="0" dirty="0">
                <a:effectLst/>
                <a:latin typeface="MentiText"/>
              </a:rPr>
              <a:t>Menti.com </a:t>
            </a:r>
          </a:p>
          <a:p>
            <a:r>
              <a:rPr lang="cs-CZ" sz="4400" b="1" i="0" dirty="0">
                <a:effectLst/>
                <a:latin typeface="MentiText"/>
              </a:rPr>
              <a:t>5103 8386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22155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4C8DF-2B73-7AD5-3D97-8A5B463A7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EBFD9-48BF-13EF-7F18-F71A4FA0D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37572"/>
          </a:xfrm>
        </p:spPr>
        <p:txBody>
          <a:bodyPr>
            <a:normAutofit/>
          </a:bodyPr>
          <a:lstStyle/>
          <a:p>
            <a:r>
              <a:rPr lang="cs-CZ" dirty="0"/>
              <a:t>Děkuji za pozornost, příště máme hosta k tématu bydlení, podívejte se na </a:t>
            </a:r>
            <a:r>
              <a:rPr lang="cs-CZ"/>
              <a:t>doporučenou literaturu!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305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F8F30-7E8C-26C5-E88D-DE693E089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AE54F-AA92-821E-232D-9313730E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471"/>
            <a:ext cx="10515600" cy="1345986"/>
          </a:xfrm>
        </p:spPr>
        <p:txBody>
          <a:bodyPr>
            <a:normAutofit/>
          </a:bodyPr>
          <a:lstStyle/>
          <a:p>
            <a:r>
              <a:rPr lang="cs-CZ" dirty="0"/>
              <a:t>Co je to sociální problém?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C8ED0C-6115-9C11-C356-FAA524B1D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171"/>
            <a:ext cx="10515600" cy="490177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3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Sociálním problémem je jakýkoli stav nebo chování, které má negativní důsledky pro velký počet lidí a které je obecně považováno za stav nebo chování, které je třeba řešit.</a:t>
            </a:r>
            <a:endParaRPr lang="cs-CZ" sz="3200" i="1" dirty="0"/>
          </a:p>
        </p:txBody>
      </p:sp>
    </p:spTree>
    <p:extLst>
      <p:ext uri="{BB962C8B-B14F-4D97-AF65-F5344CB8AC3E}">
        <p14:creationId xmlns:p14="http://schemas.microsoft.com/office/powerpoint/2010/main" val="86293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"/>
    </mc:Choice>
    <mc:Fallback xmlns="">
      <p:transition spd="slow" advTm="133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EBC18B6-E5C3-4AD1-97A4-E6A3477A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1078992"/>
            <a:ext cx="6272784" cy="1545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Jaký sociální problém podle vás Prokop nejlépe popsal?</a:t>
            </a:r>
            <a:endParaRPr lang="cs-CZ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6A4AB6-B72B-4CC6-ADCF-BE807B6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001483-0FDB-65E9-E4EF-3DBBA3A11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93"/>
          <a:stretch>
            <a:fillRect/>
          </a:stretch>
        </p:blipFill>
        <p:spPr>
          <a:xfrm>
            <a:off x="7684008" y="1"/>
            <a:ext cx="4507992" cy="22402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35D540D-9486-4236-952A-F72DC52D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57B67C5-3255-BDCF-AD05-F6576F3530E2}"/>
              </a:ext>
            </a:extLst>
          </p:cNvPr>
          <p:cNvSpPr txBox="1"/>
          <p:nvPr/>
        </p:nvSpPr>
        <p:spPr>
          <a:xfrm>
            <a:off x="612648" y="3355848"/>
            <a:ext cx="6272784" cy="282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noProof="0" dirty="0">
                <a:effectLst/>
              </a:rPr>
              <a:t>Co se vám na knize líbilo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noProof="0" dirty="0">
                <a:effectLst/>
              </a:rPr>
              <a:t>Co se vám nelíbilo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noProof="0" dirty="0">
                <a:effectLst/>
              </a:rPr>
              <a:t>Co vás překvapilo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noProof="0" dirty="0">
                <a:effectLst/>
              </a:rPr>
              <a:t>S čím souhlasíte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noProof="0" dirty="0"/>
              <a:t>A s čím ne? </a:t>
            </a:r>
            <a:endParaRPr lang="cs-CZ" sz="2200" noProof="0" dirty="0">
              <a:effectLst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2B87173-6A9B-F4AE-15FE-9232802BD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94" b="5270"/>
          <a:stretch>
            <a:fillRect/>
          </a:stretch>
        </p:blipFill>
        <p:spPr>
          <a:xfrm>
            <a:off x="7684008" y="2308860"/>
            <a:ext cx="4507992" cy="224028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5A98FFB-0637-AAC2-1D51-6C4825A32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t="8856" b="32850"/>
          <a:stretch>
            <a:fillRect/>
          </a:stretch>
        </p:blipFill>
        <p:spPr>
          <a:xfrm>
            <a:off x="7684008" y="4617720"/>
            <a:ext cx="4507992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5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907"/>
    </mc:Choice>
    <mc:Fallback xmlns="">
      <p:transition spd="slow" advTm="43190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7A35C-35F1-2291-34C5-85257BBF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Jaký sociální problém považuje podle vás kniha Slepé skvrny za nejzávažnější?</a:t>
            </a:r>
            <a:endParaRPr lang="cs-CZ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4F8E9C6-5B6C-D8CD-9EEC-80161FD8C7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92" y="1865381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F2B2998-2C0E-DBD6-954F-F4DBE516570D}"/>
              </a:ext>
            </a:extLst>
          </p:cNvPr>
          <p:cNvSpPr txBox="1"/>
          <p:nvPr/>
        </p:nvSpPr>
        <p:spPr>
          <a:xfrm>
            <a:off x="6902071" y="3108191"/>
            <a:ext cx="22395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0" i="0" dirty="0">
                <a:effectLst/>
                <a:latin typeface="MentiText"/>
              </a:rPr>
              <a:t>Menti.com </a:t>
            </a:r>
          </a:p>
          <a:p>
            <a:r>
              <a:rPr lang="cs-CZ" sz="3600" b="1" i="0" dirty="0">
                <a:effectLst/>
                <a:latin typeface="MentiText"/>
              </a:rPr>
              <a:t>5103 8386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77788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D8BEF2-7EC8-69FE-D120-8C5D3B20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sociální problém naopak kniha přehlíží?</a:t>
            </a:r>
            <a:br>
              <a:rPr lang="cs-CZ" dirty="0"/>
            </a:br>
            <a:endParaRPr lang="cs-CZ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01242EF-EEC6-953B-E768-04A94F25D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6" y="15970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9F022EC-7CA1-F3E5-27BA-6885459DF815}"/>
              </a:ext>
            </a:extLst>
          </p:cNvPr>
          <p:cNvSpPr txBox="1"/>
          <p:nvPr/>
        </p:nvSpPr>
        <p:spPr>
          <a:xfrm>
            <a:off x="6711884" y="3244334"/>
            <a:ext cx="24345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b="0" i="0" dirty="0">
                <a:effectLst/>
                <a:latin typeface="MentiText"/>
              </a:rPr>
              <a:t>Menti.com </a:t>
            </a:r>
          </a:p>
          <a:p>
            <a:r>
              <a:rPr lang="cs-CZ" sz="4000" b="1" i="0" dirty="0">
                <a:effectLst/>
                <a:latin typeface="MentiText"/>
              </a:rPr>
              <a:t>5103 8386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18764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B36F32-BFE4-9394-6DFF-26401704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Jak se ze společenského jevu stává sociální problém? </a:t>
            </a:r>
            <a:r>
              <a:rPr lang="cs-CZ" sz="1800" dirty="0"/>
              <a:t>(1 min brainstorming , vzpomeňte na teorie!)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7DB2AC-60E6-133E-6222-F108CBAB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900" dirty="0">
              <a:effectLst/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/>
            <a:endParaRPr lang="cs-CZ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E6185FD-0766-13FF-63A8-84B65A252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717" y="2891185"/>
            <a:ext cx="2267472" cy="287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2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447A0-2CF5-E015-B923-734FB658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D23BD-491F-E969-4918-E9D6BC821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ze společenského jevu stává sociální problém?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DEC87-4FA4-219E-1763-CF7BB9BC3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highlight>
                  <a:srgbClr val="008000"/>
                </a:highlight>
              </a:rPr>
              <a:t>Uznání: </a:t>
            </a:r>
            <a:r>
              <a:rPr lang="cs-CZ" dirty="0">
                <a:solidFill>
                  <a:srgbClr val="25A534"/>
                </a:solidFill>
              </a:rPr>
              <a:t>Sociální problém není totéž co „problém společnosti“.</a:t>
            </a:r>
          </a:p>
          <a:p>
            <a:endParaRPr lang="cs-CZ" dirty="0"/>
          </a:p>
          <a:p>
            <a:r>
              <a:rPr lang="cs-CZ" dirty="0">
                <a:highlight>
                  <a:srgbClr val="800080"/>
                </a:highlight>
              </a:rPr>
              <a:t>Udělený význam: </a:t>
            </a:r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Sociální problémy jsou </a:t>
            </a:r>
            <a:r>
              <a:rPr lang="cs-CZ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sociální konstrukce </a:t>
            </a:r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(někdo ho označil a přidělil mu význam, který se stal sdílený).</a:t>
            </a:r>
          </a:p>
          <a:p>
            <a:endParaRPr lang="cs-CZ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cs-CZ" dirty="0">
                <a:highlight>
                  <a:srgbClr val="00FFFF"/>
                </a:highlight>
              </a:rPr>
              <a:t>Hlas a rámce: </a:t>
            </a:r>
            <a:r>
              <a:rPr lang="cs-CZ" dirty="0">
                <a:solidFill>
                  <a:srgbClr val="00FFFF"/>
                </a:solidFill>
              </a:rPr>
              <a:t>Kdo rozhoduje, které problémy jsou „hodné řešení“? Kdo má hlas?</a:t>
            </a:r>
          </a:p>
          <a:p>
            <a:endParaRPr lang="cs-CZ" dirty="0"/>
          </a:p>
          <a:p>
            <a:r>
              <a:rPr lang="cs-CZ" dirty="0">
                <a:highlight>
                  <a:srgbClr val="00FF00"/>
                </a:highlight>
              </a:rPr>
              <a:t>Dynamika: </a:t>
            </a:r>
            <a:r>
              <a:rPr lang="cs-CZ" dirty="0">
                <a:solidFill>
                  <a:srgbClr val="66FF33"/>
                </a:solidFill>
              </a:rPr>
              <a:t>(ne)zviditelnění, „</a:t>
            </a:r>
            <a:r>
              <a:rPr lang="en-GB" noProof="0" dirty="0">
                <a:solidFill>
                  <a:srgbClr val="66FF33"/>
                </a:solidFill>
              </a:rPr>
              <a:t>claim making</a:t>
            </a:r>
            <a:r>
              <a:rPr lang="cs-CZ" dirty="0">
                <a:solidFill>
                  <a:srgbClr val="66FF33"/>
                </a:solidFill>
              </a:rPr>
              <a:t>“</a:t>
            </a:r>
          </a:p>
          <a:p>
            <a:endParaRPr lang="cs-CZ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54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myslí Prokop „slepými skvrnami“?</a:t>
            </a:r>
          </a:p>
        </p:txBody>
      </p:sp>
    </p:spTree>
    <p:extLst>
      <p:ext uri="{BB962C8B-B14F-4D97-AF65-F5344CB8AC3E}">
        <p14:creationId xmlns:p14="http://schemas.microsoft.com/office/powerpoint/2010/main" val="2526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3171</TotalTime>
  <Words>791</Words>
  <Application>Microsoft Office PowerPoint</Application>
  <PresentationFormat>Širokoúhlá obrazovka</PresentationFormat>
  <Paragraphs>82</Paragraphs>
  <Slides>23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MentiText</vt:lpstr>
      <vt:lpstr>Roboto</vt:lpstr>
      <vt:lpstr>Office Theme</vt:lpstr>
      <vt:lpstr>SOCIÁLNÍ PROBLÉMY </vt:lpstr>
      <vt:lpstr>Repete:  Co je to sociální problém?</vt:lpstr>
      <vt:lpstr>Co je to sociální problém?</vt:lpstr>
      <vt:lpstr>Jaký sociální problém podle vás Prokop nejlépe popsal?</vt:lpstr>
      <vt:lpstr>Jaký sociální problém považuje podle vás kniha Slepé skvrny za nejzávažnější?</vt:lpstr>
      <vt:lpstr>Jaký sociální problém naopak kniha přehlíží? </vt:lpstr>
      <vt:lpstr>Jak se ze společenského jevu stává sociální problém? (1 min brainstorming , vzpomeňte na teorie!)</vt:lpstr>
      <vt:lpstr>Jak se ze společenského jevu stává sociální problém? </vt:lpstr>
      <vt:lpstr>Co myslí Prokop „slepými skvrnami“?</vt:lpstr>
      <vt:lpstr>Které problémy zmíněné v knize už dnes společnost uznává? Respektive u kterých se to „uznání“ změnilo? Pozn.: První verze byla vydaná v roce 2019 </vt:lpstr>
      <vt:lpstr>Co jsou stále „slepé skvrny“ – tedy neuznané nebo přehlížené problémy?</vt:lpstr>
      <vt:lpstr>Jaké aktéry a rámce by bylo potřeba, aby se tyto jevy (slepé skvrny) dostaly na veřejnou a politickou agendu?</vt:lpstr>
      <vt:lpstr>Debata po menších skupinkách </vt:lpstr>
      <vt:lpstr>Prezentace výsledků</vt:lpstr>
      <vt:lpstr>Prezentace výsledků</vt:lpstr>
      <vt:lpstr>Jaké problémy pandemie ještě více vyhrotila?</vt:lpstr>
      <vt:lpstr>Jaké problémy zvýraznil příchod ukrajinských uprchlíků? (A co s tím?)</vt:lpstr>
      <vt:lpstr>Kapitola k migraci: Jaké jsou „naše“ židovsko-křesťanské a liberální hodnoty?  </vt:lpstr>
      <vt:lpstr>Jak jsme na tom v Česku s chudobou?</vt:lpstr>
      <vt:lpstr>Jak se díváte na možnost vyššího zdanění prázdných bytů?   Proč starší návrh Pirátů v Praze, počítat prázdné byty dle odběru energií, neprošel?</vt:lpstr>
      <vt:lpstr>Investice do vzdělání dětí z ekonomicky a sociálně deprivovaných oblastí se vrátí  7 - 10x, proč se to v Česku neděje?  </vt:lpstr>
      <vt:lpstr>Jaká ‘slepá skvrna’ české společnosti vám připadá nejvýznamnější dnes – v roce 2025?</vt:lpstr>
      <vt:lpstr>Děkuji za pozornost, příště máme hosta k tématu bydlení, podívejte se na doporučenou literaturu!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92</cp:revision>
  <cp:lastPrinted>2021-10-13T13:32:29Z</cp:lastPrinted>
  <dcterms:created xsi:type="dcterms:W3CDTF">2020-10-05T18:12:30Z</dcterms:created>
  <dcterms:modified xsi:type="dcterms:W3CDTF">2025-11-12T18:55:09Z</dcterms:modified>
</cp:coreProperties>
</file>