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60" r:id="rId3"/>
  </p:sldMasterIdLst>
  <p:notesMasterIdLst>
    <p:notesMasterId r:id="rId12"/>
  </p:notesMasterIdLst>
  <p:sldIdLst>
    <p:sldId id="256" r:id="rId4"/>
    <p:sldId id="259" r:id="rId5"/>
    <p:sldId id="260" r:id="rId6"/>
    <p:sldId id="261" r:id="rId7"/>
    <p:sldId id="262" r:id="rId8"/>
    <p:sldId id="263" r:id="rId9"/>
    <p:sldId id="264" r:id="rId10"/>
    <p:sldId id="258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1" d="100"/>
          <a:sy n="71" d="100"/>
        </p:scale>
        <p:origin x="90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2C329-54EE-43A6-925B-87446AA80002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E669E-E8BD-401E-9BA8-CA28FDB210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62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rázek 7"/>
          <p:cNvSpPr>
            <a:spLocks noGrp="1"/>
          </p:cNvSpPr>
          <p:nvPr>
            <p:ph type="pic" sz="quarter" idx="10"/>
          </p:nvPr>
        </p:nvSpPr>
        <p:spPr>
          <a:xfrm>
            <a:off x="2947986" y="5634946"/>
            <a:ext cx="5580718" cy="1152956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47985" y="5634947"/>
            <a:ext cx="5580720" cy="11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092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BB1D-8B0B-4830-AAD8-89140F704337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3975-1B71-4A2A-A63A-EB42B21061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241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BB1D-8B0B-4830-AAD8-89140F704337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3975-1B71-4A2A-A63A-EB42B21061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927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14C2-B630-474B-BEFD-15304798761E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3599-12D4-41C3-8157-ACAA0375AC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1644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14C2-B630-474B-BEFD-15304798761E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3599-12D4-41C3-8157-ACAA0375AC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7326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14C2-B630-474B-BEFD-15304798761E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3599-12D4-41C3-8157-ACAA0375AC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9736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14C2-B630-474B-BEFD-15304798761E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3599-12D4-41C3-8157-ACAA0375AC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5714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14C2-B630-474B-BEFD-15304798761E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3599-12D4-41C3-8157-ACAA0375AC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767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8021" y="2228108"/>
            <a:ext cx="10515600" cy="1325563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7" name="Zástupný symbol pro obrázek 6"/>
          <p:cNvSpPr>
            <a:spLocks noGrp="1"/>
          </p:cNvSpPr>
          <p:nvPr>
            <p:ph type="pic" sz="quarter" idx="10"/>
          </p:nvPr>
        </p:nvSpPr>
        <p:spPr>
          <a:xfrm>
            <a:off x="2649538" y="6110288"/>
            <a:ext cx="5767387" cy="6238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0"/>
          </a:p>
        </p:txBody>
      </p:sp>
      <p:pic>
        <p:nvPicPr>
          <p:cNvPr id="8" name="Obrázek 7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538" y="5612130"/>
            <a:ext cx="6084264" cy="1245870"/>
          </a:xfrm>
          <a:prstGeom prst="rect">
            <a:avLst/>
          </a:prstGeom>
        </p:spPr>
      </p:pic>
      <p:sp>
        <p:nvSpPr>
          <p:cNvPr id="10" name="Zástupný symbol pro text 9"/>
          <p:cNvSpPr>
            <a:spLocks noGrp="1"/>
          </p:cNvSpPr>
          <p:nvPr>
            <p:ph type="body" sz="quarter" idx="11" hasCustomPrompt="1"/>
          </p:nvPr>
        </p:nvSpPr>
        <p:spPr>
          <a:xfrm>
            <a:off x="5691499" y="214313"/>
            <a:ext cx="6246501" cy="888094"/>
          </a:xfrm>
        </p:spPr>
        <p:txBody>
          <a:bodyPr/>
          <a:lstStyle>
            <a:lvl1pPr marL="0" indent="0" algn="r">
              <a:buNone/>
              <a:defRPr lang="cs-CZ" sz="1100" smtClean="0">
                <a:effectLst/>
              </a:defRPr>
            </a:lvl1pPr>
          </a:lstStyle>
          <a:p>
            <a:r>
              <a:rPr lang="cs-CZ" sz="11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b="1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„Zvýšení kvality vzdělávání na UK a jeho relevance pro potřeby trhu práce-ESF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b="1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Reg. č. CZ.02.2.69/0.0/0.0/16_015/0002362“</a:t>
            </a:r>
            <a:r>
              <a:rPr lang="cs-CZ" sz="11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 financován z programu OP VVV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4077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14C2-B630-474B-BEFD-15304798761E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3599-12D4-41C3-8157-ACAA0375AC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4141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14C2-B630-474B-BEFD-15304798761E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3599-12D4-41C3-8157-ACAA0375AC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421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0111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14C2-B630-474B-BEFD-15304798761E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3599-12D4-41C3-8157-ACAA0375AC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232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14C2-B630-474B-BEFD-15304798761E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3599-12D4-41C3-8157-ACAA0375AC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3877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14C2-B630-474B-BEFD-15304798761E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3599-12D4-41C3-8157-ACAA0375AC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72916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16ACB-8917-478C-9706-C0B2DB088122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2F8A-DD6E-4C9C-8570-644D01DD4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52848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16ACB-8917-478C-9706-C0B2DB088122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2F8A-DD6E-4C9C-8570-644D01DD4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44609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16ACB-8917-478C-9706-C0B2DB088122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2F8A-DD6E-4C9C-8570-644D01DD4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267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16ACB-8917-478C-9706-C0B2DB088122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2F8A-DD6E-4C9C-8570-644D01DD4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26831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16ACB-8917-478C-9706-C0B2DB088122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2F8A-DD6E-4C9C-8570-644D01DD4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98189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10391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16ACB-8917-478C-9706-C0B2DB088122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2F8A-DD6E-4C9C-8570-644D01DD4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278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BB1D-8B0B-4830-AAD8-89140F704337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3975-1B71-4A2A-A63A-EB42B21061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039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16ACB-8917-478C-9706-C0B2DB088122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2F8A-DD6E-4C9C-8570-644D01DD4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6728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16ACB-8917-478C-9706-C0B2DB088122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2F8A-DD6E-4C9C-8570-644D01DD4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46249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16ACB-8917-478C-9706-C0B2DB088122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2F8A-DD6E-4C9C-8570-644D01DD4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167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16ACB-8917-478C-9706-C0B2DB088122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2F8A-DD6E-4C9C-8570-644D01DD4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99804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16ACB-8917-478C-9706-C0B2DB088122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2F8A-DD6E-4C9C-8570-644D01DD4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399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BB1D-8B0B-4830-AAD8-89140F704337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3975-1B71-4A2A-A63A-EB42B21061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015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BB1D-8B0B-4830-AAD8-89140F704337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3975-1B71-4A2A-A63A-EB42B21061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439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BB1D-8B0B-4830-AAD8-89140F704337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3975-1B71-4A2A-A63A-EB42B21061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4342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BB1D-8B0B-4830-AAD8-89140F704337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3975-1B71-4A2A-A63A-EB42B21061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986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BB1D-8B0B-4830-AAD8-89140F704337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3975-1B71-4A2A-A63A-EB42B21061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5464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BB1D-8B0B-4830-AAD8-89140F704337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3975-1B71-4A2A-A63A-EB42B21061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309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8BB1D-8B0B-4830-AAD8-89140F704337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D3975-1B71-4A2A-A63A-EB42B21061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7998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514C2-B630-474B-BEFD-15304798761E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23599-12D4-41C3-8157-ACAA0375AC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9095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16ACB-8917-478C-9706-C0B2DB088122}" type="datetimeFigureOut">
              <a:rPr lang="cs-CZ" smtClean="0"/>
              <a:t>27.10.2017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A2F8A-DD6E-4C9C-8570-644D01DD4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9921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cs.wikipedia.org/wiki/O%C4%8Dn%C3%AD_nerv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s://cs.wikipedia.org/wiki/Zrak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s.wikipedia.org/wiki/Nitroo%C4%8Dn%C3%AD_tekutina" TargetMode="External"/><Relationship Id="rId5" Type="http://schemas.openxmlformats.org/officeDocument/2006/relationships/hyperlink" Target="https://cs.wikipedia.org/wiki/Infek%C4%8Dn%C3%AD_onemocn%C4%9Bn%C3%AD" TargetMode="External"/><Relationship Id="rId4" Type="http://schemas.openxmlformats.org/officeDocument/2006/relationships/hyperlink" Target="https://cs.wikipedia.org/wiki/Nitroo%C4%8Dn%C3%AD_tla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species.wikimedia.org/wiki/File:Koeh-237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err="1" smtClean="0">
                <a:solidFill>
                  <a:srgbClr val="FF0000"/>
                </a:solidFill>
              </a:rPr>
              <a:t>Oftalmologica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i="1" dirty="0">
                <a:solidFill>
                  <a:srgbClr val="FF0000"/>
                </a:solidFill>
              </a:rPr>
              <a:t>d</a:t>
            </a:r>
            <a:r>
              <a:rPr lang="cs-CZ" i="1" dirty="0" smtClean="0">
                <a:solidFill>
                  <a:srgbClr val="FF0000"/>
                </a:solidFill>
              </a:rPr>
              <a:t>oc. PharmDr. Lenka Tůmová, CSc.</a:t>
            </a:r>
            <a:endParaRPr lang="cs-CZ" i="1" dirty="0">
              <a:solidFill>
                <a:srgbClr val="FF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927011" y="215660"/>
            <a:ext cx="5055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b="1" dirty="0"/>
              <a:t>Zvýšení kvality vzdělávání na UK a jeho relevance pro potřeby trhu práce-ESF</a:t>
            </a:r>
            <a:endParaRPr lang="cs-CZ" sz="1200" dirty="0"/>
          </a:p>
          <a:p>
            <a:pPr algn="r"/>
            <a:r>
              <a:rPr lang="cs-CZ" sz="1200" b="1" dirty="0"/>
              <a:t>Reg. č. </a:t>
            </a:r>
            <a:r>
              <a:rPr lang="cs-CZ" sz="1200" b="1" dirty="0" smtClean="0"/>
              <a:t>CZ.02.2.69/0.0/0.0/16_015/0002362</a:t>
            </a:r>
          </a:p>
          <a:p>
            <a:pPr algn="r"/>
            <a:endParaRPr lang="cs-CZ" sz="1200" b="1" dirty="0" smtClean="0"/>
          </a:p>
          <a:p>
            <a:pPr algn="r"/>
            <a:r>
              <a:rPr lang="cs-CZ" sz="1200" b="1" dirty="0" smtClean="0"/>
              <a:t>Projekt je financován z programu OP VVV</a:t>
            </a:r>
            <a:endParaRPr lang="cs-CZ" sz="1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72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-342900"/>
            <a:ext cx="12192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dirty="0" smtClean="0"/>
          </a:p>
          <a:p>
            <a:pPr algn="ctr"/>
            <a:r>
              <a:rPr lang="cs-CZ" sz="2800" b="1" dirty="0" smtClean="0">
                <a:solidFill>
                  <a:srgbClr val="FF0000"/>
                </a:solidFill>
              </a:rPr>
              <a:t>OFTALMOLOGICA</a:t>
            </a:r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 </a:t>
            </a:r>
            <a:r>
              <a:rPr lang="cs-CZ" sz="2000" b="1" u="sng" dirty="0" smtClean="0">
                <a:solidFill>
                  <a:srgbClr val="00B050"/>
                </a:solidFill>
              </a:rPr>
              <a:t>1. Léčba glaukomu</a:t>
            </a:r>
            <a:endParaRPr lang="cs-CZ" sz="2000" b="1" u="sng" dirty="0">
              <a:solidFill>
                <a:srgbClr val="00B050"/>
              </a:solidFill>
            </a:endParaRPr>
          </a:p>
          <a:p>
            <a:pPr>
              <a:spcBef>
                <a:spcPct val="0"/>
              </a:spcBef>
            </a:pPr>
            <a:r>
              <a:rPr lang="cs-CZ" b="1" dirty="0"/>
              <a:t>Glaukom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b="1" dirty="0" smtClean="0"/>
              <a:t>zelený </a:t>
            </a:r>
            <a:r>
              <a:rPr lang="cs-CZ" b="1" dirty="0"/>
              <a:t>zákal</a:t>
            </a:r>
            <a:r>
              <a:rPr lang="cs-CZ" dirty="0"/>
              <a:t>) </a:t>
            </a:r>
            <a:r>
              <a:rPr lang="cs-CZ" dirty="0" smtClean="0"/>
              <a:t>- typ </a:t>
            </a:r>
            <a:r>
              <a:rPr lang="cs-CZ" dirty="0"/>
              <a:t>poškození </a:t>
            </a:r>
            <a:r>
              <a:rPr lang="cs-CZ" dirty="0">
                <a:hlinkClick r:id="rId2" tooltip="Zrak"/>
              </a:rPr>
              <a:t>zraku</a:t>
            </a:r>
            <a:r>
              <a:rPr lang="cs-CZ" dirty="0"/>
              <a:t>, jehož podstatou je poškození </a:t>
            </a:r>
            <a:r>
              <a:rPr lang="cs-CZ" dirty="0">
                <a:hlinkClick r:id="rId3" tooltip="Oční nerv"/>
              </a:rPr>
              <a:t>očního nervu</a:t>
            </a:r>
            <a:r>
              <a:rPr lang="cs-CZ" dirty="0"/>
              <a:t>. </a:t>
            </a:r>
            <a:r>
              <a:rPr lang="cs-CZ" dirty="0" smtClean="0"/>
              <a:t>Nejčastěji vzniká jako následek vysokého </a:t>
            </a:r>
            <a:r>
              <a:rPr lang="cs-CZ" u="sng" dirty="0" smtClean="0">
                <a:solidFill>
                  <a:schemeClr val="accent1">
                    <a:lumMod val="75000"/>
                  </a:schemeClr>
                </a:solidFill>
                <a:hlinkClick r:id="rId4" tooltip="Nitrooční tlak"/>
              </a:rPr>
              <a:t>nitrooční tlak</a:t>
            </a:r>
            <a:r>
              <a:rPr lang="cs-CZ" u="sng" dirty="0" smtClean="0">
                <a:solidFill>
                  <a:schemeClr val="accent1">
                    <a:lumMod val="75000"/>
                  </a:schemeClr>
                </a:solidFill>
              </a:rPr>
              <a:t>u</a:t>
            </a:r>
            <a:r>
              <a:rPr lang="cs-CZ" dirty="0" smtClean="0"/>
              <a:t>, či </a:t>
            </a:r>
            <a:r>
              <a:rPr lang="cs-CZ" dirty="0">
                <a:hlinkClick r:id="rId5" tooltip="Infekční onemocnění"/>
              </a:rPr>
              <a:t>infekce</a:t>
            </a:r>
            <a:r>
              <a:rPr lang="cs-CZ" dirty="0"/>
              <a:t> přes poruchu regulace tvorby </a:t>
            </a:r>
            <a:r>
              <a:rPr lang="cs-CZ" dirty="0">
                <a:hlinkClick r:id="rId6" tooltip="Nitrooční tekutina"/>
              </a:rPr>
              <a:t>nitrooční tekutiny</a:t>
            </a:r>
            <a:r>
              <a:rPr lang="cs-CZ" dirty="0"/>
              <a:t> až po ucpání odtokových </a:t>
            </a:r>
            <a:r>
              <a:rPr lang="cs-CZ" dirty="0" smtClean="0"/>
              <a:t>kanálků.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cs-CZ" altLang="cs-CZ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Galanthamin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Získává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z kavkazského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podsněžníku - </a:t>
            </a:r>
            <a:r>
              <a:rPr lang="cs-CZ" altLang="cs-CZ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Galanthus</a:t>
            </a:r>
            <a:r>
              <a:rPr lang="cs-CZ" altLang="cs-CZ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woronowii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Náš domácí podsněžník bílý (</a:t>
            </a:r>
            <a:r>
              <a:rPr lang="cs-CZ" altLang="cs-CZ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Galanthus</a:t>
            </a:r>
            <a:r>
              <a:rPr lang="cs-CZ" altLang="cs-CZ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nivalis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sněženka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obsahuje jen stopové množství tohoto alkaloidu.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galanthamin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léčbě glaukomu. </a:t>
            </a: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Zužuje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zornice, zvyšuje sekreci žláz, zvyšuje tonus kosterního svalstva.</a:t>
            </a:r>
          </a:p>
        </p:txBody>
      </p:sp>
      <p:pic>
        <p:nvPicPr>
          <p:cNvPr id="3" name="Picture 6" descr="Galanthus%20woronowii%20small%20for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3" y="4150785"/>
            <a:ext cx="3929062" cy="236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09643" y="3658195"/>
            <a:ext cx="2720343" cy="264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1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Calabar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semen.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Kalabarové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semeno</a:t>
            </a:r>
          </a:p>
          <a:p>
            <a:pPr algn="ctr">
              <a:spcBef>
                <a:spcPct val="0"/>
              </a:spcBef>
            </a:pPr>
            <a:r>
              <a:rPr lang="cs-CZ" altLang="cs-CZ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Puchýřnatec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jedovatý.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Physostigma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venenosum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Fabaceae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Liana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domácí v tropické západní Africe. 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Plod je dřevnatý lusk obsahující semena.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semena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domorodým jazykem „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asara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sloužila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tzv. božím soudům, připravoval se z nich nápoj, který podán obžalovanému měl prokázat jeho vinu či nevinu.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alkaloidy </a:t>
            </a:r>
            <a:r>
              <a:rPr lang="cs-CZ" altLang="cs-C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fyzostigmin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geneserin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eseramin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fysovenin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aj.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Hlavní alkaloid </a:t>
            </a:r>
            <a:r>
              <a:rPr lang="cs-CZ" altLang="cs-C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fyzostigmin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obsah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semenech asi 0,15 %.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izolaci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fyzostigminu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Používá se v oftalmologii jako silné </a:t>
            </a:r>
            <a:r>
              <a:rPr lang="cs-CZ" alt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miotikum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snižuje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nitrooční tlak</a:t>
            </a:r>
            <a:r>
              <a:rPr lang="cs-CZ" altLang="cs-CZ" dirty="0" smtClean="0"/>
              <a:t>.</a:t>
            </a:r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sz="1600" dirty="0" smtClean="0"/>
          </a:p>
          <a:p>
            <a:pPr>
              <a:spcBef>
                <a:spcPct val="0"/>
              </a:spcBef>
            </a:pPr>
            <a:endParaRPr lang="cs-CZ" altLang="cs-CZ" sz="1600" dirty="0"/>
          </a:p>
          <a:p>
            <a:pPr>
              <a:spcBef>
                <a:spcPct val="0"/>
              </a:spcBef>
            </a:pPr>
            <a:endParaRPr lang="cs-CZ" altLang="cs-CZ" sz="1600" dirty="0" smtClean="0"/>
          </a:p>
          <a:p>
            <a:pPr>
              <a:spcBef>
                <a:spcPct val="0"/>
              </a:spcBef>
            </a:pPr>
            <a:endParaRPr lang="cs-CZ" altLang="cs-CZ" sz="1600" dirty="0"/>
          </a:p>
          <a:p>
            <a:pPr>
              <a:spcBef>
                <a:spcPct val="0"/>
              </a:spcBef>
            </a:pPr>
            <a:endParaRPr lang="cs-CZ" altLang="cs-CZ" sz="1600" dirty="0" smtClean="0"/>
          </a:p>
          <a:p>
            <a:pPr>
              <a:spcBef>
                <a:spcPct val="0"/>
              </a:spcBef>
            </a:pPr>
            <a:endParaRPr lang="cs-CZ" altLang="cs-CZ" sz="1600" dirty="0"/>
          </a:p>
          <a:p>
            <a:pPr>
              <a:spcBef>
                <a:spcPct val="0"/>
              </a:spcBef>
            </a:pPr>
            <a:endParaRPr lang="cs-CZ" altLang="cs-CZ" sz="1600" dirty="0"/>
          </a:p>
        </p:txBody>
      </p:sp>
      <p:pic>
        <p:nvPicPr>
          <p:cNvPr id="3" name="Picture 6" descr="250px-Koeh-237">
            <a:hlinkClick r:id="rId2" tooltip="Physostigma venenosum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644" y="2657475"/>
            <a:ext cx="2037456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6074" y="4369043"/>
            <a:ext cx="3000375" cy="230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79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7196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Jaborandi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folium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Jaborandový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list.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Pilocarpus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microphyllus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STAPF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 </a:t>
            </a:r>
            <a:r>
              <a:rPr lang="cs-CZ" sz="2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mrštnoplod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malolistý</a:t>
            </a:r>
            <a:r>
              <a:rPr 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</a:t>
            </a:r>
            <a:r>
              <a:rPr 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jaborandi</a:t>
            </a:r>
            <a:r>
              <a:rPr 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HOLMES - </a:t>
            </a:r>
            <a:r>
              <a:rPr lang="cs-CZ" sz="2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mrštnoplod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léčivý, 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P.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spicatus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ST.HIL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P.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racemosus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VAHL - </a:t>
            </a:r>
            <a:r>
              <a:rPr lang="cs-CZ" sz="2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mrštnoplod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hroznovitý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pennatilolius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LEMAIRE - </a:t>
            </a:r>
            <a:r>
              <a:rPr lang="cs-CZ" sz="2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mrštnoplod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peřenolistý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Rutaceae</a:t>
            </a:r>
            <a:endParaRPr lang="cs-CZ" sz="2000" b="1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Strom - Jižní 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Amerika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Droga</a:t>
            </a: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Jednotlivé lístky lichozpeřených listů, přípustné všechny druhy s obsahem pilokarpinu. Obsah skladováním klesá.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Obsah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0,5-1 %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alkaloidů - </a:t>
            </a:r>
            <a:r>
              <a:rPr lang="cs-CZ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pilokarin</a:t>
            </a:r>
            <a:r>
              <a:rPr lang="cs-CZ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stereoizomery - 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isopilokarpin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isopilosin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třísloviny, silice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Použití: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Výhradně k izolaci pilokarpinu.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Parasympatomimetikum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Léčba glaukomu (snížení nitroočního tlaku), diaforetikum, v 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terapii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nepoužívá.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ČL </a:t>
            </a: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2009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Pilocarpini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hydrochloridum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Pilocarpini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nitras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2" y="4972051"/>
            <a:ext cx="2514601" cy="157908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9261" y="4770992"/>
            <a:ext cx="2305050" cy="19812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3859" y="3486150"/>
            <a:ext cx="4082377" cy="306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630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2680"/>
            <a:ext cx="1205865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 rulíku, kořen rulíku</a:t>
            </a:r>
          </a:p>
          <a:p>
            <a:pPr algn="ctr">
              <a:spcBef>
                <a:spcPct val="0"/>
              </a:spcBef>
            </a:pP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Belladonnae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folium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radix). </a:t>
            </a:r>
          </a:p>
          <a:p>
            <a:pPr algn="ctr">
              <a:spcBef>
                <a:spcPct val="0"/>
              </a:spcBef>
            </a:pPr>
            <a:r>
              <a:rPr lang="cs-CZ" altLang="cs-CZ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Rulík zlomocný. </a:t>
            </a:r>
            <a:r>
              <a:rPr lang="cs-CZ" altLang="cs-CZ" sz="2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Atropa</a:t>
            </a:r>
            <a:r>
              <a:rPr lang="cs-CZ" altLang="cs-CZ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belladonna</a:t>
            </a:r>
            <a:r>
              <a:rPr lang="cs-CZ" altLang="cs-CZ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Solanaceae</a:t>
            </a:r>
            <a:r>
              <a:rPr lang="cs-CZ" altLang="cs-CZ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Vytrvalá bylina, domácí ve střední a jižní Evropě.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listy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mají nejvyšší obsah alkaloidů  koncem června a v červenci (tvorba plodů), 2. sklizeň na podzim.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Kořeny se získávají na podzim z 3-letých rostlin.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listech -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L-hyoscyamin</a:t>
            </a:r>
            <a:r>
              <a:rPr lang="cs-CZ" altLang="cs-C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atropin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čerstvém materiálu jen ve stopách, ale tvoří se během extrakce alkaloidů. </a:t>
            </a: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kořenech převažuje také hyoscyamin, vyskytuje se zde i atropin, skopolamin,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apoatropin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belladonnin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spasmolytikum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mydriatikum, antiemetikum, při parkinsonismu.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Atropin v malých dávkách povzbuzuje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CNS.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Většina atropinu dnes připravována synteticky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Rulík zlomocný (Atropa bella-donna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91"/>
          <a:stretch>
            <a:fillRect/>
          </a:stretch>
        </p:blipFill>
        <p:spPr bwMode="auto">
          <a:xfrm>
            <a:off x="8356601" y="3771900"/>
            <a:ext cx="3059112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Strukt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12" y="5367992"/>
            <a:ext cx="192405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atrop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349" y="4468812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01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" y="967766"/>
            <a:ext cx="1219199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Hammamelis</a:t>
            </a:r>
            <a:r>
              <a:rPr lang="cs-CZ" alt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virginiana</a:t>
            </a:r>
            <a:r>
              <a:rPr lang="cs-CZ" altLang="cs-CZ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Hammamelidaceae</a:t>
            </a:r>
            <a:r>
              <a:rPr lang="cs-CZ" alt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strom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nebo keř, pěstovaný i u nás (původ sever. Amerika)</a:t>
            </a:r>
          </a:p>
          <a:p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Sběr na podzim, rychlé sušení, dovoz z USA</a:t>
            </a:r>
          </a:p>
          <a:p>
            <a:endParaRPr lang="cs-CZ" altLang="cs-CZ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Listy se sbírají v létě a suší se na vzduchu, ve stínu, aby se uchovalo původní zbarvení. Řidčeji se používá také kůra,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Cortex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hamamelidis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Obsah:</a:t>
            </a:r>
            <a:r>
              <a:rPr lang="cs-CZ" altLang="cs-C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hydrol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tříslovin - </a:t>
            </a:r>
            <a:r>
              <a:rPr lang="cs-CZ" altLang="cs-C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- </a:t>
            </a:r>
            <a:r>
              <a:rPr lang="cs-CZ" altLang="cs-CZ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 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</a:t>
            </a:r>
            <a:r>
              <a:rPr lang="cs-CZ" altLang="cs-C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</a:t>
            </a:r>
            <a:r>
              <a:rPr lang="cs-CZ" altLang="cs-CZ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hamamelitanin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cs-CZ" alt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flavonoidy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silice</a:t>
            </a:r>
            <a:endParaRPr lang="cs-CZ" altLang="cs-CZ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endParaRPr lang="cs-CZ" altLang="cs-CZ" b="1" u="sng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Použití</a:t>
            </a: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 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Ke zmírnění problému se suchým okem</a:t>
            </a:r>
          </a:p>
          <a:p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 výtažky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drogy ve formě mastí a čípků jako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antihemeroidikum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(AVIRIL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H)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>
              <a:buFontTx/>
              <a:buChar char="-"/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v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kosmetice k přípravě adstringent. pleť. vod</a:t>
            </a:r>
          </a:p>
          <a:p>
            <a:pPr>
              <a:buFontTx/>
              <a:buChar char="-"/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cs-CZ" alt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venotonikum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záněty žil, křečové žíly, záněty kůže, na rány</a:t>
            </a:r>
          </a:p>
          <a:p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2009 (min. 3% tříslovin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14300" y="1"/>
            <a:ext cx="12077699" cy="967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Hamamelidis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folium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cortex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out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ramunculus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destilatum</a:t>
            </a: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Destilát listu a kůry nebo větviček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hamamelu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3075" y="3199622"/>
            <a:ext cx="2466975" cy="277255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3149" y="4585898"/>
            <a:ext cx="2809876" cy="198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359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363" y="4486276"/>
            <a:ext cx="3338512" cy="216861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0" y="1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Myrtilli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fructus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recens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borůvkový plod čerstvý</a:t>
            </a:r>
            <a:r>
              <a:rPr lang="cs-CZ" altLang="cs-CZ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altLang="cs-CZ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Vaccinium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myrtillus,L</a:t>
            </a:r>
            <a:r>
              <a:rPr lang="cs-CZ" alt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borůvka černá, 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Vacciniaceae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0" y="828675"/>
            <a:ext cx="12192000" cy="6075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Plody,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čerstvé nebo zmražené.</a:t>
            </a:r>
            <a:endParaRPr lang="cs-CZ" altLang="cs-CZ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altLang="cs-CZ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Obsah: 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0,5 %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anthokyany</a:t>
            </a:r>
            <a:r>
              <a:rPr lang="cs-CZ" altLang="cs-C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aglykony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delfinidinem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malvidinem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cyanidinem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peoninem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petunidinem</a:t>
            </a:r>
            <a:r>
              <a:rPr lang="cs-CZ" altLang="cs-C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flavonoidy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(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hyperosid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kvercitrin),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volné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kyseliny,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pektin</a:t>
            </a: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altLang="cs-CZ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 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 izolaci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anthokyanů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Anthokyany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stimulují regeneraci očního barviva rhodopsinu. </a:t>
            </a:r>
          </a:p>
          <a:p>
            <a:pPr>
              <a:lnSpc>
                <a:spcPct val="90000"/>
              </a:lnSpc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Podporují vidění za šera, adaptaci na šero po oslnění, prevence stařeckých degenerativních změn, </a:t>
            </a:r>
          </a:p>
          <a:p>
            <a:pPr>
              <a:lnSpc>
                <a:spcPct val="90000"/>
              </a:lnSpc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zpomalení tvorby šedého zákalu.</a:t>
            </a:r>
          </a:p>
          <a:p>
            <a:pPr>
              <a:lnSpc>
                <a:spcPct val="90000"/>
              </a:lnSpc>
            </a:pPr>
            <a:endParaRPr lang="cs-CZ" altLang="cs-CZ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</a:t>
            </a: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 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Myrtilli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fructus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recens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Borůvkový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plod čerstvý</a:t>
            </a:r>
          </a:p>
          <a:p>
            <a:pPr>
              <a:lnSpc>
                <a:spcPct val="90000"/>
              </a:lnSpc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čerstvý nebo zmrazený zralý plod druhu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Vaccinium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myrtillus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Myrtilli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fructus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recentis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extractum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siccum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rafinatum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normatum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Extrakt z čerstvého borůvkového plodu suchý,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čištěný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standardizovaný </a:t>
            </a: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(32,4-39,6 % </a:t>
            </a:r>
            <a:r>
              <a:rPr lang="cs-CZ" alt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anthokyanidinů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Myrtilli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fructus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siccus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altLang="cs-CZ" b="1" i="1" dirty="0" smtClean="0">
              <a:solidFill>
                <a:srgbClr val="FF5050"/>
              </a:solidFill>
            </a:endParaRPr>
          </a:p>
          <a:p>
            <a:pPr>
              <a:lnSpc>
                <a:spcPct val="90000"/>
              </a:lnSpc>
            </a:pPr>
            <a:endParaRPr lang="cs-CZ" altLang="cs-CZ" b="1" i="1" dirty="0">
              <a:solidFill>
                <a:srgbClr val="FF5050"/>
              </a:solidFill>
            </a:endParaRPr>
          </a:p>
          <a:p>
            <a:pPr>
              <a:lnSpc>
                <a:spcPct val="90000"/>
              </a:lnSpc>
            </a:pPr>
            <a:endParaRPr lang="cs-CZ" altLang="cs-CZ" b="1" i="1" dirty="0" smtClean="0">
              <a:solidFill>
                <a:srgbClr val="FF5050"/>
              </a:solidFill>
            </a:endParaRPr>
          </a:p>
          <a:p>
            <a:pPr>
              <a:lnSpc>
                <a:spcPct val="90000"/>
              </a:lnSpc>
            </a:pPr>
            <a:endParaRPr lang="cs-CZ" altLang="cs-CZ" b="1" i="1" dirty="0">
              <a:solidFill>
                <a:srgbClr val="FF5050"/>
              </a:solidFill>
            </a:endParaRPr>
          </a:p>
          <a:p>
            <a:pPr>
              <a:lnSpc>
                <a:spcPct val="90000"/>
              </a:lnSpc>
            </a:pPr>
            <a:endParaRPr lang="cs-CZ" altLang="cs-CZ" b="1" i="1" dirty="0" smtClean="0">
              <a:solidFill>
                <a:srgbClr val="FF5050"/>
              </a:solidFill>
            </a:endParaRPr>
          </a:p>
          <a:p>
            <a:pPr>
              <a:lnSpc>
                <a:spcPct val="90000"/>
              </a:lnSpc>
            </a:pPr>
            <a:endParaRPr lang="cs-CZ" altLang="cs-CZ" b="1" i="1" dirty="0">
              <a:solidFill>
                <a:srgbClr val="FF5050"/>
              </a:solidFill>
            </a:endParaRPr>
          </a:p>
        </p:txBody>
      </p:sp>
      <p:pic>
        <p:nvPicPr>
          <p:cNvPr id="4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224" y="3112680"/>
            <a:ext cx="3186113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547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5317" y="2672692"/>
            <a:ext cx="10515600" cy="1532727"/>
          </a:xfrm>
        </p:spPr>
        <p:txBody>
          <a:bodyPr>
            <a:spAutoFit/>
          </a:bodyPr>
          <a:lstStyle/>
          <a:p>
            <a:pPr algn="ctr"/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Vytvořeno v rámci projektu: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„Zvýšení kvality vzdělávání na UK a jeho relevance pro potřeby trhu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práce-ESF </a:t>
            </a:r>
            <a:r>
              <a:rPr lang="cs-CZ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č. CZ.02.2.69/0.0/0.0/16_015/0002362“,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který je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financován z programu OP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VVV.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70018165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kt-ESF-prezentace.pptx" id="{F170BB1A-45C2-4766-ACB7-E0F1ECE4725F}" vid="{A48992AD-DD33-4D80-95E4-45A0C87319B6}"/>
    </a:ext>
  </a:extLst>
</a:theme>
</file>

<file path=ppt/theme/theme2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kt-ESF-prezentace.pptx" id="{F170BB1A-45C2-4766-ACB7-E0F1ECE4725F}" vid="{5D784388-CFF1-430D-A5C9-A8D3A4E8F8EB}"/>
    </a:ext>
  </a:extLst>
</a:theme>
</file>

<file path=ppt/theme/theme3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kt-ESF-prezentace.pptx" id="{F170BB1A-45C2-4766-ACB7-E0F1ECE4725F}" vid="{F4F93563-9556-47A0-A909-911D9E6E2FCC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Projekt-ESF-prezentace</Template>
  <TotalTime>13</TotalTime>
  <Words>380</Words>
  <Application>Microsoft Office PowerPoint</Application>
  <PresentationFormat>Širokoúhlá obrazovka</PresentationFormat>
  <Paragraphs>117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Motiv Office</vt:lpstr>
      <vt:lpstr>1_Vlastní návrh</vt:lpstr>
      <vt:lpstr>Vlastní návrh</vt:lpstr>
      <vt:lpstr>Oftalmologica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Vytvořeno v rámci projektu: „Zvýšení kvality vzdělávání na UK a jeho relevance pro potřeby trhu práce-ESF Reg. č. CZ.02.2.69/0.0/0.0/16_015/0002362“, který je financován z programu OP VVV. </vt:lpstr>
    </vt:vector>
  </TitlesOfParts>
  <Company>Univ. Karlova v Praze, Farmaceutická fakulta v 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Oftalmologica</dc:title>
  <dc:creator>Rudolf Vrabec</dc:creator>
  <cp:lastModifiedBy>Rudolf Vrabec</cp:lastModifiedBy>
  <cp:revision>2</cp:revision>
  <dcterms:created xsi:type="dcterms:W3CDTF">2017-10-27T11:57:08Z</dcterms:created>
  <dcterms:modified xsi:type="dcterms:W3CDTF">2017-10-27T12:10:18Z</dcterms:modified>
</cp:coreProperties>
</file>