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73" r:id="rId8"/>
    <p:sldId id="274" r:id="rId9"/>
    <p:sldId id="262" r:id="rId10"/>
    <p:sldId id="267" r:id="rId11"/>
    <p:sldId id="263" r:id="rId12"/>
    <p:sldId id="268" r:id="rId13"/>
    <p:sldId id="264" r:id="rId14"/>
    <p:sldId id="265" r:id="rId15"/>
    <p:sldId id="266" r:id="rId16"/>
    <p:sldId id="269" r:id="rId17"/>
    <p:sldId id="272" r:id="rId18"/>
    <p:sldId id="270" r:id="rId19"/>
    <p:sldId id="271" r:id="rId2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76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805DB9-8EB2-4CA1-8DA4-1C9D9E1055D1}" type="datetimeFigureOut">
              <a:rPr lang="cs-CZ" smtClean="0"/>
              <a:t>14.10.2024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DE7B29-7818-45E1-B403-BDB161A5CB8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6757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DE7B29-7818-45E1-B403-BDB161A5CB87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97299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14.10.2024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14.10.2024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14.10.2024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14.10.2024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14.10.2024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14.10.2024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14.10.2024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14.10.2024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14.10.2024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14.10.2024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14.10.2024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14.10.2024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mgh.de/mgh_ss_rer_germ_36_2/index.htm#page/113/mode/1up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arlima.net/mp/odorico_da_pordenone.html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E01921C0-5E4F-4808-9040-FD65B239E7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6" y="-46253"/>
            <a:ext cx="9144000" cy="4346448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27584" y="4126110"/>
            <a:ext cx="7772400" cy="1470025"/>
          </a:xfrm>
        </p:spPr>
        <p:txBody>
          <a:bodyPr>
            <a:normAutofit/>
          </a:bodyPr>
          <a:lstStyle/>
          <a:p>
            <a:r>
              <a:rPr lang="cs-CZ" sz="3200" b="1"/>
              <a:t>První „české“ cestopisy.</a:t>
            </a:r>
            <a:br>
              <a:rPr lang="cs-CZ" sz="3200" b="1" dirty="0"/>
            </a:br>
            <a:r>
              <a:rPr lang="cs-CZ" sz="3200" b="1" dirty="0" err="1"/>
              <a:t>Odorico</a:t>
            </a:r>
            <a:r>
              <a:rPr lang="cs-CZ" sz="3200" b="1" dirty="0"/>
              <a:t> z </a:t>
            </a:r>
            <a:r>
              <a:rPr lang="cs-CZ" sz="3200" b="1" dirty="0" err="1"/>
              <a:t>Pordenone</a:t>
            </a:r>
            <a:r>
              <a:rPr lang="cs-CZ" sz="3200" b="1" dirty="0"/>
              <a:t> a rytíř Václav z Čech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5445224"/>
            <a:ext cx="6400800" cy="720080"/>
          </a:xfrm>
        </p:spPr>
        <p:txBody>
          <a:bodyPr>
            <a:normAutofit/>
          </a:bodyPr>
          <a:lstStyle/>
          <a:p>
            <a:r>
              <a:rPr lang="cs-CZ" dirty="0"/>
              <a:t>PVP Cestopisy </a:t>
            </a:r>
            <a:r>
              <a:rPr lang="cs-CZ"/>
              <a:t>českého středověku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0B0869-413F-4FF7-AE82-04C12568C7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DC016C1-EE44-4CF9-AD1F-82A537B1E4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2530624" cy="4525963"/>
          </a:xfrm>
        </p:spPr>
        <p:txBody>
          <a:bodyPr/>
          <a:lstStyle/>
          <a:p>
            <a:r>
              <a:rPr lang="cs-CZ" sz="2200" dirty="0"/>
              <a:t>Brno, MZK, </a:t>
            </a:r>
            <a:r>
              <a:rPr lang="cs-CZ" sz="2200" dirty="0" err="1"/>
              <a:t>Mk</a:t>
            </a:r>
            <a:r>
              <a:rPr lang="cs-CZ" sz="2200" dirty="0"/>
              <a:t> 29, </a:t>
            </a:r>
            <a:r>
              <a:rPr lang="cs-CZ" sz="2200" dirty="0" err="1"/>
              <a:t>fol</a:t>
            </a:r>
            <a:r>
              <a:rPr lang="cs-CZ" sz="2200" dirty="0"/>
              <a:t>. 57v</a:t>
            </a:r>
            <a:r>
              <a:rPr lang="cs-CZ" dirty="0"/>
              <a:t> 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09804CEA-CD22-4FC8-A798-AD16FB85EA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7087" y="0"/>
            <a:ext cx="57769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32062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Václav z Čech – cesta do Anglie (počátek 15. století)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sz="2200" dirty="0"/>
              <a:t>Praha, KMK, </a:t>
            </a:r>
            <a:r>
              <a:rPr lang="cs-CZ" sz="2200" dirty="0" err="1"/>
              <a:t>rkp</a:t>
            </a:r>
            <a:r>
              <a:rPr lang="cs-CZ" sz="2200" dirty="0"/>
              <a:t>. H15 „</a:t>
            </a:r>
            <a:r>
              <a:rPr lang="cs-CZ" sz="2200" i="1" dirty="0"/>
              <a:t> Liber </a:t>
            </a:r>
            <a:r>
              <a:rPr lang="cs-CZ" sz="2200" i="1" dirty="0" err="1"/>
              <a:t>Wenceslai</a:t>
            </a:r>
            <a:r>
              <a:rPr lang="cs-CZ" sz="2200" i="1" dirty="0"/>
              <a:t> </a:t>
            </a:r>
            <a:r>
              <a:rPr lang="cs-CZ" sz="2200" i="1" dirty="0" err="1"/>
              <a:t>militis</a:t>
            </a:r>
            <a:r>
              <a:rPr lang="cs-CZ" sz="2200" i="1" dirty="0"/>
              <a:t>“, </a:t>
            </a:r>
            <a:r>
              <a:rPr lang="cs-CZ" sz="2200" dirty="0" err="1"/>
              <a:t>fol</a:t>
            </a:r>
            <a:r>
              <a:rPr lang="cs-CZ" sz="2200" dirty="0"/>
              <a:t>. 90r-99v; jinak </a:t>
            </a:r>
            <a:r>
              <a:rPr lang="cs-CZ" sz="2200" dirty="0" err="1"/>
              <a:t>fol</a:t>
            </a:r>
            <a:r>
              <a:rPr lang="cs-CZ" sz="2200" dirty="0"/>
              <a:t>. 1r-89v </a:t>
            </a:r>
            <a:r>
              <a:rPr lang="cs-CZ" sz="2200" i="1" dirty="0"/>
              <a:t>Liber </a:t>
            </a:r>
            <a:r>
              <a:rPr lang="cs-CZ" sz="2200" i="1" dirty="0" err="1"/>
              <a:t>Kalilae</a:t>
            </a:r>
            <a:r>
              <a:rPr lang="cs-CZ" sz="2200" i="1" dirty="0"/>
              <a:t> </a:t>
            </a:r>
            <a:r>
              <a:rPr lang="cs-CZ" sz="2200" i="1" dirty="0" err="1"/>
              <a:t>et</a:t>
            </a:r>
            <a:r>
              <a:rPr lang="cs-CZ" sz="2200" i="1" dirty="0"/>
              <a:t> </a:t>
            </a:r>
            <a:r>
              <a:rPr lang="cs-CZ" sz="2200" i="1" dirty="0" err="1"/>
              <a:t>Dimnae</a:t>
            </a:r>
            <a:r>
              <a:rPr lang="cs-CZ" sz="2200" dirty="0"/>
              <a:t> </a:t>
            </a:r>
            <a:r>
              <a:rPr lang="cs-CZ" sz="2200" dirty="0" err="1"/>
              <a:t>Raymonda</a:t>
            </a:r>
            <a:r>
              <a:rPr lang="cs-CZ" sz="2200" dirty="0"/>
              <a:t> z </a:t>
            </a:r>
            <a:r>
              <a:rPr lang="cs-CZ" sz="2200" dirty="0" err="1"/>
              <a:t>Béziers</a:t>
            </a:r>
            <a:endParaRPr lang="cs-CZ" sz="2200" dirty="0"/>
          </a:p>
          <a:p>
            <a:r>
              <a:rPr lang="cs-CZ" sz="2200" dirty="0"/>
              <a:t>Michael Van </a:t>
            </a:r>
            <a:r>
              <a:rPr lang="cs-CZ" sz="2200" dirty="0" err="1"/>
              <a:t>Dussen</a:t>
            </a:r>
            <a:r>
              <a:rPr lang="cs-CZ" sz="2200" dirty="0"/>
              <a:t>, A </a:t>
            </a:r>
            <a:r>
              <a:rPr lang="cs-CZ" sz="2200" dirty="0" err="1"/>
              <a:t>Late</a:t>
            </a:r>
            <a:r>
              <a:rPr lang="cs-CZ" sz="2200" dirty="0"/>
              <a:t> Medieval </a:t>
            </a:r>
            <a:r>
              <a:rPr lang="cs-CZ" sz="2200" dirty="0" err="1"/>
              <a:t>Itinerary</a:t>
            </a:r>
            <a:r>
              <a:rPr lang="cs-CZ" sz="2200" dirty="0"/>
              <a:t> to </a:t>
            </a:r>
            <a:r>
              <a:rPr lang="cs-CZ" sz="2200" dirty="0" err="1"/>
              <a:t>England</a:t>
            </a:r>
            <a:r>
              <a:rPr lang="cs-CZ" sz="2200" dirty="0"/>
              <a:t>, </a:t>
            </a:r>
            <a:r>
              <a:rPr lang="nl-NL" sz="2200" i="1" dirty="0"/>
              <a:t>Mediaeval Studies </a:t>
            </a:r>
            <a:r>
              <a:rPr lang="nl-NL" sz="2200" dirty="0"/>
              <a:t>76 (2014</a:t>
            </a:r>
            <a:r>
              <a:rPr lang="nl-NL" sz="2200"/>
              <a:t>): </a:t>
            </a:r>
            <a:r>
              <a:rPr lang="cs-CZ" sz="2200"/>
              <a:t>s. </a:t>
            </a:r>
            <a:r>
              <a:rPr lang="nl-NL" sz="2200"/>
              <a:t>275-</a:t>
            </a:r>
            <a:r>
              <a:rPr lang="cs-CZ" sz="2200"/>
              <a:t>2</a:t>
            </a:r>
            <a:r>
              <a:rPr lang="nl-NL" sz="2200"/>
              <a:t>96</a:t>
            </a:r>
            <a:endParaRPr lang="cs-CZ" sz="2200"/>
          </a:p>
          <a:p>
            <a:r>
              <a:rPr lang="cs-CZ" sz="2200"/>
              <a:t>Michal Suchý, The Golde Book of the Knight Wenceslas: Travelling, Piety and Diplomacy in Late-Medieval Europe, in: </a:t>
            </a:r>
            <a:r>
              <a:rPr lang="cs-CZ" sz="2200" i="1"/>
              <a:t>England and Bohemia in the Age of Chaucer</a:t>
            </a:r>
            <a:r>
              <a:rPr lang="cs-CZ" sz="2200"/>
              <a:t>, ed. Peter Brown – Jan Čermák, Woodbridge, s. 55–82</a:t>
            </a:r>
            <a:endParaRPr lang="cs-CZ" sz="2200" dirty="0"/>
          </a:p>
        </p:txBody>
      </p:sp>
      <p:pic>
        <p:nvPicPr>
          <p:cNvPr id="5" name="Picture 2" descr="Amazon.com: From England to Bohemia: Heresy And Communication In ...">
            <a:extLst>
              <a:ext uri="{FF2B5EF4-FFF2-40B4-BE49-F238E27FC236}">
                <a16:creationId xmlns:a16="http://schemas.microsoft.com/office/drawing/2014/main" id="{A919BE55-B359-44EF-ACE5-5884763534ED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580669"/>
            <a:ext cx="2849036" cy="4281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AE86ED-D824-4895-B435-750BE73E1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5199" y="1760332"/>
            <a:ext cx="7517549" cy="643421"/>
          </a:xfrm>
        </p:spPr>
        <p:txBody>
          <a:bodyPr>
            <a:normAutofit fontScale="90000"/>
          </a:bodyPr>
          <a:lstStyle/>
          <a:p>
            <a:r>
              <a:rPr lang="cs-CZ" sz="2100" b="1">
                <a:solidFill>
                  <a:srgbClr val="FFFFFF"/>
                </a:solidFill>
              </a:rPr>
              <a:t>Soupis rukopisů KMK v Praze, ed. Ant. Podlaha, Praha 1922, s. 127-128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2C93980D-0930-497D-850D-6710F1F3AB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6759" y="2716530"/>
            <a:ext cx="4115741" cy="3254834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F09020B1-E0E3-4916-AA20-5B2F7F2E0E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6340" y="3109912"/>
            <a:ext cx="3954780" cy="2052638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5AEC0956-DFC3-4CDB-9A88-41A7ACC32447}"/>
              </a:ext>
            </a:extLst>
          </p:cNvPr>
          <p:cNvSpPr txBox="1"/>
          <p:nvPr/>
        </p:nvSpPr>
        <p:spPr>
          <a:xfrm>
            <a:off x="827584" y="1078223"/>
            <a:ext cx="72171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Antonín Podlaha, </a:t>
            </a:r>
            <a:r>
              <a:rPr lang="cs-CZ" i="1" dirty="0"/>
              <a:t>Soupis rukopisů metropolitní kapitoly pražské</a:t>
            </a:r>
            <a:r>
              <a:rPr lang="cs-CZ" dirty="0"/>
              <a:t>, Praha 1922</a:t>
            </a:r>
          </a:p>
        </p:txBody>
      </p:sp>
    </p:spTree>
    <p:extLst>
      <p:ext uri="{BB962C8B-B14F-4D97-AF65-F5344CB8AC3E}">
        <p14:creationId xmlns:p14="http://schemas.microsoft.com/office/powerpoint/2010/main" val="6386577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294050"/>
            <a:ext cx="9144000" cy="583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0"/>
            <a:ext cx="4475175" cy="6725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9425" y="720725"/>
            <a:ext cx="8185150" cy="541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AB0E0CA3-E205-455C-BA96-B7F841BB9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238F3A0-6D29-44DC-BD11-51A3C0EA65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algn="l"/>
            <a:r>
              <a:rPr lang="cs-CZ" sz="1800" b="0" i="0" u="none" strike="noStrike" baseline="0" dirty="0">
                <a:latin typeface="Times New Roman" panose="02020603050405020304" pitchFamily="18" charset="0"/>
              </a:rPr>
              <a:t>Et </a:t>
            </a:r>
            <a:r>
              <a:rPr lang="cs-CZ" sz="1800" b="0" i="0" u="none" strike="noStrike" baseline="0" dirty="0" err="1">
                <a:latin typeface="Times New Roman" panose="02020603050405020304" pitchFamily="18" charset="0"/>
              </a:rPr>
              <a:t>est</a:t>
            </a:r>
            <a:r>
              <a:rPr lang="cs-CZ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cs-CZ" sz="1800" b="0" i="0" u="none" strike="noStrike" baseline="0" dirty="0" err="1">
                <a:latin typeface="Times New Roman" panose="02020603050405020304" pitchFamily="18" charset="0"/>
              </a:rPr>
              <a:t>unum</a:t>
            </a:r>
            <a:r>
              <a:rPr lang="cs-CZ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cs-CZ" sz="1800" b="0" i="0" u="none" strike="noStrike" baseline="0" dirty="0" err="1">
                <a:latin typeface="Times New Roman" panose="02020603050405020304" pitchFamily="18" charset="0"/>
              </a:rPr>
              <a:t>claustrum</a:t>
            </a:r>
            <a:r>
              <a:rPr lang="cs-CZ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cs-CZ" sz="1800" b="0" i="0" u="none" strike="noStrike" baseline="0" dirty="0" err="1">
                <a:latin typeface="Times New Roman" panose="02020603050405020304" pitchFamily="18" charset="0"/>
              </a:rPr>
              <a:t>Veismostr</a:t>
            </a:r>
            <a:r>
              <a:rPr lang="cs-CZ" sz="1800" b="0" i="0" u="none" strike="noStrike" baseline="0" dirty="0">
                <a:latin typeface="Times New Roman" panose="02020603050405020304" pitchFamily="18" charset="0"/>
              </a:rPr>
              <a:t>: </a:t>
            </a:r>
            <a:r>
              <a:rPr lang="cs-CZ" sz="1800" b="0" i="0" u="none" strike="noStrike" baseline="0" dirty="0" err="1">
                <a:latin typeface="Times New Roman" panose="02020603050405020304" pitchFamily="18" charset="0"/>
              </a:rPr>
              <a:t>ibi</a:t>
            </a:r>
            <a:r>
              <a:rPr lang="cs-CZ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cs-CZ" sz="1800" b="0" i="0" u="none" strike="noStrike" baseline="0" dirty="0" err="1">
                <a:latin typeface="Times New Roman" panose="02020603050405020304" pitchFamily="18" charset="0"/>
              </a:rPr>
              <a:t>est</a:t>
            </a:r>
            <a:r>
              <a:rPr lang="cs-CZ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cs-CZ" sz="1800" b="0" i="0" u="none" strike="noStrike" baseline="0" dirty="0" err="1">
                <a:latin typeface="Times New Roman" panose="02020603050405020304" pitchFamily="18" charset="0"/>
              </a:rPr>
              <a:t>sepulcrum</a:t>
            </a:r>
            <a:r>
              <a:rPr lang="cs-CZ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cs-CZ" sz="1800" b="0" i="0" u="none" strike="noStrike" baseline="0" dirty="0" err="1">
                <a:latin typeface="Times New Roman" panose="02020603050405020304" pitchFamily="18" charset="0"/>
              </a:rPr>
              <a:t>pulcrum</a:t>
            </a:r>
            <a:r>
              <a:rPr lang="cs-CZ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cs-CZ" sz="1800" b="0" i="0" u="none" strike="noStrike" baseline="0" dirty="0" err="1">
                <a:latin typeface="Times New Roman" panose="02020603050405020304" pitchFamily="18" charset="0"/>
              </a:rPr>
              <a:t>aureum</a:t>
            </a:r>
            <a:r>
              <a:rPr lang="cs-CZ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cs-CZ" sz="1800" b="0" i="0" u="none" strike="noStrike" baseline="0" dirty="0" err="1">
                <a:latin typeface="Times New Roman" panose="02020603050405020304" pitchFamily="18" charset="0"/>
              </a:rPr>
              <a:t>beati</a:t>
            </a:r>
            <a:r>
              <a:rPr lang="cs-CZ" sz="1800" b="0" i="0" u="none" strike="noStrike" baseline="0" dirty="0">
                <a:latin typeface="Times New Roman" panose="02020603050405020304" pitchFamily="18" charset="0"/>
              </a:rPr>
              <a:t> Edwardi et </a:t>
            </a:r>
            <a:r>
              <a:rPr lang="cs-CZ" sz="1800" b="0" i="0" u="none" strike="noStrike" baseline="0" dirty="0" err="1">
                <a:latin typeface="Times New Roman" panose="02020603050405020304" pitchFamily="18" charset="0"/>
              </a:rPr>
              <a:t>alia</a:t>
            </a:r>
            <a:r>
              <a:rPr lang="cs-CZ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cs-CZ" sz="1800" b="0" i="0" u="none" strike="noStrike" baseline="0" dirty="0" err="1">
                <a:latin typeface="Times New Roman" panose="02020603050405020304" pitchFamily="18" charset="0"/>
              </a:rPr>
              <a:t>multa</a:t>
            </a:r>
            <a:r>
              <a:rPr lang="cs-CZ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cs-CZ" sz="1800" b="0" i="0" u="none" strike="noStrike" baseline="0" dirty="0" err="1">
                <a:latin typeface="Times New Roman" panose="02020603050405020304" pitchFamily="18" charset="0"/>
              </a:rPr>
              <a:t>sepulcra</a:t>
            </a:r>
            <a:r>
              <a:rPr lang="cs-CZ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cs-CZ" sz="1800" b="0" i="0" u="none" strike="noStrike" baseline="0" dirty="0" err="1">
                <a:latin typeface="Times New Roman" panose="02020603050405020304" pitchFamily="18" charset="0"/>
              </a:rPr>
              <a:t>regum</a:t>
            </a:r>
            <a:r>
              <a:rPr lang="cs-CZ" sz="1800" b="0" i="0" u="none" strike="noStrike" baseline="0" dirty="0">
                <a:latin typeface="Times New Roman" panose="02020603050405020304" pitchFamily="18" charset="0"/>
              </a:rPr>
              <a:t> et </a:t>
            </a:r>
            <a:r>
              <a:rPr lang="cs-CZ" sz="1800" b="0" i="0" u="none" strike="noStrike" baseline="0" dirty="0" err="1">
                <a:latin typeface="Times New Roman" panose="02020603050405020304" pitchFamily="18" charset="0"/>
              </a:rPr>
              <a:t>reginarum</a:t>
            </a:r>
            <a:r>
              <a:rPr lang="cs-CZ" sz="1800" b="0" i="0" u="none" strike="noStrike" baseline="0" dirty="0">
                <a:latin typeface="Times New Roman" panose="02020603050405020304" pitchFamily="18" charset="0"/>
              </a:rPr>
              <a:t>, et </a:t>
            </a:r>
            <a:r>
              <a:rPr lang="cs-CZ" sz="1800" b="0" i="0" u="none" strike="noStrike" baseline="0" dirty="0" err="1">
                <a:latin typeface="Times New Roman" panose="02020603050405020304" pitchFamily="18" charset="0"/>
              </a:rPr>
              <a:t>specialiter</a:t>
            </a:r>
            <a:r>
              <a:rPr lang="cs-CZ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cs-CZ" sz="1800" b="0" i="0" u="none" strike="noStrike" baseline="0" dirty="0" err="1">
                <a:latin typeface="Times New Roman" panose="02020603050405020304" pitchFamily="18" charset="0"/>
              </a:rPr>
              <a:t>sepulcrum</a:t>
            </a:r>
            <a:r>
              <a:rPr lang="cs-CZ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cs-CZ" sz="1800" b="0" i="0" u="none" strike="noStrike" baseline="0" dirty="0" err="1">
                <a:latin typeface="Times New Roman" panose="02020603050405020304" pitchFamily="18" charset="0"/>
              </a:rPr>
              <a:t>Regine</a:t>
            </a:r>
            <a:r>
              <a:rPr lang="cs-CZ" sz="1800" b="0" i="0" u="none" strike="noStrike" baseline="0" dirty="0">
                <a:latin typeface="Times New Roman" panose="02020603050405020304" pitchFamily="18" charset="0"/>
              </a:rPr>
              <a:t> Anne, </a:t>
            </a:r>
            <a:r>
              <a:rPr lang="cs-CZ" sz="1800" b="0" i="0" u="none" strike="noStrike" baseline="0" dirty="0" err="1">
                <a:latin typeface="Times New Roman" panose="02020603050405020304" pitchFamily="18" charset="0"/>
              </a:rPr>
              <a:t>que</a:t>
            </a:r>
            <a:r>
              <a:rPr lang="cs-CZ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cs-CZ" sz="1800" b="0" i="0" u="none" strike="noStrike" baseline="0" dirty="0" err="1">
                <a:latin typeface="Times New Roman" panose="02020603050405020304" pitchFamily="18" charset="0"/>
              </a:rPr>
              <a:t>fuit</a:t>
            </a:r>
            <a:r>
              <a:rPr lang="cs-CZ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cs-CZ" sz="1800" b="0" i="0" u="none" strike="noStrike" baseline="0" dirty="0" err="1">
                <a:latin typeface="Times New Roman" panose="02020603050405020304" pitchFamily="18" charset="0"/>
              </a:rPr>
              <a:t>filia</a:t>
            </a:r>
            <a:r>
              <a:rPr lang="cs-CZ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cs-CZ" sz="1800" b="0" i="0" u="none" strike="noStrike" baseline="0" dirty="0" err="1">
                <a:latin typeface="Times New Roman" panose="02020603050405020304" pitchFamily="18" charset="0"/>
              </a:rPr>
              <a:t>Inperatoris</a:t>
            </a:r>
            <a:r>
              <a:rPr lang="cs-CZ" sz="1800" b="0" i="0" u="none" strike="noStrike" baseline="0" dirty="0">
                <a:latin typeface="Times New Roman" panose="02020603050405020304" pitchFamily="18" charset="0"/>
              </a:rPr>
              <a:t> Karoli </a:t>
            </a:r>
            <a:r>
              <a:rPr lang="cs-CZ" sz="1800" b="0" i="0" u="none" strike="noStrike" baseline="0" dirty="0" err="1">
                <a:latin typeface="Times New Roman" panose="02020603050405020304" pitchFamily="18" charset="0"/>
              </a:rPr>
              <a:t>IIII</a:t>
            </a:r>
            <a:r>
              <a:rPr lang="cs-CZ" sz="1800" b="0" i="0" u="none" strike="noStrike" baseline="30000" dirty="0" err="1">
                <a:latin typeface="Times New Roman" panose="02020603050405020304" pitchFamily="18" charset="0"/>
              </a:rPr>
              <a:t>ti</a:t>
            </a:r>
            <a:r>
              <a:rPr lang="cs-CZ" sz="1800" b="0" i="0" u="none" strike="noStrike" baseline="0" dirty="0">
                <a:latin typeface="Times New Roman" panose="02020603050405020304" pitchFamily="18" charset="0"/>
              </a:rPr>
              <a:t> et </a:t>
            </a:r>
            <a:r>
              <a:rPr lang="cs-CZ" sz="1800" b="0" i="0" u="none" strike="noStrike" baseline="0" dirty="0" err="1">
                <a:latin typeface="Times New Roman" panose="02020603050405020304" pitchFamily="18" charset="0"/>
              </a:rPr>
              <a:t>Boemie</a:t>
            </a:r>
            <a:r>
              <a:rPr lang="cs-CZ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cs-CZ" sz="1800" b="0" i="0" u="none" strike="noStrike" baseline="0" dirty="0" err="1">
                <a:latin typeface="Times New Roman" panose="02020603050405020304" pitchFamily="18" charset="0"/>
              </a:rPr>
              <a:t>regis</a:t>
            </a:r>
            <a:r>
              <a:rPr lang="cs-CZ" sz="1800" b="0" i="0" u="none" strike="noStrike" baseline="0" dirty="0">
                <a:latin typeface="Times New Roman" panose="02020603050405020304" pitchFamily="18" charset="0"/>
              </a:rPr>
              <a:t>; et </a:t>
            </a:r>
            <a:r>
              <a:rPr lang="cs-CZ" sz="1800" b="0" i="0" u="none" strike="noStrike" baseline="0" dirty="0" err="1">
                <a:latin typeface="Times New Roman" panose="02020603050405020304" pitchFamily="18" charset="0"/>
              </a:rPr>
              <a:t>ibi</a:t>
            </a:r>
            <a:r>
              <a:rPr lang="cs-CZ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cs-CZ" sz="1800" b="0" i="0" u="none" strike="noStrike" baseline="0" dirty="0" err="1">
                <a:latin typeface="Times New Roman" panose="02020603050405020304" pitchFamily="18" charset="0"/>
              </a:rPr>
              <a:t>sunt</a:t>
            </a:r>
            <a:r>
              <a:rPr lang="cs-CZ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cs-CZ" sz="1800" b="0" i="0" u="none" strike="noStrike" baseline="0" dirty="0" err="1">
                <a:latin typeface="Times New Roman" panose="02020603050405020304" pitchFamily="18" charset="0"/>
              </a:rPr>
              <a:t>epitaphia</a:t>
            </a:r>
            <a:r>
              <a:rPr lang="cs-CZ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pt-BR" sz="1800" b="0" i="0" u="none" strike="noStrike" baseline="0" dirty="0">
                <a:latin typeface="Times New Roman" panose="02020603050405020304" pitchFamily="18" charset="0"/>
              </a:rPr>
              <a:t>multa, que superius sunt scripta in isto sexte</a:t>
            </a:r>
            <a:r>
              <a:rPr lang="cs-CZ" sz="1800" b="0" i="0" u="none" strike="noStrike" baseline="0" dirty="0" err="1">
                <a:latin typeface="Times New Roman" panose="02020603050405020304" pitchFamily="18" charset="0"/>
              </a:rPr>
              <a:t>rn</a:t>
            </a:r>
            <a:r>
              <a:rPr lang="pt-BR" sz="1800" b="0" i="0" u="none" strike="noStrike" baseline="0" dirty="0">
                <a:latin typeface="Times New Roman" panose="02020603050405020304" pitchFamily="18" charset="0"/>
              </a:rPr>
              <a:t>o.</a:t>
            </a:r>
            <a:endParaRPr lang="cs-CZ" sz="1800" b="0" i="0" u="none" strike="noStrike" baseline="0" dirty="0">
              <a:latin typeface="Times New Roman" panose="02020603050405020304" pitchFamily="18" charset="0"/>
            </a:endParaRPr>
          </a:p>
          <a:p>
            <a:pPr marL="0" indent="0" algn="l">
              <a:buNone/>
            </a:pPr>
            <a:r>
              <a:rPr lang="cs-CZ" sz="1800" dirty="0">
                <a:latin typeface="Times New Roman" panose="02020603050405020304" pitchFamily="18" charset="0"/>
              </a:rPr>
              <a:t>(Praha, KMK, H 15, </a:t>
            </a:r>
            <a:r>
              <a:rPr lang="cs-CZ" sz="1800" dirty="0" err="1">
                <a:latin typeface="Times New Roman" panose="02020603050405020304" pitchFamily="18" charset="0"/>
              </a:rPr>
              <a:t>fol</a:t>
            </a:r>
            <a:r>
              <a:rPr lang="cs-CZ" sz="1800" dirty="0">
                <a:latin typeface="Times New Roman" panose="02020603050405020304" pitchFamily="18" charset="0"/>
              </a:rPr>
              <a:t>. 92v)</a:t>
            </a:r>
            <a:endParaRPr lang="en-US" dirty="0"/>
          </a:p>
        </p:txBody>
      </p:sp>
      <p:pic>
        <p:nvPicPr>
          <p:cNvPr id="2" name="Obrázek 1" descr="Obsah obrázku dřevěné, staré, dřevo&#10;&#10;Popis byl vytvořen automaticky">
            <a:extLst>
              <a:ext uri="{FF2B5EF4-FFF2-40B4-BE49-F238E27FC236}">
                <a16:creationId xmlns:a16="http://schemas.microsoft.com/office/drawing/2014/main" id="{144804B9-8864-4B00-9F4D-6BE28A803E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222" r="39477" b="-2"/>
          <a:stretch/>
        </p:blipFill>
        <p:spPr>
          <a:xfrm>
            <a:off x="4648200" y="1600200"/>
            <a:ext cx="4038600" cy="45259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659331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81BA11-025E-46CF-9C11-EC14B5C52C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/>
              <a:t>Popis katedrály sv. Jakuba v Londýně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2999E76-7837-4B86-999E-D4857855F6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200" dirty="0"/>
              <a:t>Možný zdroj: existující průvodce, jako např. London, BL, </a:t>
            </a:r>
            <a:r>
              <a:rPr lang="cs-CZ" sz="2200" dirty="0" err="1"/>
              <a:t>Harley</a:t>
            </a:r>
            <a:r>
              <a:rPr lang="cs-CZ" sz="2200" dirty="0"/>
              <a:t>, 565, </a:t>
            </a:r>
            <a:r>
              <a:rPr lang="cs-CZ" sz="2200" dirty="0" err="1"/>
              <a:t>fol</a:t>
            </a:r>
            <a:r>
              <a:rPr lang="cs-CZ" sz="2200" dirty="0"/>
              <a:t>. </a:t>
            </a:r>
            <a:r>
              <a:rPr lang="cs-CZ" sz="2200"/>
              <a:t>2r-9r (</a:t>
            </a:r>
            <a:r>
              <a:rPr lang="en-US" sz="2200" dirty="0"/>
              <a:t>'tablet' hanging in St Paul's Cathedral near the tomb of John of Gaunt</a:t>
            </a:r>
            <a:r>
              <a:rPr lang="cs-CZ" sz="2200" dirty="0"/>
              <a:t> and </a:t>
            </a:r>
            <a:r>
              <a:rPr lang="cs-CZ" sz="2200" dirty="0" err="1"/>
              <a:t>of</a:t>
            </a:r>
            <a:r>
              <a:rPr lang="cs-CZ" sz="2200" dirty="0"/>
              <a:t> Roger Niger)</a:t>
            </a:r>
          </a:p>
          <a:p>
            <a:endParaRPr lang="cs-CZ" sz="2200" dirty="0"/>
          </a:p>
          <a:p>
            <a:r>
              <a:rPr lang="cs-CZ" sz="2200" dirty="0"/>
              <a:t>K tématu tabulí viz Zdeňka Hledíková, „</a:t>
            </a:r>
            <a:r>
              <a:rPr lang="cs-CZ" sz="2200" dirty="0" err="1"/>
              <a:t>Tabulae</a:t>
            </a:r>
            <a:r>
              <a:rPr lang="cs-CZ" sz="2200" dirty="0"/>
              <a:t>, </a:t>
            </a:r>
            <a:r>
              <a:rPr lang="cs-CZ" sz="2200" dirty="0" err="1"/>
              <a:t>Tabulae</a:t>
            </a:r>
            <a:r>
              <a:rPr lang="cs-CZ" sz="2200" dirty="0"/>
              <a:t> </a:t>
            </a:r>
            <a:r>
              <a:rPr lang="cs-CZ" sz="2200" dirty="0" err="1"/>
              <a:t>ecclesiae</a:t>
            </a:r>
            <a:r>
              <a:rPr lang="cs-CZ" sz="2200" dirty="0"/>
              <a:t>“, Studie o rukopisech 39 (2009), s. 9-32</a:t>
            </a:r>
          </a:p>
        </p:txBody>
      </p:sp>
    </p:spTree>
    <p:extLst>
      <p:ext uri="{BB962C8B-B14F-4D97-AF65-F5344CB8AC3E}">
        <p14:creationId xmlns:p14="http://schemas.microsoft.com/office/powerpoint/2010/main" val="39461677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86F4057E-4EDD-43CC-8EEA-D2F988D0E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1EFABF4C-2C8E-480B-AEBB-DEB1A68EB4F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l"/>
            <a:r>
              <a:rPr lang="cs-CZ" sz="1800" b="0" i="0" u="none" strike="noStrike" baseline="0" dirty="0">
                <a:latin typeface="Times New Roman" panose="02020603050405020304" pitchFamily="18" charset="0"/>
              </a:rPr>
              <a:t>[92v] Et </a:t>
            </a:r>
            <a:r>
              <a:rPr lang="cs-CZ" sz="1800" b="0" i="0" u="none" strike="noStrike" baseline="0" dirty="0" err="1">
                <a:latin typeface="Times New Roman" panose="02020603050405020304" pitchFamily="18" charset="0"/>
              </a:rPr>
              <a:t>habentur</a:t>
            </a:r>
            <a:r>
              <a:rPr lang="cs-CZ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cs-CZ" sz="1800" b="0" i="0" u="none" strike="noStrike" baseline="0" dirty="0" err="1">
                <a:latin typeface="Times New Roman" panose="02020603050405020304" pitchFamily="18" charset="0"/>
              </a:rPr>
              <a:t>due</a:t>
            </a:r>
            <a:r>
              <a:rPr lang="cs-CZ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cs-CZ" sz="1800" b="0" i="0" u="none" strike="noStrike" baseline="0" dirty="0" err="1">
                <a:latin typeface="Times New Roman" panose="02020603050405020304" pitchFamily="18" charset="0"/>
              </a:rPr>
              <a:t>turres</a:t>
            </a:r>
            <a:r>
              <a:rPr lang="cs-CZ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cs-CZ" sz="1800" b="0" i="0" u="none" strike="noStrike" baseline="0" dirty="0" err="1">
                <a:latin typeface="Times New Roman" panose="02020603050405020304" pitchFamily="18" charset="0"/>
              </a:rPr>
              <a:t>circa</a:t>
            </a:r>
            <a:r>
              <a:rPr lang="cs-CZ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cs-CZ" sz="1800" b="0" i="0" u="none" strike="noStrike" baseline="0" dirty="0" err="1">
                <a:latin typeface="Times New Roman" panose="02020603050405020304" pitchFamily="18" charset="0"/>
              </a:rPr>
              <a:t>beatam</a:t>
            </a:r>
            <a:r>
              <a:rPr lang="cs-CZ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cs-CZ" sz="1800" b="0" i="0" u="none" strike="noStrike" baseline="0" dirty="0" err="1">
                <a:latin typeface="Times New Roman" panose="02020603050405020304" pitchFamily="18" charset="0"/>
              </a:rPr>
              <a:t>Virginem</a:t>
            </a:r>
            <a:r>
              <a:rPr lang="cs-CZ" sz="1800" b="0" i="0" u="none" strike="noStrike" baseline="0" dirty="0">
                <a:latin typeface="Times New Roman" panose="02020603050405020304" pitchFamily="18" charset="0"/>
              </a:rPr>
              <a:t>; in una </a:t>
            </a:r>
            <a:r>
              <a:rPr lang="cs-CZ" sz="1800" b="0" i="0" u="none" strike="noStrike" baseline="0" dirty="0" err="1">
                <a:latin typeface="Times New Roman" panose="02020603050405020304" pitchFamily="18" charset="0"/>
              </a:rPr>
              <a:t>sunt</a:t>
            </a:r>
            <a:r>
              <a:rPr lang="cs-CZ" sz="1800" b="0" i="0" u="none" strike="noStrike" baseline="0" dirty="0">
                <a:latin typeface="Times New Roman" panose="02020603050405020304" pitchFamily="18" charset="0"/>
              </a:rPr>
              <a:t> gradus </a:t>
            </a:r>
            <a:r>
              <a:rPr lang="cs-CZ" sz="1800" b="0" i="0" u="none" strike="noStrike" baseline="0" dirty="0" err="1">
                <a:latin typeface="Times New Roman" panose="02020603050405020304" pitchFamily="18" charset="0"/>
              </a:rPr>
              <a:t>ccc</a:t>
            </a:r>
            <a:r>
              <a:rPr lang="cs-CZ" sz="1800" b="0" i="0" u="none" strike="noStrike" baseline="0" dirty="0">
                <a:latin typeface="Times New Roman" panose="02020603050405020304" pitchFamily="18" charset="0"/>
              </a:rPr>
              <a:t> et </a:t>
            </a:r>
            <a:r>
              <a:rPr lang="cs-CZ" sz="1800" b="0" i="0" u="none" strike="noStrike" baseline="0" dirty="0" err="1">
                <a:latin typeface="Times New Roman" panose="02020603050405020304" pitchFamily="18" charset="0"/>
              </a:rPr>
              <a:t>lviiii</a:t>
            </a:r>
            <a:endParaRPr lang="cs-CZ" sz="1800" b="0" i="0" u="none" strike="noStrike" baseline="0" dirty="0">
              <a:latin typeface="Times New Roman" panose="02020603050405020304" pitchFamily="18" charset="0"/>
            </a:endParaRPr>
          </a:p>
          <a:p>
            <a:pPr marL="0" indent="0" algn="l">
              <a:buNone/>
            </a:pPr>
            <a:r>
              <a:rPr lang="cs-CZ" sz="1800" dirty="0">
                <a:latin typeface="Times New Roman" panose="02020603050405020304" pitchFamily="18" charset="0"/>
              </a:rPr>
              <a:t>(van </a:t>
            </a:r>
            <a:r>
              <a:rPr lang="cs-CZ" sz="1800" dirty="0" err="1">
                <a:latin typeface="Times New Roman" panose="02020603050405020304" pitchFamily="18" charset="0"/>
              </a:rPr>
              <a:t>Dussen</a:t>
            </a:r>
            <a:r>
              <a:rPr lang="cs-CZ" sz="1800" dirty="0">
                <a:latin typeface="Times New Roman" panose="02020603050405020304" pitchFamily="18" charset="0"/>
              </a:rPr>
              <a:t>, </a:t>
            </a:r>
            <a:r>
              <a:rPr lang="cs-CZ" sz="1800" i="1" dirty="0">
                <a:latin typeface="Times New Roman" panose="02020603050405020304" pitchFamily="18" charset="0"/>
              </a:rPr>
              <a:t>A Late Medieval </a:t>
            </a:r>
            <a:r>
              <a:rPr lang="cs-CZ" sz="1800" i="1" dirty="0" err="1">
                <a:latin typeface="Times New Roman" panose="02020603050405020304" pitchFamily="18" charset="0"/>
              </a:rPr>
              <a:t>Itinerary</a:t>
            </a:r>
            <a:r>
              <a:rPr lang="cs-CZ" sz="1800" dirty="0">
                <a:latin typeface="Times New Roman" panose="02020603050405020304" pitchFamily="18" charset="0"/>
              </a:rPr>
              <a:t>, s. 291)</a:t>
            </a:r>
            <a:endParaRPr lang="cs-CZ" dirty="0"/>
          </a:p>
        </p:txBody>
      </p:sp>
      <p:pic>
        <p:nvPicPr>
          <p:cNvPr id="8" name="Zástupný obsah 7">
            <a:extLst>
              <a:ext uri="{FF2B5EF4-FFF2-40B4-BE49-F238E27FC236}">
                <a16:creationId xmlns:a16="http://schemas.microsoft.com/office/drawing/2014/main" id="{7EF76DDA-2A93-491E-92DB-7E57F9D49ED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33413" y="1660872"/>
            <a:ext cx="4038600" cy="3993583"/>
          </a:xfrm>
        </p:spPr>
      </p:pic>
      <p:pic>
        <p:nvPicPr>
          <p:cNvPr id="1026" name="Picture 2" descr="Notre-Dame de Paris is still alive - Airbnb">
            <a:extLst>
              <a:ext uri="{FF2B5EF4-FFF2-40B4-BE49-F238E27FC236}">
                <a16:creationId xmlns:a16="http://schemas.microsoft.com/office/drawing/2014/main" id="{31B475DA-A968-47BE-BF3B-F34C282D16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627" y="3657664"/>
            <a:ext cx="4291373" cy="2202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18726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86F4057E-4EDD-43CC-8EEA-D2F988D0E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1EFABF4C-2C8E-480B-AEBB-DEB1A68EB4F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l"/>
            <a:r>
              <a:rPr lang="cs-CZ" sz="1800" b="0" i="0" u="none" strike="noStrike" baseline="0" dirty="0">
                <a:latin typeface="Times New Roman" panose="02020603050405020304" pitchFamily="18" charset="0"/>
              </a:rPr>
              <a:t>[92v] Et </a:t>
            </a:r>
            <a:r>
              <a:rPr lang="cs-CZ" sz="1800" b="0" i="0" u="none" strike="noStrike" baseline="0" dirty="0" err="1">
                <a:latin typeface="Times New Roman" panose="02020603050405020304" pitchFamily="18" charset="0"/>
              </a:rPr>
              <a:t>habentur</a:t>
            </a:r>
            <a:r>
              <a:rPr lang="cs-CZ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cs-CZ" sz="1800" b="0" i="0" u="none" strike="noStrike" baseline="0" dirty="0" err="1">
                <a:latin typeface="Times New Roman" panose="02020603050405020304" pitchFamily="18" charset="0"/>
              </a:rPr>
              <a:t>due</a:t>
            </a:r>
            <a:r>
              <a:rPr lang="cs-CZ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cs-CZ" sz="1800" b="0" i="0" u="none" strike="noStrike" baseline="0" dirty="0" err="1">
                <a:latin typeface="Times New Roman" panose="02020603050405020304" pitchFamily="18" charset="0"/>
              </a:rPr>
              <a:t>turres</a:t>
            </a:r>
            <a:r>
              <a:rPr lang="cs-CZ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cs-CZ" sz="1800" b="0" i="0" u="none" strike="noStrike" baseline="0" dirty="0" err="1">
                <a:latin typeface="Times New Roman" panose="02020603050405020304" pitchFamily="18" charset="0"/>
              </a:rPr>
              <a:t>circa</a:t>
            </a:r>
            <a:r>
              <a:rPr lang="cs-CZ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cs-CZ" sz="1800" b="0" i="0" u="none" strike="noStrike" baseline="0" dirty="0" err="1">
                <a:latin typeface="Times New Roman" panose="02020603050405020304" pitchFamily="18" charset="0"/>
              </a:rPr>
              <a:t>beatam</a:t>
            </a:r>
            <a:r>
              <a:rPr lang="cs-CZ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cs-CZ" sz="1800" b="0" i="0" u="none" strike="noStrike" baseline="0" dirty="0" err="1">
                <a:latin typeface="Times New Roman" panose="02020603050405020304" pitchFamily="18" charset="0"/>
              </a:rPr>
              <a:t>Virginem</a:t>
            </a:r>
            <a:r>
              <a:rPr lang="cs-CZ" sz="1800" b="0" i="0" u="none" strike="noStrike" baseline="0" dirty="0">
                <a:latin typeface="Times New Roman" panose="02020603050405020304" pitchFamily="18" charset="0"/>
              </a:rPr>
              <a:t>; in una </a:t>
            </a:r>
            <a:r>
              <a:rPr lang="cs-CZ" sz="1800" b="0" i="0" u="none" strike="noStrike" baseline="0" dirty="0" err="1">
                <a:latin typeface="Times New Roman" panose="02020603050405020304" pitchFamily="18" charset="0"/>
              </a:rPr>
              <a:t>sunt</a:t>
            </a:r>
            <a:r>
              <a:rPr lang="cs-CZ" sz="1800" b="0" i="0" u="none" strike="noStrike" baseline="0" dirty="0">
                <a:latin typeface="Times New Roman" panose="02020603050405020304" pitchFamily="18" charset="0"/>
              </a:rPr>
              <a:t> gradus </a:t>
            </a:r>
            <a:r>
              <a:rPr lang="cs-CZ" sz="1800" b="0" i="0" u="none" strike="noStrike" baseline="0" dirty="0" err="1">
                <a:latin typeface="Times New Roman" panose="02020603050405020304" pitchFamily="18" charset="0"/>
              </a:rPr>
              <a:t>ccc</a:t>
            </a:r>
            <a:r>
              <a:rPr lang="cs-CZ" sz="1800" b="0" i="0" u="none" strike="noStrike" baseline="0" dirty="0">
                <a:latin typeface="Times New Roman" panose="02020603050405020304" pitchFamily="18" charset="0"/>
              </a:rPr>
              <a:t> et </a:t>
            </a:r>
            <a:r>
              <a:rPr lang="cs-CZ" sz="1800" b="0" i="0" u="none" strike="noStrike" baseline="0" dirty="0" err="1">
                <a:latin typeface="Times New Roman" panose="02020603050405020304" pitchFamily="18" charset="0"/>
              </a:rPr>
              <a:t>lviiii</a:t>
            </a:r>
            <a:endParaRPr lang="cs-CZ" sz="1800" b="0" i="0" u="none" strike="noStrike" baseline="0" dirty="0">
              <a:latin typeface="Times New Roman" panose="02020603050405020304" pitchFamily="18" charset="0"/>
            </a:endParaRPr>
          </a:p>
          <a:p>
            <a:pPr marL="0" indent="0" algn="l">
              <a:buNone/>
            </a:pPr>
            <a:r>
              <a:rPr lang="cs-CZ" sz="1800" dirty="0">
                <a:latin typeface="Times New Roman" panose="02020603050405020304" pitchFamily="18" charset="0"/>
              </a:rPr>
              <a:t>(van </a:t>
            </a:r>
            <a:r>
              <a:rPr lang="cs-CZ" sz="1800" dirty="0" err="1">
                <a:latin typeface="Times New Roman" panose="02020603050405020304" pitchFamily="18" charset="0"/>
              </a:rPr>
              <a:t>Dussen</a:t>
            </a:r>
            <a:r>
              <a:rPr lang="cs-CZ" sz="1800" dirty="0">
                <a:latin typeface="Times New Roman" panose="02020603050405020304" pitchFamily="18" charset="0"/>
              </a:rPr>
              <a:t>, </a:t>
            </a:r>
            <a:r>
              <a:rPr lang="cs-CZ" sz="1800" i="1" dirty="0">
                <a:latin typeface="Times New Roman" panose="02020603050405020304" pitchFamily="18" charset="0"/>
              </a:rPr>
              <a:t>A Late Medieval </a:t>
            </a:r>
            <a:r>
              <a:rPr lang="cs-CZ" sz="1800" i="1" dirty="0" err="1">
                <a:latin typeface="Times New Roman" panose="02020603050405020304" pitchFamily="18" charset="0"/>
              </a:rPr>
              <a:t>Itinerary</a:t>
            </a:r>
            <a:r>
              <a:rPr lang="cs-CZ" sz="1800" dirty="0">
                <a:latin typeface="Times New Roman" panose="02020603050405020304" pitchFamily="18" charset="0"/>
              </a:rPr>
              <a:t>, s. 291)</a:t>
            </a:r>
            <a:endParaRPr lang="cs-CZ" dirty="0"/>
          </a:p>
        </p:txBody>
      </p:sp>
      <p:pic>
        <p:nvPicPr>
          <p:cNvPr id="8" name="Zástupný obsah 7">
            <a:extLst>
              <a:ext uri="{FF2B5EF4-FFF2-40B4-BE49-F238E27FC236}">
                <a16:creationId xmlns:a16="http://schemas.microsoft.com/office/drawing/2014/main" id="{7EF76DDA-2A93-491E-92DB-7E57F9D49ED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33413" y="1660872"/>
            <a:ext cx="4038600" cy="3993583"/>
          </a:xfrm>
        </p:spPr>
      </p:pic>
      <p:pic>
        <p:nvPicPr>
          <p:cNvPr id="1026" name="Picture 2" descr="Notre-Dame de Paris is still alive - Airbnb">
            <a:extLst>
              <a:ext uri="{FF2B5EF4-FFF2-40B4-BE49-F238E27FC236}">
                <a16:creationId xmlns:a16="http://schemas.microsoft.com/office/drawing/2014/main" id="{31B475DA-A968-47BE-BF3B-F34C282D16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627" y="3657664"/>
            <a:ext cx="4291373" cy="2202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D731C29F-6DAC-49E8-A3C7-9F990EBFC029}"/>
              </a:ext>
            </a:extLst>
          </p:cNvPr>
          <p:cNvSpPr txBox="1"/>
          <p:nvPr/>
        </p:nvSpPr>
        <p:spPr>
          <a:xfrm>
            <a:off x="4572000" y="5805264"/>
            <a:ext cx="37912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Deník panoše Jaroslava, in: R. Urbánek</a:t>
            </a:r>
          </a:p>
          <a:p>
            <a:r>
              <a:rPr lang="cs-CZ" dirty="0"/>
              <a:t>(</a:t>
            </a:r>
            <a:r>
              <a:rPr lang="cs-CZ" dirty="0" err="1"/>
              <a:t>ed</a:t>
            </a:r>
            <a:r>
              <a:rPr lang="cs-CZ" dirty="0"/>
              <a:t>.), </a:t>
            </a:r>
            <a:r>
              <a:rPr lang="cs-CZ" i="1" dirty="0"/>
              <a:t>Ve službách Jiříka krále</a:t>
            </a:r>
            <a:r>
              <a:rPr lang="cs-CZ" dirty="0"/>
              <a:t>, Praha</a:t>
            </a:r>
          </a:p>
          <a:p>
            <a:r>
              <a:rPr lang="cs-CZ" dirty="0"/>
              <a:t>1940, s. 24</a:t>
            </a:r>
          </a:p>
        </p:txBody>
      </p:sp>
    </p:spTree>
    <p:extLst>
      <p:ext uri="{BB962C8B-B14F-4D97-AF65-F5344CB8AC3E}">
        <p14:creationId xmlns:p14="http://schemas.microsoft.com/office/powerpoint/2010/main" val="3086688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/>
              <a:t>Odorik </a:t>
            </a:r>
            <a:r>
              <a:rPr lang="cs-CZ" sz="3200" b="1" dirty="0"/>
              <a:t>z </a:t>
            </a:r>
            <a:r>
              <a:rPr lang="cs-CZ" sz="3200" b="1" dirty="0" err="1"/>
              <a:t>Pordenone</a:t>
            </a:r>
            <a:r>
              <a:rPr lang="cs-CZ" sz="3200" b="1" dirty="0"/>
              <a:t> - vydání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sz="2400" i="1" dirty="0" err="1"/>
              <a:t>Acta</a:t>
            </a:r>
            <a:r>
              <a:rPr lang="cs-CZ" sz="2400" i="1" dirty="0"/>
              <a:t> </a:t>
            </a:r>
            <a:r>
              <a:rPr lang="cs-CZ" sz="2400" i="1" dirty="0" err="1"/>
              <a:t>Sanctorum</a:t>
            </a:r>
            <a:r>
              <a:rPr lang="cs-CZ" sz="2400" dirty="0"/>
              <a:t>, </a:t>
            </a:r>
            <a:r>
              <a:rPr lang="cs-CZ" sz="2400" dirty="0" err="1"/>
              <a:t>Januarii</a:t>
            </a:r>
            <a:r>
              <a:rPr lang="cs-CZ" sz="2400" dirty="0"/>
              <a:t>, </a:t>
            </a:r>
            <a:r>
              <a:rPr lang="cs-CZ" sz="2400" dirty="0" err="1"/>
              <a:t>t</a:t>
            </a:r>
            <a:r>
              <a:rPr lang="cs-CZ" sz="2400" dirty="0"/>
              <a:t>. I, s. 986-992</a:t>
            </a:r>
          </a:p>
          <a:p>
            <a:r>
              <a:rPr lang="cs-CZ" sz="2400" i="1" dirty="0" err="1"/>
              <a:t>Peregrinatores</a:t>
            </a:r>
            <a:r>
              <a:rPr lang="cs-CZ" sz="2400" i="1" dirty="0"/>
              <a:t> medii </a:t>
            </a:r>
            <a:r>
              <a:rPr lang="cs-CZ" sz="2400" i="1" dirty="0" err="1"/>
              <a:t>aevi</a:t>
            </a:r>
            <a:r>
              <a:rPr lang="cs-CZ" sz="2400" i="1" dirty="0"/>
              <a:t> </a:t>
            </a:r>
            <a:r>
              <a:rPr lang="cs-CZ" sz="2400" i="1" dirty="0" err="1"/>
              <a:t>quatuor</a:t>
            </a:r>
            <a:r>
              <a:rPr lang="cs-CZ" sz="2400" i="1" dirty="0"/>
              <a:t>, </a:t>
            </a:r>
            <a:r>
              <a:rPr lang="cs-CZ" sz="2400" i="1" dirty="0" err="1"/>
              <a:t>Burchardus</a:t>
            </a:r>
            <a:r>
              <a:rPr lang="cs-CZ" sz="2400" i="1" dirty="0"/>
              <a:t> de </a:t>
            </a:r>
            <a:r>
              <a:rPr lang="cs-CZ" sz="2400" i="1" dirty="0" err="1"/>
              <a:t>Monte</a:t>
            </a:r>
            <a:r>
              <a:rPr lang="cs-CZ" sz="2400" i="1" dirty="0"/>
              <a:t> </a:t>
            </a:r>
            <a:r>
              <a:rPr lang="cs-CZ" sz="2400" i="1" dirty="0" err="1"/>
              <a:t>Sion</a:t>
            </a:r>
            <a:r>
              <a:rPr lang="cs-CZ" sz="2400" i="1" dirty="0"/>
              <a:t>, </a:t>
            </a:r>
            <a:r>
              <a:rPr lang="cs-CZ" sz="2400" i="1" dirty="0" err="1"/>
              <a:t>Ricoldus</a:t>
            </a:r>
            <a:r>
              <a:rPr lang="cs-CZ" sz="2400" i="1" dirty="0"/>
              <a:t> de </a:t>
            </a:r>
            <a:r>
              <a:rPr lang="cs-CZ" sz="2400" i="1" dirty="0" err="1"/>
              <a:t>Monte</a:t>
            </a:r>
            <a:r>
              <a:rPr lang="cs-CZ" sz="2400" i="1" dirty="0"/>
              <a:t> </a:t>
            </a:r>
            <a:r>
              <a:rPr lang="cs-CZ" sz="2400" i="1" dirty="0" err="1"/>
              <a:t>Crucis</a:t>
            </a:r>
            <a:r>
              <a:rPr lang="cs-CZ" sz="2400" i="1" dirty="0"/>
              <a:t>, </a:t>
            </a:r>
            <a:r>
              <a:rPr lang="cs-CZ" sz="2400" i="1" dirty="0" err="1"/>
              <a:t>Odoricus</a:t>
            </a:r>
            <a:r>
              <a:rPr lang="cs-CZ" sz="2400" i="1" dirty="0"/>
              <a:t> de </a:t>
            </a:r>
            <a:r>
              <a:rPr lang="cs-CZ" sz="2400" i="1" dirty="0" err="1"/>
              <a:t>Foro</a:t>
            </a:r>
            <a:r>
              <a:rPr lang="cs-CZ" sz="2400" i="1" dirty="0"/>
              <a:t> Julii, </a:t>
            </a:r>
            <a:r>
              <a:rPr lang="cs-CZ" sz="2400" i="1" dirty="0" err="1"/>
              <a:t>Wilbrandus</a:t>
            </a:r>
            <a:r>
              <a:rPr lang="cs-CZ" sz="2400" i="1" dirty="0"/>
              <a:t> de </a:t>
            </a:r>
            <a:r>
              <a:rPr lang="cs-CZ" sz="2400" i="1" dirty="0" err="1"/>
              <a:t>Oldenborg</a:t>
            </a:r>
            <a:r>
              <a:rPr lang="cs-CZ" sz="2400" dirty="0"/>
              <a:t>, </a:t>
            </a:r>
            <a:r>
              <a:rPr lang="cs-CZ" sz="2400" dirty="0" err="1"/>
              <a:t>ed</a:t>
            </a:r>
            <a:r>
              <a:rPr lang="cs-CZ" sz="2400" dirty="0"/>
              <a:t>. J. C. M. </a:t>
            </a:r>
            <a:r>
              <a:rPr lang="cs-CZ" sz="2400" dirty="0" err="1"/>
              <a:t>Laurent</a:t>
            </a:r>
            <a:r>
              <a:rPr lang="cs-CZ" sz="2400" dirty="0"/>
              <a:t>, </a:t>
            </a:r>
            <a:r>
              <a:rPr lang="cs-CZ" sz="2400" dirty="0" err="1"/>
              <a:t>Leipzig</a:t>
            </a:r>
            <a:r>
              <a:rPr lang="cs-CZ" sz="2400" dirty="0"/>
              <a:t> 1864, s. 143-158</a:t>
            </a:r>
            <a:endParaRPr lang="cs-CZ" sz="2200" dirty="0"/>
          </a:p>
          <a:p>
            <a:r>
              <a:rPr lang="cs-CZ" sz="2200" dirty="0"/>
              <a:t>Gel, František – Kocourek, Rostislav (</a:t>
            </a:r>
            <a:r>
              <a:rPr lang="cs-CZ" sz="2200" dirty="0" err="1"/>
              <a:t>transl</a:t>
            </a:r>
            <a:r>
              <a:rPr lang="cs-CZ" sz="2200" dirty="0"/>
              <a:t>.) (1962). </a:t>
            </a:r>
            <a:r>
              <a:rPr lang="cs-CZ" sz="2200" i="1" dirty="0"/>
              <a:t>Bratr Oldřich, Čech, z </a:t>
            </a:r>
            <a:r>
              <a:rPr lang="cs-CZ" sz="2200" i="1" dirty="0" err="1"/>
              <a:t>Furlánska</a:t>
            </a:r>
            <a:r>
              <a:rPr lang="cs-CZ" sz="2200" i="1" dirty="0"/>
              <a:t>. Popis východních krajů světa</a:t>
            </a:r>
            <a:r>
              <a:rPr lang="cs-CZ" sz="2200" dirty="0"/>
              <a:t>, Praha 1962 (</a:t>
            </a:r>
            <a:r>
              <a:rPr lang="cs-CZ" sz="2200" dirty="0" err="1"/>
              <a:t>reed</a:t>
            </a:r>
            <a:r>
              <a:rPr lang="cs-CZ" sz="2200" dirty="0"/>
              <a:t>. 1998)</a:t>
            </a:r>
          </a:p>
          <a:p>
            <a:r>
              <a:rPr lang="cs-CZ" sz="2200" dirty="0" err="1"/>
              <a:t>Odorico</a:t>
            </a:r>
            <a:r>
              <a:rPr lang="cs-CZ" sz="2200" dirty="0"/>
              <a:t> da </a:t>
            </a:r>
            <a:r>
              <a:rPr lang="cs-CZ" sz="2200" dirty="0" err="1"/>
              <a:t>Pordenone</a:t>
            </a:r>
            <a:r>
              <a:rPr lang="cs-CZ" sz="2200" dirty="0"/>
              <a:t>, </a:t>
            </a:r>
            <a:r>
              <a:rPr lang="cs-CZ" sz="2200" i="1" dirty="0" err="1"/>
              <a:t>Relatio</a:t>
            </a:r>
            <a:r>
              <a:rPr lang="cs-CZ" sz="2200" i="1" dirty="0"/>
              <a:t> de </a:t>
            </a:r>
            <a:r>
              <a:rPr lang="cs-CZ" sz="2200" i="1" dirty="0" err="1"/>
              <a:t>mirabilibus</a:t>
            </a:r>
            <a:r>
              <a:rPr lang="cs-CZ" sz="2200" i="1" dirty="0"/>
              <a:t> </a:t>
            </a:r>
            <a:r>
              <a:rPr lang="cs-CZ" sz="2200" i="1" dirty="0" err="1"/>
              <a:t>orientalium</a:t>
            </a:r>
            <a:r>
              <a:rPr lang="cs-CZ" sz="2200" i="1" dirty="0"/>
              <a:t> </a:t>
            </a:r>
            <a:r>
              <a:rPr lang="cs-CZ" sz="2200" i="1" dirty="0" err="1"/>
              <a:t>Tatarorum</a:t>
            </a:r>
            <a:r>
              <a:rPr lang="cs-CZ" sz="2200" dirty="0"/>
              <a:t>, </a:t>
            </a:r>
            <a:r>
              <a:rPr lang="cs-CZ" sz="2200" dirty="0" err="1"/>
              <a:t>ed</a:t>
            </a:r>
            <a:r>
              <a:rPr lang="cs-CZ" sz="2200" dirty="0"/>
              <a:t>. </a:t>
            </a:r>
            <a:r>
              <a:rPr lang="cs-CZ" sz="2200" dirty="0" err="1"/>
              <a:t>Annalia</a:t>
            </a:r>
            <a:r>
              <a:rPr lang="cs-CZ" sz="2200" dirty="0"/>
              <a:t> </a:t>
            </a:r>
            <a:r>
              <a:rPr lang="cs-CZ" sz="2200" dirty="0" err="1"/>
              <a:t>Marchisio</a:t>
            </a:r>
            <a:r>
              <a:rPr lang="cs-CZ" sz="2200" dirty="0"/>
              <a:t>, </a:t>
            </a:r>
            <a:r>
              <a:rPr lang="cs-CZ" sz="2200" dirty="0" err="1"/>
              <a:t>Firenze</a:t>
            </a:r>
            <a:r>
              <a:rPr lang="cs-CZ" sz="2200" dirty="0"/>
              <a:t> 2016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A5968E8-F291-448C-B928-5D3292B88D8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endParaRPr lang="cs-CZ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C991142-03EC-48C1-B727-693DA7AC3F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600200"/>
            <a:ext cx="2857500" cy="429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/>
              <a:t>Odorik </a:t>
            </a:r>
            <a:r>
              <a:rPr lang="cs-CZ" sz="3200" b="1" dirty="0"/>
              <a:t>z </a:t>
            </a:r>
            <a:r>
              <a:rPr lang="cs-CZ" sz="3200" b="1" dirty="0" err="1"/>
              <a:t>Pordenone</a:t>
            </a:r>
            <a:r>
              <a:rPr lang="cs-CZ" sz="3200" b="1" dirty="0"/>
              <a:t> - literatura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546848" cy="4525963"/>
          </a:xfrm>
        </p:spPr>
        <p:txBody>
          <a:bodyPr>
            <a:noAutofit/>
          </a:bodyPr>
          <a:lstStyle/>
          <a:p>
            <a:r>
              <a:rPr lang="cs-CZ" sz="1500"/>
              <a:t>Paolo Chiesa, Per un riordino della tradizione manoscritta della “Relatio” di Odorico da Pordenone, </a:t>
            </a:r>
            <a:r>
              <a:rPr lang="cs-CZ" sz="1500" i="1"/>
              <a:t>Filologia Mediolatina. Studies in Medieval Latin Texts and Transmission </a:t>
            </a:r>
            <a:r>
              <a:rPr lang="cs-CZ" sz="1500"/>
              <a:t>6–7, 1999–2000, s. 311–350</a:t>
            </a:r>
          </a:p>
          <a:p>
            <a:r>
              <a:rPr lang="cs-CZ" sz="1500" i="1"/>
              <a:t>Odorik </a:t>
            </a:r>
            <a:r>
              <a:rPr lang="cs-CZ" sz="1500" i="1" dirty="0"/>
              <a:t>z </a:t>
            </a:r>
            <a:r>
              <a:rPr lang="cs-CZ" sz="1500" i="1" dirty="0" err="1"/>
              <a:t>Pordenone</a:t>
            </a:r>
            <a:r>
              <a:rPr lang="cs-CZ" sz="1500" i="1" dirty="0"/>
              <a:t>: z Benátek do Pekingu a zpět</a:t>
            </a:r>
            <a:r>
              <a:rPr lang="cs-CZ" sz="1500" dirty="0"/>
              <a:t>, </a:t>
            </a:r>
            <a:r>
              <a:rPr lang="cs-CZ" sz="1500" dirty="0" err="1"/>
              <a:t>ed</a:t>
            </a:r>
            <a:r>
              <a:rPr lang="cs-CZ" sz="1500" dirty="0"/>
              <a:t>. V. </a:t>
            </a:r>
            <a:r>
              <a:rPr lang="cs-CZ" sz="1500" dirty="0" err="1"/>
              <a:t>Liščák</a:t>
            </a:r>
            <a:r>
              <a:rPr lang="cs-CZ" sz="1500" dirty="0"/>
              <a:t> – P. Sommer, Praha 2008 (= CMP 10)</a:t>
            </a:r>
          </a:p>
          <a:p>
            <a:r>
              <a:rPr lang="cs-CZ" sz="1500" dirty="0"/>
              <a:t>V</a:t>
            </a:r>
            <a:r>
              <a:rPr lang="en-US" sz="1500" dirty="0" err="1"/>
              <a:t>ladimír</a:t>
            </a:r>
            <a:r>
              <a:rPr lang="en-US" sz="1500" dirty="0"/>
              <a:t> </a:t>
            </a:r>
            <a:r>
              <a:rPr lang="en-US" sz="1500" dirty="0" err="1"/>
              <a:t>Liščák</a:t>
            </a:r>
            <a:r>
              <a:rPr lang="en-US" sz="1500" dirty="0"/>
              <a:t>, </a:t>
            </a:r>
            <a:r>
              <a:rPr lang="en-US" sz="1500" dirty="0" err="1"/>
              <a:t>Odoric</a:t>
            </a:r>
            <a:r>
              <a:rPr lang="en-US" sz="1500" dirty="0"/>
              <a:t> of Pordenone and his account on the </a:t>
            </a:r>
            <a:r>
              <a:rPr lang="en-US" sz="1500" i="1" dirty="0" err="1"/>
              <a:t>orientalium</a:t>
            </a:r>
            <a:r>
              <a:rPr lang="en-US" sz="1500" i="1" dirty="0"/>
              <a:t> </a:t>
            </a:r>
            <a:r>
              <a:rPr lang="en-US" sz="1500" i="1" dirty="0" err="1"/>
              <a:t>partium</a:t>
            </a:r>
            <a:r>
              <a:rPr lang="en-US" sz="1500" dirty="0"/>
              <a:t> in the light of manuscripts, </a:t>
            </a:r>
            <a:r>
              <a:rPr lang="en-US" sz="1500" i="1" dirty="0" err="1"/>
              <a:t>Anthropologia</a:t>
            </a:r>
            <a:r>
              <a:rPr lang="en-US" sz="1500" i="1" dirty="0"/>
              <a:t> integra</a:t>
            </a:r>
            <a:r>
              <a:rPr lang="en-US" sz="1500" dirty="0"/>
              <a:t>, 2:2, 2011</a:t>
            </a:r>
            <a:r>
              <a:rPr lang="en-US" sz="1500"/>
              <a:t>, </a:t>
            </a:r>
            <a:r>
              <a:rPr lang="cs-CZ" sz="1500"/>
              <a:t>s</a:t>
            </a:r>
            <a:r>
              <a:rPr lang="en-US" sz="1500"/>
              <a:t>. </a:t>
            </a:r>
            <a:r>
              <a:rPr lang="en-US" sz="1500" dirty="0"/>
              <a:t>63-74</a:t>
            </a:r>
            <a:endParaRPr lang="cs-CZ" sz="1500" dirty="0"/>
          </a:p>
          <a:p>
            <a:r>
              <a:rPr lang="cs-CZ" sz="1500" dirty="0"/>
              <a:t>Jana Valtrová, </a:t>
            </a:r>
            <a:r>
              <a:rPr lang="cs-CZ" sz="1500" i="1" dirty="0"/>
              <a:t>Středověká setkávání s „jinými“. Modloslužebníci, Židé, </a:t>
            </a:r>
            <a:r>
              <a:rPr lang="it-IT" sz="1500" i="1" dirty="0"/>
              <a:t>Sarac</a:t>
            </a:r>
            <a:r>
              <a:rPr lang="cs-CZ" sz="1500" i="1" dirty="0"/>
              <a:t>é</a:t>
            </a:r>
            <a:r>
              <a:rPr lang="it-IT" sz="1500" i="1" dirty="0"/>
              <a:t>ni a heretici v mision</a:t>
            </a:r>
            <a:r>
              <a:rPr lang="cs-CZ" sz="1500" i="1" dirty="0"/>
              <a:t>á</a:t>
            </a:r>
            <a:r>
              <a:rPr lang="it-IT" sz="1500" i="1" dirty="0"/>
              <a:t>řsk</a:t>
            </a:r>
            <a:r>
              <a:rPr lang="cs-CZ" sz="1500" i="1" dirty="0"/>
              <a:t>ý</a:t>
            </a:r>
            <a:r>
              <a:rPr lang="it-IT" sz="1500" i="1" dirty="0"/>
              <a:t>ch</a:t>
            </a:r>
            <a:r>
              <a:rPr lang="cs-CZ" sz="1500" i="1" dirty="0"/>
              <a:t> zprávách o Asii</a:t>
            </a:r>
            <a:r>
              <a:rPr lang="cs-CZ" sz="1500" dirty="0"/>
              <a:t>, Praha 2011</a:t>
            </a:r>
          </a:p>
          <a:p>
            <a:r>
              <a:rPr lang="cs-CZ" sz="1500" dirty="0"/>
              <a:t>Vladimír </a:t>
            </a:r>
            <a:r>
              <a:rPr lang="cs-CZ" sz="1500" dirty="0" err="1"/>
              <a:t>Liščák</a:t>
            </a:r>
            <a:r>
              <a:rPr lang="cs-CZ" sz="1500" dirty="0"/>
              <a:t>, </a:t>
            </a:r>
            <a:r>
              <a:rPr lang="cs-CZ" sz="1500" i="1" dirty="0"/>
              <a:t>Bratr </a:t>
            </a:r>
            <a:r>
              <a:rPr lang="cs-CZ" sz="1500" i="1" dirty="0" err="1"/>
              <a:t>Odorik</a:t>
            </a:r>
            <a:r>
              <a:rPr lang="cs-CZ" sz="1500" i="1" dirty="0"/>
              <a:t> a jeho zpráva o východních krajích světa. Styky Evropy a mongolské Číny ve 13. a 14. století</a:t>
            </a:r>
            <a:r>
              <a:rPr lang="cs-CZ" sz="1500" dirty="0"/>
              <a:t>, </a:t>
            </a:r>
            <a:r>
              <a:rPr lang="cs-CZ" sz="1500"/>
              <a:t>Praha 2019</a:t>
            </a:r>
          </a:p>
          <a:p>
            <a:r>
              <a:rPr lang="cs-CZ" sz="1500"/>
              <a:t>Vojtěch Bažant – Jaroslav Svátek, </a:t>
            </a:r>
            <a:r>
              <a:rPr lang="cs-CZ" sz="1500" i="1"/>
              <a:t>Středověké cestopisy v českých zemích</a:t>
            </a:r>
            <a:r>
              <a:rPr lang="cs-CZ" sz="1500"/>
              <a:t>, Praha 2024, s. 215–229</a:t>
            </a:r>
            <a:endParaRPr lang="cs-CZ" sz="15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15797FF-216C-4C75-8513-6B3AE8F296F1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8640" y="1600200"/>
            <a:ext cx="2897720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 err="1"/>
              <a:t>Odorikův</a:t>
            </a:r>
            <a:r>
              <a:rPr lang="cs-CZ" sz="3200" b="1" dirty="0"/>
              <a:t> „český“ původ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b="1" dirty="0"/>
              <a:t>Jan z </a:t>
            </a:r>
            <a:r>
              <a:rPr lang="cs-CZ" sz="2400" b="1" dirty="0" err="1"/>
              <a:t>Viktrinku</a:t>
            </a:r>
            <a:r>
              <a:rPr lang="cs-CZ" sz="2400" dirty="0"/>
              <a:t>: „…ze </a:t>
            </a:r>
            <a:r>
              <a:rPr lang="cs-CZ" sz="2400" dirty="0" err="1"/>
              <a:t>zůstavších</a:t>
            </a:r>
            <a:r>
              <a:rPr lang="cs-CZ" sz="2400" dirty="0"/>
              <a:t> potomků těch, jež druhdy král Otakar při městě </a:t>
            </a:r>
            <a:r>
              <a:rPr lang="cs-CZ" sz="2400" dirty="0" err="1"/>
              <a:t>Pordenone</a:t>
            </a:r>
            <a:r>
              <a:rPr lang="cs-CZ" sz="2400" dirty="0"/>
              <a:t> k obraně určil“, MGH, SS </a:t>
            </a:r>
            <a:r>
              <a:rPr lang="cs-CZ" sz="2400" dirty="0" err="1"/>
              <a:t>Rerum</a:t>
            </a:r>
            <a:r>
              <a:rPr lang="cs-CZ" sz="2400" dirty="0"/>
              <a:t> </a:t>
            </a:r>
            <a:r>
              <a:rPr lang="cs-CZ" sz="2400" dirty="0" err="1"/>
              <a:t>Germanicarum</a:t>
            </a:r>
            <a:r>
              <a:rPr lang="cs-CZ" sz="2400" dirty="0"/>
              <a:t> in </a:t>
            </a:r>
            <a:r>
              <a:rPr lang="cs-CZ" sz="2400" dirty="0" err="1"/>
              <a:t>usum</a:t>
            </a:r>
            <a:r>
              <a:rPr lang="cs-CZ" sz="2400" dirty="0"/>
              <a:t> </a:t>
            </a:r>
            <a:r>
              <a:rPr lang="cs-CZ" sz="2400" dirty="0" err="1"/>
              <a:t>scholarum</a:t>
            </a:r>
            <a:r>
              <a:rPr lang="cs-CZ" sz="2400" dirty="0"/>
              <a:t>, 36/2, s. 113</a:t>
            </a:r>
          </a:p>
          <a:p>
            <a:r>
              <a:rPr lang="cs-CZ" sz="2400" dirty="0">
                <a:hlinkClick r:id="rId2"/>
              </a:rPr>
              <a:t>https://www.dmgh.de/mgh_ss_rer_germ_36_2/index.htm#page/113/mode/1up</a:t>
            </a:r>
            <a:endParaRPr lang="cs-CZ" sz="2400" dirty="0"/>
          </a:p>
          <a:p>
            <a:endParaRPr lang="cs-CZ" sz="2400" dirty="0"/>
          </a:p>
          <a:p>
            <a:r>
              <a:rPr lang="cs-CZ" sz="2400" dirty="0"/>
              <a:t>Paris, </a:t>
            </a:r>
            <a:r>
              <a:rPr lang="cs-CZ" sz="2400" dirty="0" err="1"/>
              <a:t>BnF</a:t>
            </a:r>
            <a:r>
              <a:rPr lang="cs-CZ" sz="2400" dirty="0"/>
              <a:t>, </a:t>
            </a:r>
            <a:r>
              <a:rPr lang="cs-CZ" sz="2400" dirty="0" err="1"/>
              <a:t>Ms</a:t>
            </a:r>
            <a:r>
              <a:rPr lang="cs-CZ" sz="2400" dirty="0"/>
              <a:t>. Lat. 2584, </a:t>
            </a:r>
            <a:r>
              <a:rPr lang="cs-CZ" sz="2400" dirty="0" err="1"/>
              <a:t>f</a:t>
            </a:r>
            <a:r>
              <a:rPr lang="cs-CZ" sz="2400" dirty="0"/>
              <a:t>. 126v. : </a:t>
            </a:r>
            <a:r>
              <a:rPr lang="cs-CZ" sz="2400" i="1" dirty="0"/>
              <a:t>Ego </a:t>
            </a:r>
            <a:r>
              <a:rPr lang="cs-CZ" sz="2400" i="1" dirty="0" err="1"/>
              <a:t>frater</a:t>
            </a:r>
            <a:r>
              <a:rPr lang="cs-CZ" sz="2400" i="1" dirty="0"/>
              <a:t> </a:t>
            </a:r>
            <a:r>
              <a:rPr lang="cs-CZ" sz="2400" i="1" dirty="0" err="1"/>
              <a:t>Odoricus</a:t>
            </a:r>
            <a:r>
              <a:rPr lang="cs-CZ" sz="2400" i="1" dirty="0"/>
              <a:t> </a:t>
            </a:r>
            <a:r>
              <a:rPr lang="cs-CZ" sz="2400" i="1" dirty="0" err="1"/>
              <a:t>Boemus</a:t>
            </a:r>
            <a:r>
              <a:rPr lang="cs-CZ" sz="2400" i="1" dirty="0"/>
              <a:t> de </a:t>
            </a:r>
            <a:r>
              <a:rPr lang="cs-CZ" sz="2400" i="1" dirty="0" err="1"/>
              <a:t>foro</a:t>
            </a:r>
            <a:r>
              <a:rPr lang="cs-CZ" sz="2400" i="1" dirty="0"/>
              <a:t> Julii provincie </a:t>
            </a:r>
            <a:r>
              <a:rPr lang="cs-CZ" sz="2400" i="1" dirty="0" err="1"/>
              <a:t>sancti</a:t>
            </a:r>
            <a:r>
              <a:rPr lang="cs-CZ" sz="2400" i="1" dirty="0"/>
              <a:t> Antonii</a:t>
            </a:r>
            <a:r>
              <a:rPr lang="cs-CZ" sz="2400" dirty="0"/>
              <a:t> 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/>
              <a:t>Trasa </a:t>
            </a:r>
            <a:r>
              <a:rPr lang="cs-CZ" sz="3200" b="1" dirty="0" err="1"/>
              <a:t>Odorikovy</a:t>
            </a:r>
            <a:r>
              <a:rPr lang="cs-CZ" sz="3200" b="1" dirty="0"/>
              <a:t> cesty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5BF13CAF-69EA-495D-9BEA-BFF5CC2382A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142195"/>
            <a:ext cx="6768752" cy="5441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 err="1"/>
              <a:t>Odorikův</a:t>
            </a:r>
            <a:r>
              <a:rPr lang="cs-CZ" sz="3200" b="1" dirty="0"/>
              <a:t> cestopis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Názvy různé: </a:t>
            </a:r>
            <a:r>
              <a:rPr lang="cs-CZ" sz="2400" i="1" dirty="0"/>
              <a:t>Itinerarium, De (</a:t>
            </a:r>
            <a:r>
              <a:rPr lang="cs-CZ" sz="2400" i="1" dirty="0" err="1"/>
              <a:t>rebus</a:t>
            </a:r>
            <a:r>
              <a:rPr lang="cs-CZ" sz="2400" i="1" dirty="0"/>
              <a:t>) </a:t>
            </a:r>
            <a:r>
              <a:rPr lang="cs-CZ" sz="2400" i="1" dirty="0" err="1"/>
              <a:t>mirabilibus</a:t>
            </a:r>
            <a:r>
              <a:rPr lang="cs-CZ" sz="2400" i="1" dirty="0"/>
              <a:t>, </a:t>
            </a:r>
            <a:r>
              <a:rPr lang="cs-CZ" sz="2400" i="1" dirty="0" err="1"/>
              <a:t>Diversae</a:t>
            </a:r>
            <a:r>
              <a:rPr lang="cs-CZ" sz="2400" i="1" dirty="0"/>
              <a:t> </a:t>
            </a:r>
            <a:r>
              <a:rPr lang="cs-CZ" sz="2400" i="1" dirty="0" err="1"/>
              <a:t>historiae</a:t>
            </a:r>
            <a:r>
              <a:rPr lang="cs-CZ" sz="2400" i="1" dirty="0"/>
              <a:t>, De </a:t>
            </a:r>
            <a:r>
              <a:rPr lang="cs-CZ" sz="2400" i="1" dirty="0" err="1"/>
              <a:t>ritibus</a:t>
            </a:r>
            <a:r>
              <a:rPr lang="cs-CZ" sz="2400" i="1" dirty="0"/>
              <a:t> </a:t>
            </a:r>
            <a:r>
              <a:rPr lang="cs-CZ" sz="2400" i="1" dirty="0" err="1"/>
              <a:t>hominum</a:t>
            </a:r>
            <a:r>
              <a:rPr lang="cs-CZ" sz="2400" i="1" dirty="0"/>
              <a:t> </a:t>
            </a:r>
            <a:r>
              <a:rPr lang="cs-CZ" sz="2400" i="1" dirty="0" err="1"/>
              <a:t>et</a:t>
            </a:r>
            <a:r>
              <a:rPr lang="cs-CZ" sz="2400" i="1" dirty="0"/>
              <a:t> </a:t>
            </a:r>
            <a:r>
              <a:rPr lang="cs-CZ" sz="2400" i="1" dirty="0" err="1"/>
              <a:t>condicionibus</a:t>
            </a:r>
            <a:r>
              <a:rPr lang="cs-CZ" sz="2400" i="1" dirty="0"/>
              <a:t> </a:t>
            </a:r>
            <a:r>
              <a:rPr lang="cs-CZ" sz="2400" i="1" dirty="0" err="1"/>
              <a:t>huius</a:t>
            </a:r>
            <a:r>
              <a:rPr lang="cs-CZ" sz="2400" i="1" dirty="0"/>
              <a:t> </a:t>
            </a:r>
            <a:r>
              <a:rPr lang="cs-CZ" sz="2400" i="1" dirty="0" err="1"/>
              <a:t>mundi</a:t>
            </a:r>
            <a:r>
              <a:rPr lang="cs-CZ" sz="2400" i="1" dirty="0"/>
              <a:t>, De </a:t>
            </a:r>
            <a:r>
              <a:rPr lang="cs-CZ" sz="2400" i="1" dirty="0" err="1"/>
              <a:t>mirabilibus</a:t>
            </a:r>
            <a:r>
              <a:rPr lang="cs-CZ" sz="2400" i="1" dirty="0"/>
              <a:t> </a:t>
            </a:r>
            <a:r>
              <a:rPr lang="cs-CZ" sz="2400" i="1" dirty="0" err="1"/>
              <a:t>orientalium</a:t>
            </a:r>
            <a:r>
              <a:rPr lang="cs-CZ" sz="2400" i="1" dirty="0"/>
              <a:t> </a:t>
            </a:r>
            <a:r>
              <a:rPr lang="cs-CZ" sz="2400" i="1" dirty="0" err="1"/>
              <a:t>Tartarorum</a:t>
            </a:r>
            <a:endParaRPr lang="cs-CZ" sz="2400" i="1" dirty="0"/>
          </a:p>
          <a:p>
            <a:r>
              <a:rPr lang="cs-CZ" sz="2400" dirty="0"/>
              <a:t>130 rukopisů (z toho 89 lat.), středověké překlady do </a:t>
            </a:r>
            <a:r>
              <a:rPr lang="cs-CZ" sz="2400" dirty="0" err="1"/>
              <a:t>it</a:t>
            </a:r>
            <a:r>
              <a:rPr lang="cs-CZ" sz="2400" dirty="0"/>
              <a:t>., fr., něm., </a:t>
            </a:r>
            <a:r>
              <a:rPr lang="cs-CZ" sz="2400" dirty="0" err="1"/>
              <a:t>šp</a:t>
            </a:r>
            <a:r>
              <a:rPr lang="cs-CZ" sz="2400" dirty="0"/>
              <a:t>.</a:t>
            </a:r>
          </a:p>
          <a:p>
            <a:r>
              <a:rPr lang="cs-CZ" sz="2400" dirty="0"/>
              <a:t>Nejúplnější přehled: </a:t>
            </a:r>
            <a:r>
              <a:rPr lang="cs-CZ" sz="2400" dirty="0">
                <a:hlinkClick r:id="rId2"/>
              </a:rPr>
              <a:t>https://arlima.net/mp/odorico_da_pordenone.html</a:t>
            </a:r>
            <a:endParaRPr lang="cs-CZ" sz="2400" dirty="0"/>
          </a:p>
          <a:p>
            <a:r>
              <a:rPr lang="cs-CZ" sz="2400" i="1" dirty="0" err="1"/>
              <a:t>Relatio</a:t>
            </a:r>
            <a:r>
              <a:rPr lang="cs-CZ" sz="2400" i="1" dirty="0"/>
              <a:t> de </a:t>
            </a:r>
            <a:r>
              <a:rPr lang="cs-CZ" sz="2400" i="1" dirty="0" err="1"/>
              <a:t>mirabilibus</a:t>
            </a:r>
            <a:r>
              <a:rPr lang="cs-CZ" sz="2400" dirty="0"/>
              <a:t>, </a:t>
            </a:r>
            <a:r>
              <a:rPr lang="cs-CZ" sz="2400" dirty="0" err="1"/>
              <a:t>ed</a:t>
            </a:r>
            <a:r>
              <a:rPr lang="cs-CZ" sz="2400" dirty="0"/>
              <a:t>. </a:t>
            </a:r>
            <a:r>
              <a:rPr lang="cs-CZ" sz="2400" dirty="0" err="1"/>
              <a:t>Marchisio</a:t>
            </a:r>
            <a:r>
              <a:rPr lang="cs-CZ" sz="2400" dirty="0"/>
              <a:t>, s. 5-42</a:t>
            </a:r>
            <a:endParaRPr lang="cs-CZ" sz="2400" i="1" dirty="0"/>
          </a:p>
          <a:p>
            <a:r>
              <a:rPr lang="cs-CZ" sz="2400" dirty="0" err="1"/>
              <a:t>Vl.Liščák</a:t>
            </a:r>
            <a:r>
              <a:rPr lang="cs-CZ" sz="2400" dirty="0"/>
              <a:t>, </a:t>
            </a:r>
            <a:r>
              <a:rPr lang="cs-CZ" sz="2400" i="1" dirty="0"/>
              <a:t>Bratr </a:t>
            </a:r>
            <a:r>
              <a:rPr lang="cs-CZ" sz="2400" i="1" dirty="0" err="1"/>
              <a:t>Odorik</a:t>
            </a:r>
            <a:r>
              <a:rPr lang="cs-CZ" sz="2400" dirty="0"/>
              <a:t>, s. 455-195 (</a:t>
            </a:r>
            <a:r>
              <a:rPr lang="cs-CZ" sz="2400" i="1" dirty="0" err="1"/>
              <a:t>Biblioteca</a:t>
            </a:r>
            <a:r>
              <a:rPr lang="cs-CZ" sz="2400" i="1" dirty="0"/>
              <a:t> </a:t>
            </a:r>
            <a:r>
              <a:rPr lang="cs-CZ" sz="2400" i="1" dirty="0" err="1"/>
              <a:t>odoricana</a:t>
            </a:r>
            <a:r>
              <a:rPr lang="cs-CZ" sz="2400" dirty="0"/>
              <a:t>)</a:t>
            </a:r>
          </a:p>
          <a:p>
            <a:endParaRPr lang="cs-CZ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C7DD123-E572-CA42-B1C9-2DF6C56C4B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Odorik – rukopisná tradice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55D3D598-3E2E-B68B-EA81-622ECCDC0E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2080046" y="39784"/>
            <a:ext cx="5487964" cy="7992887"/>
          </a:xfrm>
        </p:spPr>
      </p:pic>
    </p:spTree>
    <p:extLst>
      <p:ext uri="{BB962C8B-B14F-4D97-AF65-F5344CB8AC3E}">
        <p14:creationId xmlns:p14="http://schemas.microsoft.com/office/powerpoint/2010/main" val="932111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EC66E8E1-C89C-A9DE-2B6B-A7F85C9799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Redakce Odorikova spisu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E4895EA-A124-A104-C966-BEF02C4F018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cs-CZ" sz="18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Vilém ze Solagne (1330), tzv. </a:t>
            </a:r>
            <a:r>
              <a:rPr lang="cs-CZ" sz="1800" i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recensio Guillelmi</a:t>
            </a:r>
            <a:r>
              <a:rPr lang="cs-CZ" sz="18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(z toho </a:t>
            </a:r>
            <a:r>
              <a:rPr lang="cs-CZ" sz="1800" i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recensio Guecelli</a:t>
            </a:r>
            <a:r>
              <a:rPr lang="cs-CZ" sz="18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r>
              <a:rPr lang="cs-CZ" sz="18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Marchesino da Bassano (1330; </a:t>
            </a:r>
            <a:r>
              <a:rPr lang="cs-CZ" sz="1800" i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rec. Marchesini</a:t>
            </a:r>
            <a:r>
              <a:rPr lang="cs-CZ" sz="18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</a:p>
          <a:p>
            <a:r>
              <a:rPr lang="cs-CZ" sz="18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Jindřich z Kladska (1331, resp. 1340; </a:t>
            </a:r>
            <a:r>
              <a:rPr lang="cs-CZ" sz="1800" i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rec. Henrici</a:t>
            </a:r>
            <a:r>
              <a:rPr lang="cs-CZ" sz="18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cs-CZ" sz="1800" i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cs-CZ" sz="18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 toho </a:t>
            </a:r>
            <a:r>
              <a:rPr lang="cs-CZ" sz="1800" i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rec. Calvi</a:t>
            </a:r>
          </a:p>
          <a:p>
            <a:r>
              <a:rPr lang="cs-CZ" sz="1800" i="1">
                <a:latin typeface="Times New Roman" panose="02020603050405020304" pitchFamily="18" charset="0"/>
                <a:ea typeface="Times New Roman" panose="02020603050405020304" pitchFamily="18" charset="0"/>
              </a:rPr>
              <a:t>Recensio Germanica</a:t>
            </a:r>
            <a:r>
              <a:rPr lang="cs-CZ" sz="1800">
                <a:latin typeface="Times New Roman" panose="02020603050405020304" pitchFamily="18" charset="0"/>
                <a:ea typeface="Times New Roman" panose="02020603050405020304" pitchFamily="18" charset="0"/>
              </a:rPr>
              <a:t> – vložená epizoda s chánem Chošilou + reálie něm. měst</a:t>
            </a:r>
            <a:endParaRPr lang="cs-CZ" sz="1800" i="1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cs-CZ" sz="1800" i="1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cs-CZ" sz="18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cs-CZ" sz="18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úplný přehled viz Arlima.net: https://arlima.net/mp/odorico_da_pordenone.html </a:t>
            </a:r>
            <a:endParaRPr lang="cs-CZ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C69F2CFA-B30C-5CA7-7AD5-CB0BAC7B416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endParaRPr lang="cs-CZ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38685D76-6728-4EF4-A88B-6DF322A81E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954684"/>
            <a:ext cx="5364088" cy="6368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46207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err="1"/>
              <a:t>Odorik</a:t>
            </a:r>
            <a:r>
              <a:rPr lang="cs-CZ" sz="3200" dirty="0"/>
              <a:t> </a:t>
            </a:r>
            <a:r>
              <a:rPr lang="cs-CZ" sz="3200"/>
              <a:t>– bohemikální rukopisy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Brno, MZK, Mk 29, fol. 51r–82v, pol. 15. stol. (in marg., rec. Germanica?) = Bo</a:t>
            </a:r>
            <a:endParaRPr lang="cs-CZ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München, BSB, Clm. 903, fol. 153r–172v, 1. pol. 15. stol. (rec. Henrici) = Mu1</a:t>
            </a:r>
            <a:endParaRPr lang="cs-CZ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Olomouc, MK, CO 412, fol. 103r–115v, 1. pol. 15. stol. (rec. Guillelmi et Henrici) = Ol</a:t>
            </a:r>
            <a:endParaRPr lang="cs-CZ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Praha, KNM, XVII E 2, fol. 1r–12r, přelom 14./15. stol. (rec. Henrici) = Pr4</a:t>
            </a:r>
            <a:endParaRPr lang="cs-CZ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Praha, APH-KMK, G 28, fol. 63r–76r, 1. pol. 15. stol. (rec. Henrici) = Pr1</a:t>
            </a:r>
            <a:endParaRPr lang="cs-CZ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Praha, APH-KMK, H 9, fol. 173v–185r, přelom 14./15. stol. (rec. Henrici) = Pr2</a:t>
            </a:r>
            <a:endParaRPr lang="cs-CZ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Praha, APH-KMK, N 10, fol. 140r–145, 1. pol. 15. stol. (rec. Germanica) = Pr3</a:t>
            </a:r>
            <a:endParaRPr lang="cs-CZ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Vaticano, BAV, Ottob. Lat. 2087, fol. 255ra–265vb, 1. pol. 15. stol. (rec. Henrici) = Va5</a:t>
            </a:r>
            <a:endParaRPr lang="cs-CZ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Vyšší Brod, Klášterní knihovna, Cod. 18, fol. 144r–164v, 15. stol. (rec. Guillelmi) = Vb</a:t>
            </a:r>
            <a:endParaRPr lang="cs-CZ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Wrocław, BU, I Q 70, fol. 181r–203r, přelom 14./15. stol.  (rec. Henrici) = Wr1</a:t>
            </a:r>
            <a:endParaRPr lang="cs-CZ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Wrocław, BU, IV F 96d, fol. 1r–38r, začátek 17. stol. (1605; rec. Henrici-Calvi) = Wr2</a:t>
            </a:r>
            <a:endParaRPr lang="cs-CZ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2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</TotalTime>
  <Words>1257</Words>
  <Application>Microsoft Office PowerPoint</Application>
  <PresentationFormat>Předvádění na obrazovce (4:3)</PresentationFormat>
  <Paragraphs>68</Paragraphs>
  <Slides>19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4" baseType="lpstr">
      <vt:lpstr>Aptos</vt:lpstr>
      <vt:lpstr>Arial</vt:lpstr>
      <vt:lpstr>Calibri</vt:lpstr>
      <vt:lpstr>Times New Roman</vt:lpstr>
      <vt:lpstr>Motiv sady Office</vt:lpstr>
      <vt:lpstr>První „české“ cestopisy. Odorico z Pordenone a rytíř Václav z Čech</vt:lpstr>
      <vt:lpstr>Odorik z Pordenone - vydání</vt:lpstr>
      <vt:lpstr>Odorik z Pordenone - literatura</vt:lpstr>
      <vt:lpstr>Odorikův „český“ původ</vt:lpstr>
      <vt:lpstr>Trasa Odorikovy cesty</vt:lpstr>
      <vt:lpstr>Odorikův cestopis</vt:lpstr>
      <vt:lpstr>Odorik – rukopisná tradice</vt:lpstr>
      <vt:lpstr>Redakce Odorikova spisu</vt:lpstr>
      <vt:lpstr>Odorik – bohemikální rukopisy</vt:lpstr>
      <vt:lpstr>Prezentace aplikace PowerPoint</vt:lpstr>
      <vt:lpstr>Václav z Čech – cesta do Anglie (počátek 15. století)</vt:lpstr>
      <vt:lpstr>Soupis rukopisů KMK v Praze, ed. Ant. Podlaha, Praha 1922, s. 127-128</vt:lpstr>
      <vt:lpstr>Prezentace aplikace PowerPoint</vt:lpstr>
      <vt:lpstr>Prezentace aplikace PowerPoint</vt:lpstr>
      <vt:lpstr>Prezentace aplikace PowerPoint</vt:lpstr>
      <vt:lpstr>Prezentace aplikace PowerPoint</vt:lpstr>
      <vt:lpstr>Popis katedrály sv. Jakuba v Londýně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„První české cestopisy“ Odorico da Pordenone a rytíř Václav z Čech</dc:title>
  <cp:lastModifiedBy>Svátek, Jaroslav</cp:lastModifiedBy>
  <cp:revision>13</cp:revision>
  <dcterms:modified xsi:type="dcterms:W3CDTF">2024-10-14T09:16:16Z</dcterms:modified>
</cp:coreProperties>
</file>