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404" r:id="rId2"/>
    <p:sldId id="399" r:id="rId3"/>
    <p:sldId id="400" r:id="rId4"/>
    <p:sldId id="401" r:id="rId5"/>
    <p:sldId id="402" r:id="rId6"/>
  </p:sldIdLst>
  <p:sldSz cx="12192000" cy="6858000"/>
  <p:notesSz cx="6808788" cy="9942513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="" xmlns:p14="http://schemas.microsoft.com/office/powerpoint/2010/main">
        <p14:section name="Výchozí oddíl" id="{AE4BC1E1-AE5E-44F7-9824-0ADB7D717B55}">
          <p14:sldIdLst>
            <p14:sldId id="342"/>
            <p14:sldId id="257"/>
            <p14:sldId id="269"/>
            <p14:sldId id="258"/>
            <p14:sldId id="259"/>
            <p14:sldId id="260"/>
            <p14:sldId id="261"/>
            <p14:sldId id="262"/>
            <p14:sldId id="263"/>
            <p14:sldId id="333"/>
            <p14:sldId id="334"/>
            <p14:sldId id="361"/>
            <p14:sldId id="335"/>
            <p14:sldId id="340"/>
            <p14:sldId id="341"/>
            <p14:sldId id="344"/>
            <p14:sldId id="343"/>
            <p14:sldId id="345"/>
            <p14:sldId id="346"/>
            <p14:sldId id="347"/>
            <p14:sldId id="348"/>
            <p14:sldId id="308"/>
            <p14:sldId id="327"/>
            <p14:sldId id="310"/>
            <p14:sldId id="311"/>
            <p14:sldId id="312"/>
            <p14:sldId id="315"/>
            <p14:sldId id="316"/>
            <p14:sldId id="314"/>
            <p14:sldId id="313"/>
            <p14:sldId id="317"/>
            <p14:sldId id="319"/>
            <p14:sldId id="328"/>
            <p14:sldId id="329"/>
            <p14:sldId id="330"/>
            <p14:sldId id="332"/>
            <p14:sldId id="349"/>
            <p14:sldId id="350"/>
            <p14:sldId id="351"/>
            <p14:sldId id="303"/>
          </p14:sldIdLst>
        </p14:section>
        <p14:section name="Oddíl bez názvu" id="{35CE6EBA-CD4F-4277-B5C6-ED463D84E4C7}">
          <p14:sldIdLst>
            <p14:sldId id="292"/>
            <p14:sldId id="294"/>
            <p14:sldId id="352"/>
            <p14:sldId id="355"/>
            <p14:sldId id="353"/>
            <p14:sldId id="354"/>
            <p14:sldId id="297"/>
            <p14:sldId id="356"/>
            <p14:sldId id="298"/>
            <p14:sldId id="299"/>
            <p14:sldId id="300"/>
            <p14:sldId id="301"/>
            <p14:sldId id="358"/>
            <p14:sldId id="359"/>
            <p14:sldId id="357"/>
            <p14:sldId id="295"/>
            <p14:sldId id="296"/>
            <p14:sldId id="264"/>
            <p14:sldId id="265"/>
            <p14:sldId id="266"/>
            <p14:sldId id="267"/>
            <p14:sldId id="270"/>
            <p14:sldId id="271"/>
            <p14:sldId id="272"/>
            <p14:sldId id="273"/>
            <p14:sldId id="274"/>
            <p14:sldId id="275"/>
            <p14:sldId id="276"/>
            <p14:sldId id="277"/>
            <p14:sldId id="278"/>
            <p14:sldId id="279"/>
            <p14:sldId id="280"/>
            <p14:sldId id="281"/>
            <p14:sldId id="282"/>
            <p14:sldId id="283"/>
            <p14:sldId id="284"/>
            <p14:sldId id="360"/>
            <p14:sldId id="325"/>
            <p14:sldId id="324"/>
            <p14:sldId id="362"/>
            <p14:sldId id="268"/>
            <p14:sldId id="285"/>
            <p14:sldId id="367"/>
            <p14:sldId id="286"/>
            <p14:sldId id="364"/>
            <p14:sldId id="288"/>
            <p14:sldId id="363"/>
            <p14:sldId id="290"/>
            <p14:sldId id="289"/>
            <p14:sldId id="291"/>
            <p14:sldId id="365"/>
            <p14:sldId id="369"/>
            <p14:sldId id="375"/>
            <p14:sldId id="376"/>
            <p14:sldId id="370"/>
            <p14:sldId id="379"/>
            <p14:sldId id="373"/>
            <p14:sldId id="378"/>
            <p14:sldId id="380"/>
            <p14:sldId id="381"/>
            <p14:sldId id="382"/>
            <p14:sldId id="383"/>
            <p14:sldId id="384"/>
            <p14:sldId id="385"/>
            <p14:sldId id="386"/>
            <p14:sldId id="388"/>
            <p14:sldId id="395"/>
            <p14:sldId id="396"/>
            <p14:sldId id="397"/>
            <p14:sldId id="398"/>
            <p14:sldId id="392"/>
            <p14:sldId id="389"/>
            <p14:sldId id="393"/>
            <p14:sldId id="394"/>
          </p14:sldIdLst>
        </p14:section>
        <p14:section name="Oddíl bez názvu" id="{6872D01D-46A7-496A-A9F6-0E1BC2C90144}">
          <p14:sldIdLst>
            <p14:sldId id="372"/>
            <p14:sldId id="415"/>
            <p14:sldId id="416"/>
            <p14:sldId id="417"/>
            <p14:sldId id="418"/>
            <p14:sldId id="420"/>
            <p14:sldId id="421"/>
            <p14:sldId id="403"/>
            <p14:sldId id="404"/>
            <p14:sldId id="399"/>
            <p14:sldId id="400"/>
            <p14:sldId id="401"/>
            <p14:sldId id="402"/>
            <p14:sldId id="405"/>
            <p14:sldId id="406"/>
            <p14:sldId id="407"/>
            <p14:sldId id="409"/>
            <p14:sldId id="410"/>
            <p14:sldId id="411"/>
            <p14:sldId id="412"/>
            <p14:sldId id="413"/>
            <p14:sldId id="414"/>
            <p14:sldId id="419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FF"/>
    <a:srgbClr val="FF6699"/>
    <a:srgbClr val="00FFFF"/>
    <a:srgbClr val="FF33CC"/>
    <a:srgbClr val="FF66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490" autoAdjust="0"/>
    <p:restoredTop sz="77825" autoAdjust="0"/>
  </p:normalViewPr>
  <p:slideViewPr>
    <p:cSldViewPr snapToGrid="0">
      <p:cViewPr varScale="1">
        <p:scale>
          <a:sx n="99" d="100"/>
          <a:sy n="99" d="100"/>
        </p:scale>
        <p:origin x="-1507" y="-48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48" y="8357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56737" y="0"/>
            <a:ext cx="2950475" cy="49885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164710C-89AA-407C-A28B-3F7CDC5D1E8E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3013"/>
            <a:ext cx="5964238" cy="3355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0879" y="4784835"/>
            <a:ext cx="5447030" cy="3914864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Upravte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56737" y="9443662"/>
            <a:ext cx="2950475" cy="49885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1DC0596-CD26-426B-875B-3F0D4BEAEBDD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389829675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1DC0596-CD26-426B-875B-3F0D4BEAEBDD}" type="slidenum">
              <a:rPr lang="cs-CZ" smtClean="0"/>
              <a:pPr/>
              <a:t>1</a:t>
            </a:fld>
            <a:endParaRPr lang="cs-CZ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60BB7-83B0-417E-9387-0D27B6D7048B}" type="slidenum">
              <a:rPr lang="cs-CZ" smtClean="0"/>
              <a:pPr/>
              <a:t>2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142467401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F960BB7-83B0-417E-9387-0D27B6D7048B}" type="slidenum">
              <a:rPr lang="cs-CZ" smtClean="0"/>
              <a:pPr/>
              <a:t>5</a:t>
            </a:fld>
            <a:endParaRPr lang="cs-CZ"/>
          </a:p>
        </p:txBody>
      </p:sp>
    </p:spTree>
    <p:extLst>
      <p:ext uri="{BB962C8B-B14F-4D97-AF65-F5344CB8AC3E}">
        <p14:creationId xmlns="" xmlns:p14="http://schemas.microsoft.com/office/powerpoint/2010/main" val="28735725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Úvodní sníme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72085" y="3337560"/>
            <a:ext cx="8640064" cy="2301240"/>
          </a:xfrm>
        </p:spPr>
        <p:txBody>
          <a:bodyPr rIns="45720" anchor="t"/>
          <a:lstStyle>
            <a:lvl1pPr algn="r">
              <a:defRPr lang="en-US" b="1" cap="all" baseline="0" dirty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77400" y="1544812"/>
            <a:ext cx="8640064" cy="1752600"/>
          </a:xfrm>
        </p:spPr>
        <p:txBody>
          <a:bodyPr tIns="0" rIns="45720" bIns="0" anchor="b">
            <a:normAutofit/>
          </a:bodyPr>
          <a:lstStyle>
            <a:lvl1pPr marL="0" indent="0" algn="r">
              <a:buNone/>
              <a:defRPr sz="2000">
                <a:solidFill>
                  <a:schemeClr val="tx1"/>
                </a:solidFill>
                <a:effectLst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 smtClean="0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Záhlaví části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Volný tvar 8"/>
          <p:cNvSpPr>
            <a:spLocks/>
          </p:cNvSpPr>
          <p:nvPr/>
        </p:nvSpPr>
        <p:spPr bwMode="auto">
          <a:xfrm>
            <a:off x="8140701" y="0"/>
            <a:ext cx="40513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1608" y="1590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914400" y="3583838"/>
            <a:ext cx="8839200" cy="1826363"/>
          </a:xfrm>
        </p:spPr>
        <p:txBody>
          <a:bodyPr tIns="0" bIns="0" anchor="t"/>
          <a:lstStyle>
            <a:lvl1pPr algn="l">
              <a:buNone/>
              <a:defRPr sz="4200" b="1" cap="none" baseline="0">
                <a:ln w="5000" cmpd="sng">
                  <a:solidFill>
                    <a:schemeClr val="accent1">
                      <a:tint val="80000"/>
                      <a:shade val="99000"/>
                      <a:satMod val="50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63000"/>
                        <a:satMod val="255000"/>
                      </a:schemeClr>
                    </a:gs>
                    <a:gs pos="9000">
                      <a:schemeClr val="accent1">
                        <a:tint val="63000"/>
                        <a:satMod val="255000"/>
                      </a:schemeClr>
                    </a:gs>
                    <a:gs pos="53000">
                      <a:schemeClr val="accent1">
                        <a:shade val="60000"/>
                        <a:satMod val="100000"/>
                      </a:schemeClr>
                    </a:gs>
                    <a:gs pos="90000">
                      <a:schemeClr val="accent1">
                        <a:tint val="63000"/>
                        <a:satMod val="255000"/>
                      </a:schemeClr>
                    </a:gs>
                    <a:gs pos="100000">
                      <a:schemeClr val="accent1">
                        <a:tint val="63000"/>
                        <a:satMod val="255000"/>
                      </a:schemeClr>
                    </a:gs>
                  </a:gsLst>
                  <a:lin ang="5400000"/>
                </a:gradFill>
                <a:effectLst>
                  <a:outerShdw blurRad="50800" dist="38100" dir="5400000" algn="t" rotWithShape="0">
                    <a:prstClr val="black">
                      <a:alpha val="50000"/>
                    </a:prstClr>
                  </a:outerShdw>
                </a:effectLst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914400" y="2485800"/>
            <a:ext cx="8839200" cy="1066688"/>
          </a:xfrm>
        </p:spPr>
        <p:txBody>
          <a:bodyPr lIns="45720" tIns="0" rIns="45720" bIns="0" anchor="b"/>
          <a:lstStyle>
            <a:lvl1pPr marL="0" indent="0" algn="l">
              <a:buNone/>
              <a:defRPr sz="2000">
                <a:solidFill>
                  <a:schemeClr val="tx1"/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</p:spPr>
        <p:txBody>
          <a:bodyPr/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5689600" y="1600201"/>
            <a:ext cx="4876800" cy="4525963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3050"/>
            <a:ext cx="109728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609600" y="5486400"/>
            <a:ext cx="5386917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6193368" y="5486400"/>
            <a:ext cx="5389033" cy="838200"/>
          </a:xfrm>
        </p:spPr>
        <p:txBody>
          <a:bodyPr anchor="t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609600" y="1516912"/>
            <a:ext cx="5386917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93368" y="1516912"/>
            <a:ext cx="5389033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274320"/>
            <a:ext cx="9960864" cy="1143000"/>
          </a:xfrm>
        </p:spPr>
        <p:txBody>
          <a:bodyPr anchor="ctr"/>
          <a:lstStyle>
            <a:lvl1pPr algn="l">
              <a:defRPr sz="4600"/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8" name="Zástupný symbol pro číslo snímku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9" name="Zástupný symbol pro zápatí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85528"/>
            <a:ext cx="4267200" cy="730250"/>
          </a:xfrm>
        </p:spPr>
        <p:txBody>
          <a:bodyPr tIns="0" bIns="0" anchor="t"/>
          <a:lstStyle>
            <a:lvl1pPr algn="l">
              <a:buNone/>
              <a:defRPr sz="18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09600" y="214424"/>
            <a:ext cx="3657600" cy="914400"/>
          </a:xfrm>
        </p:spPr>
        <p:txBody>
          <a:bodyPr lIns="45720" tIns="0" rIns="45720" bIns="0" anchor="b"/>
          <a:lstStyle>
            <a:lvl1pPr marL="0" indent="0" algn="l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609600" y="1981200"/>
            <a:ext cx="9448800" cy="38100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cs-CZ" smtClean="0"/>
              <a:t>Klepnutím lze upravit styly předlohy textu.</a:t>
            </a:r>
          </a:p>
          <a:p>
            <a:pPr lvl="1" eaLnBrk="1" latinLnBrk="0" hangingPunct="1"/>
            <a:r>
              <a:rPr lang="cs-CZ" smtClean="0"/>
              <a:t>Druhá úroveň</a:t>
            </a:r>
          </a:p>
          <a:p>
            <a:pPr lvl="2" eaLnBrk="1" latinLnBrk="0" hangingPunct="1"/>
            <a:r>
              <a:rPr lang="cs-CZ" smtClean="0"/>
              <a:t>Třetí úroveň</a:t>
            </a:r>
          </a:p>
          <a:p>
            <a:pPr lvl="3" eaLnBrk="1" latinLnBrk="0" hangingPunct="1"/>
            <a:r>
              <a:rPr lang="cs-CZ" smtClean="0"/>
              <a:t>Čtvrtá úroveň</a:t>
            </a:r>
          </a:p>
          <a:p>
            <a:pPr lvl="4" eaLnBrk="1" latinLnBrk="0" hangingPunct="1"/>
            <a:r>
              <a:rPr lang="cs-CZ" smtClean="0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10875264" y="6422065"/>
            <a:ext cx="1016000" cy="365125"/>
          </a:xfrm>
        </p:spPr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408976" y="1705709"/>
            <a:ext cx="4071824" cy="1253808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</a:lstStyle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420837" y="1019907"/>
            <a:ext cx="5486400" cy="4114800"/>
          </a:xfrm>
          <a:prstGeom prst="ellipse">
            <a:avLst/>
          </a:prstGeom>
          <a:solidFill>
            <a:schemeClr val="bg2">
              <a:shade val="50000"/>
            </a:schemeClr>
          </a:solidFill>
          <a:ln w="50800" cap="flat">
            <a:solidFill>
              <a:schemeClr val="bg2"/>
            </a:solidFill>
            <a:miter lim="800000"/>
          </a:ln>
          <a:effectLst>
            <a:outerShdw blurRad="152000" dist="345000" dir="5400000" sx="-80000" sy="-18000" rotWithShape="0">
              <a:srgbClr val="000000">
                <a:alpha val="25000"/>
              </a:srgbClr>
            </a:outerShdw>
          </a:effectLst>
          <a:scene3d>
            <a:camera prst="orthographicFront"/>
            <a:lightRig rig="contrasting" dir="t">
              <a:rot lat="0" lon="0" rev="2400000"/>
            </a:lightRig>
          </a:scene3d>
          <a:sp3d contourW="7620">
            <a:bevelT w="63500" h="63500"/>
            <a:contourClr>
              <a:schemeClr val="bg2">
                <a:shade val="50000"/>
              </a:schemeClr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 smtClean="0"/>
              <a:t>Klepnutím na ikonu přidáte obrázek.</a:t>
            </a:r>
            <a:endParaRPr kumimoji="0" lang="en-US" dirty="0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7408979" y="2998765"/>
            <a:ext cx="4071821" cy="2663482"/>
          </a:xfrm>
        </p:spPr>
        <p:txBody>
          <a:bodyPr lIns="45720" rIns="45720"/>
          <a:lstStyle>
            <a:lvl1pPr marL="0" indent="0">
              <a:buFontTx/>
              <a:buNone/>
              <a:defRPr sz="12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>
          <a:xfrm>
            <a:off x="609600" y="6422065"/>
            <a:ext cx="2844800" cy="365125"/>
          </a:xfrm>
        </p:spPr>
        <p:txBody>
          <a:bodyPr/>
          <a:lstStyle/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Volný tvar 11"/>
          <p:cNvSpPr>
            <a:spLocks/>
          </p:cNvSpPr>
          <p:nvPr/>
        </p:nvSpPr>
        <p:spPr bwMode="auto">
          <a:xfrm>
            <a:off x="0" y="4752126"/>
            <a:ext cx="12192000" cy="2112962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1066"/>
              </a:cxn>
              <a:cxn ang="0">
                <a:pos x="0" y="1331"/>
              </a:cxn>
              <a:cxn ang="0">
                <a:pos x="5760" y="1331"/>
              </a:cxn>
              <a:cxn ang="0">
                <a:pos x="5760" y="0"/>
              </a:cxn>
              <a:cxn ang="0">
                <a:pos x="0" y="1066"/>
              </a:cxn>
            </a:cxnLst>
            <a:rect l="0" t="0" r="0" b="0"/>
            <a:pathLst>
              <a:path w="5760" h="1331">
                <a:moveTo>
                  <a:pt x="0" y="1066"/>
                </a:moveTo>
                <a:lnTo>
                  <a:pt x="0" y="1331"/>
                </a:lnTo>
                <a:lnTo>
                  <a:pt x="5760" y="1331"/>
                </a:lnTo>
                <a:lnTo>
                  <a:pt x="5760" y="0"/>
                </a:lnTo>
                <a:cubicBezTo>
                  <a:pt x="3220" y="1206"/>
                  <a:pt x="2250" y="1146"/>
                  <a:pt x="0" y="1066"/>
                </a:cubicBezTo>
                <a:close/>
              </a:path>
            </a:pathLst>
          </a:custGeom>
          <a:solidFill>
            <a:schemeClr val="bg1">
              <a:tint val="80000"/>
              <a:satMod val="200000"/>
              <a:alpha val="45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44450" dir="16200000" algn="ctr" rotWithShape="0">
              <a:prstClr val="black">
                <a:alpha val="3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Volný tvar 15"/>
          <p:cNvSpPr>
            <a:spLocks/>
          </p:cNvSpPr>
          <p:nvPr/>
        </p:nvSpPr>
        <p:spPr bwMode="auto">
          <a:xfrm>
            <a:off x="9753600" y="0"/>
            <a:ext cx="2438400" cy="6858000"/>
          </a:xfrm>
          <a:custGeom>
            <a:avLst/>
            <a:gdLst>
              <a:gd name="connsiteX0" fmla="*/ 1914 w 1914"/>
              <a:gd name="connsiteY0" fmla="*/ 9 h 4329"/>
              <a:gd name="connsiteX1" fmla="*/ 1914 w 1914"/>
              <a:gd name="connsiteY1" fmla="*/ 4329 h 4329"/>
              <a:gd name="connsiteX2" fmla="*/ 204 w 1914"/>
              <a:gd name="connsiteY2" fmla="*/ 4327 h 4329"/>
              <a:gd name="connsiteX3" fmla="*/ 0 w 1914"/>
              <a:gd name="connsiteY3" fmla="*/ 0 h 4329"/>
              <a:gd name="connsiteX4" fmla="*/ 1914 w 1914"/>
              <a:gd name="connsiteY4" fmla="*/ 9 h 43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4" h="4329">
                <a:moveTo>
                  <a:pt x="1914" y="9"/>
                </a:moveTo>
                <a:lnTo>
                  <a:pt x="1914" y="4329"/>
                </a:lnTo>
                <a:lnTo>
                  <a:pt x="204" y="4327"/>
                </a:lnTo>
                <a:cubicBezTo>
                  <a:pt x="1288" y="3574"/>
                  <a:pt x="2082" y="1734"/>
                  <a:pt x="0" y="0"/>
                </a:cubicBezTo>
                <a:lnTo>
                  <a:pt x="1914" y="9"/>
                </a:lnTo>
                <a:close/>
              </a:path>
            </a:pathLst>
          </a:custGeom>
          <a:solidFill>
            <a:schemeClr val="bg1">
              <a:tint val="90000"/>
              <a:satMod val="350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outerShdw blurRad="50800" dist="50800" dir="10800000" algn="ctr" rotWithShape="0">
              <a:prstClr val="black">
                <a:alpha val="45000"/>
              </a:prstClr>
            </a:outerShdw>
          </a:effectLst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609600" y="274638"/>
            <a:ext cx="9956800" cy="1143000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/>
          <a:p>
            <a:r>
              <a:rPr kumimoji="0" lang="cs-CZ" smtClean="0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995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 smtClean="0"/>
              <a:t>Klepnutím lze upravit styly předlohy textu.</a:t>
            </a:r>
          </a:p>
          <a:p>
            <a:pPr lvl="1" eaLnBrk="1" latinLnBrk="0" hangingPunct="1"/>
            <a:r>
              <a:rPr kumimoji="0" lang="cs-CZ" smtClean="0"/>
              <a:t>Druhá úroveň</a:t>
            </a:r>
          </a:p>
          <a:p>
            <a:pPr lvl="2" eaLnBrk="1" latinLnBrk="0" hangingPunct="1"/>
            <a:r>
              <a:rPr kumimoji="0" lang="cs-CZ" smtClean="0"/>
              <a:t>Třetí úroveň</a:t>
            </a:r>
          </a:p>
          <a:p>
            <a:pPr lvl="3" eaLnBrk="1" latinLnBrk="0" hangingPunct="1"/>
            <a:r>
              <a:rPr kumimoji="0" lang="cs-CZ" smtClean="0"/>
              <a:t>Čtvrtá úroveň</a:t>
            </a:r>
          </a:p>
          <a:p>
            <a:pPr lvl="4" eaLnBrk="1" latinLnBrk="0" hangingPunct="1"/>
            <a:r>
              <a:rPr kumimoji="0" lang="cs-CZ" smtClean="0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609600" y="6422065"/>
            <a:ext cx="2844800" cy="365125"/>
          </a:xfrm>
          <a:prstGeom prst="rect">
            <a:avLst/>
          </a:prstGeom>
        </p:spPr>
        <p:txBody>
          <a:bodyPr vert="horz" bIns="0" anchor="b"/>
          <a:lstStyle>
            <a:lvl1pPr algn="l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F86D8992-8E32-4F4C-B1A8-FBD783B02946}" type="datetimeFigureOut">
              <a:rPr lang="cs-CZ" smtClean="0"/>
              <a:pPr/>
              <a:t>15.11.2020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4165600" y="6422065"/>
            <a:ext cx="3860800" cy="365125"/>
          </a:xfrm>
          <a:prstGeom prst="rect">
            <a:avLst/>
          </a:prstGeom>
        </p:spPr>
        <p:txBody>
          <a:bodyPr vert="horz" lIns="0" rIns="0" bIns="0" anchor="b"/>
          <a:lstStyle>
            <a:lvl1pPr algn="ct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10871200" y="6422065"/>
            <a:ext cx="1016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000">
                <a:solidFill>
                  <a:schemeClr val="tx2">
                    <a:shade val="50000"/>
                  </a:schemeClr>
                </a:solidFill>
              </a:defRPr>
            </a:lvl1pPr>
          </a:lstStyle>
          <a:p>
            <a:fld id="{139EDCA3-D183-4AA8-B828-E7846A0A7354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20624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722376" indent="-274320" algn="l" rtl="0" eaLnBrk="1" latinLnBrk="0" hangingPunct="1">
        <a:spcBef>
          <a:spcPct val="20000"/>
        </a:spcBef>
        <a:buClr>
          <a:schemeClr val="accent1"/>
        </a:buClr>
        <a:buSzPct val="90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40" indent="-256032" algn="l" rtl="0" eaLnBrk="1" latinLnBrk="0" hangingPunct="1">
        <a:spcBef>
          <a:spcPct val="20000"/>
        </a:spcBef>
        <a:buClr>
          <a:schemeClr val="accent2"/>
        </a:buClr>
        <a:buSzPct val="85000"/>
        <a:buFont typeface="Arial"/>
        <a:buChar char="○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37744" algn="l" rtl="0" eaLnBrk="1" latinLnBrk="0" hangingPunct="1">
        <a:spcBef>
          <a:spcPct val="20000"/>
        </a:spcBef>
        <a:buClr>
          <a:schemeClr val="accent3"/>
        </a:buClr>
        <a:buSzPct val="9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90472" indent="-182880" algn="l" rtl="0" eaLnBrk="1" latinLnBrk="0" hangingPunct="1">
        <a:spcBef>
          <a:spcPct val="20000"/>
        </a:spcBef>
        <a:buClr>
          <a:schemeClr val="accent4"/>
        </a:buClr>
        <a:buSzPct val="100000"/>
        <a:buFont typeface="Arial"/>
        <a:buChar char="-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00784" indent="-182880" algn="l" rtl="0" eaLnBrk="1" latinLnBrk="0" hangingPunct="1">
        <a:spcBef>
          <a:spcPct val="20000"/>
        </a:spcBef>
        <a:buClr>
          <a:schemeClr val="accent5"/>
        </a:buClr>
        <a:buFont typeface="Arial"/>
        <a:buChar char="-"/>
        <a:defRPr kumimoji="0" sz="20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Arial"/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39696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▪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31720" indent="-182880" algn="l" rtl="0" eaLnBrk="1" latinLnBrk="0" hangingPunct="1">
        <a:spcBef>
          <a:spcPct val="20000"/>
        </a:spcBef>
        <a:buClr>
          <a:schemeClr val="accent6"/>
        </a:buClr>
        <a:buFont typeface="Arial"/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cs-CZ" dirty="0" smtClean="0"/>
              <a:t>Pozitiva – jaká ?</a:t>
            </a:r>
          </a:p>
          <a:p>
            <a:r>
              <a:rPr lang="cs-CZ" dirty="0" smtClean="0"/>
              <a:t>Vhodné </a:t>
            </a:r>
            <a:r>
              <a:rPr lang="cs-CZ" dirty="0" err="1" smtClean="0"/>
              <a:t>poh</a:t>
            </a:r>
            <a:r>
              <a:rPr lang="cs-CZ" dirty="0" smtClean="0"/>
              <a:t>. aktivity – jaké?</a:t>
            </a:r>
          </a:p>
          <a:p>
            <a:r>
              <a:rPr lang="cs-CZ" dirty="0" smtClean="0"/>
              <a:t>Negativa ? </a:t>
            </a:r>
            <a:endParaRPr lang="cs-CZ" dirty="0"/>
          </a:p>
        </p:txBody>
      </p:sp>
      <p:sp>
        <p:nvSpPr>
          <p:cNvPr id="4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Zájmová TV a sport, raná specializace</a:t>
            </a:r>
            <a:endParaRPr lang="cs-CZ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Koncepce sportovního tréninku dětí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Jsou známy dvě koncepce, které mohou vést k určité maximální individuální výkonnosti:</a:t>
            </a:r>
          </a:p>
          <a:p>
            <a:pPr lvl="1"/>
            <a:r>
              <a:rPr lang="cs-CZ" dirty="0" smtClean="0"/>
              <a:t>koncepce </a:t>
            </a:r>
            <a:r>
              <a:rPr lang="cs-CZ" b="1" dirty="0" smtClean="0"/>
              <a:t>brzké specializace</a:t>
            </a:r>
          </a:p>
          <a:p>
            <a:pPr lvl="1"/>
            <a:r>
              <a:rPr lang="cs-CZ" dirty="0" smtClean="0"/>
              <a:t>koncepce </a:t>
            </a:r>
            <a:r>
              <a:rPr lang="cs-CZ" b="1" dirty="0" smtClean="0"/>
              <a:t>tréninku přiměřeného věku</a:t>
            </a:r>
          </a:p>
          <a:p>
            <a:pPr>
              <a:buNone/>
            </a:pPr>
            <a:endParaRPr lang="cs-CZ" dirty="0" smtClean="0"/>
          </a:p>
          <a:p>
            <a:pPr>
              <a:buNone/>
            </a:pPr>
            <a:r>
              <a:rPr lang="cs-CZ" dirty="0" smtClean="0"/>
              <a:t>Základní rozdíl mezi oběma koncepcemi spočívá v poměru aplikace specifických a všeobecných podnětů, prostředků a metod, které tréninkový proces obsahuje. </a:t>
            </a:r>
            <a:endParaRPr lang="cs-CZ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Brzká specializace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cs-CZ" dirty="0" smtClean="0"/>
              <a:t>Tímto způsobem může mladý sportovec dosáhnout relativně </a:t>
            </a:r>
            <a:r>
              <a:rPr lang="cs-CZ" b="1" dirty="0" smtClean="0"/>
              <a:t>maximálního výkonu dříve</a:t>
            </a:r>
            <a:r>
              <a:rPr lang="cs-CZ" dirty="0" smtClean="0"/>
              <a:t>.</a:t>
            </a:r>
          </a:p>
          <a:p>
            <a:r>
              <a:rPr lang="cs-CZ" u="sng" dirty="0" smtClean="0"/>
              <a:t>Ale</a:t>
            </a:r>
            <a:r>
              <a:rPr lang="cs-CZ" dirty="0" smtClean="0"/>
              <a:t> specifická zátěž je vždy jednostranný pohyb, zapojují se stále stejné svaly a existuje </a:t>
            </a:r>
            <a:r>
              <a:rPr lang="cs-CZ" b="1" dirty="0" smtClean="0"/>
              <a:t>nebezpečí</a:t>
            </a:r>
            <a:r>
              <a:rPr lang="cs-CZ" dirty="0" smtClean="0"/>
              <a:t> svalové nerovnováhy a různých poškození či zranění.</a:t>
            </a:r>
          </a:p>
          <a:p>
            <a:r>
              <a:rPr lang="cs-CZ" dirty="0" smtClean="0"/>
              <a:t>Nedokončené biologické zrání představuje větší pravděpodobnost zdravotních problémů. </a:t>
            </a:r>
          </a:p>
          <a:p>
            <a:r>
              <a:rPr lang="cs-CZ" dirty="0" smtClean="0"/>
              <a:t>Tréninková specializace se vždy vyznačuje vysokým podílem typických (specializovaných) tréninkových prostředků, metod a forem pro daný sport. 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19403" y="260648"/>
            <a:ext cx="10972800" cy="1143000"/>
          </a:xfrm>
        </p:spPr>
        <p:txBody>
          <a:bodyPr>
            <a:normAutofit/>
          </a:bodyPr>
          <a:lstStyle/>
          <a:p>
            <a:r>
              <a:rPr lang="cs-CZ" b="1" dirty="0" smtClean="0"/>
              <a:t>Brzká specializace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09600" y="1600200"/>
            <a:ext cx="10972800" cy="5257800"/>
          </a:xfrm>
        </p:spPr>
        <p:txBody>
          <a:bodyPr>
            <a:normAutofit fontScale="77500" lnSpcReduction="20000"/>
          </a:bodyPr>
          <a:lstStyle/>
          <a:p>
            <a:r>
              <a:rPr lang="cs-CZ" sz="3400" u="sng" dirty="0" smtClean="0"/>
              <a:t>Z několika výzkumů vyplývá následující:</a:t>
            </a:r>
          </a:p>
          <a:p>
            <a:pPr lvl="0"/>
            <a:r>
              <a:rPr lang="cs-CZ" sz="3400" dirty="0" smtClean="0"/>
              <a:t>prudký nárůst výkonu, maximální výkonnost je dosažena rychleji</a:t>
            </a:r>
          </a:p>
          <a:p>
            <a:pPr lvl="0"/>
            <a:r>
              <a:rPr lang="cs-CZ" sz="3400" dirty="0" smtClean="0"/>
              <a:t>vysoká výkonnost během dětství a mládí je spojena s menší výkonností po 18., 19. roku života</a:t>
            </a:r>
          </a:p>
          <a:p>
            <a:pPr lvl="0"/>
            <a:r>
              <a:rPr lang="cs-CZ" sz="3400" dirty="0" smtClean="0"/>
              <a:t>kratší období vrcholové výkonnosti</a:t>
            </a:r>
          </a:p>
          <a:p>
            <a:pPr lvl="0"/>
            <a:r>
              <a:rPr lang="cs-CZ" sz="3400" dirty="0" smtClean="0"/>
              <a:t>absolutní hodnoty výkonu (světového rekordu) dosahují s menší převahou sportovci, kteří mají za sebou trénink odpovídající věku</a:t>
            </a:r>
          </a:p>
          <a:p>
            <a:r>
              <a:rPr lang="cs-CZ" sz="3400" dirty="0" smtClean="0"/>
              <a:t>některé druhy sportů (např. technicko-estetické atd.) dřívější specializaci vyžadují --- u těchto sportů je dosahováno vrcholné výkonnosti před 20. rokem života. </a:t>
            </a:r>
          </a:p>
          <a:p>
            <a:pPr>
              <a:buNone/>
            </a:pPr>
            <a:r>
              <a:rPr lang="cs-CZ" dirty="0" smtClean="0"/>
              <a:t>(sportovní gymnastika - zejména v ženské kategorii jsou dosahovány vrcholné výkony mnohdy v dětském věku 14. - 16. let.).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cs-CZ" b="1" dirty="0" smtClean="0"/>
              <a:t>Koncepce tréninku odpovídající věku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cs-CZ" dirty="0" smtClean="0"/>
              <a:t>nejvhodnější pro většinu sportů</a:t>
            </a:r>
          </a:p>
          <a:p>
            <a:r>
              <a:rPr lang="cs-CZ" dirty="0" smtClean="0"/>
              <a:t>prevence poškození mladého organismu a přirozený sportovní vývoj</a:t>
            </a:r>
          </a:p>
          <a:p>
            <a:r>
              <a:rPr lang="cs-CZ" dirty="0" smtClean="0"/>
              <a:t>umožňuje zachovat vrcholový výkon po mnoho let během dospělosti</a:t>
            </a:r>
          </a:p>
          <a:p>
            <a:endParaRPr lang="cs-CZ" dirty="0" smtClean="0"/>
          </a:p>
          <a:p>
            <a:endParaRPr lang="cs-CZ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echnický">
  <a:themeElements>
    <a:clrScheme name="Technický">
      <a:dk1>
        <a:sysClr val="windowText" lastClr="000000"/>
      </a:dk1>
      <a:lt1>
        <a:sysClr val="window" lastClr="FFFFFF"/>
      </a:lt1>
      <a:dk2>
        <a:srgbClr val="3B3B3B"/>
      </a:dk2>
      <a:lt2>
        <a:srgbClr val="D4D2D0"/>
      </a:lt2>
      <a:accent1>
        <a:srgbClr val="6EA0B0"/>
      </a:accent1>
      <a:accent2>
        <a:srgbClr val="CCAF0A"/>
      </a:accent2>
      <a:accent3>
        <a:srgbClr val="8D89A4"/>
      </a:accent3>
      <a:accent4>
        <a:srgbClr val="748560"/>
      </a:accent4>
      <a:accent5>
        <a:srgbClr val="9E9273"/>
      </a:accent5>
      <a:accent6>
        <a:srgbClr val="7E848D"/>
      </a:accent6>
      <a:hlink>
        <a:srgbClr val="00C8C3"/>
      </a:hlink>
      <a:folHlink>
        <a:srgbClr val="A116E0"/>
      </a:folHlink>
    </a:clrScheme>
    <a:fontScheme name="Technický">
      <a:majorFont>
        <a:latin typeface="Franklin Gothic Book"/>
        <a:ea typeface=""/>
        <a:cs typeface=""/>
        <a:font script="Jpan" typeface="ＭＳ Ｐゴシック"/>
        <a:font script="Hang" typeface="HY견고딕"/>
        <a:font script="Hans" typeface="宋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Arial"/>
        <a:ea typeface=""/>
        <a:cs typeface=""/>
        <a:font script="Jpan" typeface="HGｺﾞｼｯｸM"/>
        <a:font script="Hang" typeface="HY중고딕"/>
        <a:font script="Hans" typeface="黑体"/>
        <a:font script="Hant" typeface="微軟正黑體"/>
        <a:font script="Arab" typeface="Tahoma"/>
        <a:font script="Hebr" typeface="Levenim MT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Technický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3000"/>
                <a:satMod val="150000"/>
              </a:schemeClr>
            </a:gs>
            <a:gs pos="25000">
              <a:schemeClr val="phClr">
                <a:tint val="96000"/>
                <a:shade val="80000"/>
                <a:satMod val="105000"/>
              </a:schemeClr>
            </a:gs>
            <a:gs pos="38000">
              <a:schemeClr val="phClr">
                <a:tint val="96000"/>
                <a:shade val="59000"/>
                <a:satMod val="120000"/>
              </a:schemeClr>
            </a:gs>
            <a:gs pos="55000">
              <a:schemeClr val="phClr">
                <a:shade val="57000"/>
                <a:satMod val="120000"/>
              </a:schemeClr>
            </a:gs>
            <a:gs pos="80000">
              <a:schemeClr val="phClr">
                <a:shade val="56000"/>
                <a:satMod val="145000"/>
              </a:schemeClr>
            </a:gs>
            <a:gs pos="88000">
              <a:schemeClr val="phClr">
                <a:shade val="63000"/>
                <a:satMod val="160000"/>
              </a:schemeClr>
            </a:gs>
            <a:gs pos="100000">
              <a:schemeClr val="phClr">
                <a:tint val="99555"/>
                <a:satMod val="155000"/>
              </a:schemeClr>
            </a:gs>
          </a:gsLst>
          <a:lin ang="5400000" scaled="1"/>
        </a:gradFill>
      </a:fillStyleLst>
      <a:lnStyleLst>
        <a:ln w="9525" cap="flat" cmpd="sng" algn="ctr">
          <a:solidFill>
            <a:schemeClr val="phClr">
              <a:shade val="60000"/>
              <a:satMod val="300000"/>
            </a:schemeClr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glow rad="635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00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</a:effectStyle>
        <a:effectStyle>
          <a:effectLst>
            <a:glow rad="76200">
              <a:schemeClr val="phClr">
                <a:tint val="30000"/>
                <a:shade val="95000"/>
                <a:satMod val="300000"/>
                <a:alpha val="50000"/>
              </a:schemeClr>
            </a:glow>
          </a:effectLst>
          <a:scene3d>
            <a:camera prst="orthographicFront" fov="0">
              <a:rot lat="0" lon="0" rev="0"/>
            </a:camera>
            <a:lightRig rig="harsh" dir="t">
              <a:rot lat="6000000" lon="6000000" rev="0"/>
            </a:lightRig>
          </a:scene3d>
          <a:sp3d contourW="10000" prstMaterial="metal">
            <a:bevelT w="20000" h="9000" prst="softRound"/>
            <a:contourClr>
              <a:schemeClr val="phClr">
                <a:shade val="30000"/>
                <a:satMod val="2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50000"/>
              </a:schemeClr>
            </a:gs>
            <a:gs pos="30000">
              <a:schemeClr val="phClr">
                <a:shade val="60000"/>
                <a:satMod val="150000"/>
              </a:schemeClr>
            </a:gs>
            <a:gs pos="100000">
              <a:schemeClr val="phClr">
                <a:tint val="83000"/>
                <a:satMod val="200000"/>
              </a:schemeClr>
            </a:gs>
          </a:gsLst>
          <a:lin ang="13000000" scaled="0"/>
        </a:gradFill>
        <a:gradFill rotWithShape="1">
          <a:gsLst>
            <a:gs pos="0">
              <a:schemeClr val="phClr">
                <a:tint val="78000"/>
                <a:satMod val="220000"/>
              </a:schemeClr>
            </a:gs>
            <a:gs pos="100000">
              <a:schemeClr val="phClr">
                <a:shade val="35000"/>
                <a:satMod val="155000"/>
              </a:schemeClr>
            </a:gs>
          </a:gsLst>
          <a:path path="circle">
            <a:fillToRect l="60000" t="50000" r="4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Technic</Template>
  <TotalTime>6567</TotalTime>
  <Words>98</Words>
  <Application>Microsoft Office PowerPoint</Application>
  <PresentationFormat>Vlastní</PresentationFormat>
  <Paragraphs>30</Paragraphs>
  <Slides>5</Slides>
  <Notes>3</Notes>
  <HiddenSlides>0</HiddenSlides>
  <MMClips>0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Technický</vt:lpstr>
      <vt:lpstr>Zájmová TV a sport, raná specializace</vt:lpstr>
      <vt:lpstr>Koncepce sportovního tréninku dětí</vt:lpstr>
      <vt:lpstr>Brzká specializace</vt:lpstr>
      <vt:lpstr>Brzká specializace</vt:lpstr>
      <vt:lpstr>Koncepce tréninku odpovídající věku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Didaktika tělesné výchovy pro MŠ</dc:title>
  <dc:creator>Ucitel</dc:creator>
  <cp:lastModifiedBy>Windows User</cp:lastModifiedBy>
  <cp:revision>171</cp:revision>
  <dcterms:created xsi:type="dcterms:W3CDTF">2018-09-25T10:09:13Z</dcterms:created>
  <dcterms:modified xsi:type="dcterms:W3CDTF">2020-11-15T18:26:36Z</dcterms:modified>
</cp:coreProperties>
</file>