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1" r:id="rId4"/>
    <p:sldId id="258" r:id="rId5"/>
    <p:sldId id="264" r:id="rId6"/>
    <p:sldId id="265" r:id="rId7"/>
    <p:sldId id="266" r:id="rId8"/>
    <p:sldId id="259" r:id="rId9"/>
    <p:sldId id="268" r:id="rId10"/>
    <p:sldId id="262" r:id="rId11"/>
    <p:sldId id="270" r:id="rId12"/>
    <p:sldId id="263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064"/>
  </p:normalViewPr>
  <p:slideViewPr>
    <p:cSldViewPr snapToGrid="0" snapToObjects="1">
      <p:cViewPr varScale="1">
        <p:scale>
          <a:sx n="97" d="100"/>
          <a:sy n="97" d="100"/>
        </p:scale>
        <p:origin x="6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bofscience.com/wos/woscc/basic-search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ukaz.cuni.cz/" TargetMode="External"/><Relationship Id="rId2" Type="http://schemas.openxmlformats.org/officeDocument/2006/relationships/hyperlink" Target="https://ezdroje.cuni.cz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95AE15-79CF-484D-908D-6FFF396F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2379887"/>
            <a:ext cx="8361229" cy="2098226"/>
          </a:xfrm>
        </p:spPr>
        <p:txBody>
          <a:bodyPr/>
          <a:lstStyle/>
          <a:p>
            <a:r>
              <a:rPr lang="cs-CZ" sz="6000" dirty="0"/>
              <a:t>Správa zdrojů odborné literatury </a:t>
            </a:r>
            <a:br>
              <a:rPr lang="cs-CZ" sz="6000" dirty="0"/>
            </a:br>
            <a:r>
              <a:rPr lang="cs-CZ" sz="6000" dirty="0"/>
              <a:t>(vyhledávání studií)</a:t>
            </a:r>
          </a:p>
        </p:txBody>
      </p:sp>
    </p:spTree>
    <p:extLst>
      <p:ext uri="{BB962C8B-B14F-4D97-AF65-F5344CB8AC3E}">
        <p14:creationId xmlns:p14="http://schemas.microsoft.com/office/powerpoint/2010/main" val="3973724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C3858D-EDC3-944A-9B7A-80EE38C08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Databáze časopisů, abstraktů a článků</a:t>
            </a:r>
            <a:br>
              <a:rPr lang="cs-CZ" dirty="0"/>
            </a:br>
            <a:r>
              <a:rPr lang="cs-CZ" b="1" dirty="0"/>
              <a:t>Web of science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CE74DC-A15D-5E41-835C-B0E7A656A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dirty="0"/>
              <a:t>nejvýznamnější světový informační zdroj v oblasti výzkumu a vývoje</a:t>
            </a:r>
          </a:p>
          <a:p>
            <a:r>
              <a:rPr lang="cs-CZ" altLang="cs-CZ" dirty="0"/>
              <a:t>soubor databází s informacemi o článcích, jejich autorech, obsahu a  referencích, citovanosti a edičních údajích</a:t>
            </a:r>
          </a:p>
          <a:p>
            <a:r>
              <a:rPr lang="cs-CZ" altLang="cs-CZ" dirty="0"/>
              <a:t>obsahuje bibliografické záznamy včetně abstraktů, citace prací autorů z celého světa a i</a:t>
            </a:r>
            <a:r>
              <a:rPr lang="cs-CZ" altLang="cs-CZ" b="1" dirty="0"/>
              <a:t> </a:t>
            </a:r>
            <a:r>
              <a:rPr lang="cs-CZ" altLang="cs-CZ" dirty="0"/>
              <a:t>plné texty, pokud jsou zdrojová periodika předplacena u vydavatele</a:t>
            </a:r>
          </a:p>
          <a:p>
            <a:r>
              <a:rPr lang="cs-CZ" altLang="cs-CZ" dirty="0">
                <a:hlinkClick r:id="rId2"/>
              </a:rPr>
              <a:t>https://www.webofscience.com/wos/woscc/basic-search</a:t>
            </a:r>
            <a:endParaRPr lang="cs-CZ" altLang="cs-CZ" dirty="0"/>
          </a:p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180378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2C46F8-4C32-D943-8956-090D23F0F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Praktická ukázka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B4B8FA-DAE3-114C-85C2-410D18AFA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Společné vyhledání a porovnání různých zdrojů:</a:t>
            </a:r>
          </a:p>
          <a:p>
            <a:pPr>
              <a:buFontTx/>
              <a:buChar char="-"/>
            </a:pPr>
            <a:r>
              <a:rPr lang="cs-CZ" dirty="0"/>
              <a:t>Odborného článku</a:t>
            </a:r>
          </a:p>
          <a:p>
            <a:pPr>
              <a:buFontTx/>
              <a:buChar char="-"/>
            </a:pPr>
            <a:r>
              <a:rPr lang="cs-CZ" dirty="0"/>
              <a:t>Knihy</a:t>
            </a:r>
          </a:p>
          <a:p>
            <a:pPr>
              <a:buFontTx/>
              <a:buChar char="-"/>
            </a:pPr>
            <a:r>
              <a:rPr lang="cs-CZ" dirty="0"/>
              <a:t>Diplomové práce</a:t>
            </a:r>
          </a:p>
          <a:p>
            <a:pPr>
              <a:buFontTx/>
              <a:buChar char="-"/>
            </a:pPr>
            <a:r>
              <a:rPr lang="cs-CZ" dirty="0"/>
              <a:t>Článku na internetu</a:t>
            </a:r>
          </a:p>
        </p:txBody>
      </p:sp>
    </p:spTree>
    <p:extLst>
      <p:ext uri="{BB962C8B-B14F-4D97-AF65-F5344CB8AC3E}">
        <p14:creationId xmlns:p14="http://schemas.microsoft.com/office/powerpoint/2010/main" val="4136169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581400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Jaké druhy zdrojů známe?</a:t>
            </a:r>
          </a:p>
          <a:p>
            <a:pPr marL="0" indent="0">
              <a:buNone/>
            </a:pPr>
            <a:r>
              <a:rPr lang="cs-CZ" dirty="0"/>
              <a:t>Jsou všechny zdroje vhodné pro naší bakalářskou/diplomovou/seminární práci?</a:t>
            </a:r>
          </a:p>
          <a:p>
            <a:pPr marL="0" indent="0">
              <a:buNone/>
            </a:pPr>
            <a:r>
              <a:rPr lang="cs-CZ" dirty="0"/>
              <a:t>Co dělat když chceme použít informace citované z jiného zdroje než je primární?</a:t>
            </a:r>
          </a:p>
          <a:p>
            <a:pPr marL="0" indent="0">
              <a:buNone/>
            </a:pPr>
            <a:r>
              <a:rPr lang="cs-CZ" dirty="0"/>
              <a:t>Jak se jmenují nejpoužívanější databáze vědeckých publikací?</a:t>
            </a:r>
          </a:p>
        </p:txBody>
      </p:sp>
    </p:spTree>
    <p:extLst>
      <p:ext uri="{BB962C8B-B14F-4D97-AF65-F5344CB8AC3E}">
        <p14:creationId xmlns:p14="http://schemas.microsoft.com/office/powerpoint/2010/main" val="1197520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09BE12-1147-E447-9892-AD5596A9E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ED0987-2949-8645-8FD7-2C4AF344D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OLECKÁ, Ivana a Kateřina IVANOVÁ. Metodologie vědecko-výzkumné činnosti. Olomouc: Moravská vysoká škola Olomouc, 2010. ISBN 978-80-87240-33-5.</a:t>
            </a:r>
          </a:p>
          <a:p>
            <a:r>
              <a:rPr lang="cs-CZ" dirty="0"/>
              <a:t>EGER, Ludvík a Dana EGEROVÁ. </a:t>
            </a:r>
            <a:r>
              <a:rPr lang="cs-CZ" i="1" dirty="0"/>
              <a:t>Základy metodologie výzkumu</a:t>
            </a:r>
            <a:r>
              <a:rPr lang="cs-CZ" dirty="0"/>
              <a:t>. 2. přepracované a rozšířené vydání. V Plzni: Západočeská univerzita, 2017. ISBN 978-80-261-0735-4.</a:t>
            </a:r>
          </a:p>
          <a:p>
            <a:r>
              <a:rPr lang="cs-CZ" dirty="0"/>
              <a:t>OCHRANA, František. </a:t>
            </a:r>
            <a:r>
              <a:rPr lang="cs-CZ" i="1" dirty="0"/>
              <a:t>Metodologie, metody a metodika vědeckého výzkumu</a:t>
            </a:r>
            <a:r>
              <a:rPr lang="cs-CZ" dirty="0"/>
              <a:t>. Praha: Univerzita Karlova, nakladatelství Karolinum, 2019. ISBN 978-80-246-4200-0.</a:t>
            </a:r>
          </a:p>
          <a:p>
            <a:r>
              <a:rPr lang="cs-CZ" i="1" dirty="0"/>
              <a:t>Studium odborných zdrojů</a:t>
            </a:r>
            <a:r>
              <a:rPr lang="cs-CZ" dirty="0"/>
              <a:t> [online]. [cit. 2021-12-29]. Dostupné z: https://</a:t>
            </a:r>
            <a:r>
              <a:rPr lang="cs-CZ" dirty="0" err="1"/>
              <a:t>is.muni.cz</a:t>
            </a:r>
            <a:r>
              <a:rPr lang="cs-CZ" dirty="0"/>
              <a:t>/el/1421/podzim2015/PSB_03/um/59764286</a:t>
            </a:r>
          </a:p>
        </p:txBody>
      </p:sp>
    </p:spTree>
    <p:extLst>
      <p:ext uri="{BB962C8B-B14F-4D97-AF65-F5344CB8AC3E}">
        <p14:creationId xmlns:p14="http://schemas.microsoft.com/office/powerpoint/2010/main" val="1883339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91A21B-9DB5-8249-9189-B938189C4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Cíl a průběh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A73D79-0D0F-F144-B8C0-808219294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Cíl: Vysvětlit studentům základy používání odborné literatury (jaké jsou druhy, kde jí hledat a jak jí používat).</a:t>
            </a:r>
          </a:p>
          <a:p>
            <a:r>
              <a:rPr lang="cs-CZ" dirty="0"/>
              <a:t>Průběh: Teoretické seznámení studentů s pojmy týkající se probírané problematiky a praktická ukázka vyhledávání a používání odborné literatury.</a:t>
            </a:r>
          </a:p>
        </p:txBody>
      </p:sp>
    </p:spTree>
    <p:extLst>
      <p:ext uri="{BB962C8B-B14F-4D97-AF65-F5344CB8AC3E}">
        <p14:creationId xmlns:p14="http://schemas.microsoft.com/office/powerpoint/2010/main" val="2814028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91A21B-9DB5-8249-9189-B938189C4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Proč pracovat s odbornými zdroji?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A73D79-0D0F-F144-B8C0-808219294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61322"/>
            <a:ext cx="9601200" cy="3906078"/>
          </a:xfrm>
        </p:spPr>
        <p:txBody>
          <a:bodyPr/>
          <a:lstStyle/>
          <a:p>
            <a:r>
              <a:rPr lang="cs-CZ" dirty="0"/>
              <a:t>Odpovídající množství kvalitních zdrojů je zárukou toho, že téma bude nosné, nebude se řešit v rovině spekulací, ale bude se opírat o fakta.</a:t>
            </a:r>
          </a:p>
          <a:p>
            <a:r>
              <a:rPr lang="cs-CZ" dirty="0"/>
              <a:t>Zpracování solidních teoreticko-metodologických východisek.</a:t>
            </a:r>
          </a:p>
          <a:p>
            <a:r>
              <a:rPr lang="cs-CZ" dirty="0"/>
              <a:t>Umožňuje nám konfrontovat pohledy a názory na danou problematiku.</a:t>
            </a:r>
          </a:p>
        </p:txBody>
      </p:sp>
    </p:spTree>
    <p:extLst>
      <p:ext uri="{BB962C8B-B14F-4D97-AF65-F5344CB8AC3E}">
        <p14:creationId xmlns:p14="http://schemas.microsoft.com/office/powerpoint/2010/main" val="2873315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99563E-00C6-3C49-A21E-EC57B55FF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Typy informačních zdrojů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37BBD8-5D0A-3E48-8C93-7CD0D857F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31818"/>
            <a:ext cx="9601200" cy="4765964"/>
          </a:xfrm>
        </p:spPr>
        <p:txBody>
          <a:bodyPr>
            <a:noAutofit/>
          </a:bodyPr>
          <a:lstStyle/>
          <a:p>
            <a:pPr lvl="0"/>
            <a:r>
              <a:rPr lang="cs-CZ" b="1" dirty="0"/>
              <a:t>primární</a:t>
            </a:r>
            <a:r>
              <a:rPr lang="cs-CZ" dirty="0"/>
              <a:t> informační zdroje</a:t>
            </a:r>
          </a:p>
          <a:p>
            <a:pPr lvl="1"/>
            <a:r>
              <a:rPr lang="cs-CZ" i="0" dirty="0"/>
              <a:t>monografie, periodika, šedá literatura</a:t>
            </a:r>
          </a:p>
          <a:p>
            <a:pPr lvl="0"/>
            <a:r>
              <a:rPr lang="cs-CZ" b="1" dirty="0"/>
              <a:t>sekundární</a:t>
            </a:r>
            <a:r>
              <a:rPr lang="cs-CZ" dirty="0"/>
              <a:t> informační zdroje</a:t>
            </a:r>
          </a:p>
          <a:p>
            <a:pPr lvl="1"/>
            <a:r>
              <a:rPr lang="cs-CZ" i="0" dirty="0"/>
              <a:t>katalogy knihoven, referátové časopisy, nakladatelské katalogy, bibliografie, bibliografické databáze</a:t>
            </a:r>
          </a:p>
          <a:p>
            <a:pPr lvl="1"/>
            <a:r>
              <a:rPr lang="cs-CZ" i="0" dirty="0"/>
              <a:t>current contents (obsahy vědeckých časopisů)</a:t>
            </a:r>
          </a:p>
          <a:p>
            <a:pPr lvl="0"/>
            <a:r>
              <a:rPr lang="cs-CZ" b="1" dirty="0"/>
              <a:t>terciální</a:t>
            </a:r>
            <a:r>
              <a:rPr lang="cs-CZ" dirty="0"/>
              <a:t> informační zdroje</a:t>
            </a:r>
          </a:p>
          <a:p>
            <a:pPr lvl="1"/>
            <a:r>
              <a:rPr lang="cs-CZ" i="0" dirty="0"/>
              <a:t>přehledy elektronických informačních zdrojů</a:t>
            </a:r>
          </a:p>
          <a:p>
            <a:pPr lvl="1"/>
            <a:r>
              <a:rPr lang="cs-CZ" i="0" dirty="0"/>
              <a:t>bibliografie bibliografií</a:t>
            </a:r>
          </a:p>
          <a:p>
            <a:pPr lvl="1"/>
            <a:endParaRPr lang="cs-CZ" i="0" dirty="0"/>
          </a:p>
          <a:p>
            <a:pPr lvl="1"/>
            <a:r>
              <a:rPr lang="cs-CZ" b="1" i="0" dirty="0"/>
              <a:t>Jeden zdroj může být zároveň primární, sekundární i terciální a to podle konkrétní informace, kterou z něj používáme.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098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72B672-5CE8-D244-9B82-7F55A7842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Primární 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4D1D4C-C64A-2040-A74B-157562F8D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95054"/>
            <a:ext cx="9601200" cy="3581400"/>
          </a:xfrm>
        </p:spPr>
        <p:txBody>
          <a:bodyPr/>
          <a:lstStyle/>
          <a:p>
            <a:r>
              <a:rPr lang="cs-CZ" dirty="0"/>
              <a:t>Originální záznam myšlenky nebo empirických výsledků studie publikovaných v období vzniku.</a:t>
            </a:r>
          </a:p>
          <a:p>
            <a:pPr>
              <a:buFontTx/>
              <a:buChar char="-"/>
            </a:pPr>
            <a:r>
              <a:rPr lang="cs-CZ" dirty="0"/>
              <a:t>Výzkumná studie, monografie, diplomové/disertační práce atd.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8F7A3E1-B3AF-A441-9F1A-E2D234E6BB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4437" y="3563512"/>
            <a:ext cx="4022693" cy="2960662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BFD05D4E-9603-9A4A-9440-ED6D848F0B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3731" y="3563512"/>
            <a:ext cx="2778633" cy="296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951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11E9C9-0E76-1841-9411-CB0CDE29A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Sekundární 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A81C3C-5F77-E64D-962B-90560CB4C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Analyzují informace z primárních zdrojů, srovnávají výzkumy s podobným tématem a vyvozují teoretické závěry z empirických dat v primárních zdrojích.</a:t>
            </a:r>
          </a:p>
          <a:p>
            <a:pPr>
              <a:buFontTx/>
              <a:buChar char="-"/>
            </a:pPr>
            <a:r>
              <a:rPr lang="cs-CZ" dirty="0"/>
              <a:t>Odborné příručky, monografie (odvozené závěry z předešlých studií), přehledové studie atd.</a:t>
            </a:r>
          </a:p>
          <a:p>
            <a:pPr>
              <a:buFontTx/>
              <a:buChar char="-"/>
            </a:pPr>
            <a:r>
              <a:rPr lang="cs-CZ" dirty="0"/>
              <a:t>Sekundární zdroj by měl sloužit jako pomůcka při dohledávání zdroje primárního. </a:t>
            </a:r>
          </a:p>
          <a:p>
            <a:pPr>
              <a:buFontTx/>
              <a:buChar char="-"/>
            </a:pPr>
            <a:r>
              <a:rPr lang="cs-CZ" dirty="0"/>
              <a:t>(pozor, když nedojde k dohledání primárního zdroje tak může snadno dojít ke špatné interpretaci sekundárního zdroje a k následným nepřesnostem ve výkladu problematiky)</a:t>
            </a:r>
          </a:p>
        </p:txBody>
      </p:sp>
    </p:spTree>
    <p:extLst>
      <p:ext uri="{BB962C8B-B14F-4D97-AF65-F5344CB8AC3E}">
        <p14:creationId xmlns:p14="http://schemas.microsoft.com/office/powerpoint/2010/main" val="3989867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11E9C9-0E76-1841-9411-CB0CDE29A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Terciální 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A81C3C-5F77-E64D-962B-90560CB4C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Poskytují pouze přehled teorií a závěrů z primárních a sekundárních zdrojů</a:t>
            </a:r>
          </a:p>
          <a:p>
            <a:r>
              <a:rPr lang="cs-CZ" dirty="0"/>
              <a:t>Slouží především k orientaci pro další rešerši literatury</a:t>
            </a:r>
          </a:p>
          <a:p>
            <a:pPr>
              <a:buFontTx/>
              <a:buChar char="-"/>
            </a:pPr>
            <a:r>
              <a:rPr lang="cs-CZ" dirty="0"/>
              <a:t>Encyklopedie a slovníky, popularizační knihy, seminární práce, učebnice</a:t>
            </a:r>
          </a:p>
          <a:p>
            <a:pPr>
              <a:buFontTx/>
              <a:buChar char="-"/>
            </a:pPr>
            <a:endParaRPr lang="cs-CZ" dirty="0"/>
          </a:p>
          <a:p>
            <a:r>
              <a:rPr lang="cs-CZ" dirty="0"/>
              <a:t>Příklad:</a:t>
            </a:r>
          </a:p>
          <a:p>
            <a:pPr>
              <a:buFontTx/>
              <a:buChar char="-"/>
            </a:pPr>
            <a:r>
              <a:rPr lang="cs-CZ" dirty="0"/>
              <a:t>Primární zdroj (vědecký článek) – formulace teorie a výsledek studie</a:t>
            </a:r>
          </a:p>
          <a:p>
            <a:pPr>
              <a:buFontTx/>
              <a:buChar char="-"/>
            </a:pPr>
            <a:r>
              <a:rPr lang="cs-CZ" dirty="0"/>
              <a:t>Sekundární zdroj (odborná příručka) – kritické zhodnocení jak výsledek studie podporuje teorii</a:t>
            </a:r>
          </a:p>
          <a:p>
            <a:pPr>
              <a:buFontTx/>
              <a:buChar char="-"/>
            </a:pPr>
            <a:r>
              <a:rPr lang="cs-CZ" dirty="0"/>
              <a:t>Terciální zdroj (učebnice) – přehled teorií popsaných a zhodnocených v příručkách</a:t>
            </a:r>
          </a:p>
        </p:txBody>
      </p:sp>
    </p:spTree>
    <p:extLst>
      <p:ext uri="{BB962C8B-B14F-4D97-AF65-F5344CB8AC3E}">
        <p14:creationId xmlns:p14="http://schemas.microsoft.com/office/powerpoint/2010/main" val="18086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1F4493-3C35-E44A-9AD8-043F22394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031506" cy="1485900"/>
          </a:xfrm>
        </p:spPr>
        <p:txBody>
          <a:bodyPr/>
          <a:lstStyle/>
          <a:p>
            <a:pPr algn="ctr"/>
            <a:r>
              <a:rPr lang="cs-CZ" dirty="0"/>
              <a:t>Elektronické 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66DB40-AC18-B248-A22B-7EF1A2F1E4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7996" y="2856200"/>
            <a:ext cx="4808004" cy="3581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Klasické (knihovny, katalogy)</a:t>
            </a:r>
          </a:p>
          <a:p>
            <a:pPr>
              <a:spcAft>
                <a:spcPts val="600"/>
              </a:spcAft>
            </a:pPr>
            <a:r>
              <a:rPr lang="cs-CZ" altLang="cs-CZ" dirty="0"/>
              <a:t>Kapacita omezená knihovnou</a:t>
            </a:r>
          </a:p>
          <a:p>
            <a:pPr>
              <a:spcAft>
                <a:spcPts val="600"/>
              </a:spcAft>
            </a:pPr>
            <a:r>
              <a:rPr lang="cs-CZ" altLang="cs-CZ" dirty="0"/>
              <a:t>Pomalé vyhledávání</a:t>
            </a:r>
          </a:p>
          <a:p>
            <a:pPr>
              <a:spcAft>
                <a:spcPts val="600"/>
              </a:spcAft>
            </a:pPr>
            <a:r>
              <a:rPr lang="cs-CZ" altLang="cs-CZ" dirty="0"/>
              <a:t>Časově náročnější (nutnost fyzicky do knihovní dojít a knihu vyhledat)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A1CD951-F10C-354E-A67D-B27E6E41A3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08618" y="2856201"/>
            <a:ext cx="4974170" cy="3581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Elektronické (internet, databáze)</a:t>
            </a:r>
          </a:p>
          <a:p>
            <a:r>
              <a:rPr lang="cs-CZ" dirty="0"/>
              <a:t>Neomezená kapacita</a:t>
            </a:r>
          </a:p>
          <a:p>
            <a:r>
              <a:rPr lang="cs-CZ" dirty="0"/>
              <a:t>Rychlé vyhledávání</a:t>
            </a:r>
          </a:p>
          <a:p>
            <a:r>
              <a:rPr lang="cs-CZ" dirty="0"/>
              <a:t>Vyhledávání funkcí přímo v textu</a:t>
            </a:r>
          </a:p>
          <a:p>
            <a:endParaRPr lang="cs-CZ" dirty="0"/>
          </a:p>
        </p:txBody>
      </p:sp>
      <p:cxnSp>
        <p:nvCxnSpPr>
          <p:cNvPr id="6" name="Přímá spojovací šipka 5">
            <a:extLst>
              <a:ext uri="{FF2B5EF4-FFF2-40B4-BE49-F238E27FC236}">
                <a16:creationId xmlns:a16="http://schemas.microsoft.com/office/drawing/2014/main" id="{F1E66173-7953-BB43-91C5-973AD032C75D}"/>
              </a:ext>
            </a:extLst>
          </p:cNvPr>
          <p:cNvCxnSpPr>
            <a:cxnSpLocks/>
          </p:cNvCxnSpPr>
          <p:nvPr/>
        </p:nvCxnSpPr>
        <p:spPr>
          <a:xfrm flipH="1">
            <a:off x="5209309" y="1428750"/>
            <a:ext cx="1052946" cy="114819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>
            <a:extLst>
              <a:ext uri="{FF2B5EF4-FFF2-40B4-BE49-F238E27FC236}">
                <a16:creationId xmlns:a16="http://schemas.microsoft.com/office/drawing/2014/main" id="{2A67F0D3-A8F9-E64E-9E29-88995439DC0D}"/>
              </a:ext>
            </a:extLst>
          </p:cNvPr>
          <p:cNvCxnSpPr>
            <a:cxnSpLocks/>
          </p:cNvCxnSpPr>
          <p:nvPr/>
        </p:nvCxnSpPr>
        <p:spPr>
          <a:xfrm>
            <a:off x="6318691" y="1370301"/>
            <a:ext cx="1176618" cy="120664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8829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B980EB-6E83-0D4E-A12E-957355DD7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22563"/>
            <a:ext cx="9601200" cy="1485900"/>
          </a:xfrm>
        </p:spPr>
        <p:txBody>
          <a:bodyPr/>
          <a:lstStyle/>
          <a:p>
            <a:pPr algn="ctr"/>
            <a:r>
              <a:rPr lang="cs-CZ" dirty="0"/>
              <a:t>Kde hledat zdroje?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DA0982-537F-0944-9DDC-C7DE82C24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1385454"/>
            <a:ext cx="4835324" cy="44126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cs-CZ" altLang="cs-CZ" dirty="0"/>
              <a:t>databáze s volným přístupem, např.: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cs-CZ" altLang="cs-CZ" i="0" dirty="0"/>
              <a:t>ERIC - </a:t>
            </a:r>
            <a:r>
              <a:rPr lang="cs-CZ" altLang="cs-CZ" i="0" dirty="0" err="1"/>
              <a:t>Education</a:t>
            </a:r>
            <a:r>
              <a:rPr lang="cs-CZ" altLang="cs-CZ" i="0" dirty="0"/>
              <a:t> </a:t>
            </a:r>
            <a:r>
              <a:rPr lang="cs-CZ" altLang="cs-CZ" i="0" dirty="0" err="1"/>
              <a:t>Resources</a:t>
            </a:r>
            <a:r>
              <a:rPr lang="cs-CZ" altLang="cs-CZ" i="0" dirty="0"/>
              <a:t> </a:t>
            </a:r>
            <a:r>
              <a:rPr lang="cs-CZ" altLang="cs-CZ" i="0" dirty="0" err="1"/>
              <a:t>Information</a:t>
            </a:r>
            <a:r>
              <a:rPr lang="cs-CZ" altLang="cs-CZ" i="0" dirty="0"/>
              <a:t> Center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cs-CZ" altLang="cs-CZ" i="0" dirty="0" err="1"/>
              <a:t>PubMed</a:t>
            </a:r>
            <a:r>
              <a:rPr lang="cs-CZ" altLang="cs-CZ" i="0" dirty="0"/>
              <a:t> - a</a:t>
            </a:r>
            <a:r>
              <a:rPr lang="en-US" altLang="cs-CZ" i="0" dirty="0"/>
              <a:t> service of the U.S. National Library of Medicine 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cs-CZ" altLang="cs-CZ" i="0" dirty="0"/>
              <a:t>Google Scholar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cs-CZ" altLang="cs-CZ" dirty="0"/>
              <a:t>databáze s placeným přístupem k plným textům, např.: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cs-CZ" altLang="cs-CZ" i="0" dirty="0" err="1"/>
              <a:t>ScienceDirect</a:t>
            </a:r>
            <a:endParaRPr lang="cs-CZ" altLang="cs-CZ" i="0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cs-CZ" altLang="cs-CZ" dirty="0"/>
              <a:t>databáze s licencovaným přístupem, např.: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cs-CZ" altLang="cs-CZ" i="0" dirty="0" err="1"/>
              <a:t>Proquest</a:t>
            </a:r>
            <a:endParaRPr lang="cs-CZ" altLang="cs-CZ" i="0" dirty="0"/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cs-CZ" altLang="cs-CZ" i="0" dirty="0"/>
              <a:t>Web of Science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cs-CZ" i="0" dirty="0"/>
              <a:t>Scopus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3B81701-AA1A-C742-B223-2BF36D5E6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77803" y="1385454"/>
            <a:ext cx="4835324" cy="4412673"/>
          </a:xfrm>
        </p:spPr>
        <p:txBody>
          <a:bodyPr>
            <a:noAutofit/>
          </a:bodyPr>
          <a:lstStyle/>
          <a:p>
            <a:r>
              <a:rPr lang="cs-CZ" altLang="cs-CZ" dirty="0"/>
              <a:t>UK rozcestník elektronických informačních zdrojů na: </a:t>
            </a:r>
            <a:r>
              <a:rPr lang="cs-CZ" altLang="cs-CZ" dirty="0">
                <a:hlinkClick r:id="rId2"/>
              </a:rPr>
              <a:t>https://ezdroje.cuni.cz</a:t>
            </a:r>
            <a:r>
              <a:rPr lang="cs-CZ" altLang="cs-CZ" dirty="0"/>
              <a:t> a </a:t>
            </a:r>
            <a:r>
              <a:rPr lang="cs-CZ" altLang="cs-CZ" dirty="0">
                <a:hlinkClick r:id="rId3"/>
              </a:rPr>
              <a:t>http://ukaz.cuni.cz</a:t>
            </a:r>
            <a:endParaRPr lang="cs-CZ" altLang="cs-CZ" dirty="0">
              <a:solidFill>
                <a:schemeClr val="folHlink"/>
              </a:solidFill>
            </a:endParaRPr>
          </a:p>
          <a:p>
            <a:pPr>
              <a:buNone/>
            </a:pPr>
            <a:endParaRPr lang="cs-CZ" altLang="cs-CZ" dirty="0">
              <a:solidFill>
                <a:schemeClr val="folHlink"/>
              </a:solidFill>
            </a:endParaRPr>
          </a:p>
          <a:p>
            <a:pPr>
              <a:buNone/>
            </a:pPr>
            <a:r>
              <a:rPr lang="cs-CZ" altLang="cs-CZ" dirty="0"/>
              <a:t>Zde naleznete odkazy na: databáze vědeckých článků, elektronické verze časopisů, knihovnické zdroje, elektronické verze knih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Diplomové a disertační práce</a:t>
            </a:r>
          </a:p>
          <a:p>
            <a:pPr marL="0" indent="0">
              <a:buNone/>
            </a:pPr>
            <a:r>
              <a:rPr lang="cs-CZ" dirty="0"/>
              <a:t>- https://</a:t>
            </a:r>
            <a:r>
              <a:rPr lang="cs-CZ" dirty="0" err="1"/>
              <a:t>dspace.cuni.cz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4510187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Oříznutí</Template>
  <TotalTime>419</TotalTime>
  <Words>735</Words>
  <Application>Microsoft Macintosh PowerPoint</Application>
  <PresentationFormat>Širokoúhlá obrazovka</PresentationFormat>
  <Paragraphs>83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Franklin Gothic Book</vt:lpstr>
      <vt:lpstr>Oříznutí</vt:lpstr>
      <vt:lpstr>Správa zdrojů odborné literatury  (vyhledávání studií)</vt:lpstr>
      <vt:lpstr>Cíl a průběh</vt:lpstr>
      <vt:lpstr>Proč pracovat s odbornými zdroji?</vt:lpstr>
      <vt:lpstr>Typy informačních zdrojů</vt:lpstr>
      <vt:lpstr>Primární zdroje</vt:lpstr>
      <vt:lpstr>Sekundární zdroje</vt:lpstr>
      <vt:lpstr>Terciální zdroje</vt:lpstr>
      <vt:lpstr>Elektronické zdroje</vt:lpstr>
      <vt:lpstr>Kde hledat zdroje?</vt:lpstr>
      <vt:lpstr>Databáze časopisů, abstraktů a článků Web of science</vt:lpstr>
      <vt:lpstr>Praktická ukázka</vt:lpstr>
      <vt:lpstr>Otázky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Správa zdrojů odborné literatury  (vyhledávání studií)</dc:title>
  <dc:creator>Jan Maleček</dc:creator>
  <cp:lastModifiedBy>Jan Maleček</cp:lastModifiedBy>
  <cp:revision>6</cp:revision>
  <dcterms:created xsi:type="dcterms:W3CDTF">2021-12-28T14:12:37Z</dcterms:created>
  <dcterms:modified xsi:type="dcterms:W3CDTF">2022-01-02T17:48:28Z</dcterms:modified>
</cp:coreProperties>
</file>