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93" r:id="rId5"/>
    <p:sldId id="259" r:id="rId6"/>
    <p:sldId id="260" r:id="rId7"/>
    <p:sldId id="262" r:id="rId8"/>
    <p:sldId id="263" r:id="rId9"/>
    <p:sldId id="294" r:id="rId10"/>
    <p:sldId id="295" r:id="rId11"/>
    <p:sldId id="296" r:id="rId12"/>
    <p:sldId id="264" r:id="rId13"/>
    <p:sldId id="299" r:id="rId14"/>
    <p:sldId id="265" r:id="rId15"/>
    <p:sldId id="301" r:id="rId16"/>
    <p:sldId id="300" r:id="rId17"/>
    <p:sldId id="267" r:id="rId18"/>
    <p:sldId id="268" r:id="rId19"/>
    <p:sldId id="269" r:id="rId20"/>
    <p:sldId id="270" r:id="rId21"/>
    <p:sldId id="271" r:id="rId22"/>
    <p:sldId id="302" r:id="rId23"/>
    <p:sldId id="303" r:id="rId24"/>
    <p:sldId id="275" r:id="rId25"/>
    <p:sldId id="272" r:id="rId26"/>
    <p:sldId id="273" r:id="rId27"/>
    <p:sldId id="27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2" r:id="rId37"/>
    <p:sldId id="285" r:id="rId38"/>
    <p:sldId id="286" r:id="rId39"/>
    <p:sldId id="287" r:id="rId40"/>
    <p:sldId id="288" r:id="rId41"/>
    <p:sldId id="297" r:id="rId42"/>
    <p:sldId id="304" r:id="rId43"/>
    <p:sldId id="289" r:id="rId44"/>
    <p:sldId id="290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530-9CF2-4971-B3B3-D014A5995226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6C2C-73B9-42ED-889D-9228FBE0F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Program semestru viz sylabus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00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Důležité pro Vaše eseje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2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Marxistický slovník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3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Příklady metafor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81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Weber, 3 přístupy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01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Nejvíce budeme probírat DHA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6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Různé způsoby sbírání dat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F6C2C-73B9-42ED-889D-9228FBE0FAFF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9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4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7F6C-82F3-4F89-A0FE-C8040CF5DEB8}" type="datetimeFigureOut">
              <a:rPr lang="cs-CZ" smtClean="0"/>
              <a:t>7.3.2017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WexJ72MbI" TargetMode="External"/><Relationship Id="rId2" Type="http://schemas.openxmlformats.org/officeDocument/2006/relationships/hyperlink" Target="https://www.facebook.com/tomio.cz/videos/1115529435124537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33"/>
          </a:xfrm>
        </p:spPr>
        <p:txBody>
          <a:bodyPr/>
          <a:lstStyle/>
          <a:p>
            <a:r>
              <a:rPr lang="cs-CZ" dirty="0" smtClean="0"/>
              <a:t>Národnost a menšina – kritická analýza diskurzu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12324"/>
            <a:ext cx="9144000" cy="12454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Týden 1: Co je kritická analýza diskurzu (CDA)?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69864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Reisigl</a:t>
            </a:r>
            <a:r>
              <a:rPr lang="cs-CZ" dirty="0"/>
              <a:t>, Martin &amp; </a:t>
            </a:r>
            <a:r>
              <a:rPr lang="cs-CZ" dirty="0" err="1"/>
              <a:t>Wodak</a:t>
            </a:r>
            <a:r>
              <a:rPr lang="cs-CZ" dirty="0"/>
              <a:t>, Ruth, 2009,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Discourse-Historical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(DHA)“, in: R. </a:t>
            </a:r>
            <a:r>
              <a:rPr lang="cs-CZ" dirty="0" err="1"/>
              <a:t>Wodak</a:t>
            </a:r>
            <a:r>
              <a:rPr lang="cs-CZ" dirty="0"/>
              <a:t> &amp; M. </a:t>
            </a:r>
            <a:r>
              <a:rPr lang="cs-CZ" dirty="0" err="1"/>
              <a:t>Meyer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(2009).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. London: SAGE </a:t>
            </a:r>
            <a:r>
              <a:rPr lang="cs-CZ" dirty="0" err="1"/>
              <a:t>Publications</a:t>
            </a:r>
            <a:r>
              <a:rPr lang="cs-CZ" dirty="0"/>
              <a:t>, str. 87-121. Překlad: Michal L. Hořejší.</a:t>
            </a:r>
          </a:p>
          <a:p>
            <a:r>
              <a:rPr lang="cs-CZ" dirty="0" err="1"/>
              <a:t>Titscher</a:t>
            </a:r>
            <a:r>
              <a:rPr lang="cs-CZ" dirty="0"/>
              <a:t>, S. et al. (2000). </a:t>
            </a:r>
            <a:r>
              <a:rPr lang="cs-CZ" i="1" dirty="0" err="1"/>
              <a:t>Methods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Text and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dirty="0"/>
              <a:t>. </a:t>
            </a:r>
            <a:r>
              <a:rPr lang="cs-CZ" dirty="0" err="1"/>
              <a:t>Sage</a:t>
            </a:r>
            <a:r>
              <a:rPr lang="cs-CZ" dirty="0"/>
              <a:t>: London.</a:t>
            </a:r>
          </a:p>
          <a:p>
            <a:r>
              <a:rPr lang="cs-CZ" dirty="0" err="1"/>
              <a:t>Wodak</a:t>
            </a:r>
            <a:r>
              <a:rPr lang="cs-CZ" dirty="0"/>
              <a:t> in </a:t>
            </a:r>
            <a:r>
              <a:rPr lang="cs-CZ" dirty="0" err="1"/>
              <a:t>Wodak</a:t>
            </a:r>
            <a:r>
              <a:rPr lang="cs-CZ" dirty="0"/>
              <a:t>, R. &amp; </a:t>
            </a:r>
            <a:r>
              <a:rPr lang="cs-CZ" dirty="0" err="1"/>
              <a:t>Krzyzanowski</a:t>
            </a:r>
            <a:r>
              <a:rPr lang="cs-CZ" dirty="0"/>
              <a:t>, M. (</a:t>
            </a:r>
            <a:r>
              <a:rPr lang="cs-CZ" dirty="0" err="1"/>
              <a:t>Eds</a:t>
            </a:r>
            <a:r>
              <a:rPr lang="cs-CZ" dirty="0"/>
              <a:t>.) (2008).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dirty="0"/>
              <a:t>. </a:t>
            </a:r>
            <a:r>
              <a:rPr lang="cs-CZ" dirty="0" err="1"/>
              <a:t>Palgrave</a:t>
            </a:r>
            <a:r>
              <a:rPr lang="cs-CZ" dirty="0"/>
              <a:t>: London.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474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Wodak</a:t>
            </a:r>
            <a:r>
              <a:rPr lang="cs-CZ" dirty="0"/>
              <a:t>, R., 2011, „‚</a:t>
            </a:r>
            <a:r>
              <a:rPr lang="cs-CZ" dirty="0" err="1"/>
              <a:t>Us</a:t>
            </a:r>
            <a:r>
              <a:rPr lang="cs-CZ" dirty="0"/>
              <a:t>‘ and ‚</a:t>
            </a:r>
            <a:r>
              <a:rPr lang="cs-CZ" dirty="0" err="1"/>
              <a:t>Them</a:t>
            </a:r>
            <a:r>
              <a:rPr lang="cs-CZ" dirty="0"/>
              <a:t>‘: </a:t>
            </a:r>
            <a:r>
              <a:rPr lang="cs-CZ" dirty="0" err="1"/>
              <a:t>Inclusion</a:t>
            </a:r>
            <a:r>
              <a:rPr lang="cs-CZ" dirty="0"/>
              <a:t>/</a:t>
            </a:r>
            <a:r>
              <a:rPr lang="cs-CZ" dirty="0" err="1"/>
              <a:t>Exclusion</a:t>
            </a:r>
            <a:r>
              <a:rPr lang="cs-CZ" dirty="0"/>
              <a:t> - </a:t>
            </a:r>
            <a:r>
              <a:rPr lang="cs-CZ" dirty="0" err="1"/>
              <a:t>Discrimination</a:t>
            </a:r>
            <a:r>
              <a:rPr lang="cs-CZ" dirty="0"/>
              <a:t> via </a:t>
            </a:r>
            <a:r>
              <a:rPr lang="cs-CZ" dirty="0" err="1"/>
              <a:t>Discourse</a:t>
            </a:r>
            <a:r>
              <a:rPr lang="cs-CZ" dirty="0"/>
              <a:t>“, in: G. </a:t>
            </a:r>
            <a:r>
              <a:rPr lang="cs-CZ" dirty="0" err="1"/>
              <a:t>Delanty</a:t>
            </a:r>
            <a:r>
              <a:rPr lang="cs-CZ" dirty="0"/>
              <a:t>, P. Jones &amp; R. </a:t>
            </a:r>
            <a:r>
              <a:rPr lang="cs-CZ" dirty="0" err="1"/>
              <a:t>Wodak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 (2011). </a:t>
            </a:r>
            <a:r>
              <a:rPr lang="cs-CZ" i="1" dirty="0" err="1"/>
              <a:t>Migration</a:t>
            </a:r>
            <a:r>
              <a:rPr lang="cs-CZ" i="1" dirty="0"/>
              <a:t>, Identity, and </a:t>
            </a:r>
            <a:r>
              <a:rPr lang="cs-CZ" i="1" dirty="0" err="1"/>
              <a:t>Belonging</a:t>
            </a:r>
            <a:r>
              <a:rPr lang="cs-CZ" i="1" dirty="0"/>
              <a:t>. </a:t>
            </a:r>
            <a:r>
              <a:rPr lang="cs-CZ" dirty="0"/>
              <a:t>Liverpool: Liverpool Univ. </a:t>
            </a:r>
            <a:r>
              <a:rPr lang="cs-CZ" dirty="0" err="1"/>
              <a:t>Press</a:t>
            </a:r>
            <a:r>
              <a:rPr lang="cs-CZ" dirty="0"/>
              <a:t>, str. 54-78.</a:t>
            </a:r>
          </a:p>
          <a:p>
            <a:r>
              <a:rPr lang="cs-CZ" dirty="0" err="1"/>
              <a:t>Wodak</a:t>
            </a:r>
            <a:r>
              <a:rPr lang="cs-CZ" dirty="0"/>
              <a:t>, Ruth, Van </a:t>
            </a:r>
            <a:r>
              <a:rPr lang="cs-CZ" dirty="0" err="1"/>
              <a:t>Dijk</a:t>
            </a:r>
            <a:r>
              <a:rPr lang="cs-CZ" dirty="0"/>
              <a:t>, </a:t>
            </a:r>
            <a:r>
              <a:rPr lang="cs-CZ" dirty="0" err="1"/>
              <a:t>Teun</a:t>
            </a:r>
            <a:r>
              <a:rPr lang="cs-CZ" dirty="0"/>
              <a:t> A. (</a:t>
            </a:r>
            <a:r>
              <a:rPr lang="cs-CZ" dirty="0" err="1"/>
              <a:t>Eds</a:t>
            </a:r>
            <a:r>
              <a:rPr lang="cs-CZ" dirty="0"/>
              <a:t>.) (2000). </a:t>
            </a:r>
            <a:r>
              <a:rPr lang="cs-CZ" i="1" dirty="0" err="1"/>
              <a:t>Racism</a:t>
            </a:r>
            <a:r>
              <a:rPr lang="cs-CZ" i="1" dirty="0"/>
              <a:t> </a:t>
            </a:r>
            <a:r>
              <a:rPr lang="cs-CZ" i="1" dirty="0" err="1"/>
              <a:t>at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Top. </a:t>
            </a:r>
            <a:r>
              <a:rPr lang="cs-CZ" i="1" dirty="0" err="1"/>
              <a:t>Parliamentary</a:t>
            </a:r>
            <a:r>
              <a:rPr lang="cs-CZ" i="1" dirty="0"/>
              <a:t> </a:t>
            </a:r>
            <a:r>
              <a:rPr lang="cs-CZ" i="1" dirty="0" err="1"/>
              <a:t>Discourses</a:t>
            </a:r>
            <a:r>
              <a:rPr lang="cs-CZ" i="1" dirty="0"/>
              <a:t> on </a:t>
            </a:r>
            <a:r>
              <a:rPr lang="cs-CZ" i="1" dirty="0" err="1"/>
              <a:t>Ethnic</a:t>
            </a:r>
            <a:r>
              <a:rPr lang="cs-CZ" i="1" dirty="0"/>
              <a:t> </a:t>
            </a:r>
            <a:r>
              <a:rPr lang="cs-CZ" i="1" dirty="0" err="1"/>
              <a:t>Issues</a:t>
            </a:r>
            <a:r>
              <a:rPr lang="cs-CZ" i="1" dirty="0"/>
              <a:t> in </a:t>
            </a:r>
            <a:r>
              <a:rPr lang="cs-CZ" i="1" dirty="0" err="1"/>
              <a:t>Six</a:t>
            </a:r>
            <a:r>
              <a:rPr lang="cs-CZ" i="1" dirty="0"/>
              <a:t> </a:t>
            </a:r>
            <a:r>
              <a:rPr lang="cs-CZ" i="1" dirty="0" err="1"/>
              <a:t>European</a:t>
            </a:r>
            <a:r>
              <a:rPr lang="cs-CZ" i="1" dirty="0"/>
              <a:t> </a:t>
            </a:r>
            <a:r>
              <a:rPr lang="cs-CZ" i="1" dirty="0" err="1"/>
              <a:t>States</a:t>
            </a:r>
            <a:r>
              <a:rPr lang="cs-CZ" dirty="0"/>
              <a:t>. </a:t>
            </a:r>
            <a:r>
              <a:rPr lang="cs-CZ" dirty="0" err="1"/>
              <a:t>Klagenfurt</a:t>
            </a:r>
            <a:r>
              <a:rPr lang="cs-CZ" dirty="0"/>
              <a:t>-Celovec: </a:t>
            </a:r>
            <a:r>
              <a:rPr lang="cs-CZ" dirty="0" err="1"/>
              <a:t>Drava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46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Příklad 1: lékaři a pacienti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78181"/>
            <a:ext cx="10515600" cy="4098781"/>
          </a:xfrm>
        </p:spPr>
        <p:txBody>
          <a:bodyPr/>
          <a:lstStyle/>
          <a:p>
            <a:r>
              <a:rPr lang="cs-CZ" sz="3600" dirty="0" smtClean="0"/>
              <a:t>Jak se v textu projevují mocenské vztahy?</a:t>
            </a:r>
          </a:p>
          <a:p>
            <a:r>
              <a:rPr lang="cs-CZ" sz="3600" dirty="0" smtClean="0"/>
              <a:t>Jak se projevuje ideologie?</a:t>
            </a:r>
          </a:p>
          <a:p>
            <a:r>
              <a:rPr lang="cs-CZ" sz="3600" dirty="0" smtClean="0"/>
              <a:t>Jaká použitá slova Vás z tohoto hlediska zaujala?</a:t>
            </a:r>
          </a:p>
          <a:p>
            <a:r>
              <a:rPr lang="cs-CZ" sz="3600" dirty="0" smtClean="0"/>
              <a:t>Jaká spojení a jaké jiné jazykové jevy Vás zaujaly?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11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Příklad 1 - odpovědi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Nepřímá mluva: </a:t>
            </a:r>
            <a:r>
              <a:rPr lang="cs-CZ" i="1" dirty="0" smtClean="0"/>
              <a:t>pluralis </a:t>
            </a:r>
            <a:r>
              <a:rPr lang="cs-CZ" i="1" dirty="0" err="1" smtClean="0"/>
              <a:t>hospitalis</a:t>
            </a:r>
            <a:r>
              <a:rPr lang="cs-CZ" dirty="0" smtClean="0"/>
              <a:t>, třetí osoba</a:t>
            </a:r>
          </a:p>
          <a:p>
            <a:r>
              <a:rPr lang="cs-CZ" dirty="0" smtClean="0"/>
              <a:t>Dokončování vět za pacientku</a:t>
            </a:r>
          </a:p>
          <a:p>
            <a:r>
              <a:rPr lang="cs-CZ" dirty="0" smtClean="0"/>
              <a:t>Racionalizace situace: jsme v nemocnici</a:t>
            </a:r>
          </a:p>
          <a:p>
            <a:r>
              <a:rPr lang="cs-CZ" dirty="0" smtClean="0"/>
              <a:t>Slušná, ale přísná žádost</a:t>
            </a:r>
          </a:p>
          <a:p>
            <a:r>
              <a:rPr lang="cs-CZ" dirty="0" smtClean="0"/>
              <a:t>Opakování po pacientce – snaha o pozitivní formulaci</a:t>
            </a:r>
          </a:p>
          <a:p>
            <a:r>
              <a:rPr lang="cs-CZ" dirty="0" smtClean="0"/>
              <a:t>„Tak“ – ujištění pacientky i uzavření situace</a:t>
            </a:r>
          </a:p>
          <a:p>
            <a:r>
              <a:rPr lang="cs-CZ" dirty="0" smtClean="0"/>
              <a:t>Pacientka se sama přesvědčuje</a:t>
            </a:r>
          </a:p>
          <a:p>
            <a:r>
              <a:rPr lang="cs-CZ" dirty="0" smtClean="0"/>
              <a:t>Doktorův přístup se pohybuje mezi slušným, netrpělivým a autoritativním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50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Příklad 2: turisté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94807"/>
            <a:ext cx="10515600" cy="4082156"/>
          </a:xfrm>
        </p:spPr>
        <p:txBody>
          <a:bodyPr>
            <a:normAutofit/>
          </a:bodyPr>
          <a:lstStyle/>
          <a:p>
            <a:r>
              <a:rPr lang="cs-CZ" sz="3600" dirty="0"/>
              <a:t>Jak se v textech projevují mocenské vztahy?</a:t>
            </a:r>
          </a:p>
          <a:p>
            <a:r>
              <a:rPr lang="cs-CZ" sz="3600" dirty="0"/>
              <a:t>Jak se </a:t>
            </a:r>
            <a:r>
              <a:rPr lang="cs-CZ" sz="3600" dirty="0" smtClean="0"/>
              <a:t>mocenské vztahy liší v jednotlivých situacích?</a:t>
            </a:r>
            <a:endParaRPr lang="cs-CZ" sz="3600" dirty="0"/>
          </a:p>
          <a:p>
            <a:r>
              <a:rPr lang="cs-CZ" sz="3600" dirty="0" smtClean="0"/>
              <a:t>Jaké jazykové prostředky Vás z tohoto hlediska zaujaly?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9933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Výuka jazyků v turistických průvodcích</a:t>
            </a:r>
            <a:endParaRPr lang="cs-CZ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3362" y="1825625"/>
            <a:ext cx="702527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25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Příklad 2 - odpovědi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/>
          <a:lstStyle/>
          <a:p>
            <a:r>
              <a:rPr lang="cs-CZ" dirty="0" smtClean="0"/>
              <a:t>Italština je zábavná</a:t>
            </a:r>
          </a:p>
          <a:p>
            <a:r>
              <a:rPr lang="cs-CZ" dirty="0" smtClean="0"/>
              <a:t>Cizí jazyk a jeho mluvčí jsou metonymie</a:t>
            </a:r>
          </a:p>
          <a:p>
            <a:r>
              <a:rPr lang="cs-CZ" dirty="0" smtClean="0"/>
              <a:t>Metalingvistické komentáře o podivnosti místního jazyka</a:t>
            </a:r>
          </a:p>
          <a:p>
            <a:r>
              <a:rPr lang="cs-CZ" dirty="0" smtClean="0"/>
              <a:t>Místní mluvčí je dehumanizován</a:t>
            </a:r>
          </a:p>
          <a:p>
            <a:r>
              <a:rPr lang="cs-CZ" dirty="0" smtClean="0"/>
              <a:t>„Hra na pozdrav“ – místní lidé nejsou servilní vůči turistům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178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Co je CDA?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Kritická lingvistika</a:t>
            </a:r>
          </a:p>
          <a:p>
            <a:r>
              <a:rPr lang="cs-CZ" sz="3600" dirty="0" smtClean="0"/>
              <a:t>Kritická analýza diskurzu</a:t>
            </a:r>
          </a:p>
          <a:p>
            <a:r>
              <a:rPr lang="cs-CZ" sz="3600" dirty="0" smtClean="0"/>
              <a:t>Kritická diskurzivní studia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 smtClean="0"/>
              <a:t>Napadají Vás nějaká odvětví lingvistiky blízká CDA?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3932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Příbuzné disciplíny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6415"/>
            <a:ext cx="10515600" cy="4730548"/>
          </a:xfrm>
        </p:spPr>
        <p:txBody>
          <a:bodyPr/>
          <a:lstStyle/>
          <a:p>
            <a:r>
              <a:rPr lang="cs-CZ" dirty="0" smtClean="0"/>
              <a:t>Sémiotika</a:t>
            </a:r>
          </a:p>
          <a:p>
            <a:r>
              <a:rPr lang="cs-CZ" dirty="0" smtClean="0"/>
              <a:t>Pragmatika</a:t>
            </a:r>
          </a:p>
          <a:p>
            <a:r>
              <a:rPr lang="cs-CZ" dirty="0" smtClean="0"/>
              <a:t>Psycholingvistika</a:t>
            </a:r>
          </a:p>
          <a:p>
            <a:r>
              <a:rPr lang="cs-CZ" dirty="0" smtClean="0"/>
              <a:t>Sociolingvistika</a:t>
            </a:r>
          </a:p>
          <a:p>
            <a:r>
              <a:rPr lang="cs-CZ" dirty="0" smtClean="0"/>
              <a:t>Etnografie</a:t>
            </a:r>
          </a:p>
          <a:p>
            <a:r>
              <a:rPr lang="cs-CZ" dirty="0" smtClean="0"/>
              <a:t>Konverzační analýza</a:t>
            </a:r>
          </a:p>
          <a:p>
            <a:r>
              <a:rPr lang="cs-CZ" dirty="0" smtClean="0"/>
              <a:t>Diskurzivní studia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Jaké mají výše zmíněné disciplíny společné rysy?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99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Společné rysy těchto disciplín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o </a:t>
            </a:r>
            <a:r>
              <a:rPr lang="cs-CZ" dirty="0" smtClean="0">
                <a:solidFill>
                  <a:srgbClr val="FF0000"/>
                </a:solidFill>
              </a:rPr>
              <a:t>přirozeně se vyskytující jazyk</a:t>
            </a:r>
          </a:p>
          <a:p>
            <a:r>
              <a:rPr lang="cs-CZ" dirty="0" smtClean="0"/>
              <a:t>Zkoumání </a:t>
            </a:r>
            <a:r>
              <a:rPr lang="cs-CZ" dirty="0" smtClean="0">
                <a:solidFill>
                  <a:srgbClr val="FF0000"/>
                </a:solidFill>
              </a:rPr>
              <a:t>větších úseků </a:t>
            </a:r>
            <a:r>
              <a:rPr lang="cs-CZ" dirty="0" smtClean="0"/>
              <a:t>než izolovaných slov nebo vět</a:t>
            </a:r>
          </a:p>
          <a:p>
            <a:r>
              <a:rPr lang="cs-CZ" dirty="0" smtClean="0"/>
              <a:t>Rozšíření lingvistiky </a:t>
            </a:r>
            <a:r>
              <a:rPr lang="cs-CZ" dirty="0" smtClean="0">
                <a:solidFill>
                  <a:srgbClr val="FF0000"/>
                </a:solidFill>
              </a:rPr>
              <a:t>za hranice gramatiky</a:t>
            </a:r>
            <a:r>
              <a:rPr lang="cs-CZ" dirty="0" smtClean="0"/>
              <a:t>, studium činností a interakcí</a:t>
            </a:r>
          </a:p>
          <a:p>
            <a:r>
              <a:rPr lang="cs-CZ" dirty="0" smtClean="0"/>
              <a:t>Zahrnutí </a:t>
            </a:r>
            <a:r>
              <a:rPr lang="cs-CZ" dirty="0" smtClean="0">
                <a:solidFill>
                  <a:srgbClr val="FF0000"/>
                </a:solidFill>
              </a:rPr>
              <a:t>neverbální komunikace </a:t>
            </a:r>
            <a:r>
              <a:rPr lang="cs-CZ" dirty="0" smtClean="0"/>
              <a:t>do lingvistického zkoumání</a:t>
            </a:r>
          </a:p>
          <a:p>
            <a:r>
              <a:rPr lang="cs-CZ" dirty="0" smtClean="0"/>
              <a:t>Zkoumání </a:t>
            </a:r>
            <a:r>
              <a:rPr lang="cs-CZ" dirty="0" smtClean="0">
                <a:solidFill>
                  <a:srgbClr val="FF0000"/>
                </a:solidFill>
              </a:rPr>
              <a:t>dynamických strategií </a:t>
            </a:r>
            <a:r>
              <a:rPr lang="cs-CZ" dirty="0" smtClean="0"/>
              <a:t>v komunikaci a interakci</a:t>
            </a:r>
          </a:p>
          <a:p>
            <a:r>
              <a:rPr lang="cs-CZ" dirty="0" smtClean="0"/>
              <a:t>Zájem o </a:t>
            </a:r>
            <a:r>
              <a:rPr lang="cs-CZ" dirty="0" smtClean="0">
                <a:solidFill>
                  <a:srgbClr val="FF0000"/>
                </a:solidFill>
              </a:rPr>
              <a:t>kontext</a:t>
            </a:r>
            <a:r>
              <a:rPr lang="cs-CZ" dirty="0" smtClean="0"/>
              <a:t> používaného jazyka (společenský, situační)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03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43647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Čtvrtek 9:10-10:40, hl. budova FFUK, č. </a:t>
            </a:r>
            <a:r>
              <a:rPr lang="cs-CZ" sz="4000" smtClean="0"/>
              <a:t>18</a:t>
            </a:r>
            <a:endParaRPr lang="cs-CZ" sz="4000" dirty="0" smtClean="0"/>
          </a:p>
          <a:p>
            <a:r>
              <a:rPr lang="cs-CZ" sz="4000" dirty="0" smtClean="0"/>
              <a:t>Vyučující: Mgr. Bc. Sylva </a:t>
            </a:r>
            <a:r>
              <a:rPr lang="cs-CZ" sz="4000" dirty="0" err="1" smtClean="0"/>
              <a:t>Švejdarová</a:t>
            </a:r>
            <a:r>
              <a:rPr lang="cs-CZ" sz="4000" dirty="0" smtClean="0"/>
              <a:t>, MA, PhD</a:t>
            </a:r>
          </a:p>
          <a:p>
            <a:r>
              <a:rPr lang="cs-CZ" sz="4000" dirty="0" smtClean="0"/>
              <a:t>Kontakt: svejs1aj@ff.cuni.cz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22008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Jazykové jevy a projevy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6080" y="1825625"/>
            <a:ext cx="8427720" cy="4351338"/>
          </a:xfrm>
        </p:spPr>
        <p:txBody>
          <a:bodyPr/>
          <a:lstStyle/>
          <a:p>
            <a:r>
              <a:rPr lang="cs-CZ" dirty="0" smtClean="0"/>
              <a:t>Koherence</a:t>
            </a:r>
          </a:p>
          <a:p>
            <a:r>
              <a:rPr lang="cs-CZ" dirty="0" smtClean="0"/>
              <a:t>Anafora</a:t>
            </a:r>
          </a:p>
          <a:p>
            <a:r>
              <a:rPr lang="cs-CZ" dirty="0" smtClean="0"/>
              <a:t>Témata</a:t>
            </a:r>
          </a:p>
          <a:p>
            <a:r>
              <a:rPr lang="cs-CZ" dirty="0" smtClean="0"/>
              <a:t>Makrostruktury</a:t>
            </a:r>
          </a:p>
          <a:p>
            <a:r>
              <a:rPr lang="cs-CZ" dirty="0" smtClean="0"/>
              <a:t>Střídání promluv</a:t>
            </a:r>
          </a:p>
          <a:p>
            <a:r>
              <a:rPr lang="cs-CZ" dirty="0" smtClean="0"/>
              <a:t>Argumentace</a:t>
            </a:r>
          </a:p>
          <a:p>
            <a:r>
              <a:rPr lang="cs-CZ" dirty="0" smtClean="0"/>
              <a:t>Rétorika</a:t>
            </a:r>
          </a:p>
          <a:p>
            <a:r>
              <a:rPr lang="cs-CZ" dirty="0" smtClean="0"/>
              <a:t>Zdvořilost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00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Rozdíl mezi DS (diskurzivní studia) a CDA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CDA má (kromě výše zmíněných rysů) </a:t>
            </a:r>
            <a:r>
              <a:rPr lang="cs-CZ" sz="3600" dirty="0" smtClean="0"/>
              <a:t>konstitutivní přístup, zaměřený na určitý </a:t>
            </a:r>
            <a:r>
              <a:rPr lang="cs-CZ" sz="3600" dirty="0" smtClean="0">
                <a:solidFill>
                  <a:srgbClr val="FF0000"/>
                </a:solidFill>
              </a:rPr>
              <a:t>problém</a:t>
            </a:r>
          </a:p>
          <a:p>
            <a:r>
              <a:rPr lang="cs-CZ" sz="3600" dirty="0" smtClean="0"/>
              <a:t>CDA je </a:t>
            </a:r>
            <a:r>
              <a:rPr lang="cs-CZ" sz="3600" dirty="0" smtClean="0">
                <a:solidFill>
                  <a:srgbClr val="FF0000"/>
                </a:solidFill>
              </a:rPr>
              <a:t>interdisciplinární</a:t>
            </a:r>
          </a:p>
          <a:p>
            <a:r>
              <a:rPr lang="cs-CZ" sz="3600" dirty="0" smtClean="0"/>
              <a:t>CDA se nezaměřuje na jazykovou jednotku </a:t>
            </a:r>
            <a:r>
              <a:rPr lang="cs-CZ" sz="3600" i="1" dirty="0" smtClean="0"/>
              <a:t>per se</a:t>
            </a:r>
            <a:r>
              <a:rPr lang="cs-CZ" sz="3600" dirty="0" smtClean="0"/>
              <a:t>, ale na </a:t>
            </a:r>
            <a:r>
              <a:rPr lang="cs-CZ" sz="3600" dirty="0" smtClean="0">
                <a:solidFill>
                  <a:srgbClr val="FF0000"/>
                </a:solidFill>
              </a:rPr>
              <a:t>komplexní společenské jevy</a:t>
            </a:r>
            <a:r>
              <a:rPr lang="cs-CZ" sz="3600" dirty="0" smtClean="0"/>
              <a:t>, jejichž zkoumání nezbytně vyžaduje multidisciplinární a </a:t>
            </a:r>
            <a:r>
              <a:rPr lang="cs-CZ" sz="3600" dirty="0" err="1" smtClean="0"/>
              <a:t>multimetodický</a:t>
            </a:r>
            <a:r>
              <a:rPr lang="cs-CZ" sz="3600" dirty="0" smtClean="0"/>
              <a:t> přístup</a:t>
            </a:r>
            <a:endParaRPr lang="cs-CZ" sz="3600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0906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Historie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/>
          <a:lstStyle/>
          <a:p>
            <a:r>
              <a:rPr lang="cs-CZ" dirty="0" smtClean="0"/>
              <a:t>1991</a:t>
            </a:r>
          </a:p>
          <a:p>
            <a:r>
              <a:rPr lang="cs-CZ" dirty="0" smtClean="0"/>
              <a:t>Amsterdam</a:t>
            </a:r>
          </a:p>
          <a:p>
            <a:r>
              <a:rPr lang="cs-CZ" dirty="0" smtClean="0"/>
              <a:t>Symposium: </a:t>
            </a:r>
            <a:r>
              <a:rPr lang="cs-CZ" dirty="0" err="1" smtClean="0"/>
              <a:t>Teun</a:t>
            </a:r>
            <a:r>
              <a:rPr lang="cs-CZ" dirty="0" smtClean="0"/>
              <a:t> van </a:t>
            </a:r>
            <a:r>
              <a:rPr lang="cs-CZ" dirty="0" err="1" smtClean="0"/>
              <a:t>Dijk</a:t>
            </a:r>
            <a:r>
              <a:rPr lang="cs-CZ" dirty="0" smtClean="0"/>
              <a:t>, Norman </a:t>
            </a:r>
            <a:r>
              <a:rPr lang="cs-CZ" dirty="0" err="1" smtClean="0"/>
              <a:t>Fairclough</a:t>
            </a:r>
            <a:r>
              <a:rPr lang="cs-CZ" dirty="0" smtClean="0"/>
              <a:t>, </a:t>
            </a:r>
            <a:r>
              <a:rPr lang="cs-CZ" dirty="0" err="1" smtClean="0"/>
              <a:t>Gunther</a:t>
            </a:r>
            <a:r>
              <a:rPr lang="cs-CZ" dirty="0" smtClean="0"/>
              <a:t> </a:t>
            </a:r>
            <a:r>
              <a:rPr lang="cs-CZ" dirty="0" err="1" smtClean="0"/>
              <a:t>Kress</a:t>
            </a:r>
            <a:r>
              <a:rPr lang="cs-CZ" dirty="0" smtClean="0"/>
              <a:t>, </a:t>
            </a:r>
            <a:r>
              <a:rPr lang="cs-CZ" dirty="0" err="1" smtClean="0"/>
              <a:t>Theo</a:t>
            </a:r>
            <a:r>
              <a:rPr lang="cs-CZ" dirty="0" smtClean="0"/>
              <a:t> van </a:t>
            </a:r>
            <a:r>
              <a:rPr lang="cs-CZ" dirty="0" err="1" smtClean="0"/>
              <a:t>Leeuwen</a:t>
            </a:r>
            <a:r>
              <a:rPr lang="cs-CZ" dirty="0" smtClean="0"/>
              <a:t>, Ruth </a:t>
            </a:r>
            <a:r>
              <a:rPr lang="cs-CZ" dirty="0" err="1" smtClean="0"/>
              <a:t>Wodak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86" y="4081476"/>
            <a:ext cx="2085690" cy="15642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855370"/>
            <a:ext cx="1736833" cy="20333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81" y="4081476"/>
            <a:ext cx="2886075" cy="15811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39" y="3855369"/>
            <a:ext cx="1442103" cy="203336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48" y="3855368"/>
            <a:ext cx="1633703" cy="20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2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Námitky vůči CDA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Trpný rod, slovesná podstatná jména</a:t>
            </a:r>
          </a:p>
          <a:p>
            <a:r>
              <a:rPr lang="cs-CZ" dirty="0" smtClean="0"/>
              <a:t>Chybí činitel</a:t>
            </a:r>
          </a:p>
          <a:p>
            <a:r>
              <a:rPr lang="cs-CZ" dirty="0" smtClean="0"/>
              <a:t>Zkratky</a:t>
            </a:r>
          </a:p>
          <a:p>
            <a:r>
              <a:rPr lang="cs-CZ" dirty="0" smtClean="0"/>
              <a:t>Vyloučení nezasvěcených</a:t>
            </a:r>
          </a:p>
          <a:p>
            <a:r>
              <a:rPr lang="cs-CZ" dirty="0" smtClean="0"/>
              <a:t>Etická pozice</a:t>
            </a:r>
          </a:p>
          <a:p>
            <a:r>
              <a:rPr lang="cs-CZ" dirty="0" smtClean="0"/>
              <a:t>Michael </a:t>
            </a:r>
            <a:r>
              <a:rPr lang="cs-CZ" dirty="0" err="1" smtClean="0"/>
              <a:t>Billig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31" y="613873"/>
            <a:ext cx="4114800" cy="5397500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0125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Pojem diskurz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77193"/>
            <a:ext cx="10515600" cy="3699770"/>
          </a:xfrm>
        </p:spPr>
        <p:txBody>
          <a:bodyPr/>
          <a:lstStyle/>
          <a:p>
            <a:r>
              <a:rPr lang="cs-CZ" dirty="0" smtClean="0"/>
              <a:t>Jaký má pro Vás význam?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49" y="1498854"/>
            <a:ext cx="56483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10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Pojem „diskurz“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rozšířený a oblíbený pojem, který má v běžné řeči řadu významů.</a:t>
            </a:r>
          </a:p>
          <a:p>
            <a:r>
              <a:rPr lang="cs-CZ" dirty="0" smtClean="0"/>
              <a:t>Politika, politická strategie, </a:t>
            </a:r>
            <a:r>
              <a:rPr lang="cs-CZ" dirty="0" err="1" smtClean="0"/>
              <a:t>narativ</a:t>
            </a:r>
            <a:r>
              <a:rPr lang="cs-CZ" dirty="0" smtClean="0"/>
              <a:t> v úzkém i širokém slova smyslu, text, promluva, proslov, konverzace na určité téma, jazyk </a:t>
            </a:r>
            <a:r>
              <a:rPr lang="cs-CZ" i="1" dirty="0" smtClean="0"/>
              <a:t>per se</a:t>
            </a:r>
            <a:r>
              <a:rPr lang="cs-CZ" dirty="0" smtClean="0"/>
              <a:t>.</a:t>
            </a:r>
          </a:p>
          <a:p>
            <a:r>
              <a:rPr lang="cs-CZ" dirty="0" smtClean="0"/>
              <a:t>Častá spojení: </a:t>
            </a:r>
            <a:r>
              <a:rPr lang="cs-CZ" dirty="0" err="1" smtClean="0"/>
              <a:t>genderově</a:t>
            </a:r>
            <a:r>
              <a:rPr lang="cs-CZ" dirty="0" smtClean="0"/>
              <a:t>-zabarvený diskurz, rasistický diskurz, populistický diskurz, diskurzy o minulosti.</a:t>
            </a:r>
          </a:p>
          <a:p>
            <a:r>
              <a:rPr lang="cs-CZ" dirty="0" smtClean="0"/>
              <a:t>Význam: od žánru k rejstříku, od promluvy k politickému programu.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66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diskurzu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 výše uvedeného vyplývá, že je vždy nezbytně nutné definovat „diskurz“ pro účely další práce.</a:t>
            </a:r>
          </a:p>
          <a:p>
            <a:r>
              <a:rPr lang="cs-CZ" dirty="0" smtClean="0"/>
              <a:t>CDA chápe diskurz jako </a:t>
            </a:r>
            <a:r>
              <a:rPr lang="cs-CZ" dirty="0" smtClean="0">
                <a:solidFill>
                  <a:srgbClr val="FF0000"/>
                </a:solidFill>
              </a:rPr>
              <a:t>společenskou praxi </a:t>
            </a:r>
            <a:r>
              <a:rPr lang="cs-CZ" dirty="0" smtClean="0"/>
              <a:t>a jako zásadní vnímá </a:t>
            </a:r>
            <a:r>
              <a:rPr lang="cs-CZ" dirty="0" smtClean="0">
                <a:solidFill>
                  <a:srgbClr val="FF0000"/>
                </a:solidFill>
              </a:rPr>
              <a:t>kontext použitého jazyka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56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Oblíbená definice diskurzu mezi výzkumníky CDA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CDA chápe diskurz – jazyk použitý v mluvené i psané podobě – jako projev „společenské praxe“. Popsání diskurzu jako </a:t>
            </a:r>
            <a:r>
              <a:rPr lang="cs-CZ" dirty="0" smtClean="0">
                <a:solidFill>
                  <a:srgbClr val="FF0000"/>
                </a:solidFill>
              </a:rPr>
              <a:t>společenské praxe </a:t>
            </a:r>
            <a:r>
              <a:rPr lang="cs-CZ" dirty="0" smtClean="0"/>
              <a:t>předpokládá </a:t>
            </a:r>
            <a:r>
              <a:rPr lang="cs-CZ" dirty="0" smtClean="0">
                <a:solidFill>
                  <a:srgbClr val="FF0000"/>
                </a:solidFill>
              </a:rPr>
              <a:t>dialektický vztah </a:t>
            </a:r>
            <a:r>
              <a:rPr lang="cs-CZ" dirty="0" smtClean="0"/>
              <a:t>mezi konkrétní diskurzivní událostí a situacemi, institucemi a společenskými strukturami, které ho formulují: diskurzivní událost je jimi utvářena, a zároveň je utváří. Diskurz je tedy společensky ustavující, a zároveň společensky podmíněn – určuje situace, předměty poznání a společenskou </a:t>
            </a:r>
            <a:r>
              <a:rPr lang="cs-CZ" dirty="0" smtClean="0">
                <a:solidFill>
                  <a:srgbClr val="FF0000"/>
                </a:solidFill>
              </a:rPr>
              <a:t>identitu lidí</a:t>
            </a:r>
            <a:r>
              <a:rPr lang="cs-CZ" dirty="0" smtClean="0"/>
              <a:t>, a také </a:t>
            </a:r>
            <a:r>
              <a:rPr lang="cs-CZ" dirty="0" smtClean="0">
                <a:solidFill>
                  <a:srgbClr val="FF0000"/>
                </a:solidFill>
              </a:rPr>
              <a:t>vztahy</a:t>
            </a:r>
            <a:r>
              <a:rPr lang="cs-CZ" dirty="0" smtClean="0"/>
              <a:t> mezi lidmi a skupinami lidí. Diskurz je ustavující v tom smyslu, že napomáhá k udržení a prohloubení </a:t>
            </a:r>
            <a:r>
              <a:rPr lang="cs-CZ" dirty="0" smtClean="0">
                <a:solidFill>
                  <a:srgbClr val="FF0000"/>
                </a:solidFill>
              </a:rPr>
              <a:t>společenského </a:t>
            </a:r>
            <a:r>
              <a:rPr lang="cs-CZ" i="1" dirty="0" smtClean="0">
                <a:solidFill>
                  <a:srgbClr val="FF0000"/>
                </a:solidFill>
              </a:rPr>
              <a:t>statutu quo</a:t>
            </a:r>
            <a:r>
              <a:rPr lang="cs-CZ" dirty="0" smtClean="0"/>
              <a:t>, a zároveň napomáhá k jeho přetváření.</a:t>
            </a:r>
          </a:p>
          <a:p>
            <a:pPr marL="0" indent="0" algn="r">
              <a:buNone/>
            </a:pPr>
            <a:r>
              <a:rPr lang="cs-CZ" dirty="0" smtClean="0"/>
              <a:t>… pokračování na dalším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374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pokračování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Protože má diskurz takové společenské následky, napomáhá působení </a:t>
            </a:r>
            <a:r>
              <a:rPr lang="cs-CZ" dirty="0" smtClean="0">
                <a:solidFill>
                  <a:srgbClr val="FF0000"/>
                </a:solidFill>
              </a:rPr>
              <a:t>moci</a:t>
            </a:r>
            <a:r>
              <a:rPr lang="cs-CZ" dirty="0" smtClean="0"/>
              <a:t>. Diskurzivní praktiky mohou mít silný </a:t>
            </a:r>
            <a:r>
              <a:rPr lang="cs-CZ" dirty="0" smtClean="0">
                <a:solidFill>
                  <a:srgbClr val="FF0000"/>
                </a:solidFill>
              </a:rPr>
              <a:t>ideologický význam </a:t>
            </a:r>
            <a:r>
              <a:rPr lang="cs-CZ" dirty="0" smtClean="0"/>
              <a:t>– tzn. mohou napomáhat k vytváření a prohlubování </a:t>
            </a:r>
            <a:r>
              <a:rPr lang="cs-CZ" dirty="0" smtClean="0">
                <a:solidFill>
                  <a:srgbClr val="FF0000"/>
                </a:solidFill>
              </a:rPr>
              <a:t>nerovných</a:t>
            </a:r>
            <a:r>
              <a:rPr lang="cs-CZ" dirty="0" smtClean="0"/>
              <a:t> mocenských vztahů mezi (například) společenskými třídami, ženami a muži</a:t>
            </a:r>
            <a:r>
              <a:rPr lang="cs-CZ" dirty="0"/>
              <a:t> </a:t>
            </a:r>
            <a:r>
              <a:rPr lang="cs-CZ" dirty="0" smtClean="0"/>
              <a:t>a etnickými/kulturními většinami a menšinami skrze způsoby, jak označují věci a jaké postavení přisuzují lidem.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Fairclough</a:t>
            </a:r>
            <a:r>
              <a:rPr lang="cs-CZ" dirty="0" smtClean="0"/>
              <a:t> a </a:t>
            </a:r>
            <a:r>
              <a:rPr lang="cs-CZ" dirty="0" err="1" smtClean="0"/>
              <a:t>Wodak</a:t>
            </a:r>
            <a:r>
              <a:rPr lang="cs-CZ" dirty="0" smtClean="0"/>
              <a:t>, 1997: 258, můj překlad)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411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Kritický impulz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Frankfurtská škola, </a:t>
            </a:r>
            <a:r>
              <a:rPr lang="cs-CZ" dirty="0" err="1" smtClean="0"/>
              <a:t>Jürgen</a:t>
            </a:r>
            <a:r>
              <a:rPr lang="cs-CZ" dirty="0" smtClean="0"/>
              <a:t> </a:t>
            </a:r>
            <a:r>
              <a:rPr lang="cs-CZ" dirty="0" err="1" smtClean="0"/>
              <a:t>Habermas</a:t>
            </a:r>
            <a:endParaRPr lang="cs-CZ" dirty="0" smtClean="0"/>
          </a:p>
          <a:p>
            <a:r>
              <a:rPr lang="cs-CZ" dirty="0" smtClean="0"/>
              <a:t>Max </a:t>
            </a:r>
            <a:r>
              <a:rPr lang="cs-CZ" dirty="0" err="1" smtClean="0"/>
              <a:t>Horkheimer</a:t>
            </a:r>
            <a:endParaRPr lang="cs-CZ" dirty="0" smtClean="0"/>
          </a:p>
          <a:p>
            <a:r>
              <a:rPr lang="cs-CZ" dirty="0" err="1" smtClean="0"/>
              <a:t>Pierre</a:t>
            </a:r>
            <a:r>
              <a:rPr lang="cs-CZ" dirty="0" smtClean="0"/>
              <a:t> </a:t>
            </a:r>
            <a:r>
              <a:rPr lang="cs-CZ" dirty="0" err="1" smtClean="0"/>
              <a:t>Bourdieu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44" y="1025652"/>
            <a:ext cx="3727704" cy="48161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" y="3684524"/>
            <a:ext cx="3445794" cy="16677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48" y="2545447"/>
            <a:ext cx="2642616" cy="310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Týden 1: Co je kritická analýza diskurzu (CDA)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3932527"/>
          </a:xfrm>
        </p:spPr>
        <p:txBody>
          <a:bodyPr/>
          <a:lstStyle/>
          <a:p>
            <a:r>
              <a:rPr lang="cs-CZ" sz="3600" dirty="0"/>
              <a:t>Úvod do předmětu, struktura předmětu. </a:t>
            </a:r>
            <a:endParaRPr lang="cs-CZ" sz="3600" dirty="0" smtClean="0"/>
          </a:p>
          <a:p>
            <a:r>
              <a:rPr lang="cs-CZ" sz="3600" dirty="0" smtClean="0">
                <a:effectLst/>
              </a:rPr>
              <a:t>Základy diskurzivních studií a CDA. Různé významy slov „diskurz“, „žánr“ a „text“.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146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Kritika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8058" y="2560319"/>
            <a:ext cx="9225742" cy="3616643"/>
          </a:xfrm>
        </p:spPr>
        <p:txBody>
          <a:bodyPr/>
          <a:lstStyle/>
          <a:p>
            <a:r>
              <a:rPr lang="cs-CZ" sz="3600" dirty="0" smtClean="0"/>
              <a:t>Chápání věcí v souvislostech</a:t>
            </a:r>
          </a:p>
          <a:p>
            <a:r>
              <a:rPr lang="cs-CZ" sz="3600" dirty="0" smtClean="0"/>
              <a:t>Nemusí být nutně negativní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7936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Ideologie a moc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Kritika má za cíl odhalovat mocenské struktury a odkrýt ideologie.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byste definovali pojmy ideologie a moc?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133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Ideologie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Politologové rozlišují 4 nejvýznamnější rysy ideologií:</a:t>
            </a:r>
          </a:p>
          <a:p>
            <a:pPr marL="514350" indent="-514350">
              <a:buAutoNum type="arabicPeriod"/>
            </a:pPr>
            <a:r>
              <a:rPr lang="cs-CZ" dirty="0" smtClean="0"/>
              <a:t>Moc je důležitější než poznání.</a:t>
            </a:r>
          </a:p>
          <a:p>
            <a:pPr marL="514350" indent="-514350">
              <a:buAutoNum type="arabicPeriod"/>
            </a:pPr>
            <a:r>
              <a:rPr lang="cs-CZ" dirty="0" smtClean="0"/>
              <a:t>Jsou schopné předurčit jednotlivcovo hodnocení.</a:t>
            </a:r>
          </a:p>
          <a:p>
            <a:pPr marL="514350" indent="-514350">
              <a:buAutoNum type="arabicPeriod"/>
            </a:pPr>
            <a:r>
              <a:rPr lang="cs-CZ" dirty="0" smtClean="0"/>
              <a:t>Poskytují vedení skrze činnosti.</a:t>
            </a:r>
          </a:p>
          <a:p>
            <a:pPr marL="514350" indent="-514350">
              <a:buAutoNum type="arabicPeriod"/>
            </a:pPr>
            <a:r>
              <a:rPr lang="cs-CZ" dirty="0" smtClean="0"/>
              <a:t>Musí být logicky koherentní.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Mullins</a:t>
            </a:r>
            <a:r>
              <a:rPr lang="cs-CZ" dirty="0" smtClean="0"/>
              <a:t>, 1972, můj překlad)</a:t>
            </a:r>
          </a:p>
          <a:p>
            <a:pPr marL="0" indent="0">
              <a:buNone/>
            </a:pPr>
            <a:r>
              <a:rPr lang="cs-CZ" dirty="0" smtClean="0"/>
              <a:t>Jde o koherentní a relativně neměnný soubor přesvědčení a hodnot.</a:t>
            </a:r>
          </a:p>
          <a:p>
            <a:pPr marL="0" indent="0">
              <a:buNone/>
            </a:pPr>
            <a:r>
              <a:rPr lang="cs-CZ" dirty="0" smtClean="0"/>
              <a:t>Je obtížné vystihnout ideologii a vyvarovat se negativních konotací.</a:t>
            </a:r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427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Každodenní ideologie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28058"/>
            <a:ext cx="10515600" cy="4048905"/>
          </a:xfrm>
        </p:spPr>
        <p:txBody>
          <a:bodyPr/>
          <a:lstStyle/>
          <a:p>
            <a:r>
              <a:rPr lang="cs-CZ" sz="3600" dirty="0" smtClean="0"/>
              <a:t>CDA se zaměřuje na skrytější, latentní formu každodenních přesvědčení, která se obvykle vyskytují v přestrojení za konceptuální metafory a analogie.</a:t>
            </a:r>
          </a:p>
          <a:p>
            <a:r>
              <a:rPr lang="cs-CZ" sz="3600" dirty="0" smtClean="0"/>
              <a:t>Právě fungování ideologií v každodenním životě zajímá výzkumníky v CDA.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65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Moc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Moc je další centrální pojem CDA. </a:t>
            </a:r>
          </a:p>
          <a:p>
            <a:r>
              <a:rPr lang="cs-CZ" dirty="0" smtClean="0"/>
              <a:t>CDA se obvykle zabývá použitím jazyka držiteli moci, kteří jsou zodpovědní za vznik nerovností.</a:t>
            </a:r>
          </a:p>
          <a:p>
            <a:r>
              <a:rPr lang="cs-CZ" dirty="0" smtClean="0"/>
              <a:t>Výzkumníci CDA zjišťují, jak diskurz posiluju společenskou dominanci, tj. zneužití moci jednou skupinou vůči jiné, a jak se může dominovaná skupina diskurzivně bránit takovému zneužití.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497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Morální kritéria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77935"/>
            <a:ext cx="10515600" cy="399902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 smtClean="0"/>
              <a:t>Dosud nezodpovězenou otázkou zůstává, jak výzkumníci CDA chápou moc, a jakých morálních kritérií a jakého standardu jednání se drží, aby rozlišili užití a zneužití moci.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220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Definice moci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Moc je možnost jednotlivce ve společenském vztahu prosadit svou vůli, i proti odporu ostatních (Weber, 1980).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Moc je výsledek specifických prostředků vlastněných určitými činiteli (</a:t>
            </a:r>
            <a:r>
              <a:rPr lang="cs-CZ" dirty="0" err="1" smtClean="0"/>
              <a:t>French</a:t>
            </a:r>
            <a:r>
              <a:rPr lang="cs-CZ" dirty="0" smtClean="0"/>
              <a:t> a </a:t>
            </a:r>
            <a:r>
              <a:rPr lang="cs-CZ" dirty="0" err="1" smtClean="0"/>
              <a:t>Raven</a:t>
            </a:r>
            <a:r>
              <a:rPr lang="cs-CZ" dirty="0" smtClean="0"/>
              <a:t>, 1959).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Moc je specifický rys společenské výměny v každé interakci (</a:t>
            </a:r>
            <a:r>
              <a:rPr lang="cs-CZ" dirty="0" err="1" smtClean="0"/>
              <a:t>Blau</a:t>
            </a:r>
            <a:r>
              <a:rPr lang="cs-CZ" dirty="0" smtClean="0"/>
              <a:t>, 1964, </a:t>
            </a:r>
            <a:r>
              <a:rPr lang="cs-CZ" dirty="0" err="1" smtClean="0"/>
              <a:t>Emerson</a:t>
            </a:r>
            <a:r>
              <a:rPr lang="cs-CZ" dirty="0" smtClean="0"/>
              <a:t>, 1962, 1975).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Moc je systematický a ustanovující prvek a rys společnosti (</a:t>
            </a:r>
            <a:r>
              <a:rPr lang="cs-CZ" dirty="0" err="1" smtClean="0"/>
              <a:t>Foucault</a:t>
            </a:r>
            <a:r>
              <a:rPr lang="cs-CZ" dirty="0" smtClean="0"/>
              <a:t>, 1975, </a:t>
            </a:r>
            <a:r>
              <a:rPr lang="cs-CZ" dirty="0" err="1" smtClean="0"/>
              <a:t>Giddens</a:t>
            </a:r>
            <a:r>
              <a:rPr lang="cs-CZ" dirty="0" smtClean="0"/>
              <a:t>, 1984).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094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Michel </a:t>
            </a:r>
            <a:r>
              <a:rPr lang="cs-CZ" dirty="0" err="1" smtClean="0">
                <a:latin typeface="+mn-lt"/>
              </a:rPr>
              <a:t>Foucault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Technologie moci</a:t>
            </a:r>
          </a:p>
          <a:p>
            <a:r>
              <a:rPr lang="cs-CZ" dirty="0" smtClean="0"/>
              <a:t>Hrozba násilím</a:t>
            </a:r>
          </a:p>
          <a:p>
            <a:r>
              <a:rPr lang="cs-CZ" dirty="0" err="1" smtClean="0"/>
              <a:t>Weberiánská</a:t>
            </a:r>
            <a:r>
              <a:rPr lang="cs-CZ" dirty="0" smtClean="0"/>
              <a:t> tradice</a:t>
            </a:r>
          </a:p>
          <a:p>
            <a:r>
              <a:rPr lang="cs-CZ" dirty="0" smtClean="0"/>
              <a:t>Funkcionalistická strategie</a:t>
            </a:r>
          </a:p>
          <a:p>
            <a:r>
              <a:rPr lang="cs-CZ" dirty="0" smtClean="0"/>
              <a:t>Důraz na strukturu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4" y="1011936"/>
            <a:ext cx="4916424" cy="49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3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CDA a moc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10691"/>
            <a:ext cx="10515600" cy="3766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CDA se snaží analyzovat nejasné i průhledné strukturální vztahy dominance, diskriminace, moci a kontroly, které se projevují v jazyce.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05261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Různé přístupy v CDA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Diskurzivně-historický přístup (</a:t>
            </a:r>
            <a:r>
              <a:rPr lang="cs-CZ" dirty="0" err="1" smtClean="0"/>
              <a:t>Reisigl</a:t>
            </a:r>
            <a:r>
              <a:rPr lang="cs-CZ" dirty="0" smtClean="0"/>
              <a:t>, </a:t>
            </a:r>
            <a:r>
              <a:rPr lang="cs-CZ" dirty="0" err="1" smtClean="0"/>
              <a:t>Wodak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Přístup korpusové lingvistiky (</a:t>
            </a:r>
            <a:r>
              <a:rPr lang="cs-CZ" dirty="0" err="1" smtClean="0"/>
              <a:t>Mautner</a:t>
            </a:r>
            <a:r>
              <a:rPr lang="cs-CZ" dirty="0" smtClean="0"/>
              <a:t>)</a:t>
            </a:r>
          </a:p>
          <a:p>
            <a:r>
              <a:rPr lang="cs-CZ" dirty="0" err="1"/>
              <a:t>S</a:t>
            </a:r>
            <a:r>
              <a:rPr lang="cs-CZ" dirty="0" err="1" smtClean="0"/>
              <a:t>ociokognitivní</a:t>
            </a:r>
            <a:r>
              <a:rPr lang="cs-CZ" dirty="0" smtClean="0"/>
              <a:t> přístup (van </a:t>
            </a:r>
            <a:r>
              <a:rPr lang="cs-CZ" dirty="0" err="1" smtClean="0"/>
              <a:t>Dijk</a:t>
            </a:r>
            <a:r>
              <a:rPr lang="cs-CZ" dirty="0" smtClean="0"/>
              <a:t>)</a:t>
            </a:r>
          </a:p>
          <a:p>
            <a:r>
              <a:rPr lang="cs-CZ" dirty="0"/>
              <a:t>D</a:t>
            </a:r>
            <a:r>
              <a:rPr lang="cs-CZ" dirty="0" smtClean="0"/>
              <a:t>ispozitivní analýza (</a:t>
            </a:r>
            <a:r>
              <a:rPr lang="cs-CZ" dirty="0" err="1" smtClean="0"/>
              <a:t>Jäger</a:t>
            </a:r>
            <a:r>
              <a:rPr lang="cs-CZ" dirty="0" smtClean="0"/>
              <a:t>, </a:t>
            </a:r>
            <a:r>
              <a:rPr lang="cs-CZ" dirty="0" err="1" smtClean="0"/>
              <a:t>Meier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Přístup společenských činitelů (van </a:t>
            </a:r>
            <a:r>
              <a:rPr lang="cs-CZ" dirty="0" err="1" smtClean="0"/>
              <a:t>Leeuwen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Přístup dialektických souvztažností (</a:t>
            </a:r>
            <a:r>
              <a:rPr lang="cs-CZ" dirty="0" err="1" smtClean="0"/>
              <a:t>Fairclough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27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Úvodní slovo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Kritická analýza diskurzu je způsob, jak vést výzkum ve společenských vědách se zaměřením na „diskurz“, tedy na text v kontextu a na další sémiotické formy. Využívá současné teorie „diskurzu“ ve společenských vědách, ale jde o krok dále než například sociologie, protože provádí podrobnou jazykovou, lingvistickou a sémiotickou analýzu. Všechny přístupy kritické analýzy diskurzu spadají do tradice kritického společenskovědního výzkumu a jejich zásadními otázkami je vztah jazyka, moci a ideologie.</a:t>
            </a:r>
          </a:p>
        </p:txBody>
      </p:sp>
    </p:spTree>
    <p:extLst>
      <p:ext uri="{BB962C8B-B14F-4D97-AF65-F5344CB8AC3E}">
        <p14:creationId xmlns:p14="http://schemas.microsoft.com/office/powerpoint/2010/main" val="1225449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Co mají všechny přístupy CDA společného?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Zájem o společenské procesy moci, posilování hierarchie, vyloučení a podřízenosti.</a:t>
            </a:r>
          </a:p>
          <a:p>
            <a:r>
              <a:rPr lang="cs-CZ" sz="3600" dirty="0" smtClean="0"/>
              <a:t>Zkoumání diskurzivních aspektů nerovnosti a nerovnoprávnosti.</a:t>
            </a:r>
          </a:p>
          <a:p>
            <a:r>
              <a:rPr lang="cs-CZ" sz="3600" dirty="0" smtClean="0"/>
              <a:t>Odhalování jazykových prostředků, které používají privilegovaní k zakotvení a posílení nerovností ve společnosti.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51922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</p:spPr>
        <p:txBody>
          <a:bodyPr/>
          <a:lstStyle/>
          <a:p>
            <a:r>
              <a:rPr lang="cs-CZ" dirty="0" smtClean="0"/>
              <a:t>Komunikativní promluva jakéhokoli druhu</a:t>
            </a:r>
          </a:p>
          <a:p>
            <a:r>
              <a:rPr lang="cs-CZ" dirty="0" smtClean="0"/>
              <a:t>Čistě lingvistická kritéria určují, jestli jde o text: syntaktické a sémantické vztahy uvnitř textu</a:t>
            </a:r>
          </a:p>
          <a:p>
            <a:r>
              <a:rPr lang="cs-CZ" dirty="0" smtClean="0"/>
              <a:t>Příklady: náhrobek, část konverzace, kniha, novinový článek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46" y="3944491"/>
            <a:ext cx="1790700" cy="2085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27" y="4199858"/>
            <a:ext cx="3641419" cy="15016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88" y="4030415"/>
            <a:ext cx="3181339" cy="19088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3" y="4070038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36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Žánr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194559"/>
            <a:ext cx="5696712" cy="3982403"/>
          </a:xfrm>
        </p:spPr>
        <p:txBody>
          <a:bodyPr/>
          <a:lstStyle/>
          <a:p>
            <a:r>
              <a:rPr lang="cs-CZ" dirty="0"/>
              <a:t>Ustálené, více méně schematicky neměnné použití jazyka spojené s určitou aktivitou, které je jako takové společensky přijímáno.</a:t>
            </a:r>
          </a:p>
          <a:p>
            <a:r>
              <a:rPr lang="cs-CZ" dirty="0"/>
              <a:t>Aristoteles – Poetika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2" y="1260761"/>
            <a:ext cx="3571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94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Wodak</a:t>
            </a:r>
            <a:r>
              <a:rPr lang="en-US" dirty="0"/>
              <a:t>, R., &amp; Meyer, M. (2009). Critical discourse analysis: history, agenda, theory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methodology</a:t>
            </a:r>
            <a:r>
              <a:rPr lang="en-US" dirty="0"/>
              <a:t>. In </a:t>
            </a:r>
            <a:r>
              <a:rPr lang="en-US" dirty="0" err="1"/>
              <a:t>Wodak</a:t>
            </a:r>
            <a:r>
              <a:rPr lang="en-US" dirty="0"/>
              <a:t> R. &amp; M. Meyer (Eds.). </a:t>
            </a:r>
            <a:r>
              <a:rPr lang="en-US" i="1" dirty="0"/>
              <a:t>Methods of Critical </a:t>
            </a:r>
            <a:r>
              <a:rPr lang="en-US" i="1" dirty="0" smtClean="0"/>
              <a:t>Discourse</a:t>
            </a:r>
            <a:r>
              <a:rPr lang="cs-CZ" i="1" dirty="0" smtClean="0"/>
              <a:t> </a:t>
            </a:r>
            <a:r>
              <a:rPr lang="cs-CZ" i="1" dirty="0" err="1" smtClean="0"/>
              <a:t>Analysis</a:t>
            </a:r>
            <a:r>
              <a:rPr lang="cs-CZ" i="1" dirty="0" smtClean="0"/>
              <a:t> </a:t>
            </a:r>
            <a:r>
              <a:rPr lang="cs-CZ" dirty="0"/>
              <a:t>(pp. 1-33). London: SAGE </a:t>
            </a:r>
            <a:r>
              <a:rPr lang="cs-CZ" dirty="0" err="1"/>
              <a:t>Publications</a:t>
            </a:r>
            <a:r>
              <a:rPr lang="cs-CZ" dirty="0"/>
              <a:t> Ltd</a:t>
            </a:r>
            <a:r>
              <a:rPr lang="cs-CZ" dirty="0" smtClean="0"/>
              <a:t>.</a:t>
            </a:r>
          </a:p>
          <a:p>
            <a:r>
              <a:rPr lang="en-US" dirty="0" err="1"/>
              <a:t>Wodak</a:t>
            </a:r>
            <a:r>
              <a:rPr lang="en-US" dirty="0"/>
              <a:t>, R. (2008). Introduction: Discourse Studies – Important Concept and Terms.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cs-CZ" dirty="0" err="1" smtClean="0"/>
              <a:t>Wodak</a:t>
            </a:r>
            <a:r>
              <a:rPr lang="cs-CZ" dirty="0"/>
              <a:t>, R. &amp; M. </a:t>
            </a:r>
            <a:r>
              <a:rPr lang="cs-CZ" dirty="0" err="1"/>
              <a:t>Krzyżanowski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.),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 smtClean="0"/>
              <a:t>Social</a:t>
            </a:r>
            <a:r>
              <a:rPr lang="cs-CZ" i="1" dirty="0" smtClean="0"/>
              <a:t> </a:t>
            </a:r>
            <a:r>
              <a:rPr lang="fr-FR" i="1" dirty="0" smtClean="0"/>
              <a:t>Sciences </a:t>
            </a:r>
            <a:r>
              <a:rPr lang="fr-FR" dirty="0"/>
              <a:t>(pp. 1-29). Hampshire: </a:t>
            </a:r>
            <a:r>
              <a:rPr lang="fr-FR" dirty="0" err="1"/>
              <a:t>Palgrave</a:t>
            </a:r>
            <a:r>
              <a:rPr lang="fr-FR" dirty="0"/>
              <a:t> Macmillan Ltd.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735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Okamura</a:t>
            </a:r>
            <a:r>
              <a:rPr lang="cs-CZ" dirty="0" smtClean="0"/>
              <a:t> – Vánoční stromek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https://www.facebook.com/tomio.cz/videos/1115529435124537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Jaké jazykové prvky Vás zaujaly z hlediska CDA?</a:t>
            </a:r>
          </a:p>
          <a:p>
            <a:pPr marL="0" indent="0">
              <a:buNone/>
            </a:pPr>
            <a:r>
              <a:rPr lang="cs-CZ" dirty="0" smtClean="0"/>
              <a:t>2. Švejk – výslech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https://www.youtube.com/watch?v=BwWexJ72MbI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Jaké jazykové prvky Vás zaujaly z hlediska institucionálního diskurzu a uplatnění mocenských vztahů? Jak byste popsali žánr? Jde o text?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5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Cíl předmětu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600" dirty="0"/>
              <a:t>Předmět představuje nejdůležitější teorie a metodologické přístupy v kritické analýze diskurzu, a to ve vztahu k právům menšin a migrantů.</a:t>
            </a:r>
          </a:p>
          <a:p>
            <a:r>
              <a:rPr lang="cs-CZ" sz="3600" dirty="0"/>
              <a:t>Studenti si vyzkouší analýzu nejdůležitějších žánrů, ve kterých je veden nejvýznamnější výzkum v kritické analýze diskurzu.</a:t>
            </a:r>
          </a:p>
        </p:txBody>
      </p:sp>
    </p:spTree>
    <p:extLst>
      <p:ext uri="{BB962C8B-B14F-4D97-AF65-F5344CB8AC3E}">
        <p14:creationId xmlns:p14="http://schemas.microsoft.com/office/powerpoint/2010/main" val="398468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Přednášky a semináře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Po každé přednášce následuje seminář. Studenti budou průběžně číst zadané kapitoly a články a diskutovat o nich v semináři, kde budou zároveň využívat znalosti získané z četby k analýze textů (novinových článků, reportáží, televizních diskuzí atd.).</a:t>
            </a:r>
          </a:p>
        </p:txBody>
      </p:sp>
    </p:spTree>
    <p:extLst>
      <p:ext uri="{BB962C8B-B14F-4D97-AF65-F5344CB8AC3E}">
        <p14:creationId xmlns:p14="http://schemas.microsoft.com/office/powerpoint/2010/main" val="40912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Zakončení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6167"/>
            <a:ext cx="10515600" cy="4630796"/>
          </a:xfrm>
          <a:solidFill>
            <a:schemeClr val="bg1">
              <a:alpha val="1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Studenti získají zápočet za vypracování eseje o délce 5000 slov a následný ústní pohovor. V eseji použijí kritické analýzy diskurzu následujícím způsobem:</a:t>
            </a:r>
          </a:p>
          <a:p>
            <a:pPr lvl="0"/>
            <a:r>
              <a:rPr lang="cs-CZ" dirty="0"/>
              <a:t>Vyberou si téma diskutované ve společnosti, které souvisí s právy menšin či migrantů.</a:t>
            </a:r>
          </a:p>
          <a:p>
            <a:pPr lvl="0"/>
            <a:r>
              <a:rPr lang="cs-CZ" dirty="0"/>
              <a:t>Rozmyslí si, jak může být takové téma pojednáno z pohledu kritické analýzy diskurzu.</a:t>
            </a:r>
          </a:p>
          <a:p>
            <a:pPr lvl="0"/>
            <a:r>
              <a:rPr lang="cs-CZ" dirty="0"/>
              <a:t>Shromáždí malé množství dat (psaný text, transkripci řeči, internetovou stránku apod.), na němž provedou analýzu.</a:t>
            </a:r>
          </a:p>
          <a:p>
            <a:pPr marL="0" indent="0">
              <a:buNone/>
            </a:pPr>
            <a:r>
              <a:rPr lang="cs-CZ" dirty="0"/>
              <a:t>Ústní pohovor bude zaměřen na konkrétní projekt každého studenta. Je třeba, aby studenti odevzdali esej alespoň týden před termínem pohovoru.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48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Literatura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Breeze</a:t>
            </a:r>
            <a:r>
              <a:rPr lang="cs-CZ" dirty="0"/>
              <a:t>, Ruth, 2011, „</a:t>
            </a:r>
            <a:r>
              <a:rPr lang="cs-CZ" dirty="0" err="1"/>
              <a:t>Critical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critics</a:t>
            </a:r>
            <a:r>
              <a:rPr lang="cs-CZ" dirty="0"/>
              <a:t>“, </a:t>
            </a:r>
            <a:r>
              <a:rPr lang="cs-CZ" i="1" dirty="0" err="1"/>
              <a:t>Pragmatics</a:t>
            </a:r>
            <a:r>
              <a:rPr lang="cs-CZ" dirty="0"/>
              <a:t>, vol. 21, no. 4, str. 493-525.</a:t>
            </a:r>
          </a:p>
          <a:p>
            <a:r>
              <a:rPr lang="cs-CZ" dirty="0" err="1"/>
              <a:t>Kress</a:t>
            </a:r>
            <a:r>
              <a:rPr lang="cs-CZ" dirty="0"/>
              <a:t>, </a:t>
            </a:r>
            <a:r>
              <a:rPr lang="cs-CZ" dirty="0" err="1"/>
              <a:t>Gunther</a:t>
            </a:r>
            <a:r>
              <a:rPr lang="cs-CZ" dirty="0"/>
              <a:t> &amp; van </a:t>
            </a:r>
            <a:r>
              <a:rPr lang="cs-CZ" dirty="0" err="1"/>
              <a:t>Leeuwen</a:t>
            </a:r>
            <a:r>
              <a:rPr lang="cs-CZ" dirty="0"/>
              <a:t>, </a:t>
            </a:r>
            <a:r>
              <a:rPr lang="cs-CZ" dirty="0" err="1"/>
              <a:t>Theo</a:t>
            </a:r>
            <a:r>
              <a:rPr lang="cs-CZ" dirty="0"/>
              <a:t> (1996). </a:t>
            </a:r>
            <a:r>
              <a:rPr lang="cs-CZ" i="1" dirty="0" err="1"/>
              <a:t>Reading</a:t>
            </a:r>
            <a:r>
              <a:rPr lang="cs-CZ" i="1" dirty="0"/>
              <a:t> </a:t>
            </a:r>
            <a:r>
              <a:rPr lang="cs-CZ" i="1" dirty="0" err="1"/>
              <a:t>Images</a:t>
            </a:r>
            <a:r>
              <a:rPr lang="cs-CZ" i="1" dirty="0"/>
              <a:t>. </a:t>
            </a:r>
            <a:r>
              <a:rPr lang="cs-CZ" dirty="0"/>
              <a:t>London: </a:t>
            </a:r>
            <a:r>
              <a:rPr lang="cs-CZ" dirty="0" err="1"/>
              <a:t>Routledge</a:t>
            </a:r>
            <a:r>
              <a:rPr lang="cs-CZ" dirty="0"/>
              <a:t>. </a:t>
            </a:r>
          </a:p>
          <a:p>
            <a:r>
              <a:rPr lang="cs-CZ" dirty="0" err="1"/>
              <a:t>Kress</a:t>
            </a:r>
            <a:r>
              <a:rPr lang="cs-CZ" dirty="0"/>
              <a:t>, </a:t>
            </a:r>
            <a:r>
              <a:rPr lang="cs-CZ" dirty="0" err="1"/>
              <a:t>Gunther</a:t>
            </a:r>
            <a:r>
              <a:rPr lang="cs-CZ" dirty="0"/>
              <a:t> &amp; van </a:t>
            </a:r>
            <a:r>
              <a:rPr lang="cs-CZ" dirty="0" err="1"/>
              <a:t>Leeuwen</a:t>
            </a:r>
            <a:r>
              <a:rPr lang="cs-CZ" dirty="0"/>
              <a:t>, </a:t>
            </a:r>
            <a:r>
              <a:rPr lang="cs-CZ" dirty="0" err="1"/>
              <a:t>Theo</a:t>
            </a:r>
            <a:r>
              <a:rPr lang="cs-CZ" dirty="0"/>
              <a:t> (2001). </a:t>
            </a:r>
            <a:r>
              <a:rPr lang="cs-CZ" i="1" dirty="0" err="1"/>
              <a:t>Multimodal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Modes</a:t>
            </a:r>
            <a:r>
              <a:rPr lang="cs-CZ" i="1" dirty="0"/>
              <a:t> and Media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Contemporary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dirty="0"/>
              <a:t>. London: Arnold.</a:t>
            </a:r>
          </a:p>
          <a:p>
            <a:r>
              <a:rPr lang="cs-CZ" dirty="0"/>
              <a:t>Lehečková, Eva </a:t>
            </a:r>
            <a:r>
              <a:rPr lang="en-US" dirty="0"/>
              <a:t>&amp; </a:t>
            </a:r>
            <a:r>
              <a:rPr lang="cs-CZ" dirty="0"/>
              <a:t>Hořejší, Michal L., 2015, „Ruth </a:t>
            </a:r>
            <a:r>
              <a:rPr lang="cs-CZ" dirty="0" err="1"/>
              <a:t>Wodaková</a:t>
            </a:r>
            <a:r>
              <a:rPr lang="cs-CZ" dirty="0"/>
              <a:t>“, </a:t>
            </a:r>
            <a:r>
              <a:rPr lang="cs-CZ" i="1" dirty="0"/>
              <a:t>Studie z aplikované lingvistiky/</a:t>
            </a:r>
            <a:r>
              <a:rPr lang="cs-CZ" i="1" dirty="0" err="1"/>
              <a:t>Studies</a:t>
            </a:r>
            <a:r>
              <a:rPr lang="cs-CZ" i="1" dirty="0"/>
              <a:t> in </a:t>
            </a:r>
            <a:r>
              <a:rPr lang="cs-CZ" i="1" dirty="0" err="1"/>
              <a:t>Applied</a:t>
            </a:r>
            <a:r>
              <a:rPr lang="cs-CZ" i="1" dirty="0"/>
              <a:t> </a:t>
            </a:r>
            <a:r>
              <a:rPr lang="cs-CZ" i="1" dirty="0" err="1"/>
              <a:t>Linguistic</a:t>
            </a:r>
            <a:r>
              <a:rPr lang="cs-CZ" dirty="0" err="1"/>
              <a:t>s</a:t>
            </a:r>
            <a:r>
              <a:rPr lang="cs-CZ" dirty="0"/>
              <a:t>, vol. 6, no. 1, str. 125-144.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98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Machin</a:t>
            </a:r>
            <a:r>
              <a:rPr lang="cs-CZ" dirty="0"/>
              <a:t>, D. (2007). </a:t>
            </a:r>
            <a:r>
              <a:rPr lang="cs-CZ" i="1" dirty="0" err="1"/>
              <a:t>Introduction</a:t>
            </a:r>
            <a:r>
              <a:rPr lang="cs-CZ" i="1" dirty="0"/>
              <a:t> to </a:t>
            </a:r>
            <a:r>
              <a:rPr lang="cs-CZ" i="1" dirty="0" err="1"/>
              <a:t>Multimodal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. </a:t>
            </a:r>
            <a:r>
              <a:rPr lang="cs-CZ" dirty="0"/>
              <a:t>London: Arnold.</a:t>
            </a:r>
          </a:p>
          <a:p>
            <a:r>
              <a:rPr lang="cs-CZ" dirty="0" err="1"/>
              <a:t>Mautner</a:t>
            </a:r>
            <a:r>
              <a:rPr lang="cs-CZ" dirty="0"/>
              <a:t>, G., 2008, „</a:t>
            </a:r>
            <a:r>
              <a:rPr lang="cs-CZ" dirty="0" err="1"/>
              <a:t>Analysing</a:t>
            </a:r>
            <a:r>
              <a:rPr lang="cs-CZ" dirty="0"/>
              <a:t> </a:t>
            </a:r>
            <a:r>
              <a:rPr lang="cs-CZ" dirty="0" err="1"/>
              <a:t>Newspapers</a:t>
            </a:r>
            <a:r>
              <a:rPr lang="cs-CZ" dirty="0"/>
              <a:t>, </a:t>
            </a:r>
            <a:r>
              <a:rPr lang="cs-CZ" dirty="0" err="1"/>
              <a:t>Magazines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 Media“, in </a:t>
            </a:r>
            <a:r>
              <a:rPr lang="cs-CZ" dirty="0" err="1"/>
              <a:t>Wodak</a:t>
            </a:r>
            <a:r>
              <a:rPr lang="cs-CZ" dirty="0"/>
              <a:t>, R. &amp; </a:t>
            </a:r>
            <a:r>
              <a:rPr lang="cs-CZ" dirty="0" err="1"/>
              <a:t>Krzyzanowski</a:t>
            </a:r>
            <a:r>
              <a:rPr lang="cs-CZ" dirty="0"/>
              <a:t>, M. (</a:t>
            </a:r>
            <a:r>
              <a:rPr lang="cs-CZ" dirty="0" err="1"/>
              <a:t>Eds</a:t>
            </a:r>
            <a:r>
              <a:rPr lang="cs-CZ" dirty="0"/>
              <a:t>.) (2008). </a:t>
            </a:r>
            <a:r>
              <a:rPr lang="cs-CZ" i="1" dirty="0" err="1"/>
              <a:t>Qualitative</a:t>
            </a:r>
            <a:r>
              <a:rPr lang="cs-CZ" i="1" dirty="0"/>
              <a:t> </a:t>
            </a:r>
            <a:r>
              <a:rPr lang="cs-CZ" i="1" dirty="0" err="1"/>
              <a:t>Discourse</a:t>
            </a:r>
            <a:r>
              <a:rPr lang="cs-CZ" i="1" dirty="0"/>
              <a:t> </a:t>
            </a:r>
            <a:r>
              <a:rPr lang="cs-CZ" i="1" dirty="0" err="1"/>
              <a:t>Analysis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Sciences</a:t>
            </a:r>
            <a:r>
              <a:rPr lang="cs-CZ" dirty="0"/>
              <a:t>. </a:t>
            </a:r>
            <a:r>
              <a:rPr lang="cs-CZ" dirty="0" err="1"/>
              <a:t>Palgrave</a:t>
            </a:r>
            <a:r>
              <a:rPr lang="cs-CZ" dirty="0"/>
              <a:t>: London, str. 30-53.</a:t>
            </a:r>
          </a:p>
          <a:p>
            <a:r>
              <a:rPr lang="cs-CZ" dirty="0" err="1"/>
              <a:t>Reisigl</a:t>
            </a:r>
            <a:r>
              <a:rPr lang="cs-CZ" dirty="0"/>
              <a:t>, Martin &amp; </a:t>
            </a:r>
            <a:r>
              <a:rPr lang="cs-CZ" dirty="0" err="1"/>
              <a:t>Wodak</a:t>
            </a:r>
            <a:r>
              <a:rPr lang="cs-CZ" dirty="0"/>
              <a:t>, Ruth (2001). </a:t>
            </a:r>
            <a:r>
              <a:rPr lang="cs-CZ" i="1" dirty="0" err="1"/>
              <a:t>Discourse</a:t>
            </a:r>
            <a:r>
              <a:rPr lang="cs-CZ" i="1" dirty="0"/>
              <a:t> and </a:t>
            </a:r>
            <a:r>
              <a:rPr lang="cs-CZ" i="1" dirty="0" err="1"/>
              <a:t>Discrimination</a:t>
            </a:r>
            <a:r>
              <a:rPr lang="cs-CZ" i="1" dirty="0"/>
              <a:t>. </a:t>
            </a:r>
            <a:r>
              <a:rPr lang="cs-CZ" i="1" dirty="0" err="1"/>
              <a:t>Rhetorics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Racism</a:t>
            </a:r>
            <a:r>
              <a:rPr lang="cs-CZ" i="1" dirty="0"/>
              <a:t> and </a:t>
            </a:r>
            <a:r>
              <a:rPr lang="cs-CZ" i="1" dirty="0" err="1"/>
              <a:t>Antisemitism</a:t>
            </a:r>
            <a:r>
              <a:rPr lang="cs-CZ" dirty="0"/>
              <a:t>. London et al.: </a:t>
            </a:r>
            <a:r>
              <a:rPr lang="cs-CZ" dirty="0" err="1"/>
              <a:t>Routledge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990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1864</Words>
  <Application>Microsoft Office PowerPoint</Application>
  <PresentationFormat>Širokoúhlá obrazovka</PresentationFormat>
  <Paragraphs>212</Paragraphs>
  <Slides>44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Národnost a menšina – kritická analýza diskurzu</vt:lpstr>
      <vt:lpstr>Prezentace aplikace PowerPoint</vt:lpstr>
      <vt:lpstr>Týden 1: Co je kritická analýza diskurzu (CDA)</vt:lpstr>
      <vt:lpstr>Úvodní slovo</vt:lpstr>
      <vt:lpstr>Cíl předmětu</vt:lpstr>
      <vt:lpstr>Přednášky a semináře</vt:lpstr>
      <vt:lpstr>Zakončení</vt:lpstr>
      <vt:lpstr>Literatura</vt:lpstr>
      <vt:lpstr>… pokračování</vt:lpstr>
      <vt:lpstr>… pokračování</vt:lpstr>
      <vt:lpstr>… pokračování</vt:lpstr>
      <vt:lpstr>Příklad 1: lékaři a pacienti</vt:lpstr>
      <vt:lpstr>Příklad 1 - odpovědi</vt:lpstr>
      <vt:lpstr>Příklad 2: turisté</vt:lpstr>
      <vt:lpstr>Výuka jazyků v turistických průvodcích</vt:lpstr>
      <vt:lpstr>Příklad 2 - odpovědi</vt:lpstr>
      <vt:lpstr>Co je CDA?</vt:lpstr>
      <vt:lpstr>Příbuzné disciplíny</vt:lpstr>
      <vt:lpstr>Společné rysy těchto disciplín</vt:lpstr>
      <vt:lpstr>Jazykové jevy a projevy</vt:lpstr>
      <vt:lpstr>Rozdíl mezi DS (diskurzivní studia) a CDA</vt:lpstr>
      <vt:lpstr>Historie</vt:lpstr>
      <vt:lpstr>Námitky vůči CDA</vt:lpstr>
      <vt:lpstr>Pojem diskurz</vt:lpstr>
      <vt:lpstr>Pojem „diskurz“</vt:lpstr>
      <vt:lpstr>Definice diskurzu</vt:lpstr>
      <vt:lpstr>Oblíbená definice diskurzu mezi výzkumníky CDA</vt:lpstr>
      <vt:lpstr>… pokračování definice</vt:lpstr>
      <vt:lpstr>Kritický impulz</vt:lpstr>
      <vt:lpstr>Kritika</vt:lpstr>
      <vt:lpstr>Ideologie a moc</vt:lpstr>
      <vt:lpstr>Ideologie</vt:lpstr>
      <vt:lpstr>Každodenní ideologie</vt:lpstr>
      <vt:lpstr>Moc</vt:lpstr>
      <vt:lpstr>Morální kritéria</vt:lpstr>
      <vt:lpstr>Definice moci</vt:lpstr>
      <vt:lpstr>Michel Foucault</vt:lpstr>
      <vt:lpstr>CDA a moc</vt:lpstr>
      <vt:lpstr>Různé přístupy v CDA</vt:lpstr>
      <vt:lpstr>Co mají všechny přístupy CDA společného?</vt:lpstr>
      <vt:lpstr>Text</vt:lpstr>
      <vt:lpstr>Žánr</vt:lpstr>
      <vt:lpstr>Použitá literatura</vt:lpstr>
      <vt:lpstr>Seminární cvičení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Kritická analýza diskurzu se zaměřením na práva menšin</dc:title>
  <dc:creator>pc</dc:creator>
  <cp:lastModifiedBy>pc</cp:lastModifiedBy>
  <cp:revision>88</cp:revision>
  <dcterms:created xsi:type="dcterms:W3CDTF">2016-02-17T11:37:03Z</dcterms:created>
  <dcterms:modified xsi:type="dcterms:W3CDTF">2017-03-07T21:22:49Z</dcterms:modified>
</cp:coreProperties>
</file>