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67" r:id="rId3"/>
    <p:sldId id="263" r:id="rId4"/>
    <p:sldId id="264" r:id="rId5"/>
    <p:sldId id="266" r:id="rId6"/>
    <p:sldId id="265" r:id="rId7"/>
    <p:sldId id="258" r:id="rId8"/>
    <p:sldId id="259" r:id="rId9"/>
    <p:sldId id="260" r:id="rId10"/>
    <p:sldId id="261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73D962-8CBA-40A0-846C-03677FB21A83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825028-461E-46D5-B36F-0B740E6EB5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6253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06CD7C-C6FD-43F2-A6E6-66E4DC6707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4480EEA-2792-4B75-888A-65EB80DF6A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BE7DDC9-D222-440E-B5A1-093AC7060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B54082D-E167-4D2C-9ACB-8F9C4BF2D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DEE3D67-4DEA-44A6-A334-0F014015D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8863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EA8F71-C348-454A-979F-8E3CF2833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E328C5D-669D-4E53-A349-8DE78AF7E2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5543651-76F5-4A45-81F8-A8E87F1B8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3E0D6AE-9685-4F23-8297-B04CF1EAD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4DE48D4-75F9-4DD1-9C19-7FB498DDF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4861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B8A35AD-AE5B-48E9-BABB-5AC45C8444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627E03B-409F-4619-BD85-C276029C15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3F4CF2A-9A21-4B03-A4AC-0DCD450DC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787ED85-106D-4C55-B2E1-105BC4623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5837532-9933-40A1-A0AB-1B7BB8B2A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314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322F05-DA79-4619-8BB9-27F5CAF97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854D98-9259-4D6A-9812-F082FB54F8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643655-2FE5-4020-AA9D-C813F5839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B44A159-ED31-4F8F-A326-FCF9FE6A7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9ED0D75-6A76-4767-B55E-DA2B02147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1758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BAB199-73F6-4E24-AB39-AB36FDF10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637F026-8971-41FC-BAFE-9BF6AE2E8A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B42E2F7-16C2-48D8-B03D-5ED884FF12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748ABD1-6698-4C44-8E57-0C0F3D8EB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323CB23-B2E5-4F1C-9380-F6DC8E4F0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2781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5C5647-86EA-4D10-B297-B40B86BBA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8F0B4E6-97BD-4538-9073-00221A420A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99BB5B3-8541-4BD8-93DD-512D6B9B8B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1FA77FA-86A3-4772-872F-BF1D1EFA6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BBFA3CC-03BF-4F55-B7BF-166053D8E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ACB605E-55BD-4803-83BA-96A8E4AE0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0391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FABC9F-CD4D-4FDA-A9E1-513FBB329E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44FA345-0E31-40A8-9BF6-D0CF2FDBD3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5116E15-B015-457B-BDCB-430475F371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9B3BF1B7-746E-42FD-9EA0-8F70751DB4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CBAB5257-CA22-4541-85E7-4C056F6655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11CFC53-321D-4C96-82AD-9417617B0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674E648-B871-4DBC-B9DA-91A7D531B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189F1FB-95B8-402D-B941-0F2174696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179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858F1F-6D8F-4DEF-8DD8-3BBDA63AE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58A6665-08AD-4EAE-AC9B-9C737CFAC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7CD18A7-924D-40D0-BD2E-821223801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BCDA895-6BF0-45BF-99E6-76A986F3D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0784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B2BFC85-9B86-48FA-9641-46BDA47DF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F5A384E-5AF6-451F-9178-65893612B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8BBA7E0-402C-4F61-B701-3CA7197B3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7236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2E3C1F-35AB-4999-AB62-DA9895BF6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B9A2AAB-1085-458E-B78A-17575E05E9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DD380CC6-4BB9-4016-B3F9-924D4C4EAB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26B2554-CF25-4F4B-981F-A4560BA6B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1B33E08-5325-40EB-B889-5A528FC70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8710018-99BB-45FE-A511-7E82F7058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4702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323EAB-4690-43B3-96F3-9CC7024C7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A910BA3-53E7-4577-A9D9-0592CEDA90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79574D4B-5F8D-4980-8591-13F5409BD6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B1B9295-4DDF-44B6-9A90-7081B9805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FBC4509-D181-429F-9FC1-906501E57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9258607-EA97-451F-A78A-5ECBE4FFC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7878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61F3BE2-454B-4CCC-ADF6-250D47A40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4FC2CDB-577E-4709-8E25-A4CFC0ED77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EAF2CE5-838E-46E8-8B35-6E9F9824BA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116010-DDF7-47DF-8612-6BBC5CC51FDD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9D7E2D8-4C26-4163-8D17-C99C1EB739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9811338-0525-4933-849E-6C5268253A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6279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cs-cz.facebook.com/pages/category/Organization/%C3%9Astav-pro-jazyk-%C4%8Desk%C3%BD-AV-%C4%8CR-v-v-i-166443283412652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cilichili.cz/blog/30-pisnovych-nesmyslu-aneb-syndrom-okybaca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ozeny.cz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ozeny.cz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ozeny.cz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74CD8E-7DAD-4947-BEF3-A2DFBF9854F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Úvodní jazykový seminář</a:t>
            </a:r>
            <a:br>
              <a:rPr lang="cs-CZ" sz="3600" b="1" dirty="0"/>
            </a:br>
            <a:r>
              <a:rPr lang="cs-CZ" sz="2800" b="1" dirty="0"/>
              <a:t>opakování</a:t>
            </a:r>
            <a:endParaRPr lang="cs-CZ" sz="3600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CBDD9AC-48DD-4ACA-941B-4CE8AC8A1E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51087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sz="3200" b="1" dirty="0"/>
          </a:p>
        </p:txBody>
      </p:sp>
      <p:pic>
        <p:nvPicPr>
          <p:cNvPr id="1026" name="Picture 2" descr="Výsledek obrázku pro christmas mem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9616" y="-27384"/>
            <a:ext cx="6912768" cy="6912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5764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8F6D6F-9FDB-4169-9716-84822046B0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57225"/>
            <a:ext cx="3019425" cy="5519738"/>
          </a:xfrm>
        </p:spPr>
        <p:txBody>
          <a:bodyPr/>
          <a:lstStyle/>
          <a:p>
            <a:r>
              <a:rPr lang="cs-CZ" dirty="0"/>
              <a:t>debata na </a:t>
            </a:r>
            <a:r>
              <a:rPr lang="cs-CZ" dirty="0" err="1"/>
              <a:t>facebooku</a:t>
            </a:r>
            <a:r>
              <a:rPr lang="cs-CZ" dirty="0"/>
              <a:t> Ústavu pro jazyk český AV ČR</a:t>
            </a:r>
          </a:p>
          <a:p>
            <a:pPr lvl="1"/>
            <a:r>
              <a:rPr lang="cs-CZ" dirty="0"/>
              <a:t>pod příspěvkem z 9. prosince (o slovo workshop)</a:t>
            </a:r>
          </a:p>
          <a:p>
            <a:r>
              <a:rPr lang="cs-CZ" sz="2000" dirty="0">
                <a:hlinkClick r:id="rId2"/>
              </a:rPr>
              <a:t>https://cs-cz.facebook.com/pages/category/Organization/%C3%9Astav-pro-jazyk-%C4%8Desk%C3%BD-AV-%C4%8CR-v-v-i-166443283412652/</a:t>
            </a:r>
            <a:r>
              <a:rPr lang="cs-CZ" sz="2000" dirty="0"/>
              <a:t> 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42794E9-0F41-46E1-BE60-10E075F57D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01024" y="257175"/>
            <a:ext cx="7990976" cy="6343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9914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 err="1"/>
              <a:t>mondegreeny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mondegreen = přeslechnutí, nepochopení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vznik: </a:t>
            </a:r>
            <a:r>
              <a:rPr lang="en-US" dirty="0"/>
              <a:t>„</a:t>
            </a:r>
            <a:r>
              <a:rPr lang="en-US" i="1" dirty="0"/>
              <a:t>Oh, they have slain the Earl of Moray and laid him on the green“ </a:t>
            </a:r>
            <a:r>
              <a:rPr lang="cs-CZ" i="1" dirty="0"/>
              <a:t>(</a:t>
            </a:r>
            <a:r>
              <a:rPr lang="en-US" i="1" dirty="0" err="1"/>
              <a:t>písničk</a:t>
            </a:r>
            <a:r>
              <a:rPr lang="cs-CZ" i="1" dirty="0"/>
              <a:t>a</a:t>
            </a:r>
            <a:r>
              <a:rPr lang="en-US" i="1" dirty="0"/>
              <a:t> The Bonnie Earl </a:t>
            </a:r>
            <a:r>
              <a:rPr lang="en-US" i="1" dirty="0" err="1"/>
              <a:t>o´Moray</a:t>
            </a:r>
            <a:r>
              <a:rPr lang="cs-CZ" i="1" dirty="0"/>
              <a:t>)</a:t>
            </a:r>
            <a:r>
              <a:rPr lang="cs-CZ" dirty="0"/>
              <a:t> → </a:t>
            </a:r>
            <a:r>
              <a:rPr lang="en-US" dirty="0"/>
              <a:t>„</a:t>
            </a:r>
            <a:r>
              <a:rPr lang="en-US" i="1" dirty="0"/>
              <a:t>They have slain the Earl of Murray</a:t>
            </a:r>
            <a:r>
              <a:rPr lang="cs-CZ" i="1" dirty="0"/>
              <a:t> </a:t>
            </a:r>
            <a:r>
              <a:rPr lang="en-US" i="1" dirty="0"/>
              <a:t>and Lady </a:t>
            </a:r>
            <a:r>
              <a:rPr lang="en-US" i="1" dirty="0" err="1"/>
              <a:t>Mondegreen</a:t>
            </a:r>
            <a:r>
              <a:rPr lang="en-US" i="1" dirty="0"/>
              <a:t>“.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4248363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 err="1"/>
              <a:t>mondegreeny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i="1" dirty="0"/>
              <a:t>Hrdý buď, </a:t>
            </a:r>
            <a:r>
              <a:rPr lang="cs-CZ" i="1" dirty="0" err="1"/>
              <a:t>žes</a:t>
            </a:r>
            <a:r>
              <a:rPr lang="cs-CZ" i="1" dirty="0"/>
              <a:t> vytrval! </a:t>
            </a:r>
            <a:r>
              <a:rPr lang="cs-CZ" dirty="0"/>
              <a:t>(S. K. Neumann)→ </a:t>
            </a:r>
            <a:r>
              <a:rPr lang="cs-CZ" i="1" dirty="0"/>
              <a:t>Hrdý </a:t>
            </a:r>
            <a:r>
              <a:rPr lang="cs-CZ" i="1" dirty="0" err="1"/>
              <a:t>Budžes</a:t>
            </a:r>
            <a:endParaRPr lang="cs-CZ" i="1" dirty="0"/>
          </a:p>
          <a:p>
            <a:r>
              <a:rPr lang="cs-CZ" i="1" dirty="0"/>
              <a:t>tetřevi hon s lovci vyhrají </a:t>
            </a:r>
            <a:r>
              <a:rPr lang="cs-CZ" dirty="0"/>
              <a:t>→ </a:t>
            </a:r>
            <a:r>
              <a:rPr lang="cs-CZ" i="1" dirty="0"/>
              <a:t>tetřevi </a:t>
            </a:r>
            <a:r>
              <a:rPr lang="cs-CZ" i="1" dirty="0" err="1"/>
              <a:t>Honzlovci</a:t>
            </a:r>
            <a:r>
              <a:rPr lang="cs-CZ" i="1" dirty="0"/>
              <a:t> vyhrají</a:t>
            </a:r>
          </a:p>
          <a:p>
            <a:r>
              <a:rPr lang="cs-CZ" i="1" dirty="0"/>
              <a:t>a topůrko za tolar </a:t>
            </a:r>
            <a:r>
              <a:rPr lang="cs-CZ" dirty="0"/>
              <a:t>→ </a:t>
            </a:r>
            <a:r>
              <a:rPr lang="cs-CZ" i="1" dirty="0"/>
              <a:t>a to </a:t>
            </a:r>
            <a:r>
              <a:rPr lang="cs-CZ" i="1" dirty="0" err="1"/>
              <a:t>půrko</a:t>
            </a:r>
            <a:r>
              <a:rPr lang="cs-CZ" i="1" dirty="0"/>
              <a:t> za tolar</a:t>
            </a:r>
          </a:p>
          <a:p>
            <a:endParaRPr lang="cs-CZ" i="1" dirty="0"/>
          </a:p>
          <a:p>
            <a:r>
              <a:rPr lang="cs-CZ" i="1" dirty="0"/>
              <a:t>Svatá Anna – chladna z rána.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chladna – plurál substantiva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(je) chladna – jmenné adjektivum (Anna je chladna)</a:t>
            </a:r>
          </a:p>
          <a:p>
            <a:r>
              <a:rPr lang="cs-CZ" i="1" dirty="0"/>
              <a:t>Stokrát bys byla člověkem, ve jhu jsi spjata odvěkém </a:t>
            </a:r>
            <a:r>
              <a:rPr lang="cs-CZ" dirty="0"/>
              <a:t>(libreto Rusalky) → </a:t>
            </a:r>
            <a:r>
              <a:rPr lang="cs-CZ" i="1" dirty="0" err="1"/>
              <a:t>Vejhuj</a:t>
            </a:r>
            <a:endParaRPr lang="cs-CZ" i="1" dirty="0"/>
          </a:p>
          <a:p>
            <a:endParaRPr lang="cs-CZ" i="1" dirty="0"/>
          </a:p>
          <a:p>
            <a:r>
              <a:rPr lang="cs-CZ" dirty="0">
                <a:hlinkClick r:id="rId2"/>
              </a:rPr>
              <a:t>http://cilichili.cz/blog/30-pisnovych-nesmyslu-aneb-syndrom-okybaca/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987551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81289E-6F7F-4F4C-B9E5-9B923E75CC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rozbory souvětí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FF918B-BF23-4C98-A727-5306B6995D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8799"/>
            <a:ext cx="10515600" cy="43481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Ať už částce bokem pro obsluhu říkáte jakkoliv, její výše je hojně diskutovaným tématem, neboť každý, kdo chceme ocenit, jak se nám v podniku líbilo, uvažujeme jinak: někdo nenechává ze zásady nic, </a:t>
            </a:r>
            <a:r>
              <a:rPr lang="cs-CZ"/>
              <a:t>někdo připočítá deset </a:t>
            </a:r>
            <a:r>
              <a:rPr lang="cs-CZ" dirty="0"/>
              <a:t>procent, ale zřejmě málokdo dá na stůl částku, jakou dala skupina lidí v americkém státě New Jersey.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Od té doby, co lachtan zjistil, že je zaměňován s tuleněm, začal poctivěji trénovat točení míčem na čenichu, což dříve bojkotoval, a zlobil se na sebe za to, že byť skrytě toužil po lachtaní identitě, nedokázal být navenek takovým lachtanem, jakým si ho přála mít jeho babička, moudrá matka </a:t>
            </a:r>
            <a:r>
              <a:rPr lang="cs-CZ" dirty="0" err="1"/>
              <a:t>lachtanice</a:t>
            </a:r>
            <a:r>
              <a:rPr lang="cs-CZ" dirty="0"/>
              <a:t>.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67975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779358-0433-45D7-9AB2-09A7D927E3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sz="3200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65911B4-A401-4245-A086-B9D2731658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Youtuber si pro slávu a sledovanost nechal od přátel zacementovat hlavu do mikrovlnky.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morfematický rozbor: SLEDOVANOST</a:t>
            </a:r>
          </a:p>
          <a:p>
            <a:pPr marL="0" indent="0">
              <a:buNone/>
            </a:pPr>
            <a:r>
              <a:rPr lang="cs-CZ" dirty="0"/>
              <a:t>slovotvorný rozbor: MIKROVLNKA</a:t>
            </a:r>
          </a:p>
          <a:p>
            <a:pPr marL="0" indent="0">
              <a:buNone/>
            </a:pPr>
            <a:r>
              <a:rPr lang="cs-CZ" dirty="0"/>
              <a:t>morfologický rozbor: slovesný tvar z textu</a:t>
            </a:r>
          </a:p>
          <a:p>
            <a:pPr marL="0" indent="0">
              <a:buNone/>
            </a:pPr>
            <a:r>
              <a:rPr lang="cs-CZ" dirty="0"/>
              <a:t>+ utvořte z něj imperativ</a:t>
            </a:r>
          </a:p>
          <a:p>
            <a:pPr marL="0" indent="0">
              <a:buNone/>
            </a:pPr>
            <a:r>
              <a:rPr lang="cs-CZ" dirty="0"/>
              <a:t>+ utvořte větu s nějakým jeho přechodníkem v libovolném tvaru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27286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E1668C6-515A-40F1-879B-BFA660B850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95300"/>
            <a:ext cx="10515600" cy="5681663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cs-CZ" sz="2400" b="1" dirty="0"/>
              <a:t>na doma přes Vánoce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Jak zjistíte, že stárnete? Třeba podle toho, že se „zhrozíte“ nad tím, jak vypadá váš idol. Že v dobách, kdy vám jeho fotografie zdobily pokoj nebo plochy na počítači, měl drobné vrásky a vlasy šedé jen při důkladném zkoumání, zatímco dnes ho stříbrná barva zdobí a vrásek má více než vy let.</a:t>
            </a:r>
          </a:p>
          <a:p>
            <a:pPr marL="0" indent="0">
              <a:buNone/>
            </a:pPr>
            <a:r>
              <a:rPr lang="cs-CZ" sz="2400" dirty="0"/>
              <a:t>Holt nikdo z nás </a:t>
            </a:r>
            <a:r>
              <a:rPr lang="cs-CZ" sz="2400" b="1" dirty="0"/>
              <a:t>nemládne</a:t>
            </a:r>
            <a:r>
              <a:rPr lang="cs-CZ" sz="2400" dirty="0"/>
              <a:t>, </a:t>
            </a:r>
            <a:r>
              <a:rPr lang="cs-CZ" sz="2400" b="1" dirty="0"/>
              <a:t>pojďme</a:t>
            </a:r>
            <a:r>
              <a:rPr lang="cs-CZ" sz="2400" dirty="0"/>
              <a:t> si tedy připomenout, jak naše platonické lásky vypadaly ve svých nejlepších letech a jak vypadají dnes.</a:t>
            </a:r>
          </a:p>
          <a:p>
            <a:pPr marL="0" indent="0">
              <a:buNone/>
            </a:pPr>
            <a:r>
              <a:rPr lang="cs-CZ" sz="2400" dirty="0"/>
              <a:t>Kdo tvrdí, že se mu v mládí nelíbil Danny </a:t>
            </a:r>
            <a:r>
              <a:rPr lang="cs-CZ" sz="2400" dirty="0" err="1"/>
              <a:t>Zucko</a:t>
            </a:r>
            <a:r>
              <a:rPr lang="cs-CZ" sz="2400" dirty="0"/>
              <a:t> ve filmu „Pomáda“, </a:t>
            </a:r>
            <a:r>
              <a:rPr lang="cs-CZ" sz="2400" b="1" dirty="0"/>
              <a:t>lže</a:t>
            </a:r>
            <a:r>
              <a:rPr lang="cs-CZ" sz="2400" dirty="0"/>
              <a:t> anebo neví, co je pěkné, protože v černém upnutém triku a černých kalhotách, s havraní hřívou neustále pročesávanou hřebenem John </a:t>
            </a:r>
            <a:r>
              <a:rPr lang="cs-CZ" sz="2400" dirty="0" err="1"/>
              <a:t>Travolta</a:t>
            </a:r>
            <a:r>
              <a:rPr lang="cs-CZ" sz="2400" dirty="0"/>
              <a:t> prostě pěkný byl!</a:t>
            </a:r>
          </a:p>
          <a:p>
            <a:pPr marL="0" indent="0" algn="r">
              <a:buNone/>
            </a:pPr>
            <a:r>
              <a:rPr lang="cs-CZ" sz="1300" dirty="0"/>
              <a:t>zdroj: </a:t>
            </a:r>
            <a:r>
              <a:rPr lang="cs-CZ" sz="1300" u="sng" dirty="0">
                <a:hlinkClick r:id="rId2"/>
              </a:rPr>
              <a:t>www.prozeny.cz</a:t>
            </a:r>
            <a:r>
              <a:rPr lang="cs-CZ" sz="1300" dirty="0"/>
              <a:t>, drobně upraveno</a:t>
            </a:r>
          </a:p>
          <a:p>
            <a:pPr marL="0" indent="0">
              <a:buNone/>
            </a:pPr>
            <a:r>
              <a:rPr lang="cs-CZ" sz="2600" dirty="0"/>
              <a:t> </a:t>
            </a:r>
          </a:p>
          <a:p>
            <a:pPr marL="0" lvl="0" indent="0">
              <a:buNone/>
            </a:pPr>
            <a:r>
              <a:rPr lang="cs-CZ" sz="2600" dirty="0"/>
              <a:t>Proveďte morfematický rozbor:</a:t>
            </a:r>
          </a:p>
          <a:p>
            <a:pPr marL="0" indent="0">
              <a:buNone/>
            </a:pPr>
            <a:r>
              <a:rPr lang="cs-CZ" sz="2600" dirty="0"/>
              <a:t>DŮKLADNÉM		ZKOUMÁNÍ		VYPADAJÍ</a:t>
            </a:r>
          </a:p>
          <a:p>
            <a:pPr marL="0" lvl="0" indent="0">
              <a:buNone/>
            </a:pPr>
            <a:endParaRPr lang="cs-CZ" sz="2600" dirty="0"/>
          </a:p>
          <a:p>
            <a:pPr marL="0" lvl="0" indent="0">
              <a:buNone/>
            </a:pPr>
            <a:r>
              <a:rPr lang="cs-CZ" sz="2600" dirty="0"/>
              <a:t>Proveďte slovotvorný rozbor:</a:t>
            </a:r>
          </a:p>
          <a:p>
            <a:pPr marL="0" indent="0">
              <a:buNone/>
            </a:pPr>
            <a:r>
              <a:rPr lang="cs-CZ" sz="2600" dirty="0"/>
              <a:t>PROČESÁVANÝ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98957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E1668C6-515A-40F1-879B-BFA660B850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28625"/>
            <a:ext cx="10515600" cy="57483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200" dirty="0"/>
              <a:t>Jak zjistíte, že stárnete? Třeba podle toho, že se „zhrozíte“ nad tím, jak vypadá váš idol. Že v dobách, kdy vám jeho fotografie zdobily pokoj nebo plochy na počítači, měl drobné vrásky a vlasy šedé jen při důkladném zkoumání, zatímco dnes ho stříbrná barva zdobí a vrásek má více než vy let.</a:t>
            </a:r>
          </a:p>
          <a:p>
            <a:pPr marL="0" indent="0">
              <a:buNone/>
            </a:pPr>
            <a:r>
              <a:rPr lang="cs-CZ" sz="2200" dirty="0"/>
              <a:t>Holt nikdo z nás </a:t>
            </a:r>
            <a:r>
              <a:rPr lang="cs-CZ" sz="2200" b="1" dirty="0"/>
              <a:t>nemládne</a:t>
            </a:r>
            <a:r>
              <a:rPr lang="cs-CZ" sz="2200" dirty="0"/>
              <a:t>, </a:t>
            </a:r>
            <a:r>
              <a:rPr lang="cs-CZ" sz="2200" b="1" dirty="0"/>
              <a:t>pojďme</a:t>
            </a:r>
            <a:r>
              <a:rPr lang="cs-CZ" sz="2200" dirty="0"/>
              <a:t> si tedy připomenout, jak naše platonické lásky vypadaly ve svých nejlepších letech a jak vypadají dnes.</a:t>
            </a:r>
          </a:p>
          <a:p>
            <a:pPr marL="0" indent="0">
              <a:buNone/>
            </a:pPr>
            <a:r>
              <a:rPr lang="cs-CZ" sz="2200" dirty="0"/>
              <a:t>Kdo tvrdí, že se mu v mládí nelíbil Danny </a:t>
            </a:r>
            <a:r>
              <a:rPr lang="cs-CZ" sz="2200" dirty="0" err="1"/>
              <a:t>Zucko</a:t>
            </a:r>
            <a:r>
              <a:rPr lang="cs-CZ" sz="2200" dirty="0"/>
              <a:t> ve filmu „Pomáda“, </a:t>
            </a:r>
            <a:r>
              <a:rPr lang="cs-CZ" sz="2200" b="1" dirty="0"/>
              <a:t>lže</a:t>
            </a:r>
            <a:r>
              <a:rPr lang="cs-CZ" sz="2200" dirty="0"/>
              <a:t> anebo neví, co je pěkné, protože v černém upnutém triku a černých kalhotách, s havraní hřívou neustále pročesávanou hřebenem John </a:t>
            </a:r>
            <a:r>
              <a:rPr lang="cs-CZ" sz="2200" dirty="0" err="1"/>
              <a:t>Travolta</a:t>
            </a:r>
            <a:r>
              <a:rPr lang="cs-CZ" sz="2200" dirty="0"/>
              <a:t> prostě pěkný byl!</a:t>
            </a:r>
          </a:p>
          <a:p>
            <a:pPr marL="0" indent="0" algn="r">
              <a:buNone/>
            </a:pPr>
            <a:r>
              <a:rPr lang="cs-CZ" sz="1300" dirty="0"/>
              <a:t>zdroj: </a:t>
            </a:r>
            <a:r>
              <a:rPr lang="cs-CZ" sz="1300" u="sng" dirty="0">
                <a:hlinkClick r:id="rId2"/>
              </a:rPr>
              <a:t>www.prozeny.cz</a:t>
            </a:r>
            <a:r>
              <a:rPr lang="cs-CZ" sz="1300" dirty="0"/>
              <a:t>, drobně upraveno</a:t>
            </a:r>
            <a:endParaRPr lang="cs-CZ" dirty="0"/>
          </a:p>
          <a:p>
            <a:pPr marL="0" lvl="0" indent="0">
              <a:buNone/>
            </a:pPr>
            <a:r>
              <a:rPr lang="cs-CZ" sz="2400" dirty="0"/>
              <a:t>V 1. a 2. odstavci najděte zájmena, určete jejich podtyp a morf. kat., které vyjadřují.</a:t>
            </a:r>
          </a:p>
          <a:p>
            <a:pPr marL="0" lvl="0" indent="0">
              <a:buNone/>
            </a:pPr>
            <a:endParaRPr lang="cs-CZ" sz="2400" dirty="0"/>
          </a:p>
          <a:p>
            <a:pPr marL="0" lvl="0" indent="0">
              <a:buNone/>
            </a:pPr>
            <a:r>
              <a:rPr lang="cs-CZ" sz="2400" dirty="0"/>
              <a:t>U zvýrazněných sloves určete, které morfologické kategorie vyjadřují + třídu a typ.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30118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E1668C6-515A-40F1-879B-BFA660B850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71475"/>
            <a:ext cx="10515600" cy="58054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200" dirty="0"/>
              <a:t>Jak zjistíte, že stárnete? Třeba podle toho, že se „zhrozíte“ nad tím, jak vypadá váš idol. Že v dobách, kdy vám jeho fotografie zdobily pokoj nebo plochy na počítači, měl drobné vrásky a vlasy šedé jen při důkladném zkoumání, zatímco dnes ho stříbrná barva zdobí a vrásek má více než vy let.</a:t>
            </a:r>
          </a:p>
          <a:p>
            <a:pPr marL="0" indent="0">
              <a:buNone/>
            </a:pPr>
            <a:r>
              <a:rPr lang="cs-CZ" sz="2200" dirty="0"/>
              <a:t>Holt nikdo z nás </a:t>
            </a:r>
            <a:r>
              <a:rPr lang="cs-CZ" sz="2200" b="1" dirty="0"/>
              <a:t>nemládne</a:t>
            </a:r>
            <a:r>
              <a:rPr lang="cs-CZ" sz="2200" dirty="0"/>
              <a:t>, </a:t>
            </a:r>
            <a:r>
              <a:rPr lang="cs-CZ" sz="2200" b="1" dirty="0"/>
              <a:t>pojďme</a:t>
            </a:r>
            <a:r>
              <a:rPr lang="cs-CZ" sz="2200" dirty="0"/>
              <a:t> si tedy připomenout, jak naše platonické lásky vypadaly ve svých nejlepších letech a jak vypadají dnes.</a:t>
            </a:r>
          </a:p>
          <a:p>
            <a:pPr marL="0" indent="0">
              <a:buNone/>
            </a:pPr>
            <a:r>
              <a:rPr lang="cs-CZ" sz="2200" dirty="0"/>
              <a:t>Kdo tvrdí, že se mu v mládí nelíbil Danny </a:t>
            </a:r>
            <a:r>
              <a:rPr lang="cs-CZ" sz="2200" dirty="0" err="1"/>
              <a:t>Zucko</a:t>
            </a:r>
            <a:r>
              <a:rPr lang="cs-CZ" sz="2200" dirty="0"/>
              <a:t> ve filmu „Pomáda“, </a:t>
            </a:r>
            <a:r>
              <a:rPr lang="cs-CZ" sz="2200" b="1" dirty="0"/>
              <a:t>lže</a:t>
            </a:r>
            <a:r>
              <a:rPr lang="cs-CZ" sz="2200" dirty="0"/>
              <a:t> anebo neví, co je pěkné, protože v černém upnutém triku a černých kalhotách, s havraní hřívou neustále pročesávanou hřebenem John </a:t>
            </a:r>
            <a:r>
              <a:rPr lang="cs-CZ" sz="2200" dirty="0" err="1"/>
              <a:t>Travolta</a:t>
            </a:r>
            <a:r>
              <a:rPr lang="cs-CZ" sz="2200" dirty="0"/>
              <a:t> prostě pěkný byl!</a:t>
            </a:r>
          </a:p>
          <a:p>
            <a:pPr marL="0" indent="0" algn="r">
              <a:buNone/>
            </a:pPr>
            <a:r>
              <a:rPr lang="cs-CZ" sz="1200" dirty="0"/>
              <a:t>zdroj: </a:t>
            </a:r>
            <a:r>
              <a:rPr lang="cs-CZ" sz="1200" u="sng" dirty="0">
                <a:hlinkClick r:id="rId2"/>
              </a:rPr>
              <a:t>www.prozeny.cz</a:t>
            </a:r>
            <a:r>
              <a:rPr lang="cs-CZ" sz="1200" dirty="0"/>
              <a:t>, drobně upraveno</a:t>
            </a:r>
            <a:endParaRPr lang="cs-CZ" dirty="0"/>
          </a:p>
          <a:p>
            <a:pPr marL="0" indent="0">
              <a:buNone/>
            </a:pPr>
            <a:r>
              <a:rPr lang="cs-CZ" sz="2400" dirty="0"/>
              <a:t>Proveďte rozbor souvětí ve 3. odstavci.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841011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5384</TotalTime>
  <Words>843</Words>
  <Application>Microsoft Office PowerPoint</Application>
  <PresentationFormat>Širokoúhlá obrazovka</PresentationFormat>
  <Paragraphs>53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Motiv Office</vt:lpstr>
      <vt:lpstr>Úvodní jazykový seminář opakování</vt:lpstr>
      <vt:lpstr>Prezentace aplikace PowerPoint</vt:lpstr>
      <vt:lpstr>mondegreeny</vt:lpstr>
      <vt:lpstr>mondegreeny</vt:lpstr>
      <vt:lpstr>rozbory souvětí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Úvodní jazykový seminář</dc:title>
  <dc:creator>pivo</dc:creator>
  <cp:lastModifiedBy>Hana Prokšová</cp:lastModifiedBy>
  <cp:revision>124</cp:revision>
  <dcterms:created xsi:type="dcterms:W3CDTF">2017-10-19T09:50:07Z</dcterms:created>
  <dcterms:modified xsi:type="dcterms:W3CDTF">2020-12-16T21:18:47Z</dcterms:modified>
</cp:coreProperties>
</file>