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2" r:id="rId3"/>
    <p:sldId id="257" r:id="rId4"/>
    <p:sldId id="258" r:id="rId5"/>
    <p:sldId id="264" r:id="rId6"/>
    <p:sldId id="265" r:id="rId7"/>
    <p:sldId id="273" r:id="rId8"/>
    <p:sldId id="266" r:id="rId9"/>
    <p:sldId id="260" r:id="rId10"/>
    <p:sldId id="263" r:id="rId11"/>
    <p:sldId id="274" r:id="rId12"/>
    <p:sldId id="261" r:id="rId13"/>
    <p:sldId id="259" r:id="rId14"/>
    <p:sldId id="262" r:id="rId15"/>
    <p:sldId id="275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BF6-8C9D-4D12-86D3-187BFDA2169C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9E455E-CD8A-4A1F-A7AF-2BF0883546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0630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9E455E-CD8A-4A1F-A7AF-2BF0883546F6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2308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4138E9-1A32-48A9-8BFA-5BDDDD61D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095CB16-A111-768E-AD56-2C8B903CBE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9106BBF-2E7E-21D5-6E21-7E8AFC610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61BD325-948D-8EDE-8D66-356772D11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C12BA36-E88C-55BF-58FA-420C2BEED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1316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E42998-9BFE-36BC-F3D5-034D89D2D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F7ED569-DCFD-8848-C12F-20663EFCDA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45594C-793B-9B6D-4339-85434BEA5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DA6EEB6-CF3C-AEF5-A08B-19DA16939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A8CBDE9-6589-5030-440D-6359CEA1F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3452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5685B08-75ED-D08D-59B3-DB2E89242B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3104517-6D7E-7287-6F55-21DCB9B483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702FF62-FD08-4B69-8E3D-9295A917B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C664F06-634F-E156-2D6C-32CB0E536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77AD668-6186-93BE-2066-A5237D6C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0324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53A56D-BB92-4B35-52AC-0D7AA8FBA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AC7C3D-1DD6-CA25-9E92-4979821C0E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C4B1ECE-CB1B-01C4-3FCC-F6E12B6B7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F7951B-1387-B138-B30B-F47C05372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40B2E39-55AD-E293-2786-ED56B7348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5316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CB2931-8CEF-197A-4BB4-A4508F634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5937EC8-7E85-E01D-673A-FCA9284803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45077D2-505E-D798-F47E-A8E34A2F6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B615702-7C50-62D7-1D56-46E099A7F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4418396-7ECA-BE85-8458-4FB0F6318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1780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FDE898-E40A-731A-41E1-B6C67DA6C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987F54-B540-6121-9EED-C075D07C38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75E67B0-DE85-5D38-5CB1-762BD6BED8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5693017-EEAF-2F04-4466-2B3FEB249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8968BF1-1ECE-48BC-53BF-7B59D3F14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E341154-2855-FB69-A544-8426A4E07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6664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659B76-2577-D707-2446-B2461B4AA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E389D2A-6554-D559-ABFB-1F679A28D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A9A1E14-E79E-4B3D-6B43-7559A47B7B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47C954F-F478-C252-0568-99CC926747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BA66045-3A65-8C75-4383-920A520640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7167D2A-9BF9-26BA-2D5C-CD6D26337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3C7CF8E-616F-EDB7-2ADE-D86CE6BE0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C1D076C-E18D-97D5-7789-4953AACB0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2771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B8292B-9A9F-65CD-61EA-41DC8D8D5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0D3D5D0-F62B-D8E8-7964-7A0AEE95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4AC7DB8-9772-D544-73A1-09BC29893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22BCF2A-CDE7-B88E-CA5F-6925BF821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4063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221CAC3-5BB6-084B-7928-3D2A9A3C9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FDB4F10-6329-5F94-88F1-E3FFB194E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0C82B74-FE5C-1015-BBB7-0212C86E9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9680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A93EDA-F644-7283-210A-EE8200A2B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B35F39-1386-1034-A571-E62820F19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C360F99-86CE-B032-31B7-25CBBDC883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5144FEA-316D-71CB-DE69-1E62AD89B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00500F6-8904-6822-48AA-6F2906A0A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DDE4433-6BA8-20EE-974D-DAD4E1225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9541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4A48A1-8685-15BC-AE88-E7D76F1DD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894BB49-59BE-7B2E-6CF6-FD91FC1A8E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AC461BC-81D7-E633-2FEF-615D8A8B65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3F85239-5F09-066E-06C8-4433B3927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FC4F66C-489E-B64A-2A4F-BC2D0ED3D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3E8E757-DB9A-C9A0-4C77-39F6AC465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3370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8457A8D-11E9-8D00-EE52-344CB3ED6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BDD7CCF-DF16-87E4-01C8-99E32B64DC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8796BA8-DC30-E703-8B63-5DC9A9CBB3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02E4C3E-A58A-1F01-227F-46C05A0B74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34F61EF-B0B2-81C0-C707-DEA8D9BAF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532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.mp3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fVPewQx8DTM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DB7EFBA4-45E8-5532-F858-CFC2A52F22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88627"/>
            <a:ext cx="9144000" cy="1655762"/>
          </a:xfrm>
        </p:spPr>
        <p:txBody>
          <a:bodyPr>
            <a:normAutofit/>
          </a:bodyPr>
          <a:lstStyle/>
          <a:p>
            <a:r>
              <a:rPr lang="cs-CZ" sz="4000" dirty="0"/>
              <a:t>JCII</a:t>
            </a:r>
          </a:p>
          <a:p>
            <a:r>
              <a:rPr lang="ru-RU" sz="4000" dirty="0"/>
              <a:t>У врача</a:t>
            </a:r>
          </a:p>
          <a:p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6972871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DF22E4B-AC1F-F803-7A2E-10A028D0B35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169" t="19636" r="38000" b="24687"/>
          <a:stretch>
            <a:fillRect/>
          </a:stretch>
        </p:blipFill>
        <p:spPr>
          <a:xfrm>
            <a:off x="1008610" y="214745"/>
            <a:ext cx="10309873" cy="6428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240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C2E72A82-3DF8-E2F9-7A4F-4728D13B0A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930" t="20444" r="37569" b="26546"/>
          <a:stretch>
            <a:fillRect/>
          </a:stretch>
        </p:blipFill>
        <p:spPr>
          <a:xfrm>
            <a:off x="692725" y="241087"/>
            <a:ext cx="10562707" cy="6192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7505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90A2B509-DB1F-A104-B36F-CE5ECF824738}"/>
              </a:ext>
            </a:extLst>
          </p:cNvPr>
          <p:cNvSpPr txBox="1"/>
          <p:nvPr/>
        </p:nvSpPr>
        <p:spPr>
          <a:xfrm>
            <a:off x="2937163" y="238299"/>
            <a:ext cx="7758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000" b="1" dirty="0"/>
              <a:t>Чем заболел молодой человек? Какие у него были симптомы?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/>
              <a:t>Почему девушка подумала, что он симулянт?</a:t>
            </a:r>
            <a:endParaRPr lang="cs-CZ" sz="2000" b="1" dirty="0"/>
          </a:p>
        </p:txBody>
      </p:sp>
      <p:pic>
        <p:nvPicPr>
          <p:cNvPr id="3" name="17__20Our_20body">
            <a:hlinkClick r:id="" action="ppaction://media"/>
            <a:extLst>
              <a:ext uri="{FF2B5EF4-FFF2-40B4-BE49-F238E27FC236}">
                <a16:creationId xmlns:a16="http://schemas.microsoft.com/office/drawing/2014/main" id="{731FA45A-7CB9-C335-0D8D-91D0DF2AA6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397768" y="1333443"/>
            <a:ext cx="1043998" cy="1043998"/>
          </a:xfrm>
          <a:prstGeom prst="rect">
            <a:avLst/>
          </a:prstGeom>
        </p:spPr>
      </p:pic>
      <p:pic>
        <p:nvPicPr>
          <p:cNvPr id="4" name="47__20Going_20to_20the_20doctor_27s (3)">
            <a:hlinkClick r:id="" action="ppaction://media"/>
            <a:extLst>
              <a:ext uri="{FF2B5EF4-FFF2-40B4-BE49-F238E27FC236}">
                <a16:creationId xmlns:a16="http://schemas.microsoft.com/office/drawing/2014/main" id="{A68875BE-8017-9157-0B46-A09AFE71CE7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541220" y="4441767"/>
            <a:ext cx="1124991" cy="1124991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372AB6E6-784B-5AF9-81E8-C528959BA405}"/>
              </a:ext>
            </a:extLst>
          </p:cNvPr>
          <p:cNvSpPr txBox="1"/>
          <p:nvPr/>
        </p:nvSpPr>
        <p:spPr>
          <a:xfrm>
            <a:off x="2937163" y="3416531"/>
            <a:ext cx="45997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000" b="1" dirty="0"/>
              <a:t>Перескажите диалог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/>
              <a:t>На что жалуется пациент?</a:t>
            </a:r>
            <a:endParaRPr lang="cs-CZ" sz="2000" b="1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1E1502D-0797-CEF5-BC8B-3B392B777085}"/>
              </a:ext>
            </a:extLst>
          </p:cNvPr>
          <p:cNvSpPr txBox="1"/>
          <p:nvPr/>
        </p:nvSpPr>
        <p:spPr>
          <a:xfrm>
            <a:off x="166254" y="238299"/>
            <a:ext cx="6096000" cy="4260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АУДИРОВАНИЕ</a:t>
            </a:r>
            <a:endParaRPr lang="cs-CZ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934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69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136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3046CEA2-480E-E848-46FF-E99EFE72EA01}"/>
              </a:ext>
            </a:extLst>
          </p:cNvPr>
          <p:cNvSpPr txBox="1"/>
          <p:nvPr/>
        </p:nvSpPr>
        <p:spPr>
          <a:xfrm>
            <a:off x="2140354" y="792481"/>
            <a:ext cx="7331826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ТЕМЫ ДЛЯ ЭССЕ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(ПИСЬМЕННОЕ ДОМАШНЕЕ ЗАДАНИЕ)</a:t>
            </a:r>
          </a:p>
          <a:p>
            <a:pPr algn="ctr">
              <a:lnSpc>
                <a:spcPct val="150000"/>
              </a:lnSpc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A5700C9B-A4CD-5652-F580-A9C1027CEF23}"/>
              </a:ext>
            </a:extLst>
          </p:cNvPr>
          <p:cNvSpPr txBox="1"/>
          <p:nvPr/>
        </p:nvSpPr>
        <p:spPr>
          <a:xfrm>
            <a:off x="1485207" y="1843639"/>
            <a:ext cx="10274531" cy="1881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Как, по Вашему мнению, выгладит ответственное отношение к своему здоровью?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Самолечение и его последствия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Доверие между врачом и пациентом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Здоровье как личная ценность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006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55B747F-95EA-F312-4148-71ABEBC4256D}"/>
              </a:ext>
            </a:extLst>
          </p:cNvPr>
          <p:cNvSpPr txBox="1"/>
          <p:nvPr/>
        </p:nvSpPr>
        <p:spPr>
          <a:xfrm>
            <a:off x="2731841" y="326514"/>
            <a:ext cx="561967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Лексический минимум по теме “У врача”</a:t>
            </a:r>
          </a:p>
          <a:p>
            <a:pPr>
              <a:buNone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4537A400-E362-AB42-0232-743987E3FFB5}"/>
              </a:ext>
            </a:extLst>
          </p:cNvPr>
          <p:cNvSpPr txBox="1"/>
          <p:nvPr/>
        </p:nvSpPr>
        <p:spPr>
          <a:xfrm>
            <a:off x="484651" y="1050290"/>
            <a:ext cx="11222698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/>
              <a:t>Люди:</a:t>
            </a:r>
            <a:br>
              <a:rPr lang="ru-RU" sz="2000" dirty="0"/>
            </a:br>
            <a:r>
              <a:rPr lang="ru-RU" sz="2000" dirty="0"/>
              <a:t>врач, доктор, терапевт, медсестра, пациент</a:t>
            </a:r>
          </a:p>
          <a:p>
            <a:pPr>
              <a:buNone/>
            </a:pPr>
            <a:r>
              <a:rPr lang="ru-RU" sz="2000" b="1" dirty="0"/>
              <a:t>Места:</a:t>
            </a:r>
            <a:br>
              <a:rPr lang="ru-RU" sz="2000" dirty="0"/>
            </a:br>
            <a:r>
              <a:rPr lang="ru-RU" sz="2000" dirty="0"/>
              <a:t>поликлиника, больница, кабинет, коридор, аптека</a:t>
            </a:r>
          </a:p>
          <a:p>
            <a:pPr>
              <a:buNone/>
            </a:pPr>
            <a:r>
              <a:rPr lang="ru-RU" sz="2000" b="1" dirty="0"/>
              <a:t>Симптомы и состояния:</a:t>
            </a:r>
            <a:br>
              <a:rPr lang="ru-RU" sz="2000" dirty="0"/>
            </a:br>
            <a:r>
              <a:rPr lang="ru-RU" sz="2000" dirty="0"/>
              <a:t>болеть, боль, головная боль, боль в горле, температура, кашель, насморк, озноб, грипп, слабость, плохо себя чувствовать</a:t>
            </a:r>
          </a:p>
          <a:p>
            <a:pPr>
              <a:buNone/>
            </a:pPr>
            <a:r>
              <a:rPr lang="ru-RU" sz="2000" b="1" dirty="0"/>
              <a:t>Действия:</a:t>
            </a:r>
            <a:br>
              <a:rPr lang="ru-RU" sz="2000" dirty="0"/>
            </a:br>
            <a:r>
              <a:rPr lang="ru-RU" sz="2000" dirty="0"/>
              <a:t>записаться на приём, прийти к врачу, ждать, осматривать, дышать, принимать лекарства, лечиться, выздоравливать, вызывать скорую (помощь)</a:t>
            </a:r>
          </a:p>
          <a:p>
            <a:pPr>
              <a:buNone/>
            </a:pPr>
            <a:r>
              <a:rPr lang="ru-RU" sz="2000" b="1" dirty="0"/>
              <a:t>Лекарства и предметы:</a:t>
            </a:r>
            <a:br>
              <a:rPr lang="ru-RU" sz="2000" dirty="0"/>
            </a:br>
            <a:r>
              <a:rPr lang="ru-RU" sz="2000" dirty="0"/>
              <a:t>лекарство, антибиотик, рецепт, сироп, капли, спрей, леденцы, витамины, дозировка, страховая карточка</a:t>
            </a:r>
          </a:p>
          <a:p>
            <a:pPr>
              <a:buNone/>
            </a:pPr>
            <a:r>
              <a:rPr lang="ru-RU" sz="2000" b="1" dirty="0"/>
              <a:t>Прилагательные:</a:t>
            </a:r>
            <a:br>
              <a:rPr lang="ru-RU" sz="2000" dirty="0"/>
            </a:br>
            <a:r>
              <a:rPr lang="ru-RU" sz="2000" dirty="0"/>
              <a:t>высокий, сильный, больной, здоровый, полезный, необходимый</a:t>
            </a:r>
          </a:p>
          <a:p>
            <a:pPr>
              <a:buNone/>
            </a:pPr>
            <a:r>
              <a:rPr lang="ru-RU" sz="2000" b="1" dirty="0"/>
              <a:t>Понятия:</a:t>
            </a:r>
            <a:br>
              <a:rPr lang="ru-RU" sz="2000" dirty="0"/>
            </a:br>
            <a:r>
              <a:rPr lang="ru-RU" sz="2000" dirty="0"/>
              <a:t>здоровье, лечение, приём, рекомендация, симптом, болезнь, профилактика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F3C8691-B2D3-1047-B0C0-51789F44E159}"/>
              </a:ext>
            </a:extLst>
          </p:cNvPr>
          <p:cNvSpPr txBox="1"/>
          <p:nvPr/>
        </p:nvSpPr>
        <p:spPr>
          <a:xfrm>
            <a:off x="2493680" y="78515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hlinkClick r:id="rId2"/>
              </a:rPr>
              <a:t>Диалог 6. В ПОЛИКЛИНИКЕ. ПАЦИЕНТ И ВРАЧ || Диалоги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87529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019E98C-CCC6-25F6-3823-09FAE4699A15}"/>
              </a:ext>
            </a:extLst>
          </p:cNvPr>
          <p:cNvSpPr txBox="1"/>
          <p:nvPr/>
        </p:nvSpPr>
        <p:spPr>
          <a:xfrm>
            <a:off x="836815" y="308157"/>
            <a:ext cx="9603970" cy="6351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Переведите на русский язык (ПИСЬМЕННОЕ ДОМАШНЕЕ ЗАДАНИЕ)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Dobrý den, chtěl bych se objednat k panu doktorovi na kontrolu.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 vás trápí? Máte nějaké bolesti?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Od včerejška mě bolí v krku a špatně se mi polyká.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Máte rýmu, kašel nebo vysokou teplotu?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Tady v čekárně si svlékněte kabát a počkejte, až vás sestřička zavolá.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Svlékněte se do půl těla, prosím, poslechnu si vaše srdce a plíce.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Otevřete ústa </a:t>
            </a:r>
            <a:r>
              <a:rPr lang="bg-BG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и </a:t>
            </a: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řekněte „Á“.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Jak dlouho už máte tyhle potíže?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Změřím vám krevní tlak a puls.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Tady máte recept na antibiotika a sirup proti kašli.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Musíte zůstat týden v klidu na lůžku a pít hodně čaje.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Tablety užívejte třikrát denně po jídle.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Pokud se nebudete cítit lépe, přijďte v pátek znovu.</a:t>
            </a:r>
          </a:p>
        </p:txBody>
      </p:sp>
    </p:spTree>
    <p:extLst>
      <p:ext uri="{BB962C8B-B14F-4D97-AF65-F5344CB8AC3E}">
        <p14:creationId xmlns:p14="http://schemas.microsoft.com/office/powerpoint/2010/main" val="1319386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9FD00207-7BA6-4163-8130-457879DDFB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96000" cy="342900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DCDF766E-F7FE-4753-BAB6-ED272BD37E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794000"/>
            <a:ext cx="6096000" cy="40640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C180C43D-E225-458E-91F9-C02E04F771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455383"/>
            <a:ext cx="5702710" cy="3402617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EBEEB760-B69C-41B9-86BB-699A82F09B75}"/>
              </a:ext>
            </a:extLst>
          </p:cNvPr>
          <p:cNvSpPr/>
          <p:nvPr/>
        </p:nvSpPr>
        <p:spPr>
          <a:xfrm>
            <a:off x="6223818" y="624445"/>
            <a:ext cx="5633884" cy="1015663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Прямой номер для вызова Скорой — </a:t>
            </a:r>
            <a:r>
              <a:rPr lang="ru-RU" sz="2000" b="1" dirty="0">
                <a:solidFill>
                  <a:srgbClr val="FF0000"/>
                </a:solidFill>
              </a:rPr>
              <a:t>103</a:t>
            </a:r>
            <a:r>
              <a:rPr lang="ru-RU" sz="2000" b="1" dirty="0">
                <a:solidFill>
                  <a:srgbClr val="002060"/>
                </a:solidFill>
              </a:rPr>
              <a:t>.</a:t>
            </a:r>
          </a:p>
          <a:p>
            <a:endParaRPr lang="ru-RU" sz="2000" b="1" dirty="0">
              <a:solidFill>
                <a:srgbClr val="002060"/>
              </a:solidFill>
            </a:endParaRPr>
          </a:p>
          <a:p>
            <a:r>
              <a:rPr lang="ru-RU" sz="2000" b="1" dirty="0">
                <a:solidFill>
                  <a:srgbClr val="002060"/>
                </a:solidFill>
              </a:rPr>
              <a:t>Общий номер вызова экстренных служб — </a:t>
            </a:r>
            <a:r>
              <a:rPr lang="ru-RU" sz="2000" b="1" dirty="0">
                <a:solidFill>
                  <a:srgbClr val="FF0000"/>
                </a:solidFill>
              </a:rPr>
              <a:t>112</a:t>
            </a:r>
            <a:r>
              <a:rPr lang="ru-RU" sz="2000" b="1" dirty="0">
                <a:solidFill>
                  <a:srgbClr val="002060"/>
                </a:solidFill>
              </a:rPr>
              <a:t>.</a:t>
            </a:r>
            <a:endParaRPr lang="cs-CZ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957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id="{A376117F-464B-4189-8E99-793CACD52EC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337" t="26262" r="24182" b="2788"/>
          <a:stretch>
            <a:fillRect/>
          </a:stretch>
        </p:blipFill>
        <p:spPr>
          <a:xfrm>
            <a:off x="83128" y="101660"/>
            <a:ext cx="9260378" cy="6716147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FD72EC09-2189-46AD-2BA9-8863311A5BD2}"/>
              </a:ext>
            </a:extLst>
          </p:cNvPr>
          <p:cNvSpPr txBox="1"/>
          <p:nvPr/>
        </p:nvSpPr>
        <p:spPr>
          <a:xfrm>
            <a:off x="9930938" y="509848"/>
            <a:ext cx="17789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У врача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94629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6E87A6D-B11E-70E7-C057-00367B675B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79" y="129155"/>
            <a:ext cx="10396451" cy="496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ТЕМЫ ДЛЯ ОБСУЖДЕНИЯ</a:t>
            </a: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CBE0D39A-49D3-805A-C169-B89E06F4B9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005" y="3429884"/>
            <a:ext cx="11743114" cy="496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F62C98A0-853B-F9D8-B5F8-5DF4A33656AB}"/>
              </a:ext>
            </a:extLst>
          </p:cNvPr>
          <p:cNvSpPr txBox="1"/>
          <p:nvPr/>
        </p:nvSpPr>
        <p:spPr>
          <a:xfrm>
            <a:off x="224443" y="640461"/>
            <a:ext cx="11743114" cy="5575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В каком случае нужно идти к участковому врачу?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Какого врача мы посещаем регулярно?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Как часто Вы ходите к врачу и по какой причине? Посещают ли врача относительно здоровые люди?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Легко ли Вам описывать свои симптомы врачу? Почему?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Как Вы относитесь к вегетарианцам и веганам?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Вы предпочитаете идти к врачу сразу или лечиться дома?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Что для Вас важнее на приёме: быстрое лечение или подробное объяснение?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Доверяете ли Вы врачам и медицинским рекомендациям?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Какие симптомы заставляют Вас волноваться больше всего?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Как, по-вашему, должен вести себя хороший врач?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Что помогает Вам быстрее выздоравливать?</a:t>
            </a:r>
          </a:p>
        </p:txBody>
      </p:sp>
    </p:spTree>
    <p:extLst>
      <p:ext uri="{BB962C8B-B14F-4D97-AF65-F5344CB8AC3E}">
        <p14:creationId xmlns:p14="http://schemas.microsoft.com/office/powerpoint/2010/main" val="936856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B9A69F80-073D-4AD9-8D96-224863ACFB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72" y="489154"/>
            <a:ext cx="11249272" cy="587969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0D23FF4B-E379-4A1B-9DF3-F98CC9374E91}"/>
              </a:ext>
            </a:extLst>
          </p:cNvPr>
          <p:cNvSpPr txBox="1"/>
          <p:nvPr/>
        </p:nvSpPr>
        <p:spPr>
          <a:xfrm>
            <a:off x="6096000" y="619432"/>
            <a:ext cx="5528928" cy="46166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Дополните недостающие реплики.</a:t>
            </a:r>
            <a:endParaRPr lang="cs-CZ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83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71AD1F07-74FA-44D2-A263-157D7B973A7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2192000" cy="6858000"/>
        </p:xfrm>
        <a:graphic>
          <a:graphicData uri="http://schemas.openxmlformats.org/drawingml/2006/table">
            <a:tbl>
              <a:tblPr firstRow="1" firstCol="1" bandRow="1"/>
              <a:tblGrid>
                <a:gridCol w="106500">
                  <a:extLst>
                    <a:ext uri="{9D8B030D-6E8A-4147-A177-3AD203B41FA5}">
                      <a16:colId xmlns:a16="http://schemas.microsoft.com/office/drawing/2014/main" val="1965737832"/>
                    </a:ext>
                  </a:extLst>
                </a:gridCol>
                <a:gridCol w="12085500">
                  <a:extLst>
                    <a:ext uri="{9D8B030D-6E8A-4147-A177-3AD203B41FA5}">
                      <a16:colId xmlns:a16="http://schemas.microsoft.com/office/drawing/2014/main" val="3520800111"/>
                    </a:ext>
                  </a:extLst>
                </a:gridCol>
              </a:tblGrid>
              <a:tr h="6858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0550" marR="405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…?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Я совсем не отдыхаю! У меня нет на это времени. Утром занятия в университете, а после обеда – работа.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…?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Обычно сплю 4 часа в сутки. Но на выходных могу и 12 часов.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Такой режим очень вреден для организма. Возможно, он и является причиной повышенного давления.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Доктор, скажите, это серьёзно?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Я думаю, нет. Ваш организм молодой, сильный. Если вы будете думать о своём здоровье, всё можно исправить. Вы должны больше отдыхать. И спать минимум 8 часов в сутки. Работа не волк, в лес не убежит. А здоровье дороже!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…?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Нет, думаю, пока обойдёмся без лекарств. Но я выпишу вам направление на УЗИ сосудов. А ещё больничный до конца недели. Вам нужно отдохнуть и набраться сил. 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…?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Приходите в понедельник. 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Хорошо, тогда до понедельника. Огромное спасибо!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На здоровье! И помните: ваше здоровье в ваших руках.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0550" marR="405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45028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1118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273BBD2-18CD-9E5C-C46B-07DD56E03D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62" t="22545" r="4436" b="20646"/>
          <a:stretch>
            <a:fillRect/>
          </a:stretch>
        </p:blipFill>
        <p:spPr>
          <a:xfrm>
            <a:off x="177338" y="160711"/>
            <a:ext cx="10756669" cy="3895899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23759E32-BB97-8EF4-6A78-5CFC9A92D7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57" t="3507" r="70827" b="17068"/>
          <a:stretch>
            <a:fillRect/>
          </a:stretch>
        </p:blipFill>
        <p:spPr>
          <a:xfrm>
            <a:off x="4372494" y="4056610"/>
            <a:ext cx="3696393" cy="2762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095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58B9754D-D625-4FA5-A4BD-C350205E2E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007" r="8131"/>
          <a:stretch>
            <a:fillRect/>
          </a:stretch>
        </p:blipFill>
        <p:spPr>
          <a:xfrm>
            <a:off x="0" y="62077"/>
            <a:ext cx="7886007" cy="6744929"/>
          </a:xfrm>
          <a:prstGeom prst="rect">
            <a:avLst/>
          </a:prstGeom>
        </p:spPr>
      </p:pic>
      <p:sp useBgFill="1">
        <p:nvSpPr>
          <p:cNvPr id="4" name="Obdélník 3">
            <a:extLst>
              <a:ext uri="{FF2B5EF4-FFF2-40B4-BE49-F238E27FC236}">
                <a16:creationId xmlns:a16="http://schemas.microsoft.com/office/drawing/2014/main" id="{920BC43D-95DA-7F5A-DA46-E178282BFA24}"/>
              </a:ext>
            </a:extLst>
          </p:cNvPr>
          <p:cNvSpPr/>
          <p:nvPr/>
        </p:nvSpPr>
        <p:spPr>
          <a:xfrm>
            <a:off x="7780712" y="0"/>
            <a:ext cx="4305993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Откройте рот и покажите язык.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Разденьтесь по пояс.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Вдох. Выдох.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Дышите. Не дышите.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Задержите дыхание.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Покашляйте.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У вас есть на что-нибудь аллергия?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Сдайте анализ мочи и крови.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Как принимать лекарство?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Этот зуб нужно вырвать /удалить/лечить.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Нужно поставить пломбу.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err="1"/>
              <a:t>Нужни</a:t>
            </a:r>
            <a:r>
              <a:rPr lang="ru-RU" sz="2400" dirty="0"/>
              <a:t> померить температуру/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измерить давление/сделать рентген/сделать УЗИ.</a:t>
            </a:r>
          </a:p>
        </p:txBody>
      </p:sp>
    </p:spTree>
    <p:extLst>
      <p:ext uri="{BB962C8B-B14F-4D97-AF65-F5344CB8AC3E}">
        <p14:creationId xmlns:p14="http://schemas.microsoft.com/office/powerpoint/2010/main" val="3709978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01713D2-AF09-8567-907F-9D39BF6F02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978" r="5980"/>
          <a:stretch>
            <a:fillRect/>
          </a:stretch>
        </p:blipFill>
        <p:spPr>
          <a:xfrm>
            <a:off x="60961" y="45426"/>
            <a:ext cx="8717280" cy="6767147"/>
          </a:xfrm>
          <a:prstGeom prst="rect">
            <a:avLst/>
          </a:prstGeom>
        </p:spPr>
      </p:pic>
      <p:sp useBgFill="1">
        <p:nvSpPr>
          <p:cNvPr id="5" name="Obdélník 4">
            <a:extLst>
              <a:ext uri="{FF2B5EF4-FFF2-40B4-BE49-F238E27FC236}">
                <a16:creationId xmlns:a16="http://schemas.microsoft.com/office/drawing/2014/main" id="{F99948C5-0BD9-B056-F58E-EC469F6851E8}"/>
              </a:ext>
            </a:extLst>
          </p:cNvPr>
          <p:cNvSpPr/>
          <p:nvPr/>
        </p:nvSpPr>
        <p:spPr>
          <a:xfrm>
            <a:off x="8700654" y="58845"/>
            <a:ext cx="360218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Я болею</a:t>
            </a:r>
          </a:p>
          <a:p>
            <a:r>
              <a:rPr lang="ru-RU" sz="2400" dirty="0"/>
              <a:t>Как давно вас это беспокоит?</a:t>
            </a:r>
          </a:p>
          <a:p>
            <a:r>
              <a:rPr lang="ru-RU" sz="2400" dirty="0"/>
              <a:t>На что жалуетесь?</a:t>
            </a:r>
          </a:p>
          <a:p>
            <a:r>
              <a:rPr lang="ru-RU" sz="2400" dirty="0"/>
              <a:t>Когда принимает доктор? </a:t>
            </a:r>
          </a:p>
          <a:p>
            <a:r>
              <a:rPr lang="ru-RU" sz="2400" dirty="0"/>
              <a:t>Какие у врача приёмные часы?</a:t>
            </a:r>
          </a:p>
          <a:p>
            <a:r>
              <a:rPr lang="ru-RU" sz="2400" dirty="0"/>
              <a:t>Что вас беспокоит?</a:t>
            </a:r>
          </a:p>
          <a:p>
            <a:r>
              <a:rPr lang="ru-RU" sz="2400" dirty="0"/>
              <a:t>Где болит?</a:t>
            </a:r>
          </a:p>
          <a:p>
            <a:r>
              <a:rPr lang="ru-RU" sz="2400" dirty="0"/>
              <a:t>У меня болит голова.</a:t>
            </a:r>
          </a:p>
          <a:p>
            <a:r>
              <a:rPr lang="ru-RU" sz="2400" dirty="0"/>
              <a:t>У меня бессонница.</a:t>
            </a:r>
          </a:p>
          <a:p>
            <a:r>
              <a:rPr lang="ru-RU" sz="2400" dirty="0"/>
              <a:t>У меня кружится голова.</a:t>
            </a:r>
          </a:p>
          <a:p>
            <a:r>
              <a:rPr lang="ru-RU" sz="2400" dirty="0"/>
              <a:t>У меня болит горло.</a:t>
            </a:r>
          </a:p>
          <a:p>
            <a:r>
              <a:rPr lang="ru-RU" sz="2400" dirty="0"/>
              <a:t>У меня в горле першит.</a:t>
            </a:r>
          </a:p>
          <a:p>
            <a:r>
              <a:rPr lang="ru-RU" sz="2400" dirty="0"/>
              <a:t>Меня морозит.</a:t>
            </a:r>
          </a:p>
          <a:p>
            <a:r>
              <a:rPr lang="ru-RU" sz="2400" dirty="0"/>
              <a:t>У меня пломба выпала.</a:t>
            </a:r>
          </a:p>
          <a:p>
            <a:r>
              <a:rPr lang="ru-RU" sz="2400" dirty="0"/>
              <a:t>Я порезался/порезалась.</a:t>
            </a:r>
          </a:p>
          <a:p>
            <a:r>
              <a:rPr lang="ru-RU" sz="2400" dirty="0"/>
              <a:t>Я натёр(ла) мозоль.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375983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4017</TotalTime>
  <Words>823</Words>
  <Application>Microsoft Office PowerPoint</Application>
  <PresentationFormat>Širokoúhlá obrazovka</PresentationFormat>
  <Paragraphs>96</Paragraphs>
  <Slides>15</Slides>
  <Notes>1</Notes>
  <HiddenSlides>0</HiddenSlides>
  <MMClips>2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1" baseType="lpstr">
      <vt:lpstr>Aptos</vt:lpstr>
      <vt:lpstr>Arial</vt:lpstr>
      <vt:lpstr>Calibri</vt:lpstr>
      <vt:lpstr>Calibri Light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22</cp:revision>
  <dcterms:created xsi:type="dcterms:W3CDTF">2026-01-21T15:50:39Z</dcterms:created>
  <dcterms:modified xsi:type="dcterms:W3CDTF">2026-02-02T14:54:54Z</dcterms:modified>
</cp:coreProperties>
</file>