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97"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8" r:id="rId33"/>
    <p:sldId id="289" r:id="rId34"/>
    <p:sldId id="290" r:id="rId35"/>
    <p:sldId id="291" r:id="rId36"/>
    <p:sldId id="292" r:id="rId37"/>
    <p:sldId id="293" r:id="rId38"/>
    <p:sldId id="294" r:id="rId39"/>
    <p:sldId id="295" r:id="rId40"/>
    <p:sldId id="296" r:id="rId41"/>
  </p:sldIdLst>
  <p:sldSz cx="18288000" cy="10287000"/>
  <p:notesSz cx="6858000" cy="9144000"/>
  <p:embeddedFontLst>
    <p:embeddedFont>
      <p:font typeface="DM Sans" pitchFamily="2" charset="77"/>
      <p:regular r:id="rId42"/>
      <p:bold r:id="rId43"/>
      <p:italic r:id="rId44"/>
      <p:boldItalic r:id="rId45"/>
    </p:embeddedFont>
    <p:embeddedFont>
      <p:font typeface="DM Sans Bold" pitchFamily="2" charset="77"/>
      <p:regular r:id="rId46"/>
      <p:bold r:id="rId47"/>
    </p:embeddedFont>
    <p:embeddedFont>
      <p:font typeface="DM Sans Italics" pitchFamily="2" charset="77"/>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21" autoAdjust="0"/>
  </p:normalViewPr>
  <p:slideViewPr>
    <p:cSldViewPr>
      <p:cViewPr varScale="1">
        <p:scale>
          <a:sx n="69" d="100"/>
          <a:sy n="69" d="100"/>
        </p:scale>
        <p:origin x="8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4319139" flipH="1">
            <a:off x="1717312" y="-2532663"/>
            <a:ext cx="14853376" cy="15352326"/>
          </a:xfrm>
          <a:custGeom>
            <a:avLst/>
            <a:gdLst/>
            <a:ahLst/>
            <a:cxnLst/>
            <a:rect l="l" t="t" r="r" b="b"/>
            <a:pathLst>
              <a:path w="14853376" h="15352326">
                <a:moveTo>
                  <a:pt x="14853376" y="0"/>
                </a:moveTo>
                <a:lnTo>
                  <a:pt x="0" y="0"/>
                </a:lnTo>
                <a:lnTo>
                  <a:pt x="0" y="15352326"/>
                </a:lnTo>
                <a:lnTo>
                  <a:pt x="14853376" y="15352326"/>
                </a:lnTo>
                <a:lnTo>
                  <a:pt x="14853376" y="0"/>
                </a:lnTo>
                <a:close/>
              </a:path>
            </a:pathLst>
          </a:custGeom>
          <a:blipFill>
            <a:blip r:embed="rId2"/>
            <a:stretch>
              <a:fillRect/>
            </a:stretch>
          </a:blipFill>
        </p:spPr>
        <p:txBody>
          <a:bodyPr/>
          <a:lstStyle/>
          <a:p>
            <a:endParaRPr lang="en-CZ"/>
          </a:p>
        </p:txBody>
      </p:sp>
      <p:sp>
        <p:nvSpPr>
          <p:cNvPr id="3" name="AutoShape 3"/>
          <p:cNvSpPr/>
          <p:nvPr/>
        </p:nvSpPr>
        <p:spPr>
          <a:xfrm rot="1008">
            <a:off x="1028700" y="7129449"/>
            <a:ext cx="16230601"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028699" y="2911136"/>
            <a:ext cx="14540532" cy="1857375"/>
          </a:xfrm>
          <a:prstGeom prst="rect">
            <a:avLst/>
          </a:prstGeom>
        </p:spPr>
        <p:txBody>
          <a:bodyPr lIns="0" tIns="0" rIns="0" bIns="0" rtlCol="0" anchor="t">
            <a:spAutoFit/>
          </a:bodyPr>
          <a:lstStyle/>
          <a:p>
            <a:pPr>
              <a:lnSpc>
                <a:spcPts val="14640"/>
              </a:lnSpc>
            </a:pPr>
            <a:r>
              <a:rPr lang="en-US" sz="12200">
                <a:solidFill>
                  <a:srgbClr val="000000"/>
                </a:solidFill>
                <a:latin typeface="DM Sans Bold"/>
              </a:rPr>
              <a:t>Discourse and Text</a:t>
            </a:r>
          </a:p>
        </p:txBody>
      </p:sp>
      <p:sp>
        <p:nvSpPr>
          <p:cNvPr id="5" name="TextBox 5"/>
          <p:cNvSpPr txBox="1"/>
          <p:nvPr/>
        </p:nvSpPr>
        <p:spPr>
          <a:xfrm>
            <a:off x="1028700" y="8098155"/>
            <a:ext cx="5306212" cy="523875"/>
          </a:xfrm>
          <a:prstGeom prst="rect">
            <a:avLst/>
          </a:prstGeom>
        </p:spPr>
        <p:txBody>
          <a:bodyPr lIns="0" tIns="0" rIns="0" bIns="0" rtlCol="0" anchor="t">
            <a:spAutoFit/>
          </a:bodyPr>
          <a:lstStyle/>
          <a:p>
            <a:pPr>
              <a:lnSpc>
                <a:spcPts val="4200"/>
              </a:lnSpc>
            </a:pPr>
            <a:r>
              <a:rPr lang="en-US" sz="3000">
                <a:solidFill>
                  <a:srgbClr val="000000"/>
                </a:solidFill>
                <a:latin typeface="DM Sans Bold"/>
              </a:rPr>
              <a:t>Kristián Földes</a:t>
            </a:r>
          </a:p>
        </p:txBody>
      </p:sp>
      <p:grpSp>
        <p:nvGrpSpPr>
          <p:cNvPr id="6" name="Group 6"/>
          <p:cNvGrpSpPr/>
          <p:nvPr/>
        </p:nvGrpSpPr>
        <p:grpSpPr>
          <a:xfrm>
            <a:off x="1028699" y="1028700"/>
            <a:ext cx="4836602" cy="447798"/>
            <a:chOff x="0" y="0"/>
            <a:chExt cx="6448803" cy="597065"/>
          </a:xfrm>
        </p:grpSpPr>
        <p:sp>
          <p:nvSpPr>
            <p:cNvPr id="7" name="TextBox 7"/>
            <p:cNvSpPr txBox="1"/>
            <p:nvPr/>
          </p:nvSpPr>
          <p:spPr>
            <a:xfrm>
              <a:off x="1026394" y="70356"/>
              <a:ext cx="5422409" cy="418253"/>
            </a:xfrm>
            <a:prstGeom prst="rect">
              <a:avLst/>
            </a:prstGeom>
          </p:spPr>
          <p:txBody>
            <a:bodyPr lIns="0" tIns="0" rIns="0" bIns="0" rtlCol="0" anchor="t">
              <a:spAutoFit/>
            </a:bodyPr>
            <a:lstStyle/>
            <a:p>
              <a:pPr>
                <a:lnSpc>
                  <a:spcPts val="2660"/>
                </a:lnSpc>
              </a:pPr>
              <a:r>
                <a:rPr lang="en-US" sz="1900" spc="38">
                  <a:solidFill>
                    <a:srgbClr val="000000"/>
                  </a:solidFill>
                  <a:latin typeface="DM Sans Bold"/>
                </a:rPr>
                <a:t>INSTITUTE OF POLITICAL STUDIES</a:t>
              </a:r>
            </a:p>
          </p:txBody>
        </p:sp>
        <p:sp>
          <p:nvSpPr>
            <p:cNvPr id="8" name="Freeform 8"/>
            <p:cNvSpPr/>
            <p:nvPr/>
          </p:nvSpPr>
          <p:spPr>
            <a:xfrm>
              <a:off x="0" y="0"/>
              <a:ext cx="586209" cy="597065"/>
            </a:xfrm>
            <a:custGeom>
              <a:avLst/>
              <a:gdLst/>
              <a:ahLst/>
              <a:cxnLst/>
              <a:rect l="l" t="t" r="r" b="b"/>
              <a:pathLst>
                <a:path w="586209" h="597065">
                  <a:moveTo>
                    <a:pt x="0" y="0"/>
                  </a:moveTo>
                  <a:lnTo>
                    <a:pt x="586209" y="0"/>
                  </a:lnTo>
                  <a:lnTo>
                    <a:pt x="586209" y="597065"/>
                  </a:lnTo>
                  <a:lnTo>
                    <a:pt x="0" y="5970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Z"/>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3990777" y="0"/>
            <a:ext cx="10306446" cy="10287000"/>
          </a:xfrm>
          <a:custGeom>
            <a:avLst/>
            <a:gdLst/>
            <a:ahLst/>
            <a:cxnLst/>
            <a:rect l="l" t="t" r="r" b="b"/>
            <a:pathLst>
              <a:path w="10306446" h="10287000">
                <a:moveTo>
                  <a:pt x="0" y="0"/>
                </a:moveTo>
                <a:lnTo>
                  <a:pt x="10306446" y="0"/>
                </a:lnTo>
                <a:lnTo>
                  <a:pt x="10306446" y="10287000"/>
                </a:lnTo>
                <a:lnTo>
                  <a:pt x="0" y="10287000"/>
                </a:lnTo>
                <a:lnTo>
                  <a:pt x="0" y="0"/>
                </a:lnTo>
                <a:close/>
              </a:path>
            </a:pathLst>
          </a:custGeom>
          <a:blipFill>
            <a:blip r:embed="rId2"/>
            <a:stretch>
              <a:fillRect/>
            </a:stretch>
          </a:blipFill>
        </p:spPr>
        <p:txBody>
          <a:bodyPr/>
          <a:lstStyle/>
          <a:p>
            <a:endParaRPr lang="en-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028700" y="2085975"/>
            <a:ext cx="4533590" cy="3057525"/>
          </a:xfrm>
          <a:prstGeom prst="rect">
            <a:avLst/>
          </a:prstGeom>
        </p:spPr>
        <p:txBody>
          <a:bodyPr lIns="0" tIns="0" rIns="0" bIns="0" rtlCol="0" anchor="t">
            <a:spAutoFit/>
          </a:bodyPr>
          <a:lstStyle/>
          <a:p>
            <a:pPr>
              <a:lnSpc>
                <a:spcPts val="6000"/>
              </a:lnSpc>
              <a:spcBef>
                <a:spcPct val="0"/>
              </a:spcBef>
            </a:pPr>
            <a:r>
              <a:rPr lang="en-US" sz="5000">
                <a:solidFill>
                  <a:srgbClr val="000000"/>
                </a:solidFill>
                <a:latin typeface="DM Sans Bold"/>
              </a:rPr>
              <a:t>Introduction to Critical Discourse Analysis</a:t>
            </a:r>
          </a:p>
        </p:txBody>
      </p:sp>
      <p:sp>
        <p:nvSpPr>
          <p:cNvPr id="5" name="TextBox 5"/>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grpSp>
        <p:nvGrpSpPr>
          <p:cNvPr id="6" name="Group 6"/>
          <p:cNvGrpSpPr/>
          <p:nvPr/>
        </p:nvGrpSpPr>
        <p:grpSpPr>
          <a:xfrm>
            <a:off x="7451276" y="1021556"/>
            <a:ext cx="9808024" cy="3415004"/>
            <a:chOff x="0" y="-9525"/>
            <a:chExt cx="13077366" cy="4553338"/>
          </a:xfrm>
        </p:grpSpPr>
        <p:sp>
          <p:nvSpPr>
            <p:cNvPr id="7" name="TextBox 7"/>
            <p:cNvSpPr txBox="1"/>
            <p:nvPr/>
          </p:nvSpPr>
          <p:spPr>
            <a:xfrm>
              <a:off x="0" y="-9525"/>
              <a:ext cx="13077366" cy="619125"/>
            </a:xfrm>
            <a:prstGeom prst="rect">
              <a:avLst/>
            </a:prstGeom>
          </p:spPr>
          <p:txBody>
            <a:bodyPr lIns="0" tIns="0" rIns="0" bIns="0" rtlCol="0" anchor="t">
              <a:spAutoFit/>
            </a:bodyPr>
            <a:lstStyle/>
            <a:p>
              <a:pPr marL="0" lvl="0" indent="0" algn="l">
                <a:lnSpc>
                  <a:spcPts val="3600"/>
                </a:lnSpc>
                <a:spcBef>
                  <a:spcPct val="0"/>
                </a:spcBef>
              </a:pPr>
              <a:r>
                <a:rPr lang="en-US" sz="3000">
                  <a:solidFill>
                    <a:srgbClr val="000000"/>
                  </a:solidFill>
                  <a:latin typeface="DM Sans Bold"/>
                </a:rPr>
                <a:t>Definition and Scope</a:t>
              </a:r>
            </a:p>
          </p:txBody>
        </p:sp>
        <p:sp>
          <p:nvSpPr>
            <p:cNvPr id="8" name="TextBox 8"/>
            <p:cNvSpPr txBox="1"/>
            <p:nvPr/>
          </p:nvSpPr>
          <p:spPr>
            <a:xfrm>
              <a:off x="0" y="985659"/>
              <a:ext cx="13077366" cy="3558154"/>
            </a:xfrm>
            <a:prstGeom prst="rect">
              <a:avLst/>
            </a:prstGeom>
          </p:spPr>
          <p:txBody>
            <a:bodyPr lIns="0" tIns="0" rIns="0" bIns="0" rtlCol="0" anchor="t">
              <a:spAutoFit/>
            </a:bodyPr>
            <a:lstStyle/>
            <a:p>
              <a:pPr marL="539749" lvl="1" indent="-269875" algn="just">
                <a:lnSpc>
                  <a:spcPts val="3499"/>
                </a:lnSpc>
                <a:buFont typeface="Arial"/>
                <a:buChar char="•"/>
              </a:pPr>
              <a:r>
                <a:rPr lang="en-US" sz="2499" dirty="0">
                  <a:solidFill>
                    <a:srgbClr val="000000"/>
                  </a:solidFill>
                  <a:latin typeface="DM Sans"/>
                </a:rPr>
                <a:t>Critical Discourse Analysis (CDA) is a form of </a:t>
              </a:r>
              <a:r>
                <a:rPr lang="en-US" sz="2499" dirty="0">
                  <a:solidFill>
                    <a:srgbClr val="000000"/>
                  </a:solidFill>
                  <a:latin typeface="DM Sans Bold"/>
                </a:rPr>
                <a:t>discourse analysis </a:t>
              </a:r>
              <a:r>
                <a:rPr lang="en-US" sz="2499" dirty="0">
                  <a:solidFill>
                    <a:srgbClr val="000000"/>
                  </a:solidFill>
                  <a:latin typeface="DM Sans"/>
                </a:rPr>
                <a:t>that focuses on the </a:t>
              </a:r>
              <a:r>
                <a:rPr lang="en-US" sz="2499" dirty="0">
                  <a:solidFill>
                    <a:srgbClr val="000000"/>
                  </a:solidFill>
                  <a:latin typeface="DM Sans Bold"/>
                </a:rPr>
                <a:t>ways discourse structures affect social power, dominance, and inequality</a:t>
              </a:r>
              <a:r>
                <a:rPr lang="en-US" sz="2499" dirty="0">
                  <a:solidFill>
                    <a:srgbClr val="000000"/>
                  </a:solidFill>
                  <a:latin typeface="DM Sans"/>
                </a:rPr>
                <a:t>. It emphasizes the </a:t>
              </a:r>
              <a:r>
                <a:rPr lang="en-US" sz="2499" dirty="0">
                  <a:solidFill>
                    <a:srgbClr val="000000"/>
                  </a:solidFill>
                  <a:latin typeface="DM Sans Bold"/>
                </a:rPr>
                <a:t>role of discourse in the social construction of reality</a:t>
              </a:r>
              <a:r>
                <a:rPr lang="en-US" sz="2499" dirty="0">
                  <a:solidFill>
                    <a:srgbClr val="000000"/>
                  </a:solidFill>
                  <a:latin typeface="DM Sans"/>
                </a:rPr>
                <a:t> and investigates how power relations and ideologies are embedded in textual features​​.</a:t>
              </a:r>
            </a:p>
          </p:txBody>
        </p:sp>
      </p:grpSp>
      <p:grpSp>
        <p:nvGrpSpPr>
          <p:cNvPr id="9" name="Group 9"/>
          <p:cNvGrpSpPr/>
          <p:nvPr/>
        </p:nvGrpSpPr>
        <p:grpSpPr>
          <a:xfrm>
            <a:off x="7451276" y="5136356"/>
            <a:ext cx="9053475" cy="3418786"/>
            <a:chOff x="0" y="-9525"/>
            <a:chExt cx="12071300" cy="4558381"/>
          </a:xfrm>
        </p:grpSpPr>
        <p:sp>
          <p:nvSpPr>
            <p:cNvPr id="10" name="TextBox 10"/>
            <p:cNvSpPr txBox="1"/>
            <p:nvPr/>
          </p:nvSpPr>
          <p:spPr>
            <a:xfrm>
              <a:off x="0" y="-9525"/>
              <a:ext cx="12071300" cy="619125"/>
            </a:xfrm>
            <a:prstGeom prst="rect">
              <a:avLst/>
            </a:prstGeom>
          </p:spPr>
          <p:txBody>
            <a:bodyPr lIns="0" tIns="0" rIns="0" bIns="0" rtlCol="0" anchor="t">
              <a:spAutoFit/>
            </a:bodyPr>
            <a:lstStyle/>
            <a:p>
              <a:pPr marL="0" lvl="0" indent="0" algn="l">
                <a:lnSpc>
                  <a:spcPts val="3600"/>
                </a:lnSpc>
                <a:spcBef>
                  <a:spcPct val="0"/>
                </a:spcBef>
              </a:pPr>
              <a:r>
                <a:rPr lang="en-US" sz="3000">
                  <a:solidFill>
                    <a:srgbClr val="000000"/>
                  </a:solidFill>
                  <a:latin typeface="DM Sans Bold"/>
                </a:rPr>
                <a:t>Theoretical Background</a:t>
              </a:r>
            </a:p>
          </p:txBody>
        </p:sp>
        <p:sp>
          <p:nvSpPr>
            <p:cNvPr id="11" name="TextBox 11"/>
            <p:cNvSpPr txBox="1"/>
            <p:nvPr/>
          </p:nvSpPr>
          <p:spPr>
            <a:xfrm>
              <a:off x="0" y="985659"/>
              <a:ext cx="12071300" cy="3563197"/>
            </a:xfrm>
            <a:prstGeom prst="rect">
              <a:avLst/>
            </a:prstGeom>
          </p:spPr>
          <p:txBody>
            <a:bodyPr lIns="0" tIns="0" rIns="0" bIns="0" rtlCol="0" anchor="t">
              <a:spAutoFit/>
            </a:bodyPr>
            <a:lstStyle/>
            <a:p>
              <a:pPr marL="539749" lvl="1" indent="-269875" algn="just">
                <a:lnSpc>
                  <a:spcPts val="3499"/>
                </a:lnSpc>
                <a:buFont typeface="Arial"/>
                <a:buChar char="•"/>
              </a:pPr>
              <a:r>
                <a:rPr lang="en-US" sz="2499" dirty="0">
                  <a:solidFill>
                    <a:srgbClr val="000000"/>
                  </a:solidFill>
                  <a:latin typeface="DM Sans"/>
                </a:rPr>
                <a:t>Rooted in a combination of linguistics, social theory, and critical theory, </a:t>
              </a:r>
              <a:r>
                <a:rPr lang="en-US" sz="2499" dirty="0">
                  <a:solidFill>
                    <a:srgbClr val="000000"/>
                  </a:solidFill>
                  <a:latin typeface="DM Sans Bold"/>
                </a:rPr>
                <a:t>CDA bridges the gap between detailed textual analysis and broader social theoretical concerns</a:t>
              </a:r>
              <a:r>
                <a:rPr lang="en-US" sz="2499" dirty="0">
                  <a:solidFill>
                    <a:srgbClr val="000000"/>
                  </a:solidFill>
                  <a:latin typeface="DM Sans"/>
                </a:rPr>
                <a:t>, incorporating insights from both to explore the social implications of discourse​.</a:t>
              </a:r>
            </a:p>
            <a:p>
              <a:pPr algn="just">
                <a:lnSpc>
                  <a:spcPts val="3499"/>
                </a:lnSpc>
              </a:pPr>
              <a:endParaRPr lang="en-US" sz="2499" dirty="0">
                <a:solidFill>
                  <a:srgbClr val="000000"/>
                </a:solidFill>
                <a:latin typeface="DM San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6048134" flipH="1">
            <a:off x="2014210" y="-2985758"/>
            <a:ext cx="15136400" cy="15644858"/>
          </a:xfrm>
          <a:custGeom>
            <a:avLst/>
            <a:gdLst/>
            <a:ahLst/>
            <a:cxnLst/>
            <a:rect l="l" t="t" r="r" b="b"/>
            <a:pathLst>
              <a:path w="15136400" h="15644858">
                <a:moveTo>
                  <a:pt x="15136400" y="0"/>
                </a:moveTo>
                <a:lnTo>
                  <a:pt x="0" y="0"/>
                </a:lnTo>
                <a:lnTo>
                  <a:pt x="0" y="15644858"/>
                </a:lnTo>
                <a:lnTo>
                  <a:pt x="15136400" y="15644858"/>
                </a:lnTo>
                <a:lnTo>
                  <a:pt x="15136400" y="0"/>
                </a:lnTo>
                <a:close/>
              </a:path>
            </a:pathLst>
          </a:custGeom>
          <a:blipFill>
            <a:blip r:embed="rId2"/>
            <a:stretch>
              <a:fillRect/>
            </a:stretch>
          </a:blipFill>
        </p:spPr>
        <p:txBody>
          <a:bodyPr/>
          <a:lstStyle/>
          <a:p>
            <a:endParaRPr lang="en-CZ"/>
          </a:p>
        </p:txBody>
      </p:sp>
      <p:sp>
        <p:nvSpPr>
          <p:cNvPr id="3" name="AutoShape 3"/>
          <p:cNvSpPr/>
          <p:nvPr/>
        </p:nvSpPr>
        <p:spPr>
          <a:xfrm rot="1008">
            <a:off x="1028698" y="3639800"/>
            <a:ext cx="16230601"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4022975" y="1685925"/>
            <a:ext cx="3236327" cy="406400"/>
          </a:xfrm>
          <a:prstGeom prst="rect">
            <a:avLst/>
          </a:prstGeom>
        </p:spPr>
        <p:txBody>
          <a:bodyPr lIns="0" tIns="0" rIns="0" bIns="0" rtlCol="0" anchor="t">
            <a:spAutoFit/>
          </a:bodyPr>
          <a:lstStyle/>
          <a:p>
            <a:pPr algn="r">
              <a:lnSpc>
                <a:spcPts val="3249"/>
              </a:lnSpc>
            </a:pPr>
            <a:r>
              <a:rPr lang="en-US" sz="2499" u="sng">
                <a:solidFill>
                  <a:srgbClr val="000000"/>
                </a:solidFill>
                <a:latin typeface="DM Sans"/>
              </a:rPr>
              <a:t>Back to Overview</a:t>
            </a:r>
          </a:p>
        </p:txBody>
      </p:sp>
      <p:sp>
        <p:nvSpPr>
          <p:cNvPr id="5" name="TextBox 5"/>
          <p:cNvSpPr txBox="1"/>
          <p:nvPr/>
        </p:nvSpPr>
        <p:spPr>
          <a:xfrm>
            <a:off x="12129973" y="6082328"/>
            <a:ext cx="3786004" cy="542925"/>
          </a:xfrm>
          <a:prstGeom prst="rect">
            <a:avLst/>
          </a:prstGeom>
        </p:spPr>
        <p:txBody>
          <a:bodyPr lIns="0" tIns="0" rIns="0" bIns="0" rtlCol="0" anchor="t">
            <a:spAutoFit/>
          </a:bodyPr>
          <a:lstStyle/>
          <a:p>
            <a:pPr marL="0" lvl="0" indent="0" algn="l">
              <a:lnSpc>
                <a:spcPts val="4200"/>
              </a:lnSpc>
              <a:spcBef>
                <a:spcPct val="0"/>
              </a:spcBef>
            </a:pPr>
            <a:r>
              <a:rPr lang="en-US" sz="3500">
                <a:solidFill>
                  <a:srgbClr val="000000"/>
                </a:solidFill>
                <a:latin typeface="DM Sans Bold"/>
              </a:rPr>
              <a:t>Intertextuality</a:t>
            </a:r>
          </a:p>
        </p:txBody>
      </p:sp>
      <p:sp>
        <p:nvSpPr>
          <p:cNvPr id="6" name="Freeform 6"/>
          <p:cNvSpPr/>
          <p:nvPr/>
        </p:nvSpPr>
        <p:spPr>
          <a:xfrm>
            <a:off x="13147586" y="4699912"/>
            <a:ext cx="1046531" cy="774433"/>
          </a:xfrm>
          <a:custGeom>
            <a:avLst/>
            <a:gdLst/>
            <a:ahLst/>
            <a:cxnLst/>
            <a:rect l="l" t="t" r="r" b="b"/>
            <a:pathLst>
              <a:path w="1046531" h="774433">
                <a:moveTo>
                  <a:pt x="0" y="0"/>
                </a:moveTo>
                <a:lnTo>
                  <a:pt x="1046531" y="0"/>
                </a:lnTo>
                <a:lnTo>
                  <a:pt x="1046531" y="774433"/>
                </a:lnTo>
                <a:lnTo>
                  <a:pt x="0" y="774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Z"/>
          </a:p>
        </p:txBody>
      </p:sp>
      <p:sp>
        <p:nvSpPr>
          <p:cNvPr id="7" name="TextBox 7"/>
          <p:cNvSpPr txBox="1"/>
          <p:nvPr/>
        </p:nvSpPr>
        <p:spPr>
          <a:xfrm>
            <a:off x="3124063" y="6205364"/>
            <a:ext cx="3786004" cy="542925"/>
          </a:xfrm>
          <a:prstGeom prst="rect">
            <a:avLst/>
          </a:prstGeom>
        </p:spPr>
        <p:txBody>
          <a:bodyPr lIns="0" tIns="0" rIns="0" bIns="0" rtlCol="0" anchor="t">
            <a:spAutoFit/>
          </a:bodyPr>
          <a:lstStyle/>
          <a:p>
            <a:pPr marL="0" lvl="0" indent="0" algn="l">
              <a:lnSpc>
                <a:spcPts val="4200"/>
              </a:lnSpc>
              <a:spcBef>
                <a:spcPct val="0"/>
              </a:spcBef>
            </a:pPr>
            <a:r>
              <a:rPr lang="en-US" sz="3500">
                <a:solidFill>
                  <a:srgbClr val="000000"/>
                </a:solidFill>
                <a:latin typeface="DM Sans Bold"/>
              </a:rPr>
              <a:t>Interdiscursivity</a:t>
            </a:r>
          </a:p>
        </p:txBody>
      </p:sp>
      <p:sp>
        <p:nvSpPr>
          <p:cNvPr id="8" name="Freeform 8"/>
          <p:cNvSpPr/>
          <p:nvPr/>
        </p:nvSpPr>
        <p:spPr>
          <a:xfrm>
            <a:off x="4459808" y="4699456"/>
            <a:ext cx="812694" cy="1020506"/>
          </a:xfrm>
          <a:custGeom>
            <a:avLst/>
            <a:gdLst/>
            <a:ahLst/>
            <a:cxnLst/>
            <a:rect l="l" t="t" r="r" b="b"/>
            <a:pathLst>
              <a:path w="812694" h="1020506">
                <a:moveTo>
                  <a:pt x="0" y="0"/>
                </a:moveTo>
                <a:lnTo>
                  <a:pt x="812694" y="0"/>
                </a:lnTo>
                <a:lnTo>
                  <a:pt x="812694" y="1020506"/>
                </a:lnTo>
                <a:lnTo>
                  <a:pt x="0" y="1020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Z"/>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028700" y="1950426"/>
            <a:ext cx="5338443" cy="790575"/>
          </a:xfrm>
          <a:prstGeom prst="rect">
            <a:avLst/>
          </a:prstGeom>
        </p:spPr>
        <p:txBody>
          <a:bodyPr lIns="0" tIns="0" rIns="0" bIns="0" rtlCol="0" anchor="t">
            <a:spAutoFit/>
          </a:bodyPr>
          <a:lstStyle/>
          <a:p>
            <a:pPr>
              <a:lnSpc>
                <a:spcPts val="6240"/>
              </a:lnSpc>
              <a:spcBef>
                <a:spcPct val="0"/>
              </a:spcBef>
            </a:pPr>
            <a:r>
              <a:rPr lang="en-US" sz="5200">
                <a:solidFill>
                  <a:srgbClr val="000000"/>
                </a:solidFill>
                <a:latin typeface="DM Sans Bold"/>
              </a:rPr>
              <a:t>Intertextuality</a:t>
            </a:r>
          </a:p>
        </p:txBody>
      </p:sp>
      <p:sp>
        <p:nvSpPr>
          <p:cNvPr id="5" name="TextBox 5"/>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sp>
        <p:nvSpPr>
          <p:cNvPr id="6" name="TextBox 6"/>
          <p:cNvSpPr txBox="1"/>
          <p:nvPr/>
        </p:nvSpPr>
        <p:spPr>
          <a:xfrm>
            <a:off x="8007787" y="1902801"/>
            <a:ext cx="9053475" cy="4916602"/>
          </a:xfrm>
          <a:prstGeom prst="rect">
            <a:avLst/>
          </a:prstGeom>
        </p:spPr>
        <p:txBody>
          <a:bodyPr lIns="0" tIns="0" rIns="0" bIns="0" rtlCol="0" anchor="t">
            <a:spAutoFit/>
          </a:bodyPr>
          <a:lstStyle/>
          <a:p>
            <a:pPr marL="539749" lvl="1" indent="-269875" algn="just">
              <a:lnSpc>
                <a:spcPts val="3499"/>
              </a:lnSpc>
              <a:buFont typeface="Arial"/>
              <a:buChar char="•"/>
            </a:pPr>
            <a:r>
              <a:rPr lang="en-US" sz="2499" dirty="0">
                <a:solidFill>
                  <a:srgbClr val="000000"/>
                </a:solidFill>
                <a:latin typeface="DM Sans Bold"/>
              </a:rPr>
              <a:t>Intertextuality</a:t>
            </a:r>
            <a:r>
              <a:rPr lang="en-US" sz="2499" dirty="0">
                <a:solidFill>
                  <a:srgbClr val="000000"/>
                </a:solidFill>
                <a:latin typeface="DM Sans"/>
              </a:rPr>
              <a:t> involves the </a:t>
            </a:r>
            <a:r>
              <a:rPr lang="en-US" sz="2499" dirty="0">
                <a:solidFill>
                  <a:srgbClr val="000000"/>
                </a:solidFill>
                <a:latin typeface="DM Sans Bold"/>
              </a:rPr>
              <a:t>shaping of a text's meaning by another text</a:t>
            </a:r>
            <a:r>
              <a:rPr lang="en-US" sz="2499" dirty="0">
                <a:solidFill>
                  <a:srgbClr val="000000"/>
                </a:solidFill>
                <a:latin typeface="DM Sans"/>
              </a:rPr>
              <a:t>. It refers to the various ways in which a text </a:t>
            </a:r>
            <a:r>
              <a:rPr lang="en-US" sz="2499" dirty="0">
                <a:solidFill>
                  <a:srgbClr val="000000"/>
                </a:solidFill>
                <a:latin typeface="DM Sans Bold"/>
              </a:rPr>
              <a:t>echoes, references, or otherwise makes use of existing texts, either explicitly or implicitly</a:t>
            </a:r>
            <a:r>
              <a:rPr lang="en-US" sz="2499" dirty="0">
                <a:solidFill>
                  <a:srgbClr val="000000"/>
                </a:solidFill>
                <a:latin typeface="DM Sans"/>
              </a:rPr>
              <a:t>. In critical discourse studies, intertextuality is a tool to uncover how texts draw on common cultural narratives, previous texts, or widely recognized discourse types to produce meaning. This might involve direct quotations, allusions, or more subtle forms of referencing that shape the reader's understanding of a text in relation to other texts.</a:t>
            </a:r>
          </a:p>
          <a:p>
            <a:pPr algn="just">
              <a:lnSpc>
                <a:spcPts val="3499"/>
              </a:lnSpc>
            </a:pPr>
            <a:endParaRPr lang="en-US" sz="2499" dirty="0">
              <a:solidFill>
                <a:srgbClr val="000000"/>
              </a:solidFill>
              <a:latin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028700" y="1950426"/>
            <a:ext cx="5338443" cy="790575"/>
          </a:xfrm>
          <a:prstGeom prst="rect">
            <a:avLst/>
          </a:prstGeom>
        </p:spPr>
        <p:txBody>
          <a:bodyPr lIns="0" tIns="0" rIns="0" bIns="0" rtlCol="0" anchor="t">
            <a:spAutoFit/>
          </a:bodyPr>
          <a:lstStyle/>
          <a:p>
            <a:pPr>
              <a:lnSpc>
                <a:spcPts val="6240"/>
              </a:lnSpc>
              <a:spcBef>
                <a:spcPct val="0"/>
              </a:spcBef>
            </a:pPr>
            <a:r>
              <a:rPr lang="en-US" sz="5200">
                <a:solidFill>
                  <a:srgbClr val="000000"/>
                </a:solidFill>
                <a:latin typeface="DM Sans Bold"/>
              </a:rPr>
              <a:t>Interdiscursivity</a:t>
            </a:r>
          </a:p>
        </p:txBody>
      </p:sp>
      <p:sp>
        <p:nvSpPr>
          <p:cNvPr id="5" name="TextBox 5"/>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sp>
        <p:nvSpPr>
          <p:cNvPr id="6" name="TextBox 6"/>
          <p:cNvSpPr txBox="1"/>
          <p:nvPr/>
        </p:nvSpPr>
        <p:spPr>
          <a:xfrm>
            <a:off x="8007787" y="1902801"/>
            <a:ext cx="9053475" cy="6711966"/>
          </a:xfrm>
          <a:prstGeom prst="rect">
            <a:avLst/>
          </a:prstGeom>
        </p:spPr>
        <p:txBody>
          <a:bodyPr lIns="0" tIns="0" rIns="0" bIns="0" rtlCol="0" anchor="t">
            <a:spAutoFit/>
          </a:bodyPr>
          <a:lstStyle/>
          <a:p>
            <a:pPr marL="539749" lvl="1" indent="-269875" algn="just">
              <a:lnSpc>
                <a:spcPts val="3499"/>
              </a:lnSpc>
              <a:buFont typeface="Arial"/>
              <a:buChar char="•"/>
            </a:pPr>
            <a:r>
              <a:rPr lang="en-US" sz="2499" dirty="0">
                <a:solidFill>
                  <a:srgbClr val="000000"/>
                </a:solidFill>
                <a:latin typeface="DM Sans Semi-Bold"/>
              </a:rPr>
              <a:t>Interdiscursivity</a:t>
            </a:r>
            <a:r>
              <a:rPr lang="en-US" sz="2499" dirty="0">
                <a:solidFill>
                  <a:srgbClr val="000000"/>
                </a:solidFill>
                <a:latin typeface="DM Sans"/>
              </a:rPr>
              <a:t> refers to the way in which different discourses (defined as ways of representing the world, which can include patterns of vocabulary, grammar, and rhetoric) are </a:t>
            </a:r>
            <a:r>
              <a:rPr lang="en-US" sz="2499" dirty="0">
                <a:solidFill>
                  <a:srgbClr val="000000"/>
                </a:solidFill>
                <a:latin typeface="DM Sans Bold"/>
              </a:rPr>
              <a:t>combined, remixed, and repurposed across various types of texts and practices</a:t>
            </a:r>
            <a:r>
              <a:rPr lang="en-US" sz="2499" dirty="0">
                <a:solidFill>
                  <a:srgbClr val="000000"/>
                </a:solidFill>
                <a:latin typeface="DM Sans"/>
              </a:rPr>
              <a:t>. In critical discourse studies, this concept is used to analyze how certain ideas, forms of knowledge, or ideologies travel across different discursive fields and how they are reshaped in different contexts. This can involve looking at how legal language might influence medical discourse, for example, or how business jargon might seep into educational materials. The focus is on the mixing of discourses within and across different social and cultural contexts.</a:t>
            </a:r>
          </a:p>
          <a:p>
            <a:pPr algn="just">
              <a:lnSpc>
                <a:spcPts val="3499"/>
              </a:lnSpc>
            </a:pPr>
            <a:endParaRPr lang="en-US" sz="2499" dirty="0">
              <a:solidFill>
                <a:srgbClr val="000000"/>
              </a:solidFill>
              <a:latin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4319139" flipH="1">
            <a:off x="1717312" y="-2532663"/>
            <a:ext cx="14853376" cy="15352326"/>
          </a:xfrm>
          <a:custGeom>
            <a:avLst/>
            <a:gdLst/>
            <a:ahLst/>
            <a:cxnLst/>
            <a:rect l="l" t="t" r="r" b="b"/>
            <a:pathLst>
              <a:path w="14853376" h="15352326">
                <a:moveTo>
                  <a:pt x="14853376" y="0"/>
                </a:moveTo>
                <a:lnTo>
                  <a:pt x="0" y="0"/>
                </a:lnTo>
                <a:lnTo>
                  <a:pt x="0" y="15352326"/>
                </a:lnTo>
                <a:lnTo>
                  <a:pt x="14853376" y="15352326"/>
                </a:lnTo>
                <a:lnTo>
                  <a:pt x="14853376" y="0"/>
                </a:lnTo>
                <a:close/>
              </a:path>
            </a:pathLst>
          </a:custGeom>
          <a:blipFill>
            <a:blip r:embed="rId2"/>
            <a:stretch>
              <a:fillRect/>
            </a:stretch>
          </a:blipFill>
        </p:spPr>
        <p:txBody>
          <a:bodyPr/>
          <a:lstStyle/>
          <a:p>
            <a:endParaRPr lang="en-CZ"/>
          </a:p>
        </p:txBody>
      </p:sp>
      <p:sp>
        <p:nvSpPr>
          <p:cNvPr id="3" name="AutoShape 3"/>
          <p:cNvSpPr/>
          <p:nvPr/>
        </p:nvSpPr>
        <p:spPr>
          <a:xfrm rot="1008">
            <a:off x="1028700" y="7129449"/>
            <a:ext cx="16230601" cy="0"/>
          </a:xfrm>
          <a:prstGeom prst="line">
            <a:avLst/>
          </a:prstGeom>
          <a:ln w="9525" cap="flat">
            <a:solidFill>
              <a:srgbClr val="000000"/>
            </a:solidFill>
            <a:prstDash val="solid"/>
            <a:headEnd type="none" w="sm" len="sm"/>
            <a:tailEnd type="none" w="sm" len="sm"/>
          </a:ln>
        </p:spPr>
        <p:txBody>
          <a:bodyPr/>
          <a:lstStyle/>
          <a:p>
            <a:endParaRPr lang="en-CZ"/>
          </a:p>
        </p:txBody>
      </p:sp>
      <p:grpSp>
        <p:nvGrpSpPr>
          <p:cNvPr id="4" name="Group 4"/>
          <p:cNvGrpSpPr/>
          <p:nvPr/>
        </p:nvGrpSpPr>
        <p:grpSpPr>
          <a:xfrm>
            <a:off x="1028699" y="1706223"/>
            <a:ext cx="14540532" cy="5191119"/>
            <a:chOff x="0" y="0"/>
            <a:chExt cx="19387375" cy="6921492"/>
          </a:xfrm>
        </p:grpSpPr>
        <p:sp>
          <p:nvSpPr>
            <p:cNvPr id="5" name="TextBox 5"/>
            <p:cNvSpPr txBox="1"/>
            <p:nvPr/>
          </p:nvSpPr>
          <p:spPr>
            <a:xfrm>
              <a:off x="0" y="-9525"/>
              <a:ext cx="19387375" cy="5699125"/>
            </a:xfrm>
            <a:prstGeom prst="rect">
              <a:avLst/>
            </a:prstGeom>
          </p:spPr>
          <p:txBody>
            <a:bodyPr lIns="0" tIns="0" rIns="0" bIns="0" rtlCol="0" anchor="t">
              <a:spAutoFit/>
            </a:bodyPr>
            <a:lstStyle/>
            <a:p>
              <a:pPr>
                <a:lnSpc>
                  <a:spcPts val="16800"/>
                </a:lnSpc>
              </a:pPr>
              <a:r>
                <a:rPr lang="en-US" sz="14000">
                  <a:solidFill>
                    <a:srgbClr val="000000"/>
                  </a:solidFill>
                  <a:latin typeface="DM Sans Bold"/>
                </a:rPr>
                <a:t>Socio-cognitive approach</a:t>
              </a:r>
            </a:p>
          </p:txBody>
        </p:sp>
        <p:sp>
          <p:nvSpPr>
            <p:cNvPr id="6" name="TextBox 6"/>
            <p:cNvSpPr txBox="1"/>
            <p:nvPr/>
          </p:nvSpPr>
          <p:spPr>
            <a:xfrm>
              <a:off x="0" y="6245217"/>
              <a:ext cx="19387375" cy="676275"/>
            </a:xfrm>
            <a:prstGeom prst="rect">
              <a:avLst/>
            </a:prstGeom>
          </p:spPr>
          <p:txBody>
            <a:bodyPr lIns="0" tIns="0" rIns="0" bIns="0" rtlCol="0" anchor="t">
              <a:spAutoFit/>
            </a:bodyPr>
            <a:lstStyle/>
            <a:p>
              <a:pPr>
                <a:lnSpc>
                  <a:spcPts val="4200"/>
                </a:lnSpc>
              </a:pPr>
              <a:endParaRPr/>
            </a:p>
          </p:txBody>
        </p:sp>
      </p:grpSp>
      <p:sp>
        <p:nvSpPr>
          <p:cNvPr id="7" name="TextBox 7"/>
          <p:cNvSpPr txBox="1"/>
          <p:nvPr/>
        </p:nvSpPr>
        <p:spPr>
          <a:xfrm>
            <a:off x="1028700" y="8098155"/>
            <a:ext cx="5306212" cy="523875"/>
          </a:xfrm>
          <a:prstGeom prst="rect">
            <a:avLst/>
          </a:prstGeom>
        </p:spPr>
        <p:txBody>
          <a:bodyPr lIns="0" tIns="0" rIns="0" bIns="0" rtlCol="0" anchor="t">
            <a:spAutoFit/>
          </a:bodyPr>
          <a:lstStyle/>
          <a:p>
            <a:pPr>
              <a:lnSpc>
                <a:spcPts val="4200"/>
              </a:lnSpc>
            </a:pPr>
            <a:r>
              <a:rPr lang="en-US" sz="3000">
                <a:solidFill>
                  <a:srgbClr val="000000"/>
                </a:solidFill>
                <a:latin typeface="DM Sans Bold"/>
              </a:rPr>
              <a:t>Kristián Földes</a:t>
            </a:r>
          </a:p>
        </p:txBody>
      </p:sp>
      <p:grpSp>
        <p:nvGrpSpPr>
          <p:cNvPr id="8" name="Group 8"/>
          <p:cNvGrpSpPr/>
          <p:nvPr/>
        </p:nvGrpSpPr>
        <p:grpSpPr>
          <a:xfrm>
            <a:off x="1028699" y="1028700"/>
            <a:ext cx="4836602" cy="447798"/>
            <a:chOff x="0" y="0"/>
            <a:chExt cx="6448803" cy="597065"/>
          </a:xfrm>
        </p:grpSpPr>
        <p:sp>
          <p:nvSpPr>
            <p:cNvPr id="9" name="TextBox 9"/>
            <p:cNvSpPr txBox="1"/>
            <p:nvPr/>
          </p:nvSpPr>
          <p:spPr>
            <a:xfrm>
              <a:off x="1026394" y="49824"/>
              <a:ext cx="5422409" cy="449792"/>
            </a:xfrm>
            <a:prstGeom prst="rect">
              <a:avLst/>
            </a:prstGeom>
          </p:spPr>
          <p:txBody>
            <a:bodyPr lIns="0" tIns="0" rIns="0" bIns="0" rtlCol="0" anchor="t">
              <a:spAutoFit/>
            </a:bodyPr>
            <a:lstStyle/>
            <a:p>
              <a:pPr>
                <a:lnSpc>
                  <a:spcPts val="2800"/>
                </a:lnSpc>
              </a:pPr>
              <a:r>
                <a:rPr lang="en-US" sz="2000" spc="40">
                  <a:solidFill>
                    <a:srgbClr val="000000"/>
                  </a:solidFill>
                  <a:latin typeface="DM Sans Bold"/>
                </a:rPr>
                <a:t>ADD YOUR UNIVERSITY HERE</a:t>
              </a:r>
            </a:p>
          </p:txBody>
        </p:sp>
        <p:sp>
          <p:nvSpPr>
            <p:cNvPr id="10" name="Freeform 10"/>
            <p:cNvSpPr/>
            <p:nvPr/>
          </p:nvSpPr>
          <p:spPr>
            <a:xfrm>
              <a:off x="0" y="0"/>
              <a:ext cx="586209" cy="597065"/>
            </a:xfrm>
            <a:custGeom>
              <a:avLst/>
              <a:gdLst/>
              <a:ahLst/>
              <a:cxnLst/>
              <a:rect l="l" t="t" r="r" b="b"/>
              <a:pathLst>
                <a:path w="586209" h="597065">
                  <a:moveTo>
                    <a:pt x="0" y="0"/>
                  </a:moveTo>
                  <a:lnTo>
                    <a:pt x="586209" y="0"/>
                  </a:lnTo>
                  <a:lnTo>
                    <a:pt x="586209" y="597065"/>
                  </a:lnTo>
                  <a:lnTo>
                    <a:pt x="0" y="5970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Z"/>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pSp>
        <p:nvGrpSpPr>
          <p:cNvPr id="2" name="Group 2"/>
          <p:cNvGrpSpPr/>
          <p:nvPr/>
        </p:nvGrpSpPr>
        <p:grpSpPr>
          <a:xfrm>
            <a:off x="1028697" y="3217788"/>
            <a:ext cx="5050491" cy="3950620"/>
            <a:chOff x="0" y="0"/>
            <a:chExt cx="1145014" cy="895659"/>
          </a:xfrm>
        </p:grpSpPr>
        <p:sp>
          <p:nvSpPr>
            <p:cNvPr id="3" name="Freeform 3"/>
            <p:cNvSpPr/>
            <p:nvPr/>
          </p:nvSpPr>
          <p:spPr>
            <a:xfrm>
              <a:off x="0" y="0"/>
              <a:ext cx="1145014" cy="895659"/>
            </a:xfrm>
            <a:custGeom>
              <a:avLst/>
              <a:gdLst/>
              <a:ahLst/>
              <a:cxnLst/>
              <a:rect l="l" t="t" r="r" b="b"/>
              <a:pathLst>
                <a:path w="1145014" h="895659">
                  <a:moveTo>
                    <a:pt x="984994" y="0"/>
                  </a:moveTo>
                  <a:lnTo>
                    <a:pt x="160020" y="0"/>
                  </a:lnTo>
                  <a:lnTo>
                    <a:pt x="0" y="160020"/>
                  </a:lnTo>
                  <a:lnTo>
                    <a:pt x="0" y="735639"/>
                  </a:lnTo>
                  <a:lnTo>
                    <a:pt x="160020" y="895659"/>
                  </a:lnTo>
                  <a:lnTo>
                    <a:pt x="984994" y="895659"/>
                  </a:lnTo>
                  <a:lnTo>
                    <a:pt x="1145014" y="735639"/>
                  </a:lnTo>
                  <a:lnTo>
                    <a:pt x="1145014" y="160020"/>
                  </a:lnTo>
                  <a:lnTo>
                    <a:pt x="984994" y="0"/>
                  </a:lnTo>
                  <a:close/>
                </a:path>
              </a:pathLst>
            </a:custGeom>
            <a:solidFill>
              <a:srgbClr val="F6956A"/>
            </a:solidFill>
          </p:spPr>
          <p:txBody>
            <a:bodyPr/>
            <a:lstStyle/>
            <a:p>
              <a:endParaRPr lang="en-CZ"/>
            </a:p>
          </p:txBody>
        </p:sp>
        <p:sp>
          <p:nvSpPr>
            <p:cNvPr id="4" name="TextBox 4"/>
            <p:cNvSpPr txBox="1"/>
            <p:nvPr/>
          </p:nvSpPr>
          <p:spPr>
            <a:xfrm>
              <a:off x="63500" y="34925"/>
              <a:ext cx="1018014" cy="797234"/>
            </a:xfrm>
            <a:prstGeom prst="rect">
              <a:avLst/>
            </a:prstGeom>
          </p:spPr>
          <p:txBody>
            <a:bodyPr lIns="50800" tIns="50800" rIns="50800" bIns="50800" rtlCol="0" anchor="ctr"/>
            <a:lstStyle/>
            <a:p>
              <a:pPr>
                <a:lnSpc>
                  <a:spcPts val="2600"/>
                </a:lnSpc>
              </a:pPr>
              <a:r>
                <a:rPr lang="en-US" sz="2000">
                  <a:solidFill>
                    <a:srgbClr val="000000"/>
                  </a:solidFill>
                  <a:latin typeface="DM Sans"/>
                </a:rPr>
                <a:t>Mental models</a:t>
              </a:r>
            </a:p>
          </p:txBody>
        </p:sp>
      </p:grpSp>
      <p:grpSp>
        <p:nvGrpSpPr>
          <p:cNvPr id="5" name="Group 5"/>
          <p:cNvGrpSpPr/>
          <p:nvPr/>
        </p:nvGrpSpPr>
        <p:grpSpPr>
          <a:xfrm>
            <a:off x="4659995" y="3217788"/>
            <a:ext cx="5137783" cy="3960145"/>
            <a:chOff x="0" y="0"/>
            <a:chExt cx="1164804" cy="897818"/>
          </a:xfrm>
        </p:grpSpPr>
        <p:sp>
          <p:nvSpPr>
            <p:cNvPr id="6" name="Freeform 6"/>
            <p:cNvSpPr/>
            <p:nvPr/>
          </p:nvSpPr>
          <p:spPr>
            <a:xfrm>
              <a:off x="0" y="0"/>
              <a:ext cx="1164804" cy="897818"/>
            </a:xfrm>
            <a:custGeom>
              <a:avLst/>
              <a:gdLst/>
              <a:ahLst/>
              <a:cxnLst/>
              <a:rect l="l" t="t" r="r" b="b"/>
              <a:pathLst>
                <a:path w="1164804" h="897818">
                  <a:moveTo>
                    <a:pt x="1004784" y="0"/>
                  </a:moveTo>
                  <a:lnTo>
                    <a:pt x="160020" y="0"/>
                  </a:lnTo>
                  <a:lnTo>
                    <a:pt x="0" y="160020"/>
                  </a:lnTo>
                  <a:lnTo>
                    <a:pt x="0" y="737798"/>
                  </a:lnTo>
                  <a:lnTo>
                    <a:pt x="160020" y="897818"/>
                  </a:lnTo>
                  <a:lnTo>
                    <a:pt x="1004784" y="897818"/>
                  </a:lnTo>
                  <a:lnTo>
                    <a:pt x="1164804" y="737798"/>
                  </a:lnTo>
                  <a:lnTo>
                    <a:pt x="1164804" y="160020"/>
                  </a:lnTo>
                  <a:lnTo>
                    <a:pt x="1004784" y="0"/>
                  </a:lnTo>
                  <a:close/>
                </a:path>
              </a:pathLst>
            </a:custGeom>
            <a:solidFill>
              <a:srgbClr val="E0D2EF"/>
            </a:solidFill>
          </p:spPr>
          <p:txBody>
            <a:bodyPr/>
            <a:lstStyle/>
            <a:p>
              <a:endParaRPr lang="en-CZ"/>
            </a:p>
          </p:txBody>
        </p:sp>
        <p:sp>
          <p:nvSpPr>
            <p:cNvPr id="7" name="TextBox 7"/>
            <p:cNvSpPr txBox="1"/>
            <p:nvPr/>
          </p:nvSpPr>
          <p:spPr>
            <a:xfrm>
              <a:off x="63500" y="44450"/>
              <a:ext cx="1037804" cy="789868"/>
            </a:xfrm>
            <a:prstGeom prst="rect">
              <a:avLst/>
            </a:prstGeom>
          </p:spPr>
          <p:txBody>
            <a:bodyPr lIns="50800" tIns="50800" rIns="50800" bIns="50800" rtlCol="0" anchor="ctr"/>
            <a:lstStyle/>
            <a:p>
              <a:pPr algn="r">
                <a:lnSpc>
                  <a:spcPts val="2340"/>
                </a:lnSpc>
              </a:pPr>
              <a:r>
                <a:rPr lang="en-US" sz="1800">
                  <a:solidFill>
                    <a:srgbClr val="000000"/>
                  </a:solidFill>
                  <a:latin typeface="DM Sans"/>
                </a:rPr>
                <a:t>Sociocultural </a:t>
              </a:r>
            </a:p>
            <a:p>
              <a:pPr algn="r">
                <a:lnSpc>
                  <a:spcPts val="2340"/>
                </a:lnSpc>
              </a:pPr>
              <a:r>
                <a:rPr lang="en-US" sz="1800">
                  <a:solidFill>
                    <a:srgbClr val="000000"/>
                  </a:solidFill>
                  <a:latin typeface="DM Sans"/>
                </a:rPr>
                <a:t>knowledge</a:t>
              </a:r>
            </a:p>
          </p:txBody>
        </p:sp>
      </p:grpSp>
      <p:grpSp>
        <p:nvGrpSpPr>
          <p:cNvPr id="8" name="Group 8"/>
          <p:cNvGrpSpPr/>
          <p:nvPr/>
        </p:nvGrpSpPr>
        <p:grpSpPr>
          <a:xfrm>
            <a:off x="3532692" y="3213025"/>
            <a:ext cx="3696195" cy="3960145"/>
            <a:chOff x="0" y="0"/>
            <a:chExt cx="812800" cy="870843"/>
          </a:xfrm>
        </p:grpSpPr>
        <p:sp>
          <p:nvSpPr>
            <p:cNvPr id="9" name="Freeform 9"/>
            <p:cNvSpPr/>
            <p:nvPr/>
          </p:nvSpPr>
          <p:spPr>
            <a:xfrm>
              <a:off x="0" y="0"/>
              <a:ext cx="812800" cy="870843"/>
            </a:xfrm>
            <a:custGeom>
              <a:avLst/>
              <a:gdLst/>
              <a:ahLst/>
              <a:cxnLst/>
              <a:rect l="l" t="t" r="r" b="b"/>
              <a:pathLst>
                <a:path w="812800" h="870843">
                  <a:moveTo>
                    <a:pt x="574675" y="0"/>
                  </a:moveTo>
                  <a:lnTo>
                    <a:pt x="812800" y="238125"/>
                  </a:lnTo>
                  <a:lnTo>
                    <a:pt x="812800" y="632718"/>
                  </a:lnTo>
                  <a:lnTo>
                    <a:pt x="574675" y="870843"/>
                  </a:lnTo>
                  <a:lnTo>
                    <a:pt x="238125" y="870843"/>
                  </a:lnTo>
                  <a:lnTo>
                    <a:pt x="0" y="632718"/>
                  </a:lnTo>
                  <a:lnTo>
                    <a:pt x="0" y="238125"/>
                  </a:lnTo>
                  <a:lnTo>
                    <a:pt x="238125" y="0"/>
                  </a:lnTo>
                  <a:lnTo>
                    <a:pt x="574675" y="0"/>
                  </a:lnTo>
                  <a:close/>
                </a:path>
              </a:pathLst>
            </a:custGeom>
            <a:solidFill>
              <a:srgbClr val="FEFBF5"/>
            </a:solidFill>
          </p:spPr>
          <p:txBody>
            <a:bodyPr/>
            <a:lstStyle/>
            <a:p>
              <a:endParaRPr lang="en-CZ"/>
            </a:p>
          </p:txBody>
        </p:sp>
        <p:sp>
          <p:nvSpPr>
            <p:cNvPr id="10" name="TextBox 10"/>
            <p:cNvSpPr txBox="1"/>
            <p:nvPr/>
          </p:nvSpPr>
          <p:spPr>
            <a:xfrm>
              <a:off x="63500" y="34925"/>
              <a:ext cx="685800" cy="772418"/>
            </a:xfrm>
            <a:prstGeom prst="rect">
              <a:avLst/>
            </a:prstGeom>
          </p:spPr>
          <p:txBody>
            <a:bodyPr lIns="50800" tIns="50800" rIns="50800" bIns="50800" rtlCol="0" anchor="ctr"/>
            <a:lstStyle/>
            <a:p>
              <a:pPr algn="ctr">
                <a:lnSpc>
                  <a:spcPts val="2600"/>
                </a:lnSpc>
              </a:pPr>
              <a:r>
                <a:rPr lang="en-US" sz="2000">
                  <a:solidFill>
                    <a:srgbClr val="000000"/>
                  </a:solidFill>
                  <a:latin typeface="DM Sans"/>
                </a:rPr>
                <a:t>Discourse</a:t>
              </a:r>
            </a:p>
            <a:p>
              <a:pPr algn="ctr">
                <a:lnSpc>
                  <a:spcPts val="2600"/>
                </a:lnSpc>
              </a:pPr>
              <a:r>
                <a:rPr lang="en-US" sz="2000">
                  <a:solidFill>
                    <a:srgbClr val="000000"/>
                  </a:solidFill>
                  <a:latin typeface="DM Sans"/>
                </a:rPr>
                <a:t>Cognition</a:t>
              </a:r>
            </a:p>
            <a:p>
              <a:pPr algn="ctr">
                <a:lnSpc>
                  <a:spcPts val="2600"/>
                </a:lnSpc>
              </a:pPr>
              <a:r>
                <a:rPr lang="en-US" sz="2000">
                  <a:solidFill>
                    <a:srgbClr val="000000"/>
                  </a:solidFill>
                  <a:latin typeface="DM Sans"/>
                </a:rPr>
                <a:t>Society</a:t>
              </a:r>
            </a:p>
          </p:txBody>
        </p:sp>
      </p:grpSp>
      <p:sp>
        <p:nvSpPr>
          <p:cNvPr id="11" name="TextBox 11"/>
          <p:cNvSpPr txBox="1"/>
          <p:nvPr/>
        </p:nvSpPr>
        <p:spPr>
          <a:xfrm>
            <a:off x="14022973" y="1497012"/>
            <a:ext cx="3236327" cy="406400"/>
          </a:xfrm>
          <a:prstGeom prst="rect">
            <a:avLst/>
          </a:prstGeom>
        </p:spPr>
        <p:txBody>
          <a:bodyPr lIns="0" tIns="0" rIns="0" bIns="0" rtlCol="0" anchor="t">
            <a:spAutoFit/>
          </a:bodyPr>
          <a:lstStyle/>
          <a:p>
            <a:pPr algn="r">
              <a:lnSpc>
                <a:spcPts val="3249"/>
              </a:lnSpc>
            </a:pPr>
            <a:r>
              <a:rPr lang="en-US" sz="2499" u="sng">
                <a:solidFill>
                  <a:srgbClr val="000000"/>
                </a:solidFill>
                <a:latin typeface="DM Sans"/>
              </a:rPr>
              <a:t>Back to Overview</a:t>
            </a:r>
          </a:p>
        </p:txBody>
      </p:sp>
      <p:sp>
        <p:nvSpPr>
          <p:cNvPr id="12" name="TextBox 12"/>
          <p:cNvSpPr txBox="1"/>
          <p:nvPr/>
        </p:nvSpPr>
        <p:spPr>
          <a:xfrm>
            <a:off x="1028700" y="457200"/>
            <a:ext cx="8115299" cy="2514600"/>
          </a:xfrm>
          <a:prstGeom prst="rect">
            <a:avLst/>
          </a:prstGeom>
        </p:spPr>
        <p:txBody>
          <a:bodyPr lIns="0" tIns="0" rIns="0" bIns="0" rtlCol="0" anchor="t">
            <a:spAutoFit/>
          </a:bodyPr>
          <a:lstStyle/>
          <a:p>
            <a:pPr>
              <a:lnSpc>
                <a:spcPts val="9960"/>
              </a:lnSpc>
              <a:spcBef>
                <a:spcPct val="0"/>
              </a:spcBef>
            </a:pPr>
            <a:r>
              <a:rPr lang="en-US" sz="8300">
                <a:solidFill>
                  <a:srgbClr val="000000"/>
                </a:solidFill>
                <a:latin typeface="DM Sans Bold"/>
              </a:rPr>
              <a:t>Socio-cognitive framework</a:t>
            </a:r>
          </a:p>
        </p:txBody>
      </p:sp>
      <p:sp>
        <p:nvSpPr>
          <p:cNvPr id="13" name="TextBox 13"/>
          <p:cNvSpPr txBox="1"/>
          <p:nvPr/>
        </p:nvSpPr>
        <p:spPr>
          <a:xfrm>
            <a:off x="11184072" y="2699770"/>
            <a:ext cx="5677804" cy="4939030"/>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000000"/>
                </a:solidFill>
                <a:latin typeface="DM Sans"/>
              </a:rPr>
              <a:t>Discourse is viewed as a form of social action that can either support or challenge power structures</a:t>
            </a:r>
          </a:p>
          <a:p>
            <a:pPr>
              <a:lnSpc>
                <a:spcPts val="3920"/>
              </a:lnSpc>
            </a:pPr>
            <a:endParaRPr lang="en-US" sz="2800">
              <a:solidFill>
                <a:srgbClr val="000000"/>
              </a:solidFill>
              <a:latin typeface="DM Sans"/>
            </a:endParaRPr>
          </a:p>
          <a:p>
            <a:pPr marL="604521" lvl="1" indent="-302261" algn="l">
              <a:lnSpc>
                <a:spcPts val="3920"/>
              </a:lnSpc>
              <a:buFont typeface="Arial"/>
              <a:buChar char="•"/>
            </a:pPr>
            <a:r>
              <a:rPr lang="en-US" sz="2800">
                <a:solidFill>
                  <a:srgbClr val="000000"/>
                </a:solidFill>
                <a:latin typeface="DM Sans"/>
              </a:rPr>
              <a:t>The sociocognitive model stresses the interplay between individual mental representations and societal conditions​​</a:t>
            </a:r>
          </a:p>
        </p:txBody>
      </p:sp>
      <p:sp>
        <p:nvSpPr>
          <p:cNvPr id="14" name="AutoShape 14"/>
          <p:cNvSpPr/>
          <p:nvPr/>
        </p:nvSpPr>
        <p:spPr>
          <a:xfrm rot="1008">
            <a:off x="1028698" y="8482094"/>
            <a:ext cx="16230601" cy="0"/>
          </a:xfrm>
          <a:prstGeom prst="line">
            <a:avLst/>
          </a:prstGeom>
          <a:ln w="9525" cap="flat">
            <a:solidFill>
              <a:srgbClr val="000000"/>
            </a:solidFill>
            <a:prstDash val="solid"/>
            <a:headEnd type="none" w="sm" len="sm"/>
            <a:tailEnd type="none" w="sm" len="sm"/>
          </a:ln>
        </p:spPr>
        <p:txBody>
          <a:bodyPr/>
          <a:lstStyle/>
          <a:p>
            <a:endParaRPr lang="en-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4155802" y="3390900"/>
            <a:ext cx="9976396" cy="874396"/>
          </a:xfrm>
          <a:prstGeom prst="rect">
            <a:avLst/>
          </a:prstGeom>
        </p:spPr>
        <p:txBody>
          <a:bodyPr lIns="0" tIns="0" rIns="0" bIns="0" rtlCol="0" anchor="t">
            <a:spAutoFit/>
          </a:bodyPr>
          <a:lstStyle/>
          <a:p>
            <a:pPr algn="ctr">
              <a:lnSpc>
                <a:spcPts val="7019"/>
              </a:lnSpc>
              <a:spcBef>
                <a:spcPct val="0"/>
              </a:spcBef>
            </a:pPr>
            <a:r>
              <a:rPr lang="en-US" sz="5399" dirty="0">
                <a:solidFill>
                  <a:srgbClr val="000000"/>
                </a:solidFill>
                <a:latin typeface="DM Sans Bold"/>
              </a:rPr>
              <a:t>Volunteer needed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2152296">
            <a:off x="10554543" y="-3785506"/>
            <a:ext cx="10173187" cy="10147754"/>
          </a:xfrm>
          <a:custGeom>
            <a:avLst/>
            <a:gdLst/>
            <a:ahLst/>
            <a:cxnLst/>
            <a:rect l="l" t="t" r="r" b="b"/>
            <a:pathLst>
              <a:path w="10173187" h="10147754">
                <a:moveTo>
                  <a:pt x="0" y="0"/>
                </a:moveTo>
                <a:lnTo>
                  <a:pt x="10173187" y="0"/>
                </a:lnTo>
                <a:lnTo>
                  <a:pt x="10173187" y="10147754"/>
                </a:lnTo>
                <a:lnTo>
                  <a:pt x="0" y="10147754"/>
                </a:lnTo>
                <a:lnTo>
                  <a:pt x="0" y="0"/>
                </a:lnTo>
                <a:close/>
              </a:path>
            </a:pathLst>
          </a:custGeom>
          <a:blipFill>
            <a:blip r:embed="rId2"/>
            <a:stretch>
              <a:fillRect/>
            </a:stretch>
          </a:blipFill>
        </p:spPr>
        <p:txBody>
          <a:bodyPr/>
          <a:lstStyle/>
          <a:p>
            <a:endParaRPr lang="en-CZ"/>
          </a:p>
        </p:txBody>
      </p:sp>
      <p:graphicFrame>
        <p:nvGraphicFramePr>
          <p:cNvPr id="3" name="Table 3"/>
          <p:cNvGraphicFramePr>
            <a:graphicFrameLocks noGrp="1"/>
          </p:cNvGraphicFramePr>
          <p:nvPr/>
        </p:nvGraphicFramePr>
        <p:xfrm>
          <a:off x="1028700" y="1619250"/>
          <a:ext cx="16957863" cy="8315402"/>
        </p:xfrm>
        <a:graphic>
          <a:graphicData uri="http://schemas.openxmlformats.org/drawingml/2006/table">
            <a:tbl>
              <a:tblPr/>
              <a:tblGrid>
                <a:gridCol w="4927006">
                  <a:extLst>
                    <a:ext uri="{9D8B030D-6E8A-4147-A177-3AD203B41FA5}">
                      <a16:colId xmlns:a16="http://schemas.microsoft.com/office/drawing/2014/main" val="20000"/>
                    </a:ext>
                  </a:extLst>
                </a:gridCol>
                <a:gridCol w="12030857">
                  <a:extLst>
                    <a:ext uri="{9D8B030D-6E8A-4147-A177-3AD203B41FA5}">
                      <a16:colId xmlns:a16="http://schemas.microsoft.com/office/drawing/2014/main" val="20001"/>
                    </a:ext>
                  </a:extLst>
                </a:gridCol>
              </a:tblGrid>
              <a:tr h="1247849">
                <a:tc>
                  <a:txBody>
                    <a:bodyPr/>
                    <a:lstStyle/>
                    <a:p>
                      <a:pPr algn="ctr">
                        <a:lnSpc>
                          <a:spcPts val="2800"/>
                        </a:lnSpc>
                        <a:defRPr/>
                      </a:pPr>
                      <a:r>
                        <a:rPr lang="en-US" sz="2000">
                          <a:solidFill>
                            <a:srgbClr val="000000"/>
                          </a:solidFill>
                          <a:latin typeface="DM Sans Bold"/>
                        </a:rPr>
                        <a:t>Lexical Choices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0D2EF"/>
                    </a:solidFill>
                  </a:tcPr>
                </a:tc>
                <a:tc>
                  <a:txBody>
                    <a:bodyPr/>
                    <a:lstStyle/>
                    <a:p>
                      <a:pPr marL="410211" lvl="1" indent="-205106" algn="l">
                        <a:lnSpc>
                          <a:spcPts val="2660"/>
                        </a:lnSpc>
                        <a:buFont typeface="Arial"/>
                        <a:buChar char="•"/>
                        <a:defRPr/>
                      </a:pPr>
                      <a:r>
                        <a:rPr lang="en-US" sz="1900">
                          <a:solidFill>
                            <a:srgbClr val="000000"/>
                          </a:solidFill>
                          <a:latin typeface="DM Sans"/>
                        </a:rPr>
                        <a:t>Lexical choices reflect the speaker's or writer's intentions, attitudes, and the level of formality, and they can influence the clarity, impact, and style of the discourse</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0"/>
                  </a:ext>
                </a:extLst>
              </a:tr>
              <a:tr h="1292021">
                <a:tc>
                  <a:txBody>
                    <a:bodyPr/>
                    <a:lstStyle/>
                    <a:p>
                      <a:pPr algn="ctr">
                        <a:lnSpc>
                          <a:spcPts val="2800"/>
                        </a:lnSpc>
                        <a:defRPr/>
                      </a:pPr>
                      <a:r>
                        <a:rPr lang="en-US" sz="2000">
                          <a:solidFill>
                            <a:srgbClr val="FEFBF5"/>
                          </a:solidFill>
                          <a:latin typeface="DM Sans Bold"/>
                        </a:rPr>
                        <a:t>Metaphors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6956A"/>
                    </a:solidFill>
                  </a:tcPr>
                </a:tc>
                <a:tc>
                  <a:txBody>
                    <a:bodyPr/>
                    <a:lstStyle/>
                    <a:p>
                      <a:pPr marL="431801" lvl="1" indent="-215900" algn="l">
                        <a:lnSpc>
                          <a:spcPts val="2800"/>
                        </a:lnSpc>
                        <a:buFont typeface="Arial"/>
                        <a:buChar char="•"/>
                        <a:defRPr/>
                      </a:pPr>
                      <a:r>
                        <a:rPr lang="en-US" sz="2000">
                          <a:solidFill>
                            <a:srgbClr val="000000"/>
                          </a:solidFill>
                          <a:latin typeface="DM Sans"/>
                        </a:rPr>
                        <a:t>Look for metaphors that simplify complex issues by comparing them to more familiar or simpler situations. These can reveal how speakers conceptualize topics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1"/>
                  </a:ext>
                </a:extLst>
              </a:tr>
              <a:tr h="1292021">
                <a:tc>
                  <a:txBody>
                    <a:bodyPr/>
                    <a:lstStyle/>
                    <a:p>
                      <a:pPr algn="ctr">
                        <a:lnSpc>
                          <a:spcPts val="2800"/>
                        </a:lnSpc>
                        <a:defRPr/>
                      </a:pPr>
                      <a:r>
                        <a:rPr lang="en-US" sz="2000">
                          <a:solidFill>
                            <a:srgbClr val="000000"/>
                          </a:solidFill>
                          <a:latin typeface="DM Sans Bold"/>
                        </a:rPr>
                        <a:t>Semantic moves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0D2EF"/>
                    </a:solidFill>
                  </a:tcPr>
                </a:tc>
                <a:tc>
                  <a:txBody>
                    <a:bodyPr/>
                    <a:lstStyle/>
                    <a:p>
                      <a:pPr marL="431801" lvl="1" indent="-215900" algn="l">
                        <a:lnSpc>
                          <a:spcPts val="2800"/>
                        </a:lnSpc>
                        <a:buFont typeface="Arial"/>
                        <a:buChar char="•"/>
                        <a:defRPr/>
                      </a:pPr>
                      <a:r>
                        <a:rPr lang="en-US" sz="2000">
                          <a:solidFill>
                            <a:srgbClr val="000000"/>
                          </a:solidFill>
                          <a:latin typeface="DM Sans"/>
                        </a:rPr>
                        <a:t>Words or phrases in language that are context-dependent and refer to personal, temporal, or spatial aspects directly related to the circumstances of the discourse</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2"/>
                  </a:ext>
                </a:extLst>
              </a:tr>
              <a:tr h="1380364">
                <a:tc>
                  <a:txBody>
                    <a:bodyPr/>
                    <a:lstStyle/>
                    <a:p>
                      <a:pPr algn="ctr">
                        <a:lnSpc>
                          <a:spcPts val="2800"/>
                        </a:lnSpc>
                        <a:defRPr/>
                      </a:pPr>
                      <a:r>
                        <a:rPr lang="en-US" sz="2000">
                          <a:solidFill>
                            <a:srgbClr val="FEFBF5"/>
                          </a:solidFill>
                          <a:latin typeface="DM Sans Bold"/>
                        </a:rPr>
                        <a:t>Deictics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6956A"/>
                    </a:solidFill>
                  </a:tcPr>
                </a:tc>
                <a:tc>
                  <a:txBody>
                    <a:bodyPr/>
                    <a:lstStyle/>
                    <a:p>
                      <a:pPr marL="474979" lvl="1" indent="-237490" algn="l">
                        <a:lnSpc>
                          <a:spcPts val="3079"/>
                        </a:lnSpc>
                        <a:buFont typeface="Arial"/>
                        <a:buChar char="•"/>
                        <a:defRPr/>
                      </a:pPr>
                      <a:r>
                        <a:rPr lang="en-US" sz="2199">
                          <a:solidFill>
                            <a:srgbClr val="000000"/>
                          </a:solidFill>
                          <a:latin typeface="DM Sans"/>
                        </a:rPr>
                        <a:t>Notice the use of pronouns like "we," "us," "them," which might delineate group identities and insider vs. outsider perspectives.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3"/>
                  </a:ext>
                </a:extLst>
              </a:tr>
              <a:tr h="927605">
                <a:tc>
                  <a:txBody>
                    <a:bodyPr/>
                    <a:lstStyle/>
                    <a:p>
                      <a:pPr algn="ctr">
                        <a:lnSpc>
                          <a:spcPts val="2800"/>
                        </a:lnSpc>
                        <a:defRPr/>
                      </a:pPr>
                      <a:r>
                        <a:rPr lang="en-US" sz="2000">
                          <a:solidFill>
                            <a:srgbClr val="000000"/>
                          </a:solidFill>
                          <a:latin typeface="DM Sans Bold"/>
                        </a:rPr>
                        <a:t>Specificity</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0D2EF"/>
                    </a:solidFill>
                  </a:tcPr>
                </a:tc>
                <a:tc>
                  <a:txBody>
                    <a:bodyPr/>
                    <a:lstStyle/>
                    <a:p>
                      <a:pPr marL="474979" lvl="1" indent="-237490" algn="l">
                        <a:lnSpc>
                          <a:spcPts val="3079"/>
                        </a:lnSpc>
                        <a:buFont typeface="Arial"/>
                        <a:buChar char="•"/>
                        <a:defRPr/>
                      </a:pPr>
                      <a:r>
                        <a:rPr lang="en-US" sz="2199">
                          <a:solidFill>
                            <a:srgbClr val="000000"/>
                          </a:solidFill>
                          <a:latin typeface="DM Sans"/>
                        </a:rPr>
                        <a:t>How much detail is given about certain topics?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4"/>
                  </a:ext>
                </a:extLst>
              </a:tr>
              <a:tr h="883521">
                <a:tc>
                  <a:txBody>
                    <a:bodyPr/>
                    <a:lstStyle/>
                    <a:p>
                      <a:pPr algn="ctr">
                        <a:lnSpc>
                          <a:spcPts val="2800"/>
                        </a:lnSpc>
                        <a:defRPr/>
                      </a:pPr>
                      <a:r>
                        <a:rPr lang="en-US" sz="2000">
                          <a:solidFill>
                            <a:srgbClr val="FEFBF5"/>
                          </a:solidFill>
                          <a:latin typeface="DM Sans Bold"/>
                        </a:rPr>
                        <a:t>Cultural and Social References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6956A"/>
                    </a:solidFill>
                  </a:tcPr>
                </a:tc>
                <a:tc>
                  <a:txBody>
                    <a:bodyPr/>
                    <a:lstStyle/>
                    <a:p>
                      <a:pPr marL="431801" lvl="1" indent="-215900" algn="l">
                        <a:lnSpc>
                          <a:spcPts val="2800"/>
                        </a:lnSpc>
                        <a:buFont typeface="Arial"/>
                        <a:buChar char="•"/>
                        <a:defRPr/>
                      </a:pPr>
                      <a:r>
                        <a:rPr lang="en-US" sz="2000">
                          <a:solidFill>
                            <a:srgbClr val="000000"/>
                          </a:solidFill>
                          <a:latin typeface="DM Sans"/>
                        </a:rPr>
                        <a:t>Look for references to cultural norms, social practices, historical events, or societal structures.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5"/>
                  </a:ext>
                </a:extLst>
              </a:tr>
              <a:tr h="1292021">
                <a:tc>
                  <a:txBody>
                    <a:bodyPr/>
                    <a:lstStyle/>
                    <a:p>
                      <a:pPr algn="ctr">
                        <a:lnSpc>
                          <a:spcPts val="2800"/>
                        </a:lnSpc>
                        <a:defRPr/>
                      </a:pPr>
                      <a:r>
                        <a:rPr lang="en-US" sz="2000">
                          <a:solidFill>
                            <a:srgbClr val="000000"/>
                          </a:solidFill>
                          <a:latin typeface="DM Sans Bold"/>
                        </a:rPr>
                        <a:t>Emphasis and Omission</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0D2EF"/>
                    </a:solidFill>
                  </a:tcPr>
                </a:tc>
                <a:tc>
                  <a:txBody>
                    <a:bodyPr/>
                    <a:lstStyle/>
                    <a:p>
                      <a:pPr marL="431801" lvl="1" indent="-215900" algn="l">
                        <a:lnSpc>
                          <a:spcPts val="2800"/>
                        </a:lnSpc>
                        <a:buFont typeface="Arial"/>
                        <a:buChar char="•"/>
                        <a:defRPr/>
                      </a:pPr>
                      <a:r>
                        <a:rPr lang="en-US" sz="2000">
                          <a:solidFill>
                            <a:srgbClr val="000000"/>
                          </a:solidFill>
                          <a:latin typeface="DM Sans"/>
                        </a:rPr>
                        <a:t>Note what is emphasized and what is omitted or marginalized in the discourse. This can indicate underlying priorities and ignored areas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6"/>
                  </a:ext>
                </a:extLst>
              </a:tr>
            </a:tbl>
          </a:graphicData>
        </a:graphic>
      </p:graphicFrame>
      <p:sp>
        <p:nvSpPr>
          <p:cNvPr id="4" name="TextBox 4"/>
          <p:cNvSpPr txBox="1"/>
          <p:nvPr/>
        </p:nvSpPr>
        <p:spPr>
          <a:xfrm>
            <a:off x="1028700" y="144462"/>
            <a:ext cx="10736050"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What to look for?</a:t>
            </a:r>
          </a:p>
        </p:txBody>
      </p:sp>
      <p:sp>
        <p:nvSpPr>
          <p:cNvPr id="5" name="TextBox 5"/>
          <p:cNvSpPr txBox="1"/>
          <p:nvPr/>
        </p:nvSpPr>
        <p:spPr>
          <a:xfrm>
            <a:off x="14022973" y="811212"/>
            <a:ext cx="3236327" cy="406400"/>
          </a:xfrm>
          <a:prstGeom prst="rect">
            <a:avLst/>
          </a:prstGeom>
        </p:spPr>
        <p:txBody>
          <a:bodyPr lIns="0" tIns="0" rIns="0" bIns="0" rtlCol="0" anchor="t">
            <a:spAutoFit/>
          </a:bodyPr>
          <a:lstStyle/>
          <a:p>
            <a:pPr algn="r">
              <a:lnSpc>
                <a:spcPts val="3249"/>
              </a:lnSpc>
            </a:pPr>
            <a:r>
              <a:rPr lang="en-US" sz="2499" u="sng">
                <a:solidFill>
                  <a:srgbClr val="000000"/>
                </a:solidFill>
                <a:latin typeface="DM Sans"/>
              </a:rPr>
              <a:t>Back to Overview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4155802" y="1576136"/>
            <a:ext cx="9976396" cy="874396"/>
          </a:xfrm>
          <a:prstGeom prst="rect">
            <a:avLst/>
          </a:prstGeom>
        </p:spPr>
        <p:txBody>
          <a:bodyPr lIns="0" tIns="0" rIns="0" bIns="0" rtlCol="0" anchor="t">
            <a:spAutoFit/>
          </a:bodyPr>
          <a:lstStyle/>
          <a:p>
            <a:pPr algn="ctr">
              <a:lnSpc>
                <a:spcPts val="7019"/>
              </a:lnSpc>
              <a:spcBef>
                <a:spcPct val="0"/>
              </a:spcBef>
            </a:pPr>
            <a:r>
              <a:rPr lang="en-US" sz="5399">
                <a:solidFill>
                  <a:srgbClr val="000000"/>
                </a:solidFill>
                <a:latin typeface="DM Sans Bold"/>
              </a:rPr>
              <a:t>So what do we really look for? </a:t>
            </a:r>
          </a:p>
        </p:txBody>
      </p:sp>
      <p:sp>
        <p:nvSpPr>
          <p:cNvPr id="3" name="TextBox 3"/>
          <p:cNvSpPr txBox="1"/>
          <p:nvPr/>
        </p:nvSpPr>
        <p:spPr>
          <a:xfrm>
            <a:off x="4155802" y="4138462"/>
            <a:ext cx="9976396" cy="644526"/>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DM Sans Bold"/>
              </a:rPr>
              <a:t>Ideology</a:t>
            </a:r>
          </a:p>
        </p:txBody>
      </p:sp>
    </p:spTree>
    <p:extLst>
      <p:ext uri="{BB962C8B-B14F-4D97-AF65-F5344CB8AC3E}">
        <p14:creationId xmlns:p14="http://schemas.microsoft.com/office/powerpoint/2010/main" val="3808463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1270559" y="-3540568"/>
            <a:ext cx="8291788" cy="8229600"/>
          </a:xfrm>
          <a:custGeom>
            <a:avLst/>
            <a:gdLst/>
            <a:ahLst/>
            <a:cxnLst/>
            <a:rect l="l" t="t" r="r" b="b"/>
            <a:pathLst>
              <a:path w="8291788" h="8229600">
                <a:moveTo>
                  <a:pt x="0" y="0"/>
                </a:moveTo>
                <a:lnTo>
                  <a:pt x="8291789" y="0"/>
                </a:lnTo>
                <a:lnTo>
                  <a:pt x="8291789" y="8229600"/>
                </a:lnTo>
                <a:lnTo>
                  <a:pt x="0" y="8229600"/>
                </a:lnTo>
                <a:lnTo>
                  <a:pt x="0" y="0"/>
                </a:lnTo>
                <a:close/>
              </a:path>
            </a:pathLst>
          </a:custGeom>
          <a:blipFill>
            <a:blip r:embed="rId2"/>
            <a:stretch>
              <a:fillRect/>
            </a:stretch>
          </a:blipFill>
        </p:spPr>
        <p:txBody>
          <a:bodyPr/>
          <a:lstStyle/>
          <a:p>
            <a:endParaRPr lang="en-CZ"/>
          </a:p>
        </p:txBody>
      </p:sp>
      <p:sp>
        <p:nvSpPr>
          <p:cNvPr id="3" name="TextBox 3"/>
          <p:cNvSpPr txBox="1"/>
          <p:nvPr/>
        </p:nvSpPr>
        <p:spPr>
          <a:xfrm>
            <a:off x="1409573" y="1459966"/>
            <a:ext cx="6024896" cy="1381125"/>
          </a:xfrm>
          <a:prstGeom prst="rect">
            <a:avLst/>
          </a:prstGeom>
        </p:spPr>
        <p:txBody>
          <a:bodyPr lIns="0" tIns="0" rIns="0" bIns="0" rtlCol="0" anchor="t">
            <a:spAutoFit/>
          </a:bodyPr>
          <a:lstStyle/>
          <a:p>
            <a:pPr marL="0" lvl="0" indent="0" algn="l">
              <a:lnSpc>
                <a:spcPts val="10800"/>
              </a:lnSpc>
              <a:spcBef>
                <a:spcPct val="0"/>
              </a:spcBef>
            </a:pPr>
            <a:r>
              <a:rPr lang="en-US" sz="9000">
                <a:solidFill>
                  <a:srgbClr val="000000"/>
                </a:solidFill>
                <a:latin typeface="DM Sans Bold"/>
              </a:rPr>
              <a:t>Overview</a:t>
            </a:r>
          </a:p>
        </p:txBody>
      </p:sp>
      <p:sp>
        <p:nvSpPr>
          <p:cNvPr id="4" name="TextBox 4"/>
          <p:cNvSpPr txBox="1"/>
          <p:nvPr/>
        </p:nvSpPr>
        <p:spPr>
          <a:xfrm>
            <a:off x="1409573" y="4441382"/>
            <a:ext cx="6024896" cy="523875"/>
          </a:xfrm>
          <a:prstGeom prst="rect">
            <a:avLst/>
          </a:prstGeom>
        </p:spPr>
        <p:txBody>
          <a:bodyPr lIns="0" tIns="0" rIns="0" bIns="0" rtlCol="0" anchor="t">
            <a:spAutoFit/>
          </a:bodyPr>
          <a:lstStyle/>
          <a:p>
            <a:pPr marL="647700" lvl="1" indent="-323850">
              <a:lnSpc>
                <a:spcPts val="4200"/>
              </a:lnSpc>
              <a:buFont typeface="Arial"/>
              <a:buChar char="•"/>
            </a:pPr>
            <a:r>
              <a:rPr lang="en-US" sz="3000" u="none">
                <a:solidFill>
                  <a:srgbClr val="000000"/>
                </a:solidFill>
                <a:latin typeface="DM Sans"/>
              </a:rPr>
              <a:t>Introduction</a:t>
            </a:r>
          </a:p>
        </p:txBody>
      </p:sp>
      <p:sp>
        <p:nvSpPr>
          <p:cNvPr id="5" name="TextBox 5"/>
          <p:cNvSpPr txBox="1"/>
          <p:nvPr/>
        </p:nvSpPr>
        <p:spPr>
          <a:xfrm>
            <a:off x="1409573" y="5131049"/>
            <a:ext cx="6024896" cy="5238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a:rPr>
              <a:t>Basic concepts </a:t>
            </a:r>
          </a:p>
        </p:txBody>
      </p:sp>
      <p:sp>
        <p:nvSpPr>
          <p:cNvPr id="6" name="TextBox 6"/>
          <p:cNvSpPr txBox="1"/>
          <p:nvPr/>
        </p:nvSpPr>
        <p:spPr>
          <a:xfrm>
            <a:off x="1409573" y="5820716"/>
            <a:ext cx="6024896" cy="5238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a:rPr>
              <a:t>Examples</a:t>
            </a:r>
          </a:p>
        </p:txBody>
      </p:sp>
      <p:sp>
        <p:nvSpPr>
          <p:cNvPr id="7" name="TextBox 7"/>
          <p:cNvSpPr txBox="1"/>
          <p:nvPr/>
        </p:nvSpPr>
        <p:spPr>
          <a:xfrm>
            <a:off x="1409573" y="6510383"/>
            <a:ext cx="6024896" cy="5238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a:rPr>
              <a:t>Critical Discourse Analysis</a:t>
            </a:r>
          </a:p>
        </p:txBody>
      </p:sp>
      <p:sp>
        <p:nvSpPr>
          <p:cNvPr id="8" name="TextBox 8"/>
          <p:cNvSpPr txBox="1"/>
          <p:nvPr/>
        </p:nvSpPr>
        <p:spPr>
          <a:xfrm>
            <a:off x="1409573" y="7200050"/>
            <a:ext cx="6024896" cy="5238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a:rPr>
              <a:t>Socio-cognitive framework</a:t>
            </a:r>
          </a:p>
        </p:txBody>
      </p:sp>
      <p:sp>
        <p:nvSpPr>
          <p:cNvPr id="9" name="TextBox 9"/>
          <p:cNvSpPr txBox="1"/>
          <p:nvPr/>
        </p:nvSpPr>
        <p:spPr>
          <a:xfrm>
            <a:off x="8258111" y="5131049"/>
            <a:ext cx="6024896" cy="5238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a:rPr>
              <a:t>Examples</a:t>
            </a:r>
          </a:p>
        </p:txBody>
      </p:sp>
      <p:sp>
        <p:nvSpPr>
          <p:cNvPr id="10" name="TextBox 10"/>
          <p:cNvSpPr txBox="1"/>
          <p:nvPr/>
        </p:nvSpPr>
        <p:spPr>
          <a:xfrm>
            <a:off x="8258111" y="4441382"/>
            <a:ext cx="6861760" cy="5238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a:rPr>
              <a:t>Discourse-Historical Approach</a:t>
            </a:r>
          </a:p>
        </p:txBody>
      </p:sp>
      <p:sp>
        <p:nvSpPr>
          <p:cNvPr id="11" name="TextBox 11"/>
          <p:cNvSpPr txBox="1"/>
          <p:nvPr/>
        </p:nvSpPr>
        <p:spPr>
          <a:xfrm>
            <a:off x="8258111" y="5820753"/>
            <a:ext cx="7574152" cy="523838"/>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a:rPr>
              <a:t>Q&amp;A</a:t>
            </a:r>
          </a:p>
        </p:txBody>
      </p:sp>
      <p:sp>
        <p:nvSpPr>
          <p:cNvPr id="12" name="AutoShape 12"/>
          <p:cNvSpPr/>
          <p:nvPr/>
        </p:nvSpPr>
        <p:spPr>
          <a:xfrm>
            <a:off x="1409573" y="3629073"/>
            <a:ext cx="15115652" cy="0"/>
          </a:xfrm>
          <a:prstGeom prst="line">
            <a:avLst/>
          </a:prstGeom>
          <a:ln w="9525" cap="flat">
            <a:solidFill>
              <a:srgbClr val="000000"/>
            </a:solidFill>
            <a:prstDash val="solid"/>
            <a:headEnd type="none" w="sm" len="sm"/>
            <a:tailEnd type="none" w="sm" len="sm"/>
          </a:ln>
        </p:spPr>
        <p:txBody>
          <a:bodyPr/>
          <a:lstStyle/>
          <a:p>
            <a:endParaRPr lang="en-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grpSp>
        <p:nvGrpSpPr>
          <p:cNvPr id="5" name="Group 5"/>
          <p:cNvGrpSpPr/>
          <p:nvPr/>
        </p:nvGrpSpPr>
        <p:grpSpPr>
          <a:xfrm>
            <a:off x="7835864" y="4821563"/>
            <a:ext cx="9423436" cy="3340363"/>
            <a:chOff x="0" y="0"/>
            <a:chExt cx="12564581" cy="4453817"/>
          </a:xfrm>
        </p:grpSpPr>
        <p:sp>
          <p:nvSpPr>
            <p:cNvPr id="6" name="TextBox 6"/>
            <p:cNvSpPr txBox="1"/>
            <p:nvPr/>
          </p:nvSpPr>
          <p:spPr>
            <a:xfrm>
              <a:off x="0" y="-9525"/>
              <a:ext cx="12564581" cy="619125"/>
            </a:xfrm>
            <a:prstGeom prst="rect">
              <a:avLst/>
            </a:prstGeom>
          </p:spPr>
          <p:txBody>
            <a:bodyPr lIns="0" tIns="0" rIns="0" bIns="0" rtlCol="0" anchor="t">
              <a:spAutoFit/>
            </a:bodyPr>
            <a:lstStyle/>
            <a:p>
              <a:pPr marL="0" lvl="0" indent="0" algn="l">
                <a:lnSpc>
                  <a:spcPts val="3600"/>
                </a:lnSpc>
                <a:spcBef>
                  <a:spcPct val="0"/>
                </a:spcBef>
              </a:pPr>
              <a:r>
                <a:rPr lang="en-US" sz="3000">
                  <a:solidFill>
                    <a:srgbClr val="000000"/>
                  </a:solidFill>
                  <a:latin typeface="DM Sans Bold"/>
                </a:rPr>
                <a:t>Distinction Between Memory Types</a:t>
              </a:r>
            </a:p>
          </p:txBody>
        </p:sp>
        <p:sp>
          <p:nvSpPr>
            <p:cNvPr id="7" name="TextBox 7"/>
            <p:cNvSpPr txBox="1"/>
            <p:nvPr/>
          </p:nvSpPr>
          <p:spPr>
            <a:xfrm>
              <a:off x="0" y="985659"/>
              <a:ext cx="12564581" cy="3468158"/>
            </a:xfrm>
            <a:prstGeom prst="rect">
              <a:avLst/>
            </a:prstGeom>
          </p:spPr>
          <p:txBody>
            <a:bodyPr lIns="0" tIns="0" rIns="0" bIns="0" rtlCol="0" anchor="t">
              <a:spAutoFit/>
            </a:bodyPr>
            <a:lstStyle/>
            <a:p>
              <a:pPr algn="l">
                <a:lnSpc>
                  <a:spcPts val="3499"/>
                </a:lnSpc>
              </a:pPr>
              <a:r>
                <a:rPr lang="en-US" sz="2499">
                  <a:solidFill>
                    <a:srgbClr val="000000"/>
                  </a:solidFill>
                  <a:latin typeface="DM Sans"/>
                </a:rPr>
                <a:t>Ideologies interact with different types of memory, including episodic memory (personal experiences) and semantic memory (general knowledge), to influence both personal identity and group dynamics. Ideologies are primarily associated with long-term memory, influencing lasting beliefs and attitudes that underpin social interactions.</a:t>
              </a:r>
            </a:p>
          </p:txBody>
        </p:sp>
      </p:grpSp>
      <p:grpSp>
        <p:nvGrpSpPr>
          <p:cNvPr id="8" name="Group 8"/>
          <p:cNvGrpSpPr/>
          <p:nvPr/>
        </p:nvGrpSpPr>
        <p:grpSpPr>
          <a:xfrm>
            <a:off x="7835864" y="1348117"/>
            <a:ext cx="9423436" cy="2902213"/>
            <a:chOff x="0" y="0"/>
            <a:chExt cx="12564581" cy="3869617"/>
          </a:xfrm>
        </p:grpSpPr>
        <p:sp>
          <p:nvSpPr>
            <p:cNvPr id="9" name="TextBox 9"/>
            <p:cNvSpPr txBox="1"/>
            <p:nvPr/>
          </p:nvSpPr>
          <p:spPr>
            <a:xfrm>
              <a:off x="0" y="-9525"/>
              <a:ext cx="12564581" cy="619125"/>
            </a:xfrm>
            <a:prstGeom prst="rect">
              <a:avLst/>
            </a:prstGeom>
          </p:spPr>
          <p:txBody>
            <a:bodyPr lIns="0" tIns="0" rIns="0" bIns="0" rtlCol="0" anchor="t">
              <a:spAutoFit/>
            </a:bodyPr>
            <a:lstStyle/>
            <a:p>
              <a:pPr marL="0" lvl="0" indent="0" algn="l">
                <a:lnSpc>
                  <a:spcPts val="3600"/>
                </a:lnSpc>
                <a:spcBef>
                  <a:spcPct val="0"/>
                </a:spcBef>
              </a:pPr>
              <a:r>
                <a:rPr lang="en-US" sz="3000">
                  <a:solidFill>
                    <a:srgbClr val="000000"/>
                  </a:solidFill>
                  <a:latin typeface="DM Sans Bold"/>
                </a:rPr>
                <a:t>Social Cognition and Ideology</a:t>
              </a:r>
            </a:p>
          </p:txBody>
        </p:sp>
        <p:sp>
          <p:nvSpPr>
            <p:cNvPr id="10" name="TextBox 10"/>
            <p:cNvSpPr txBox="1"/>
            <p:nvPr/>
          </p:nvSpPr>
          <p:spPr>
            <a:xfrm>
              <a:off x="0" y="985659"/>
              <a:ext cx="12564581" cy="2883958"/>
            </a:xfrm>
            <a:prstGeom prst="rect">
              <a:avLst/>
            </a:prstGeom>
          </p:spPr>
          <p:txBody>
            <a:bodyPr lIns="0" tIns="0" rIns="0" bIns="0" rtlCol="0" anchor="t">
              <a:spAutoFit/>
            </a:bodyPr>
            <a:lstStyle/>
            <a:p>
              <a:pPr algn="l">
                <a:lnSpc>
                  <a:spcPts val="3499"/>
                </a:lnSpc>
              </a:pPr>
              <a:r>
                <a:rPr lang="en-US" sz="2499">
                  <a:solidFill>
                    <a:srgbClr val="000000"/>
                  </a:solidFill>
                  <a:latin typeface="DM Sans"/>
                </a:rPr>
                <a:t>Ideologies are defined as systems of social cognition that consist of socially shared beliefs fundamental to group identities and interactions. These ideologies influence both the micro (individual) and macro (societal) interactions and structures.</a:t>
              </a:r>
            </a:p>
          </p:txBody>
        </p:sp>
      </p:grpSp>
      <p:sp>
        <p:nvSpPr>
          <p:cNvPr id="11" name="TextBox 11"/>
          <p:cNvSpPr txBox="1"/>
          <p:nvPr/>
        </p:nvSpPr>
        <p:spPr>
          <a:xfrm>
            <a:off x="1235267" y="1936161"/>
            <a:ext cx="4508438" cy="2600325"/>
          </a:xfrm>
          <a:prstGeom prst="rect">
            <a:avLst/>
          </a:prstGeom>
        </p:spPr>
        <p:txBody>
          <a:bodyPr lIns="0" tIns="0" rIns="0" bIns="0" rtlCol="0" anchor="t">
            <a:spAutoFit/>
          </a:bodyPr>
          <a:lstStyle/>
          <a:p>
            <a:pPr>
              <a:lnSpc>
                <a:spcPts val="6840"/>
              </a:lnSpc>
              <a:spcBef>
                <a:spcPct val="0"/>
              </a:spcBef>
            </a:pPr>
            <a:r>
              <a:rPr lang="en-US" sz="5700">
                <a:solidFill>
                  <a:srgbClr val="000000"/>
                </a:solidFill>
                <a:latin typeface="DM Sans Bold"/>
              </a:rPr>
              <a:t>Cognition Discourse Society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grpSp>
        <p:nvGrpSpPr>
          <p:cNvPr id="5" name="Group 5"/>
          <p:cNvGrpSpPr/>
          <p:nvPr/>
        </p:nvGrpSpPr>
        <p:grpSpPr>
          <a:xfrm>
            <a:off x="7835864" y="5459960"/>
            <a:ext cx="9423436" cy="2902213"/>
            <a:chOff x="0" y="0"/>
            <a:chExt cx="12564581" cy="3869617"/>
          </a:xfrm>
        </p:grpSpPr>
        <p:sp>
          <p:nvSpPr>
            <p:cNvPr id="6" name="TextBox 6"/>
            <p:cNvSpPr txBox="1"/>
            <p:nvPr/>
          </p:nvSpPr>
          <p:spPr>
            <a:xfrm>
              <a:off x="0" y="-9525"/>
              <a:ext cx="12564581" cy="619125"/>
            </a:xfrm>
            <a:prstGeom prst="rect">
              <a:avLst/>
            </a:prstGeom>
          </p:spPr>
          <p:txBody>
            <a:bodyPr lIns="0" tIns="0" rIns="0" bIns="0" rtlCol="0" anchor="t">
              <a:spAutoFit/>
            </a:bodyPr>
            <a:lstStyle/>
            <a:p>
              <a:pPr marL="0" lvl="0" indent="0" algn="l">
                <a:lnSpc>
                  <a:spcPts val="3600"/>
                </a:lnSpc>
                <a:spcBef>
                  <a:spcPct val="0"/>
                </a:spcBef>
              </a:pPr>
              <a:r>
                <a:rPr lang="en-US" sz="3000">
                  <a:solidFill>
                    <a:srgbClr val="000000"/>
                  </a:solidFill>
                  <a:latin typeface="DM Sans Bold"/>
                </a:rPr>
                <a:t>Social and Institutional Influence</a:t>
              </a:r>
            </a:p>
          </p:txBody>
        </p:sp>
        <p:sp>
          <p:nvSpPr>
            <p:cNvPr id="7" name="TextBox 7"/>
            <p:cNvSpPr txBox="1"/>
            <p:nvPr/>
          </p:nvSpPr>
          <p:spPr>
            <a:xfrm>
              <a:off x="0" y="985659"/>
              <a:ext cx="12564581" cy="2883958"/>
            </a:xfrm>
            <a:prstGeom prst="rect">
              <a:avLst/>
            </a:prstGeom>
          </p:spPr>
          <p:txBody>
            <a:bodyPr lIns="0" tIns="0" rIns="0" bIns="0" rtlCol="0" anchor="t">
              <a:spAutoFit/>
            </a:bodyPr>
            <a:lstStyle/>
            <a:p>
              <a:pPr algn="l">
                <a:lnSpc>
                  <a:spcPts val="3499"/>
                </a:lnSpc>
              </a:pPr>
              <a:r>
                <a:rPr lang="en-US" sz="2499">
                  <a:solidFill>
                    <a:srgbClr val="000000"/>
                  </a:solidFill>
                  <a:latin typeface="DM Sans"/>
                </a:rPr>
                <a:t>Transmission and Reinforcement: Institutions like education and media play critical roles in disseminating and reinforcing ideologies, shaping public discourse and individual belief systems.</a:t>
              </a:r>
            </a:p>
            <a:p>
              <a:pPr algn="l">
                <a:lnSpc>
                  <a:spcPts val="3499"/>
                </a:lnSpc>
              </a:pPr>
              <a:endParaRPr lang="en-US" sz="2499">
                <a:solidFill>
                  <a:srgbClr val="000000"/>
                </a:solidFill>
                <a:latin typeface="DM Sans"/>
              </a:endParaRPr>
            </a:p>
          </p:txBody>
        </p:sp>
      </p:grpSp>
      <p:grpSp>
        <p:nvGrpSpPr>
          <p:cNvPr id="8" name="Group 8"/>
          <p:cNvGrpSpPr/>
          <p:nvPr/>
        </p:nvGrpSpPr>
        <p:grpSpPr>
          <a:xfrm>
            <a:off x="7835864" y="1348117"/>
            <a:ext cx="9423436" cy="4654813"/>
            <a:chOff x="0" y="0"/>
            <a:chExt cx="12564581" cy="6206417"/>
          </a:xfrm>
        </p:grpSpPr>
        <p:sp>
          <p:nvSpPr>
            <p:cNvPr id="9" name="TextBox 9"/>
            <p:cNvSpPr txBox="1"/>
            <p:nvPr/>
          </p:nvSpPr>
          <p:spPr>
            <a:xfrm>
              <a:off x="0" y="-9525"/>
              <a:ext cx="12564581" cy="619125"/>
            </a:xfrm>
            <a:prstGeom prst="rect">
              <a:avLst/>
            </a:prstGeom>
          </p:spPr>
          <p:txBody>
            <a:bodyPr lIns="0" tIns="0" rIns="0" bIns="0" rtlCol="0" anchor="t">
              <a:spAutoFit/>
            </a:bodyPr>
            <a:lstStyle/>
            <a:p>
              <a:pPr algn="l">
                <a:lnSpc>
                  <a:spcPts val="3600"/>
                </a:lnSpc>
                <a:spcBef>
                  <a:spcPct val="0"/>
                </a:spcBef>
              </a:pPr>
              <a:r>
                <a:rPr lang="en-US" sz="3000">
                  <a:solidFill>
                    <a:srgbClr val="000000"/>
                  </a:solidFill>
                  <a:latin typeface="DM Sans Bold"/>
                </a:rPr>
                <a:t>Types of Beliefs</a:t>
              </a:r>
            </a:p>
          </p:txBody>
        </p:sp>
        <p:sp>
          <p:nvSpPr>
            <p:cNvPr id="10" name="TextBox 10"/>
            <p:cNvSpPr txBox="1"/>
            <p:nvPr/>
          </p:nvSpPr>
          <p:spPr>
            <a:xfrm>
              <a:off x="0" y="985659"/>
              <a:ext cx="12564581" cy="5220758"/>
            </a:xfrm>
            <a:prstGeom prst="rect">
              <a:avLst/>
            </a:prstGeom>
          </p:spPr>
          <p:txBody>
            <a:bodyPr lIns="0" tIns="0" rIns="0" bIns="0" rtlCol="0" anchor="t">
              <a:spAutoFit/>
            </a:bodyPr>
            <a:lstStyle/>
            <a:p>
              <a:pPr>
                <a:lnSpc>
                  <a:spcPts val="3499"/>
                </a:lnSpc>
              </a:pPr>
              <a:r>
                <a:rPr lang="en-US" sz="2499">
                  <a:solidFill>
                    <a:srgbClr val="000000"/>
                  </a:solidFill>
                  <a:latin typeface="DM Sans"/>
                </a:rPr>
                <a:t>Social vs. Personal Beliefs: Teun van Dijk distinguishes personal beliefs, which are individual and subjective, and social beliefs, which are shared across a group and influence group behaviours and norms. Ideologies encompass both concrete beliefs about specific social or political issues and abstract beliefs that shape broader worldviews.</a:t>
              </a:r>
            </a:p>
            <a:p>
              <a:pPr>
                <a:lnSpc>
                  <a:spcPts val="3499"/>
                </a:lnSpc>
              </a:pPr>
              <a:endParaRPr lang="en-US" sz="2499">
                <a:solidFill>
                  <a:srgbClr val="000000"/>
                </a:solidFill>
                <a:latin typeface="DM Sans"/>
              </a:endParaRPr>
            </a:p>
            <a:p>
              <a:pPr>
                <a:lnSpc>
                  <a:spcPts val="3499"/>
                </a:lnSpc>
              </a:pPr>
              <a:endParaRPr lang="en-US" sz="2499">
                <a:solidFill>
                  <a:srgbClr val="000000"/>
                </a:solidFill>
                <a:latin typeface="DM Sans"/>
              </a:endParaRPr>
            </a:p>
            <a:p>
              <a:pPr algn="l">
                <a:lnSpc>
                  <a:spcPts val="3499"/>
                </a:lnSpc>
              </a:pPr>
              <a:endParaRPr lang="en-US" sz="2499">
                <a:solidFill>
                  <a:srgbClr val="000000"/>
                </a:solidFill>
                <a:latin typeface="DM Sans"/>
              </a:endParaRPr>
            </a:p>
          </p:txBody>
        </p:sp>
      </p:grpSp>
      <p:sp>
        <p:nvSpPr>
          <p:cNvPr id="11" name="TextBox 11"/>
          <p:cNvSpPr txBox="1"/>
          <p:nvPr/>
        </p:nvSpPr>
        <p:spPr>
          <a:xfrm>
            <a:off x="1235267" y="1936161"/>
            <a:ext cx="4508438" cy="2600325"/>
          </a:xfrm>
          <a:prstGeom prst="rect">
            <a:avLst/>
          </a:prstGeom>
        </p:spPr>
        <p:txBody>
          <a:bodyPr lIns="0" tIns="0" rIns="0" bIns="0" rtlCol="0" anchor="t">
            <a:spAutoFit/>
          </a:bodyPr>
          <a:lstStyle/>
          <a:p>
            <a:pPr>
              <a:lnSpc>
                <a:spcPts val="6840"/>
              </a:lnSpc>
              <a:spcBef>
                <a:spcPct val="0"/>
              </a:spcBef>
            </a:pPr>
            <a:r>
              <a:rPr lang="en-US" sz="5700">
                <a:solidFill>
                  <a:srgbClr val="000000"/>
                </a:solidFill>
                <a:latin typeface="DM Sans Bold"/>
              </a:rPr>
              <a:t>Cognition Discourse Society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grpSp>
        <p:nvGrpSpPr>
          <p:cNvPr id="5" name="Group 5"/>
          <p:cNvGrpSpPr/>
          <p:nvPr/>
        </p:nvGrpSpPr>
        <p:grpSpPr>
          <a:xfrm>
            <a:off x="7835864" y="5143500"/>
            <a:ext cx="9423436" cy="4654813"/>
            <a:chOff x="0" y="0"/>
            <a:chExt cx="12564581" cy="6206417"/>
          </a:xfrm>
        </p:grpSpPr>
        <p:sp>
          <p:nvSpPr>
            <p:cNvPr id="6" name="TextBox 6"/>
            <p:cNvSpPr txBox="1"/>
            <p:nvPr/>
          </p:nvSpPr>
          <p:spPr>
            <a:xfrm>
              <a:off x="0" y="-9525"/>
              <a:ext cx="12564581" cy="619125"/>
            </a:xfrm>
            <a:prstGeom prst="rect">
              <a:avLst/>
            </a:prstGeom>
          </p:spPr>
          <p:txBody>
            <a:bodyPr lIns="0" tIns="0" rIns="0" bIns="0" rtlCol="0" anchor="t">
              <a:spAutoFit/>
            </a:bodyPr>
            <a:lstStyle/>
            <a:p>
              <a:pPr marL="0" lvl="0" indent="0" algn="l">
                <a:lnSpc>
                  <a:spcPts val="3600"/>
                </a:lnSpc>
                <a:spcBef>
                  <a:spcPct val="0"/>
                </a:spcBef>
              </a:pPr>
              <a:r>
                <a:rPr lang="en-US" sz="3000">
                  <a:solidFill>
                    <a:srgbClr val="000000"/>
                  </a:solidFill>
                  <a:latin typeface="DM Sans Bold"/>
                </a:rPr>
                <a:t>Ideology and Power Relations</a:t>
              </a:r>
            </a:p>
          </p:txBody>
        </p:sp>
        <p:sp>
          <p:nvSpPr>
            <p:cNvPr id="7" name="TextBox 7"/>
            <p:cNvSpPr txBox="1"/>
            <p:nvPr/>
          </p:nvSpPr>
          <p:spPr>
            <a:xfrm>
              <a:off x="0" y="985659"/>
              <a:ext cx="12564581" cy="5220758"/>
            </a:xfrm>
            <a:prstGeom prst="rect">
              <a:avLst/>
            </a:prstGeom>
          </p:spPr>
          <p:txBody>
            <a:bodyPr lIns="0" tIns="0" rIns="0" bIns="0" rtlCol="0" anchor="t">
              <a:spAutoFit/>
            </a:bodyPr>
            <a:lstStyle/>
            <a:p>
              <a:pPr>
                <a:lnSpc>
                  <a:spcPts val="3499"/>
                </a:lnSpc>
              </a:pPr>
              <a:r>
                <a:rPr lang="en-US" sz="2499">
                  <a:solidFill>
                    <a:srgbClr val="000000"/>
                  </a:solidFill>
                  <a:latin typeface="DM Sans"/>
                </a:rPr>
                <a:t>The relationship between ideology and power is central to understanding how ideologies function within societies. Ideologies often serve to maintain and justify existing power structures, making certain social orders seem natural or inevitable. Ideologies can also be instruments for challenging and changing power dynamics, used by marginalized groups to contest and reshape social narratives and structures.</a:t>
              </a:r>
            </a:p>
            <a:p>
              <a:pPr algn="l">
                <a:lnSpc>
                  <a:spcPts val="3499"/>
                </a:lnSpc>
              </a:pPr>
              <a:endParaRPr lang="en-US" sz="2499">
                <a:solidFill>
                  <a:srgbClr val="000000"/>
                </a:solidFill>
                <a:latin typeface="DM Sans"/>
              </a:endParaRPr>
            </a:p>
            <a:p>
              <a:pPr algn="l">
                <a:lnSpc>
                  <a:spcPts val="3499"/>
                </a:lnSpc>
              </a:pPr>
              <a:endParaRPr lang="en-US" sz="2499">
                <a:solidFill>
                  <a:srgbClr val="000000"/>
                </a:solidFill>
                <a:latin typeface="DM Sans"/>
              </a:endParaRPr>
            </a:p>
          </p:txBody>
        </p:sp>
      </p:grpSp>
      <p:grpSp>
        <p:nvGrpSpPr>
          <p:cNvPr id="8" name="Group 8"/>
          <p:cNvGrpSpPr/>
          <p:nvPr/>
        </p:nvGrpSpPr>
        <p:grpSpPr>
          <a:xfrm>
            <a:off x="7835864" y="1028700"/>
            <a:ext cx="9423436" cy="5531113"/>
            <a:chOff x="0" y="0"/>
            <a:chExt cx="12564581" cy="7374817"/>
          </a:xfrm>
        </p:grpSpPr>
        <p:sp>
          <p:nvSpPr>
            <p:cNvPr id="9" name="TextBox 9"/>
            <p:cNvSpPr txBox="1"/>
            <p:nvPr/>
          </p:nvSpPr>
          <p:spPr>
            <a:xfrm>
              <a:off x="0" y="-9525"/>
              <a:ext cx="12564581" cy="619125"/>
            </a:xfrm>
            <a:prstGeom prst="rect">
              <a:avLst/>
            </a:prstGeom>
          </p:spPr>
          <p:txBody>
            <a:bodyPr lIns="0" tIns="0" rIns="0" bIns="0" rtlCol="0" anchor="t">
              <a:spAutoFit/>
            </a:bodyPr>
            <a:lstStyle/>
            <a:p>
              <a:pPr algn="l">
                <a:lnSpc>
                  <a:spcPts val="3600"/>
                </a:lnSpc>
                <a:spcBef>
                  <a:spcPct val="0"/>
                </a:spcBef>
              </a:pPr>
              <a:r>
                <a:rPr lang="en-US" sz="3000">
                  <a:solidFill>
                    <a:srgbClr val="000000"/>
                  </a:solidFill>
                  <a:latin typeface="DM Sans Bold"/>
                </a:rPr>
                <a:t>Ideological Reproduction in Culture</a:t>
              </a:r>
            </a:p>
          </p:txBody>
        </p:sp>
        <p:sp>
          <p:nvSpPr>
            <p:cNvPr id="10" name="TextBox 10"/>
            <p:cNvSpPr txBox="1"/>
            <p:nvPr/>
          </p:nvSpPr>
          <p:spPr>
            <a:xfrm>
              <a:off x="0" y="985659"/>
              <a:ext cx="12564581" cy="6389158"/>
            </a:xfrm>
            <a:prstGeom prst="rect">
              <a:avLst/>
            </a:prstGeom>
          </p:spPr>
          <p:txBody>
            <a:bodyPr lIns="0" tIns="0" rIns="0" bIns="0" rtlCol="0" anchor="t">
              <a:spAutoFit/>
            </a:bodyPr>
            <a:lstStyle/>
            <a:p>
              <a:pPr>
                <a:lnSpc>
                  <a:spcPts val="3499"/>
                </a:lnSpc>
              </a:pPr>
              <a:r>
                <a:rPr lang="en-US" sz="2499">
                  <a:solidFill>
                    <a:srgbClr val="000000"/>
                  </a:solidFill>
                  <a:latin typeface="DM Sans"/>
                </a:rPr>
                <a:t>Cultural practices and societal norms are imbued with ideological content, which perpetuates specific worldviews and social practices. This includes everything from gender roles to racial and ethnic identity constructions. Cultural products such as literature, film, and art serve as mediums for ideological expression and reinforcement, often reflecting and shaping societal values and conflicts.</a:t>
              </a:r>
            </a:p>
            <a:p>
              <a:pPr>
                <a:lnSpc>
                  <a:spcPts val="3499"/>
                </a:lnSpc>
              </a:pPr>
              <a:endParaRPr lang="en-US" sz="2499">
                <a:solidFill>
                  <a:srgbClr val="000000"/>
                </a:solidFill>
                <a:latin typeface="DM Sans"/>
              </a:endParaRPr>
            </a:p>
            <a:p>
              <a:pPr>
                <a:lnSpc>
                  <a:spcPts val="3499"/>
                </a:lnSpc>
              </a:pPr>
              <a:endParaRPr lang="en-US" sz="2499">
                <a:solidFill>
                  <a:srgbClr val="000000"/>
                </a:solidFill>
                <a:latin typeface="DM Sans"/>
              </a:endParaRPr>
            </a:p>
            <a:p>
              <a:pPr>
                <a:lnSpc>
                  <a:spcPts val="3499"/>
                </a:lnSpc>
              </a:pPr>
              <a:endParaRPr lang="en-US" sz="2499">
                <a:solidFill>
                  <a:srgbClr val="000000"/>
                </a:solidFill>
                <a:latin typeface="DM Sans"/>
              </a:endParaRPr>
            </a:p>
            <a:p>
              <a:pPr algn="l">
                <a:lnSpc>
                  <a:spcPts val="3499"/>
                </a:lnSpc>
              </a:pPr>
              <a:endParaRPr lang="en-US" sz="2499">
                <a:solidFill>
                  <a:srgbClr val="000000"/>
                </a:solidFill>
                <a:latin typeface="DM Sans"/>
              </a:endParaRPr>
            </a:p>
          </p:txBody>
        </p:sp>
      </p:grpSp>
      <p:sp>
        <p:nvSpPr>
          <p:cNvPr id="11" name="TextBox 11"/>
          <p:cNvSpPr txBox="1"/>
          <p:nvPr/>
        </p:nvSpPr>
        <p:spPr>
          <a:xfrm>
            <a:off x="1235267" y="1936161"/>
            <a:ext cx="4508438" cy="2600325"/>
          </a:xfrm>
          <a:prstGeom prst="rect">
            <a:avLst/>
          </a:prstGeom>
        </p:spPr>
        <p:txBody>
          <a:bodyPr lIns="0" tIns="0" rIns="0" bIns="0" rtlCol="0" anchor="t">
            <a:spAutoFit/>
          </a:bodyPr>
          <a:lstStyle/>
          <a:p>
            <a:pPr>
              <a:lnSpc>
                <a:spcPts val="6840"/>
              </a:lnSpc>
              <a:spcBef>
                <a:spcPct val="0"/>
              </a:spcBef>
            </a:pPr>
            <a:r>
              <a:rPr lang="en-US" sz="5700">
                <a:solidFill>
                  <a:srgbClr val="000000"/>
                </a:solidFill>
                <a:latin typeface="DM Sans Bold"/>
              </a:rPr>
              <a:t>Cognition Discourse Society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235267" y="1936161"/>
            <a:ext cx="4508438" cy="2600325"/>
          </a:xfrm>
          <a:prstGeom prst="rect">
            <a:avLst/>
          </a:prstGeom>
        </p:spPr>
        <p:txBody>
          <a:bodyPr lIns="0" tIns="0" rIns="0" bIns="0" rtlCol="0" anchor="t">
            <a:spAutoFit/>
          </a:bodyPr>
          <a:lstStyle/>
          <a:p>
            <a:pPr>
              <a:lnSpc>
                <a:spcPts val="6840"/>
              </a:lnSpc>
              <a:spcBef>
                <a:spcPct val="0"/>
              </a:spcBef>
            </a:pPr>
            <a:r>
              <a:rPr lang="en-US" sz="5700">
                <a:solidFill>
                  <a:srgbClr val="000000"/>
                </a:solidFill>
                <a:latin typeface="DM Sans Bold"/>
              </a:rPr>
              <a:t>Cognition Discourse Society</a:t>
            </a:r>
          </a:p>
        </p:txBody>
      </p:sp>
      <p:sp>
        <p:nvSpPr>
          <p:cNvPr id="5" name="TextBox 5"/>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grpSp>
        <p:nvGrpSpPr>
          <p:cNvPr id="6" name="Group 6"/>
          <p:cNvGrpSpPr/>
          <p:nvPr/>
        </p:nvGrpSpPr>
        <p:grpSpPr>
          <a:xfrm>
            <a:off x="7512455" y="1028700"/>
            <a:ext cx="9746845" cy="3843283"/>
            <a:chOff x="0" y="0"/>
            <a:chExt cx="12995794" cy="5124377"/>
          </a:xfrm>
        </p:grpSpPr>
        <p:sp>
          <p:nvSpPr>
            <p:cNvPr id="7" name="TextBox 7"/>
            <p:cNvSpPr txBox="1"/>
            <p:nvPr/>
          </p:nvSpPr>
          <p:spPr>
            <a:xfrm>
              <a:off x="0" y="-9525"/>
              <a:ext cx="12995794" cy="619125"/>
            </a:xfrm>
            <a:prstGeom prst="rect">
              <a:avLst/>
            </a:prstGeom>
          </p:spPr>
          <p:txBody>
            <a:bodyPr lIns="0" tIns="0" rIns="0" bIns="0" rtlCol="0" anchor="t">
              <a:spAutoFit/>
            </a:bodyPr>
            <a:lstStyle/>
            <a:p>
              <a:pPr marL="0" lvl="0" indent="0" algn="l">
                <a:lnSpc>
                  <a:spcPts val="3600"/>
                </a:lnSpc>
                <a:spcBef>
                  <a:spcPct val="0"/>
                </a:spcBef>
              </a:pPr>
              <a:r>
                <a:rPr lang="en-US" sz="3000">
                  <a:solidFill>
                    <a:srgbClr val="000000"/>
                  </a:solidFill>
                  <a:latin typeface="DM Sans Bold"/>
                </a:rPr>
                <a:t>Mental Models</a:t>
              </a:r>
            </a:p>
          </p:txBody>
        </p:sp>
        <p:sp>
          <p:nvSpPr>
            <p:cNvPr id="8" name="TextBox 8"/>
            <p:cNvSpPr txBox="1"/>
            <p:nvPr/>
          </p:nvSpPr>
          <p:spPr>
            <a:xfrm>
              <a:off x="0" y="985659"/>
              <a:ext cx="12995794" cy="4138718"/>
            </a:xfrm>
            <a:prstGeom prst="rect">
              <a:avLst/>
            </a:prstGeom>
          </p:spPr>
          <p:txBody>
            <a:bodyPr lIns="0" tIns="0" rIns="0" bIns="0" rtlCol="0" anchor="t">
              <a:spAutoFit/>
            </a:bodyPr>
            <a:lstStyle/>
            <a:p>
              <a:pPr algn="l">
                <a:lnSpc>
                  <a:spcPts val="3080"/>
                </a:lnSpc>
              </a:pPr>
              <a:r>
                <a:rPr lang="en-US" sz="2200">
                  <a:solidFill>
                    <a:srgbClr val="000000"/>
                  </a:solidFill>
                  <a:latin typeface="DM Sans Semi-Bold"/>
                </a:rPr>
                <a:t>Mental Models</a:t>
              </a:r>
              <a:r>
                <a:rPr lang="en-US" sz="2200">
                  <a:solidFill>
                    <a:srgbClr val="000000"/>
                  </a:solidFill>
                  <a:latin typeface="DM Sans"/>
                </a:rPr>
                <a:t> are the cognitive structures that individuals use to </a:t>
              </a:r>
              <a:r>
                <a:rPr lang="en-US" sz="2200">
                  <a:solidFill>
                    <a:srgbClr val="000000"/>
                  </a:solidFill>
                  <a:latin typeface="DM Sans Bold"/>
                </a:rPr>
                <a:t>represent their understanding of the world</a:t>
              </a:r>
              <a:r>
                <a:rPr lang="en-US" sz="2200">
                  <a:solidFill>
                    <a:srgbClr val="000000"/>
                  </a:solidFill>
                  <a:latin typeface="DM Sans"/>
                </a:rPr>
                <a:t>, including both the physical and social environments. They are </a:t>
              </a:r>
              <a:r>
                <a:rPr lang="en-US" sz="2200">
                  <a:solidFill>
                    <a:srgbClr val="000000"/>
                  </a:solidFill>
                  <a:latin typeface="DM Sans Bold"/>
                </a:rPr>
                <a:t>subjective and constructed based on personal experiences, knowledge, and interaction with the world</a:t>
              </a:r>
              <a:r>
                <a:rPr lang="en-US" sz="2200">
                  <a:solidFill>
                    <a:srgbClr val="000000"/>
                  </a:solidFill>
                  <a:latin typeface="DM Sans"/>
                </a:rPr>
                <a:t>. Mental models are used to process and interpret new information, make predictions, and guide behavior. They encompass both event models and context models as subsets, providing a comprehensive framework through which individuals perceive and interact with their surroundings</a:t>
              </a:r>
            </a:p>
          </p:txBody>
        </p:sp>
      </p:grpSp>
      <p:grpSp>
        <p:nvGrpSpPr>
          <p:cNvPr id="9" name="Group 9"/>
          <p:cNvGrpSpPr/>
          <p:nvPr/>
        </p:nvGrpSpPr>
        <p:grpSpPr>
          <a:xfrm>
            <a:off x="7512455" y="5415017"/>
            <a:ext cx="9746845" cy="4233808"/>
            <a:chOff x="0" y="0"/>
            <a:chExt cx="12995794" cy="5645077"/>
          </a:xfrm>
        </p:grpSpPr>
        <p:sp>
          <p:nvSpPr>
            <p:cNvPr id="10" name="TextBox 10"/>
            <p:cNvSpPr txBox="1"/>
            <p:nvPr/>
          </p:nvSpPr>
          <p:spPr>
            <a:xfrm>
              <a:off x="0" y="-9525"/>
              <a:ext cx="12995794" cy="619125"/>
            </a:xfrm>
            <a:prstGeom prst="rect">
              <a:avLst/>
            </a:prstGeom>
          </p:spPr>
          <p:txBody>
            <a:bodyPr lIns="0" tIns="0" rIns="0" bIns="0" rtlCol="0" anchor="t">
              <a:spAutoFit/>
            </a:bodyPr>
            <a:lstStyle/>
            <a:p>
              <a:pPr algn="l">
                <a:lnSpc>
                  <a:spcPts val="3600"/>
                </a:lnSpc>
                <a:spcBef>
                  <a:spcPct val="0"/>
                </a:spcBef>
              </a:pPr>
              <a:r>
                <a:rPr lang="en-US" sz="3000">
                  <a:solidFill>
                    <a:srgbClr val="000000"/>
                  </a:solidFill>
                  <a:latin typeface="DM Sans Bold"/>
                </a:rPr>
                <a:t>Socio-Cultural Knowledge</a:t>
              </a:r>
            </a:p>
          </p:txBody>
        </p:sp>
        <p:sp>
          <p:nvSpPr>
            <p:cNvPr id="11" name="TextBox 11"/>
            <p:cNvSpPr txBox="1"/>
            <p:nvPr/>
          </p:nvSpPr>
          <p:spPr>
            <a:xfrm>
              <a:off x="0" y="985659"/>
              <a:ext cx="12995794" cy="4659418"/>
            </a:xfrm>
            <a:prstGeom prst="rect">
              <a:avLst/>
            </a:prstGeom>
          </p:spPr>
          <p:txBody>
            <a:bodyPr lIns="0" tIns="0" rIns="0" bIns="0" rtlCol="0" anchor="t">
              <a:spAutoFit/>
            </a:bodyPr>
            <a:lstStyle/>
            <a:p>
              <a:pPr>
                <a:lnSpc>
                  <a:spcPts val="3080"/>
                </a:lnSpc>
              </a:pPr>
              <a:r>
                <a:rPr lang="en-US" sz="2200">
                  <a:solidFill>
                    <a:srgbClr val="000000"/>
                  </a:solidFill>
                  <a:latin typeface="DM Sans"/>
                </a:rPr>
                <a:t>Socio-Cultural Knowledge refers to the </a:t>
              </a:r>
              <a:r>
                <a:rPr lang="en-US" sz="2200">
                  <a:solidFill>
                    <a:srgbClr val="000000"/>
                  </a:solidFill>
                  <a:latin typeface="DM Sans Bold"/>
                </a:rPr>
                <a:t>shared information and understanding that people within a culture or society have</a:t>
              </a:r>
              <a:r>
                <a:rPr lang="en-US" sz="2200">
                  <a:solidFill>
                    <a:srgbClr val="000000"/>
                  </a:solidFill>
                  <a:latin typeface="DM Sans"/>
                </a:rPr>
                <a:t> about the world. This includes common beliefs, practices, norms, values, and the language that binds a community. Socio-cultural knowledge is crucial for effective communication and social interaction, as it forms the backdrop against which all discourse and social actions are interpreted. </a:t>
              </a:r>
              <a:r>
                <a:rPr lang="en-US" sz="2200">
                  <a:solidFill>
                    <a:srgbClr val="000000"/>
                  </a:solidFill>
                  <a:latin typeface="DM Sans Bold"/>
                </a:rPr>
                <a:t>It represents the collective memory of a society</a:t>
              </a:r>
              <a:r>
                <a:rPr lang="en-US" sz="2200">
                  <a:solidFill>
                    <a:srgbClr val="000000"/>
                  </a:solidFill>
                  <a:latin typeface="DM Sans"/>
                </a:rPr>
                <a:t> and is transmitted across generations through socialization and education.</a:t>
              </a:r>
            </a:p>
            <a:p>
              <a:pPr algn="l">
                <a:lnSpc>
                  <a:spcPts val="3080"/>
                </a:lnSpc>
              </a:pPr>
              <a:endParaRPr lang="en-US" sz="2200">
                <a:solidFill>
                  <a:srgbClr val="000000"/>
                </a:solidFill>
                <a:latin typeface="DM San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235267" y="1936161"/>
            <a:ext cx="4508438" cy="2600325"/>
          </a:xfrm>
          <a:prstGeom prst="rect">
            <a:avLst/>
          </a:prstGeom>
        </p:spPr>
        <p:txBody>
          <a:bodyPr lIns="0" tIns="0" rIns="0" bIns="0" rtlCol="0" anchor="t">
            <a:spAutoFit/>
          </a:bodyPr>
          <a:lstStyle/>
          <a:p>
            <a:pPr>
              <a:lnSpc>
                <a:spcPts val="6840"/>
              </a:lnSpc>
              <a:spcBef>
                <a:spcPct val="0"/>
              </a:spcBef>
            </a:pPr>
            <a:r>
              <a:rPr lang="en-US" sz="5700">
                <a:solidFill>
                  <a:srgbClr val="000000"/>
                </a:solidFill>
                <a:latin typeface="DM Sans Bold"/>
              </a:rPr>
              <a:t>Cognition Discourse Society</a:t>
            </a:r>
          </a:p>
        </p:txBody>
      </p:sp>
      <p:sp>
        <p:nvSpPr>
          <p:cNvPr id="5" name="TextBox 5"/>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grpSp>
        <p:nvGrpSpPr>
          <p:cNvPr id="6" name="Group 6"/>
          <p:cNvGrpSpPr/>
          <p:nvPr/>
        </p:nvGrpSpPr>
        <p:grpSpPr>
          <a:xfrm>
            <a:off x="7512455" y="1028700"/>
            <a:ext cx="9746845" cy="4624333"/>
            <a:chOff x="0" y="0"/>
            <a:chExt cx="12995794" cy="6165777"/>
          </a:xfrm>
        </p:grpSpPr>
        <p:sp>
          <p:nvSpPr>
            <p:cNvPr id="7" name="TextBox 7"/>
            <p:cNvSpPr txBox="1"/>
            <p:nvPr/>
          </p:nvSpPr>
          <p:spPr>
            <a:xfrm>
              <a:off x="0" y="-9525"/>
              <a:ext cx="12995794" cy="619125"/>
            </a:xfrm>
            <a:prstGeom prst="rect">
              <a:avLst/>
            </a:prstGeom>
          </p:spPr>
          <p:txBody>
            <a:bodyPr lIns="0" tIns="0" rIns="0" bIns="0" rtlCol="0" anchor="t">
              <a:spAutoFit/>
            </a:bodyPr>
            <a:lstStyle/>
            <a:p>
              <a:pPr algn="l">
                <a:lnSpc>
                  <a:spcPts val="3600"/>
                </a:lnSpc>
                <a:spcBef>
                  <a:spcPct val="0"/>
                </a:spcBef>
              </a:pPr>
              <a:r>
                <a:rPr lang="en-US" sz="3000">
                  <a:solidFill>
                    <a:srgbClr val="000000"/>
                  </a:solidFill>
                  <a:latin typeface="DM Sans Bold"/>
                </a:rPr>
                <a:t>Social Situations</a:t>
              </a:r>
            </a:p>
          </p:txBody>
        </p:sp>
        <p:sp>
          <p:nvSpPr>
            <p:cNvPr id="8" name="TextBox 8"/>
            <p:cNvSpPr txBox="1"/>
            <p:nvPr/>
          </p:nvSpPr>
          <p:spPr>
            <a:xfrm>
              <a:off x="0" y="985659"/>
              <a:ext cx="12995794" cy="5180118"/>
            </a:xfrm>
            <a:prstGeom prst="rect">
              <a:avLst/>
            </a:prstGeom>
          </p:spPr>
          <p:txBody>
            <a:bodyPr lIns="0" tIns="0" rIns="0" bIns="0" rtlCol="0" anchor="t">
              <a:spAutoFit/>
            </a:bodyPr>
            <a:lstStyle/>
            <a:p>
              <a:pPr>
                <a:lnSpc>
                  <a:spcPts val="3080"/>
                </a:lnSpc>
              </a:pPr>
              <a:r>
                <a:rPr lang="en-US" sz="2200">
                  <a:solidFill>
                    <a:srgbClr val="000000"/>
                  </a:solidFill>
                  <a:latin typeface="DM Sans"/>
                </a:rPr>
                <a:t>Social Situations are the </a:t>
              </a:r>
              <a:r>
                <a:rPr lang="en-US" sz="2200">
                  <a:solidFill>
                    <a:srgbClr val="000000"/>
                  </a:solidFill>
                  <a:latin typeface="DM Sans Bold"/>
                </a:rPr>
                <a:t>specific settings or environments in which social interactions occur</a:t>
              </a:r>
              <a:r>
                <a:rPr lang="en-US" sz="2200">
                  <a:solidFill>
                    <a:srgbClr val="000000"/>
                  </a:solidFill>
                  <a:latin typeface="DM Sans"/>
                </a:rPr>
                <a:t>. These can range from informal gatherings to structured events like meetings or public forums. Social situations are defined by the physical setting, the</a:t>
              </a:r>
              <a:r>
                <a:rPr lang="en-US" sz="2200">
                  <a:solidFill>
                    <a:srgbClr val="000000"/>
                  </a:solidFill>
                  <a:latin typeface="DM Sans Bold"/>
                </a:rPr>
                <a:t> participants involved, their roles and relationships, and the norms and rules that govern behavior in that context. </a:t>
              </a:r>
              <a:r>
                <a:rPr lang="en-US" sz="2200">
                  <a:solidFill>
                    <a:srgbClr val="000000"/>
                  </a:solidFill>
                  <a:latin typeface="DM Sans"/>
                </a:rPr>
                <a:t>Understanding social situations is critical for appropriate behavior and effective communication, as each situation may call for different social cues and responses based on the cultural and social norms of the participants.</a:t>
              </a:r>
            </a:p>
            <a:p>
              <a:pPr algn="l">
                <a:lnSpc>
                  <a:spcPts val="3080"/>
                </a:lnSpc>
              </a:pPr>
              <a:endParaRPr lang="en-US" sz="2200">
                <a:solidFill>
                  <a:srgbClr val="000000"/>
                </a:solidFill>
                <a:latin typeface="DM Sans"/>
              </a:endParaRPr>
            </a:p>
          </p:txBody>
        </p:sp>
      </p:grpSp>
      <p:grpSp>
        <p:nvGrpSpPr>
          <p:cNvPr id="9" name="Group 9"/>
          <p:cNvGrpSpPr/>
          <p:nvPr/>
        </p:nvGrpSpPr>
        <p:grpSpPr>
          <a:xfrm>
            <a:off x="7512455" y="5415017"/>
            <a:ext cx="9746845" cy="4233808"/>
            <a:chOff x="0" y="0"/>
            <a:chExt cx="12995794" cy="5645077"/>
          </a:xfrm>
        </p:grpSpPr>
        <p:sp>
          <p:nvSpPr>
            <p:cNvPr id="10" name="TextBox 10"/>
            <p:cNvSpPr txBox="1"/>
            <p:nvPr/>
          </p:nvSpPr>
          <p:spPr>
            <a:xfrm>
              <a:off x="0" y="-9525"/>
              <a:ext cx="12995794" cy="619125"/>
            </a:xfrm>
            <a:prstGeom prst="rect">
              <a:avLst/>
            </a:prstGeom>
          </p:spPr>
          <p:txBody>
            <a:bodyPr lIns="0" tIns="0" rIns="0" bIns="0" rtlCol="0" anchor="t">
              <a:spAutoFit/>
            </a:bodyPr>
            <a:lstStyle/>
            <a:p>
              <a:pPr algn="l">
                <a:lnSpc>
                  <a:spcPts val="3600"/>
                </a:lnSpc>
                <a:spcBef>
                  <a:spcPct val="0"/>
                </a:spcBef>
              </a:pPr>
              <a:r>
                <a:rPr lang="en-US" sz="3000">
                  <a:solidFill>
                    <a:srgbClr val="000000"/>
                  </a:solidFill>
                  <a:latin typeface="DM Sans Bold"/>
                </a:rPr>
                <a:t>Event Models</a:t>
              </a:r>
            </a:p>
          </p:txBody>
        </p:sp>
        <p:sp>
          <p:nvSpPr>
            <p:cNvPr id="11" name="TextBox 11"/>
            <p:cNvSpPr txBox="1"/>
            <p:nvPr/>
          </p:nvSpPr>
          <p:spPr>
            <a:xfrm>
              <a:off x="0" y="985659"/>
              <a:ext cx="12995794" cy="4659418"/>
            </a:xfrm>
            <a:prstGeom prst="rect">
              <a:avLst/>
            </a:prstGeom>
          </p:spPr>
          <p:txBody>
            <a:bodyPr lIns="0" tIns="0" rIns="0" bIns="0" rtlCol="0" anchor="t">
              <a:spAutoFit/>
            </a:bodyPr>
            <a:lstStyle/>
            <a:p>
              <a:pPr>
                <a:lnSpc>
                  <a:spcPts val="3080"/>
                </a:lnSpc>
              </a:pPr>
              <a:r>
                <a:rPr lang="en-US" sz="2200">
                  <a:solidFill>
                    <a:srgbClr val="000000"/>
                  </a:solidFill>
                  <a:latin typeface="DM Sans"/>
                </a:rPr>
                <a:t>Event Models are </a:t>
              </a:r>
              <a:r>
                <a:rPr lang="en-US" sz="2200">
                  <a:solidFill>
                    <a:srgbClr val="000000"/>
                  </a:solidFill>
                  <a:latin typeface="DM Sans Bold"/>
                </a:rPr>
                <a:t>a type of mental model</a:t>
              </a:r>
              <a:r>
                <a:rPr lang="en-US" sz="2200">
                  <a:solidFill>
                    <a:srgbClr val="000000"/>
                  </a:solidFill>
                  <a:latin typeface="DM Sans"/>
                </a:rPr>
                <a:t> specifically related to the </a:t>
              </a:r>
              <a:r>
                <a:rPr lang="en-US" sz="2200">
                  <a:solidFill>
                    <a:srgbClr val="000000"/>
                  </a:solidFill>
                  <a:latin typeface="DM Sans Bold"/>
                </a:rPr>
                <a:t>representation of events</a:t>
              </a:r>
              <a:r>
                <a:rPr lang="en-US" sz="2200">
                  <a:solidFill>
                    <a:srgbClr val="000000"/>
                  </a:solidFill>
                  <a:latin typeface="DM Sans"/>
                </a:rPr>
                <a:t>. They are structured representations that include details about the circumstances, participants, and outcomes of events. Event models help individuals understand and interpret specific occurrences, and they play a key role in how experiences are encoded in memory and later recalled or communicated. Event models are influenced by a person's previous experiences and the broader social and ideological contexts they operate within.</a:t>
              </a:r>
            </a:p>
            <a:p>
              <a:pPr algn="l">
                <a:lnSpc>
                  <a:spcPts val="3080"/>
                </a:lnSpc>
              </a:pPr>
              <a:endParaRPr lang="en-US" sz="2200">
                <a:solidFill>
                  <a:srgbClr val="000000"/>
                </a:solidFill>
                <a:latin typeface="DM San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1028700" y="2345714"/>
            <a:ext cx="16230600" cy="6228493"/>
          </a:xfrm>
          <a:custGeom>
            <a:avLst/>
            <a:gdLst/>
            <a:ahLst/>
            <a:cxnLst/>
            <a:rect l="l" t="t" r="r" b="b"/>
            <a:pathLst>
              <a:path w="16230600" h="6228493">
                <a:moveTo>
                  <a:pt x="0" y="0"/>
                </a:moveTo>
                <a:lnTo>
                  <a:pt x="16230600" y="0"/>
                </a:lnTo>
                <a:lnTo>
                  <a:pt x="16230600" y="6228493"/>
                </a:lnTo>
                <a:lnTo>
                  <a:pt x="0" y="6228493"/>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3068065" y="5138738"/>
            <a:ext cx="7590766"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235267" y="1936161"/>
            <a:ext cx="4508438" cy="2600325"/>
          </a:xfrm>
          <a:prstGeom prst="rect">
            <a:avLst/>
          </a:prstGeom>
        </p:spPr>
        <p:txBody>
          <a:bodyPr lIns="0" tIns="0" rIns="0" bIns="0" rtlCol="0" anchor="t">
            <a:spAutoFit/>
          </a:bodyPr>
          <a:lstStyle/>
          <a:p>
            <a:pPr>
              <a:lnSpc>
                <a:spcPts val="6840"/>
              </a:lnSpc>
              <a:spcBef>
                <a:spcPct val="0"/>
              </a:spcBef>
            </a:pPr>
            <a:r>
              <a:rPr lang="en-US" sz="5700">
                <a:solidFill>
                  <a:srgbClr val="000000"/>
                </a:solidFill>
                <a:latin typeface="DM Sans Bold"/>
              </a:rPr>
              <a:t>Cognition Discourse Society</a:t>
            </a:r>
          </a:p>
        </p:txBody>
      </p:sp>
      <p:sp>
        <p:nvSpPr>
          <p:cNvPr id="5" name="TextBox 5"/>
          <p:cNvSpPr txBox="1"/>
          <p:nvPr/>
        </p:nvSpPr>
        <p:spPr>
          <a:xfrm>
            <a:off x="1235267" y="7944439"/>
            <a:ext cx="3355187" cy="406400"/>
          </a:xfrm>
          <a:prstGeom prst="rect">
            <a:avLst/>
          </a:prstGeom>
        </p:spPr>
        <p:txBody>
          <a:bodyPr lIns="0" tIns="0" rIns="0" bIns="0" rtlCol="0" anchor="t">
            <a:spAutoFit/>
          </a:bodyPr>
          <a:lstStyle/>
          <a:p>
            <a:pPr>
              <a:lnSpc>
                <a:spcPts val="3249"/>
              </a:lnSpc>
            </a:pPr>
            <a:r>
              <a:rPr lang="en-US" sz="2499" u="sng">
                <a:solidFill>
                  <a:srgbClr val="000000"/>
                </a:solidFill>
                <a:latin typeface="DM Sans"/>
              </a:rPr>
              <a:t>Back to Overview</a:t>
            </a:r>
          </a:p>
        </p:txBody>
      </p:sp>
      <p:grpSp>
        <p:nvGrpSpPr>
          <p:cNvPr id="6" name="Group 6"/>
          <p:cNvGrpSpPr/>
          <p:nvPr/>
        </p:nvGrpSpPr>
        <p:grpSpPr>
          <a:xfrm>
            <a:off x="7512455" y="1028700"/>
            <a:ext cx="9746845" cy="4233808"/>
            <a:chOff x="0" y="0"/>
            <a:chExt cx="12995794" cy="5645077"/>
          </a:xfrm>
        </p:grpSpPr>
        <p:sp>
          <p:nvSpPr>
            <p:cNvPr id="7" name="TextBox 7"/>
            <p:cNvSpPr txBox="1"/>
            <p:nvPr/>
          </p:nvSpPr>
          <p:spPr>
            <a:xfrm>
              <a:off x="0" y="-9525"/>
              <a:ext cx="12995794" cy="619125"/>
            </a:xfrm>
            <a:prstGeom prst="rect">
              <a:avLst/>
            </a:prstGeom>
          </p:spPr>
          <p:txBody>
            <a:bodyPr lIns="0" tIns="0" rIns="0" bIns="0" rtlCol="0" anchor="t">
              <a:spAutoFit/>
            </a:bodyPr>
            <a:lstStyle/>
            <a:p>
              <a:pPr algn="l">
                <a:lnSpc>
                  <a:spcPts val="3600"/>
                </a:lnSpc>
                <a:spcBef>
                  <a:spcPct val="0"/>
                </a:spcBef>
              </a:pPr>
              <a:r>
                <a:rPr lang="en-US" sz="3000">
                  <a:solidFill>
                    <a:srgbClr val="000000"/>
                  </a:solidFill>
                  <a:latin typeface="DM Sans Bold"/>
                </a:rPr>
                <a:t>Context Models</a:t>
              </a:r>
            </a:p>
          </p:txBody>
        </p:sp>
        <p:sp>
          <p:nvSpPr>
            <p:cNvPr id="8" name="TextBox 8"/>
            <p:cNvSpPr txBox="1"/>
            <p:nvPr/>
          </p:nvSpPr>
          <p:spPr>
            <a:xfrm>
              <a:off x="0" y="985659"/>
              <a:ext cx="12995794" cy="4659418"/>
            </a:xfrm>
            <a:prstGeom prst="rect">
              <a:avLst/>
            </a:prstGeom>
          </p:spPr>
          <p:txBody>
            <a:bodyPr lIns="0" tIns="0" rIns="0" bIns="0" rtlCol="0" anchor="t">
              <a:spAutoFit/>
            </a:bodyPr>
            <a:lstStyle/>
            <a:p>
              <a:pPr>
                <a:lnSpc>
                  <a:spcPts val="3080"/>
                </a:lnSpc>
              </a:pPr>
              <a:r>
                <a:rPr lang="en-US" sz="2200">
                  <a:solidFill>
                    <a:srgbClr val="000000"/>
                  </a:solidFill>
                  <a:latin typeface="DM Sans"/>
                </a:rPr>
                <a:t>Context Models are </a:t>
              </a:r>
              <a:r>
                <a:rPr lang="en-US" sz="2200">
                  <a:solidFill>
                    <a:srgbClr val="000000"/>
                  </a:solidFill>
                  <a:latin typeface="DM Sans Bold"/>
                </a:rPr>
                <a:t>cognitive structures that represent the situational context of communication</a:t>
              </a:r>
              <a:r>
                <a:rPr lang="en-US" sz="2200">
                  <a:solidFill>
                    <a:srgbClr val="000000"/>
                  </a:solidFill>
                  <a:latin typeface="DM Sans"/>
                </a:rPr>
                <a:t>. They include the </a:t>
              </a:r>
              <a:r>
                <a:rPr lang="en-US" sz="2200">
                  <a:solidFill>
                    <a:srgbClr val="000000"/>
                  </a:solidFill>
                  <a:latin typeface="DM Sans Bold"/>
                </a:rPr>
                <a:t>speaker's beliefs about the communicative event,</a:t>
              </a:r>
              <a:r>
                <a:rPr lang="en-US" sz="2200">
                  <a:solidFill>
                    <a:srgbClr val="000000"/>
                  </a:solidFill>
                  <a:latin typeface="DM Sans"/>
                </a:rPr>
                <a:t> </a:t>
              </a:r>
              <a:r>
                <a:rPr lang="en-US" sz="2200">
                  <a:solidFill>
                    <a:srgbClr val="000000"/>
                  </a:solidFill>
                  <a:latin typeface="DM Sans Bold"/>
                </a:rPr>
                <a:t>the other participants, their knowledge, beliefs, social roles, and the overall communicative goals</a:t>
              </a:r>
              <a:r>
                <a:rPr lang="en-US" sz="2200">
                  <a:solidFill>
                    <a:srgbClr val="000000"/>
                  </a:solidFill>
                  <a:latin typeface="DM Sans"/>
                </a:rPr>
                <a:t>. These models guide how information is conveyed and understood in discourse, determining</a:t>
              </a:r>
              <a:r>
                <a:rPr lang="en-US" sz="2200">
                  <a:solidFill>
                    <a:srgbClr val="000000"/>
                  </a:solidFill>
                  <a:latin typeface="DM Sans Bold"/>
                </a:rPr>
                <a:t> what information is included explicitly and what is presupposed based on shared knowledge</a:t>
              </a:r>
              <a:r>
                <a:rPr lang="en-US" sz="2200">
                  <a:solidFill>
                    <a:srgbClr val="000000"/>
                  </a:solidFill>
                  <a:latin typeface="DM Sans"/>
                </a:rPr>
                <a:t>. They are dynamic and update with each interaction to reflect changes in the communication environment.</a:t>
              </a:r>
            </a:p>
            <a:p>
              <a:pPr algn="l">
                <a:lnSpc>
                  <a:spcPts val="3080"/>
                </a:lnSpc>
              </a:pPr>
              <a:endParaRPr lang="en-US" sz="2200">
                <a:solidFill>
                  <a:srgbClr val="000000"/>
                </a:solidFill>
                <a:latin typeface="DM San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Examples</a:t>
            </a:r>
          </a:p>
        </p:txBody>
      </p:sp>
      <p:grpSp>
        <p:nvGrpSpPr>
          <p:cNvPr id="5" name="Group 5"/>
          <p:cNvGrpSpPr/>
          <p:nvPr/>
        </p:nvGrpSpPr>
        <p:grpSpPr>
          <a:xfrm>
            <a:off x="11311795" y="1028700"/>
            <a:ext cx="5947505" cy="7645663"/>
            <a:chOff x="0" y="0"/>
            <a:chExt cx="7930006" cy="10194217"/>
          </a:xfrm>
        </p:grpSpPr>
        <p:sp>
          <p:nvSpPr>
            <p:cNvPr id="6" name="TextBox 6"/>
            <p:cNvSpPr txBox="1"/>
            <p:nvPr/>
          </p:nvSpPr>
          <p:spPr>
            <a:xfrm>
              <a:off x="0" y="-9525"/>
              <a:ext cx="7930006" cy="720725"/>
            </a:xfrm>
            <a:prstGeom prst="rect">
              <a:avLst/>
            </a:prstGeom>
          </p:spPr>
          <p:txBody>
            <a:bodyPr lIns="0" tIns="0" rIns="0" bIns="0" rtlCol="0" anchor="t">
              <a:spAutoFit/>
            </a:bodyPr>
            <a:lstStyle/>
            <a:p>
              <a:pPr marL="0" lvl="0" indent="0" algn="l">
                <a:lnSpc>
                  <a:spcPts val="4200"/>
                </a:lnSpc>
                <a:spcBef>
                  <a:spcPct val="0"/>
                </a:spcBef>
              </a:pPr>
              <a:r>
                <a:rPr lang="en-US" sz="3500">
                  <a:solidFill>
                    <a:srgbClr val="000000"/>
                  </a:solidFill>
                  <a:latin typeface="DM Sans Bold"/>
                </a:rPr>
                <a:t>Mental Models</a:t>
              </a:r>
            </a:p>
          </p:txBody>
        </p:sp>
        <p:sp>
          <p:nvSpPr>
            <p:cNvPr id="7" name="TextBox 7"/>
            <p:cNvSpPr txBox="1"/>
            <p:nvPr/>
          </p:nvSpPr>
          <p:spPr>
            <a:xfrm>
              <a:off x="0" y="1468259"/>
              <a:ext cx="7930006" cy="8725958"/>
            </a:xfrm>
            <a:prstGeom prst="rect">
              <a:avLst/>
            </a:prstGeom>
          </p:spPr>
          <p:txBody>
            <a:bodyPr lIns="0" tIns="0" rIns="0" bIns="0" rtlCol="0" anchor="t">
              <a:spAutoFit/>
            </a:bodyPr>
            <a:lstStyle/>
            <a:p>
              <a:pPr algn="l">
                <a:lnSpc>
                  <a:spcPts val="3499"/>
                </a:lnSpc>
              </a:pPr>
              <a:r>
                <a:rPr lang="en-US" sz="2499">
                  <a:solidFill>
                    <a:srgbClr val="000000"/>
                  </a:solidFill>
                  <a:latin typeface="DM Sans"/>
                </a:rPr>
                <a:t>A discourse analysis of legislative debates on climate change could identify the mental models of legislators that drive their arguments. For instance, legislators who </a:t>
              </a:r>
              <a:r>
                <a:rPr lang="en-US" sz="2499">
                  <a:solidFill>
                    <a:srgbClr val="000000"/>
                  </a:solidFill>
                  <a:latin typeface="DM Sans Bold"/>
                </a:rPr>
                <a:t>view climate change as an existential threat might use urgent, catastrophic language and advocate for immediate, stringent policy measures. In contrast, those who are skeptical may use minimizing language, focus on economic costs of action, and question the validity of scientific consensus.</a:t>
              </a:r>
              <a:r>
                <a:rPr lang="en-US" sz="2499">
                  <a:solidFill>
                    <a:srgbClr val="000000"/>
                  </a:solidFill>
                  <a:latin typeface="DM Sans"/>
                </a:rPr>
                <a:t> Such analysis helps reveal the underlying beliefs and values influencing policy discussions.</a:t>
              </a: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Examples</a:t>
            </a:r>
          </a:p>
        </p:txBody>
      </p:sp>
      <p:grpSp>
        <p:nvGrpSpPr>
          <p:cNvPr id="5" name="Group 5"/>
          <p:cNvGrpSpPr/>
          <p:nvPr/>
        </p:nvGrpSpPr>
        <p:grpSpPr>
          <a:xfrm>
            <a:off x="11311795" y="1156503"/>
            <a:ext cx="5947505" cy="6769363"/>
            <a:chOff x="0" y="0"/>
            <a:chExt cx="7930006" cy="9025817"/>
          </a:xfrm>
        </p:grpSpPr>
        <p:sp>
          <p:nvSpPr>
            <p:cNvPr id="6" name="TextBox 6"/>
            <p:cNvSpPr txBox="1"/>
            <p:nvPr/>
          </p:nvSpPr>
          <p:spPr>
            <a:xfrm>
              <a:off x="0" y="-9525"/>
              <a:ext cx="7930006" cy="720725"/>
            </a:xfrm>
            <a:prstGeom prst="rect">
              <a:avLst/>
            </a:prstGeom>
          </p:spPr>
          <p:txBody>
            <a:bodyPr lIns="0" tIns="0" rIns="0" bIns="0" rtlCol="0" anchor="t">
              <a:spAutoFit/>
            </a:bodyPr>
            <a:lstStyle/>
            <a:p>
              <a:pPr marL="0" lvl="0" indent="0" algn="l">
                <a:lnSpc>
                  <a:spcPts val="4200"/>
                </a:lnSpc>
                <a:spcBef>
                  <a:spcPct val="0"/>
                </a:spcBef>
              </a:pPr>
              <a:r>
                <a:rPr lang="en-US" sz="3500">
                  <a:solidFill>
                    <a:srgbClr val="000000"/>
                  </a:solidFill>
                  <a:latin typeface="DM Sans Bold"/>
                </a:rPr>
                <a:t>Socio-Cultural Knowledge</a:t>
              </a:r>
            </a:p>
          </p:txBody>
        </p:sp>
        <p:sp>
          <p:nvSpPr>
            <p:cNvPr id="7" name="TextBox 7"/>
            <p:cNvSpPr txBox="1"/>
            <p:nvPr/>
          </p:nvSpPr>
          <p:spPr>
            <a:xfrm>
              <a:off x="0" y="1468259"/>
              <a:ext cx="7930006" cy="7557558"/>
            </a:xfrm>
            <a:prstGeom prst="rect">
              <a:avLst/>
            </a:prstGeom>
          </p:spPr>
          <p:txBody>
            <a:bodyPr lIns="0" tIns="0" rIns="0" bIns="0" rtlCol="0" anchor="t">
              <a:spAutoFit/>
            </a:bodyPr>
            <a:lstStyle/>
            <a:p>
              <a:pPr algn="l">
                <a:lnSpc>
                  <a:spcPts val="3499"/>
                </a:lnSpc>
              </a:pPr>
              <a:r>
                <a:rPr lang="en-US" sz="2499">
                  <a:solidFill>
                    <a:srgbClr val="000000"/>
                  </a:solidFill>
                  <a:latin typeface="DM Sans"/>
                </a:rPr>
                <a:t>In international climate negotiations, analyzing how diplomats invoke socio-cultural knowledge can be insightful. A diplomat from a country severely affected by climate change </a:t>
              </a:r>
              <a:r>
                <a:rPr lang="en-US" sz="2499">
                  <a:solidFill>
                    <a:srgbClr val="000000"/>
                  </a:solidFill>
                  <a:latin typeface="DM Sans Bold"/>
                </a:rPr>
                <a:t>might reference shared global challenges and historical responsibilities in their speeches, aiming to foster solidarity and urgent action among nations.</a:t>
              </a:r>
              <a:r>
                <a:rPr lang="en-US" sz="2499">
                  <a:solidFill>
                    <a:srgbClr val="000000"/>
                  </a:solidFill>
                  <a:latin typeface="DM Sans"/>
                </a:rPr>
                <a:t> This use of socio-cultural references aids in understanding how nations relate and negotiate on global issues like climate change.</a:t>
              </a: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Examples</a:t>
            </a:r>
          </a:p>
        </p:txBody>
      </p:sp>
      <p:grpSp>
        <p:nvGrpSpPr>
          <p:cNvPr id="5" name="Group 5"/>
          <p:cNvGrpSpPr/>
          <p:nvPr/>
        </p:nvGrpSpPr>
        <p:grpSpPr>
          <a:xfrm>
            <a:off x="11207187" y="1161875"/>
            <a:ext cx="6052113" cy="7207513"/>
            <a:chOff x="0" y="0"/>
            <a:chExt cx="8069484" cy="9610017"/>
          </a:xfrm>
        </p:grpSpPr>
        <p:sp>
          <p:nvSpPr>
            <p:cNvPr id="6" name="TextBox 6"/>
            <p:cNvSpPr txBox="1"/>
            <p:nvPr/>
          </p:nvSpPr>
          <p:spPr>
            <a:xfrm>
              <a:off x="0" y="-9525"/>
              <a:ext cx="8069484" cy="720725"/>
            </a:xfrm>
            <a:prstGeom prst="rect">
              <a:avLst/>
            </a:prstGeom>
          </p:spPr>
          <p:txBody>
            <a:bodyPr lIns="0" tIns="0" rIns="0" bIns="0" rtlCol="0" anchor="t">
              <a:spAutoFit/>
            </a:bodyPr>
            <a:lstStyle/>
            <a:p>
              <a:pPr marL="0" lvl="0" indent="0" algn="l">
                <a:lnSpc>
                  <a:spcPts val="4200"/>
                </a:lnSpc>
                <a:spcBef>
                  <a:spcPct val="0"/>
                </a:spcBef>
              </a:pPr>
              <a:r>
                <a:rPr lang="en-US" sz="3500">
                  <a:solidFill>
                    <a:srgbClr val="000000"/>
                  </a:solidFill>
                  <a:latin typeface="DM Sans Bold"/>
                </a:rPr>
                <a:t>Social Situations</a:t>
              </a:r>
            </a:p>
          </p:txBody>
        </p:sp>
        <p:sp>
          <p:nvSpPr>
            <p:cNvPr id="7" name="TextBox 7"/>
            <p:cNvSpPr txBox="1"/>
            <p:nvPr/>
          </p:nvSpPr>
          <p:spPr>
            <a:xfrm>
              <a:off x="0" y="1468259"/>
              <a:ext cx="8069484" cy="8141758"/>
            </a:xfrm>
            <a:prstGeom prst="rect">
              <a:avLst/>
            </a:prstGeom>
          </p:spPr>
          <p:txBody>
            <a:bodyPr lIns="0" tIns="0" rIns="0" bIns="0" rtlCol="0" anchor="t">
              <a:spAutoFit/>
            </a:bodyPr>
            <a:lstStyle/>
            <a:p>
              <a:pPr algn="l">
                <a:lnSpc>
                  <a:spcPts val="3499"/>
                </a:lnSpc>
              </a:pPr>
              <a:r>
                <a:rPr lang="en-US" sz="2499">
                  <a:solidFill>
                    <a:srgbClr val="000000"/>
                  </a:solidFill>
                  <a:latin typeface="DM Sans"/>
                </a:rPr>
                <a:t>Discourse analysis of parliamentary debates on climate change can illustrate how social situations and formal settings affect discourse. It might show that </a:t>
              </a:r>
              <a:r>
                <a:rPr lang="en-US" sz="2499">
                  <a:solidFill>
                    <a:srgbClr val="000000"/>
                  </a:solidFill>
                  <a:latin typeface="DM Sans Bold"/>
                </a:rPr>
                <a:t>supportive</a:t>
              </a:r>
              <a:r>
                <a:rPr lang="en-US" sz="2499">
                  <a:solidFill>
                    <a:srgbClr val="000000"/>
                  </a:solidFill>
                  <a:latin typeface="DM Sans"/>
                </a:rPr>
                <a:t> </a:t>
              </a:r>
              <a:r>
                <a:rPr lang="en-US" sz="2499">
                  <a:solidFill>
                    <a:srgbClr val="000000"/>
                  </a:solidFill>
                  <a:latin typeface="DM Sans Bold"/>
                </a:rPr>
                <a:t>legislators use affirmative and collaborative language to build consensus on aggressive climate actions, while opponents might employ procedural tactics or skeptical questioning to stall or weaken legislation</a:t>
              </a:r>
              <a:r>
                <a:rPr lang="en-US" sz="2499">
                  <a:solidFill>
                    <a:srgbClr val="000000"/>
                  </a:solidFill>
                  <a:latin typeface="DM Sans"/>
                </a:rPr>
                <a:t>. This analysis reveals how parliamentary dynamics and interpersonal relations influence the legislative process on climate policy.</a:t>
              </a: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Examples</a:t>
            </a:r>
          </a:p>
        </p:txBody>
      </p:sp>
      <p:grpSp>
        <p:nvGrpSpPr>
          <p:cNvPr id="5" name="Group 5"/>
          <p:cNvGrpSpPr/>
          <p:nvPr/>
        </p:nvGrpSpPr>
        <p:grpSpPr>
          <a:xfrm>
            <a:off x="11207187" y="1161875"/>
            <a:ext cx="6052113" cy="6769363"/>
            <a:chOff x="0" y="0"/>
            <a:chExt cx="8069484" cy="9025817"/>
          </a:xfrm>
        </p:grpSpPr>
        <p:sp>
          <p:nvSpPr>
            <p:cNvPr id="6" name="TextBox 6"/>
            <p:cNvSpPr txBox="1"/>
            <p:nvPr/>
          </p:nvSpPr>
          <p:spPr>
            <a:xfrm>
              <a:off x="0" y="-9525"/>
              <a:ext cx="8069484" cy="720725"/>
            </a:xfrm>
            <a:prstGeom prst="rect">
              <a:avLst/>
            </a:prstGeom>
          </p:spPr>
          <p:txBody>
            <a:bodyPr lIns="0" tIns="0" rIns="0" bIns="0" rtlCol="0" anchor="t">
              <a:spAutoFit/>
            </a:bodyPr>
            <a:lstStyle/>
            <a:p>
              <a:pPr marL="0" lvl="0" indent="0" algn="l">
                <a:lnSpc>
                  <a:spcPts val="4200"/>
                </a:lnSpc>
                <a:spcBef>
                  <a:spcPct val="0"/>
                </a:spcBef>
              </a:pPr>
              <a:r>
                <a:rPr lang="en-US" sz="3500">
                  <a:solidFill>
                    <a:srgbClr val="000000"/>
                  </a:solidFill>
                  <a:latin typeface="DM Sans Bold"/>
                </a:rPr>
                <a:t>Event Models</a:t>
              </a:r>
            </a:p>
          </p:txBody>
        </p:sp>
        <p:sp>
          <p:nvSpPr>
            <p:cNvPr id="7" name="TextBox 7"/>
            <p:cNvSpPr txBox="1"/>
            <p:nvPr/>
          </p:nvSpPr>
          <p:spPr>
            <a:xfrm>
              <a:off x="0" y="1468259"/>
              <a:ext cx="8069484" cy="7557558"/>
            </a:xfrm>
            <a:prstGeom prst="rect">
              <a:avLst/>
            </a:prstGeom>
          </p:spPr>
          <p:txBody>
            <a:bodyPr lIns="0" tIns="0" rIns="0" bIns="0" rtlCol="0" anchor="t">
              <a:spAutoFit/>
            </a:bodyPr>
            <a:lstStyle/>
            <a:p>
              <a:pPr algn="l">
                <a:lnSpc>
                  <a:spcPts val="3499"/>
                </a:lnSpc>
              </a:pPr>
              <a:r>
                <a:rPr lang="en-US" sz="2499">
                  <a:solidFill>
                    <a:srgbClr val="000000"/>
                  </a:solidFill>
                  <a:latin typeface="DM Sans"/>
                </a:rPr>
                <a:t>Analyzing media coverage of climate marches or protests can h</a:t>
              </a:r>
              <a:r>
                <a:rPr lang="en-US" sz="2499">
                  <a:solidFill>
                    <a:srgbClr val="000000"/>
                  </a:solidFill>
                  <a:latin typeface="DM Sans Bold"/>
                </a:rPr>
                <a:t>ighlight the different event models used by media outlets</a:t>
              </a:r>
              <a:r>
                <a:rPr lang="en-US" sz="2499">
                  <a:solidFill>
                    <a:srgbClr val="000000"/>
                  </a:solidFill>
                  <a:latin typeface="DM Sans"/>
                </a:rPr>
                <a:t>. One network might frame a </a:t>
              </a:r>
              <a:r>
                <a:rPr lang="en-US" sz="2499">
                  <a:solidFill>
                    <a:srgbClr val="000000"/>
                  </a:solidFill>
                  <a:latin typeface="DM Sans Bold"/>
                </a:rPr>
                <a:t>climate</a:t>
              </a:r>
              <a:r>
                <a:rPr lang="en-US" sz="2499">
                  <a:solidFill>
                    <a:srgbClr val="000000"/>
                  </a:solidFill>
                  <a:latin typeface="DM Sans"/>
                </a:rPr>
                <a:t> </a:t>
              </a:r>
              <a:r>
                <a:rPr lang="en-US" sz="2499">
                  <a:solidFill>
                    <a:srgbClr val="000000"/>
                  </a:solidFill>
                  <a:latin typeface="DM Sans Bold"/>
                </a:rPr>
                <a:t>protest as disruptive, focusing on inconveniences and policing, while another may depict it as an empowering gathering of citizens demanding urgent environmental action</a:t>
              </a:r>
              <a:r>
                <a:rPr lang="en-US" sz="2499">
                  <a:solidFill>
                    <a:srgbClr val="000000"/>
                  </a:solidFill>
                  <a:latin typeface="DM Sans"/>
                </a:rPr>
                <a:t>. This analysis uncovers how media framing can shape public perceptions and attitudes towards climate change activism.</a:t>
              </a: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6048134" flipH="1">
            <a:off x="1883414" y="-2509784"/>
            <a:ext cx="15136400" cy="15644858"/>
          </a:xfrm>
          <a:custGeom>
            <a:avLst/>
            <a:gdLst/>
            <a:ahLst/>
            <a:cxnLst/>
            <a:rect l="l" t="t" r="r" b="b"/>
            <a:pathLst>
              <a:path w="15136400" h="15644858">
                <a:moveTo>
                  <a:pt x="15136400" y="0"/>
                </a:moveTo>
                <a:lnTo>
                  <a:pt x="0" y="0"/>
                </a:lnTo>
                <a:lnTo>
                  <a:pt x="0" y="15644858"/>
                </a:lnTo>
                <a:lnTo>
                  <a:pt x="15136400" y="15644858"/>
                </a:lnTo>
                <a:lnTo>
                  <a:pt x="15136400" y="0"/>
                </a:lnTo>
                <a:close/>
              </a:path>
            </a:pathLst>
          </a:custGeom>
          <a:blipFill>
            <a:blip r:embed="rId2"/>
            <a:stretch>
              <a:fillRect/>
            </a:stretch>
          </a:blipFill>
        </p:spPr>
        <p:txBody>
          <a:bodyPr/>
          <a:lstStyle/>
          <a:p>
            <a:endParaRPr lang="en-CZ"/>
          </a:p>
        </p:txBody>
      </p:sp>
      <p:sp>
        <p:nvSpPr>
          <p:cNvPr id="3" name="AutoShape 3"/>
          <p:cNvSpPr/>
          <p:nvPr/>
        </p:nvSpPr>
        <p:spPr>
          <a:xfrm rot="1008">
            <a:off x="1028698" y="3639800"/>
            <a:ext cx="16230601" cy="0"/>
          </a:xfrm>
          <a:prstGeom prst="line">
            <a:avLst/>
          </a:prstGeom>
          <a:ln w="9525" cap="flat">
            <a:solidFill>
              <a:srgbClr val="000000"/>
            </a:solidFill>
            <a:prstDash val="solid"/>
            <a:headEnd type="none" w="sm" len="sm"/>
            <a:tailEnd type="none" w="sm" len="sm"/>
          </a:ln>
        </p:spPr>
        <p:txBody>
          <a:bodyPr/>
          <a:lstStyle/>
          <a:p>
            <a:endParaRPr lang="en-CZ" dirty="0"/>
          </a:p>
        </p:txBody>
      </p:sp>
      <p:sp>
        <p:nvSpPr>
          <p:cNvPr id="4" name="TextBox 4"/>
          <p:cNvSpPr txBox="1"/>
          <p:nvPr/>
        </p:nvSpPr>
        <p:spPr>
          <a:xfrm>
            <a:off x="14022975" y="1685925"/>
            <a:ext cx="3236327" cy="406400"/>
          </a:xfrm>
          <a:prstGeom prst="rect">
            <a:avLst/>
          </a:prstGeom>
        </p:spPr>
        <p:txBody>
          <a:bodyPr lIns="0" tIns="0" rIns="0" bIns="0" rtlCol="0" anchor="t">
            <a:spAutoFit/>
          </a:bodyPr>
          <a:lstStyle/>
          <a:p>
            <a:pPr algn="r">
              <a:lnSpc>
                <a:spcPts val="3249"/>
              </a:lnSpc>
            </a:pPr>
            <a:r>
              <a:rPr lang="en-US" sz="2499" u="sng">
                <a:solidFill>
                  <a:srgbClr val="000000"/>
                </a:solidFill>
                <a:latin typeface="DM Sans"/>
              </a:rPr>
              <a:t>Back to Overview</a:t>
            </a:r>
          </a:p>
        </p:txBody>
      </p:sp>
      <p:sp>
        <p:nvSpPr>
          <p:cNvPr id="5" name="TextBox 5"/>
          <p:cNvSpPr txBox="1"/>
          <p:nvPr/>
        </p:nvSpPr>
        <p:spPr>
          <a:xfrm>
            <a:off x="13748136" y="6205364"/>
            <a:ext cx="3786004" cy="542925"/>
          </a:xfrm>
          <a:prstGeom prst="rect">
            <a:avLst/>
          </a:prstGeom>
        </p:spPr>
        <p:txBody>
          <a:bodyPr lIns="0" tIns="0" rIns="0" bIns="0" rtlCol="0" anchor="t">
            <a:spAutoFit/>
          </a:bodyPr>
          <a:lstStyle/>
          <a:p>
            <a:pPr marL="0" lvl="0" indent="0" algn="l">
              <a:lnSpc>
                <a:spcPts val="4200"/>
              </a:lnSpc>
              <a:spcBef>
                <a:spcPct val="0"/>
              </a:spcBef>
            </a:pPr>
            <a:r>
              <a:rPr lang="en-US" sz="3500">
                <a:solidFill>
                  <a:srgbClr val="000000"/>
                </a:solidFill>
                <a:latin typeface="DM Sans Bold"/>
              </a:rPr>
              <a:t>Discourse</a:t>
            </a:r>
          </a:p>
        </p:txBody>
      </p:sp>
      <p:sp>
        <p:nvSpPr>
          <p:cNvPr id="6" name="Freeform 6"/>
          <p:cNvSpPr/>
          <p:nvPr/>
        </p:nvSpPr>
        <p:spPr>
          <a:xfrm>
            <a:off x="14249400" y="4868261"/>
            <a:ext cx="892017" cy="888773"/>
          </a:xfrm>
          <a:custGeom>
            <a:avLst/>
            <a:gdLst/>
            <a:ahLst/>
            <a:cxnLst/>
            <a:rect l="l" t="t" r="r" b="b"/>
            <a:pathLst>
              <a:path w="892017" h="888773">
                <a:moveTo>
                  <a:pt x="0" y="0"/>
                </a:moveTo>
                <a:lnTo>
                  <a:pt x="892017" y="0"/>
                </a:lnTo>
                <a:lnTo>
                  <a:pt x="892017" y="888773"/>
                </a:lnTo>
                <a:lnTo>
                  <a:pt x="0" y="888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Z"/>
          </a:p>
        </p:txBody>
      </p:sp>
      <p:sp>
        <p:nvSpPr>
          <p:cNvPr id="7" name="TextBox 7"/>
          <p:cNvSpPr txBox="1"/>
          <p:nvPr/>
        </p:nvSpPr>
        <p:spPr>
          <a:xfrm>
            <a:off x="7888398" y="6205363"/>
            <a:ext cx="3786004" cy="542925"/>
          </a:xfrm>
          <a:prstGeom prst="rect">
            <a:avLst/>
          </a:prstGeom>
        </p:spPr>
        <p:txBody>
          <a:bodyPr lIns="0" tIns="0" rIns="0" bIns="0" rtlCol="0" anchor="t">
            <a:spAutoFit/>
          </a:bodyPr>
          <a:lstStyle/>
          <a:p>
            <a:pPr marL="0" lvl="0" indent="0" algn="l">
              <a:lnSpc>
                <a:spcPts val="4200"/>
              </a:lnSpc>
              <a:spcBef>
                <a:spcPct val="0"/>
              </a:spcBef>
            </a:pPr>
            <a:r>
              <a:rPr lang="en-US" sz="3500" dirty="0">
                <a:solidFill>
                  <a:srgbClr val="000000"/>
                </a:solidFill>
                <a:latin typeface="DM Sans Bold"/>
              </a:rPr>
              <a:t>Language</a:t>
            </a:r>
          </a:p>
        </p:txBody>
      </p:sp>
      <p:sp>
        <p:nvSpPr>
          <p:cNvPr id="8" name="Freeform 8"/>
          <p:cNvSpPr/>
          <p:nvPr/>
        </p:nvSpPr>
        <p:spPr>
          <a:xfrm>
            <a:off x="8405083" y="4925430"/>
            <a:ext cx="1046531" cy="774433"/>
          </a:xfrm>
          <a:custGeom>
            <a:avLst/>
            <a:gdLst/>
            <a:ahLst/>
            <a:cxnLst/>
            <a:rect l="l" t="t" r="r" b="b"/>
            <a:pathLst>
              <a:path w="1046531" h="774433">
                <a:moveTo>
                  <a:pt x="0" y="0"/>
                </a:moveTo>
                <a:lnTo>
                  <a:pt x="1046530" y="0"/>
                </a:lnTo>
                <a:lnTo>
                  <a:pt x="1046530" y="774432"/>
                </a:lnTo>
                <a:lnTo>
                  <a:pt x="0" y="774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Z"/>
          </a:p>
        </p:txBody>
      </p:sp>
      <p:sp>
        <p:nvSpPr>
          <p:cNvPr id="9" name="TextBox 9"/>
          <p:cNvSpPr txBox="1"/>
          <p:nvPr/>
        </p:nvSpPr>
        <p:spPr>
          <a:xfrm>
            <a:off x="1028699" y="6151786"/>
            <a:ext cx="3786004" cy="542925"/>
          </a:xfrm>
          <a:prstGeom prst="rect">
            <a:avLst/>
          </a:prstGeom>
        </p:spPr>
        <p:txBody>
          <a:bodyPr lIns="0" tIns="0" rIns="0" bIns="0" rtlCol="0" anchor="t">
            <a:spAutoFit/>
          </a:bodyPr>
          <a:lstStyle/>
          <a:p>
            <a:pPr marL="0" lvl="0" indent="0" algn="ctr">
              <a:lnSpc>
                <a:spcPts val="4200"/>
              </a:lnSpc>
              <a:spcBef>
                <a:spcPct val="0"/>
              </a:spcBef>
            </a:pPr>
            <a:r>
              <a:rPr lang="en-US" sz="3500" dirty="0">
                <a:solidFill>
                  <a:srgbClr val="000000"/>
                </a:solidFill>
                <a:latin typeface="DM Sans Bold"/>
              </a:rPr>
              <a:t>Text</a:t>
            </a:r>
          </a:p>
        </p:txBody>
      </p:sp>
      <p:sp>
        <p:nvSpPr>
          <p:cNvPr id="10" name="Freeform 10"/>
          <p:cNvSpPr/>
          <p:nvPr/>
        </p:nvSpPr>
        <p:spPr>
          <a:xfrm>
            <a:off x="2515354" y="4802393"/>
            <a:ext cx="812694" cy="1020506"/>
          </a:xfrm>
          <a:custGeom>
            <a:avLst/>
            <a:gdLst/>
            <a:ahLst/>
            <a:cxnLst/>
            <a:rect l="l" t="t" r="r" b="b"/>
            <a:pathLst>
              <a:path w="812694" h="1020506">
                <a:moveTo>
                  <a:pt x="0" y="0"/>
                </a:moveTo>
                <a:lnTo>
                  <a:pt x="812694" y="0"/>
                </a:lnTo>
                <a:lnTo>
                  <a:pt x="812694" y="1020506"/>
                </a:lnTo>
                <a:lnTo>
                  <a:pt x="0" y="10205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Examples</a:t>
            </a:r>
          </a:p>
        </p:txBody>
      </p:sp>
      <p:grpSp>
        <p:nvGrpSpPr>
          <p:cNvPr id="5" name="Group 5"/>
          <p:cNvGrpSpPr/>
          <p:nvPr/>
        </p:nvGrpSpPr>
        <p:grpSpPr>
          <a:xfrm>
            <a:off x="11207187" y="1161875"/>
            <a:ext cx="6052113" cy="8083813"/>
            <a:chOff x="0" y="0"/>
            <a:chExt cx="8069484" cy="10778417"/>
          </a:xfrm>
        </p:grpSpPr>
        <p:sp>
          <p:nvSpPr>
            <p:cNvPr id="6" name="TextBox 6"/>
            <p:cNvSpPr txBox="1"/>
            <p:nvPr/>
          </p:nvSpPr>
          <p:spPr>
            <a:xfrm>
              <a:off x="0" y="-9525"/>
              <a:ext cx="8069484" cy="720725"/>
            </a:xfrm>
            <a:prstGeom prst="rect">
              <a:avLst/>
            </a:prstGeom>
          </p:spPr>
          <p:txBody>
            <a:bodyPr lIns="0" tIns="0" rIns="0" bIns="0" rtlCol="0" anchor="t">
              <a:spAutoFit/>
            </a:bodyPr>
            <a:lstStyle/>
            <a:p>
              <a:pPr marL="0" lvl="0" indent="0" algn="l">
                <a:lnSpc>
                  <a:spcPts val="4200"/>
                </a:lnSpc>
                <a:spcBef>
                  <a:spcPct val="0"/>
                </a:spcBef>
              </a:pPr>
              <a:r>
                <a:rPr lang="en-US" sz="3500">
                  <a:solidFill>
                    <a:srgbClr val="000000"/>
                  </a:solidFill>
                  <a:latin typeface="DM Sans Bold"/>
                </a:rPr>
                <a:t>Context Models</a:t>
              </a:r>
            </a:p>
          </p:txBody>
        </p:sp>
        <p:sp>
          <p:nvSpPr>
            <p:cNvPr id="7" name="TextBox 7"/>
            <p:cNvSpPr txBox="1"/>
            <p:nvPr/>
          </p:nvSpPr>
          <p:spPr>
            <a:xfrm>
              <a:off x="0" y="1468259"/>
              <a:ext cx="8069484" cy="9310158"/>
            </a:xfrm>
            <a:prstGeom prst="rect">
              <a:avLst/>
            </a:prstGeom>
          </p:spPr>
          <p:txBody>
            <a:bodyPr lIns="0" tIns="0" rIns="0" bIns="0" rtlCol="0" anchor="t">
              <a:spAutoFit/>
            </a:bodyPr>
            <a:lstStyle/>
            <a:p>
              <a:pPr>
                <a:lnSpc>
                  <a:spcPts val="3499"/>
                </a:lnSpc>
              </a:pPr>
              <a:r>
                <a:rPr lang="en-US" sz="2499">
                  <a:solidFill>
                    <a:srgbClr val="000000"/>
                  </a:solidFill>
                  <a:latin typeface="DM Sans"/>
                </a:rPr>
                <a:t>A discourse analysis of campaign speeches on climate change might reveal how political candidates tailor their messages </a:t>
              </a:r>
              <a:r>
                <a:rPr lang="en-US" sz="2499">
                  <a:solidFill>
                    <a:srgbClr val="000000"/>
                  </a:solidFill>
                  <a:latin typeface="DM Sans Bold"/>
                </a:rPr>
                <a:t>based on the audience's vulnerability to climate impacts</a:t>
              </a:r>
              <a:r>
                <a:rPr lang="en-US" sz="2499">
                  <a:solidFill>
                    <a:srgbClr val="000000"/>
                  </a:solidFill>
                  <a:latin typeface="DM Sans"/>
                </a:rPr>
                <a:t>. For example, when addressing coastal communities, a candidate might </a:t>
              </a:r>
              <a:r>
                <a:rPr lang="en-US" sz="2499">
                  <a:solidFill>
                    <a:srgbClr val="000000"/>
                  </a:solidFill>
                  <a:latin typeface="DM Sans Bold"/>
                </a:rPr>
                <a:t>emphasize</a:t>
              </a:r>
              <a:r>
                <a:rPr lang="en-US" sz="2499">
                  <a:solidFill>
                    <a:srgbClr val="000000"/>
                  </a:solidFill>
                  <a:latin typeface="DM Sans"/>
                </a:rPr>
                <a:t> </a:t>
              </a:r>
              <a:r>
                <a:rPr lang="en-US" sz="2499">
                  <a:solidFill>
                    <a:srgbClr val="000000"/>
                  </a:solidFill>
                  <a:latin typeface="DM Sans Bold"/>
                </a:rPr>
                <a:t>policies on rising sea levels and storm surge protection, whereas in rural areas, the focus could shift to drought resilience and agricultural sustainability</a:t>
              </a:r>
              <a:r>
                <a:rPr lang="en-US" sz="2499">
                  <a:solidFill>
                    <a:srgbClr val="000000"/>
                  </a:solidFill>
                  <a:latin typeface="DM Sans"/>
                </a:rPr>
                <a:t>. This reflects an understanding of the distinct priorities and concerns related to climate change in different regions.</a:t>
              </a:r>
            </a:p>
            <a:p>
              <a:pPr algn="l">
                <a:lnSpc>
                  <a:spcPts val="3499"/>
                </a:lnSpc>
              </a:pPr>
              <a:endParaRPr lang="en-US" sz="2499">
                <a:solidFill>
                  <a:srgbClr val="000000"/>
                </a:solidFill>
                <a:latin typeface="DM Sans"/>
              </a:endParaRP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1028700" y="1444625"/>
            <a:ext cx="16230600" cy="7369175"/>
          </a:xfrm>
          <a:prstGeom prst="rect">
            <a:avLst/>
          </a:prstGeom>
        </p:spPr>
        <p:txBody>
          <a:bodyPr lIns="0" tIns="0" rIns="0" bIns="0" rtlCol="0" anchor="t">
            <a:spAutoFit/>
          </a:bodyPr>
          <a:lstStyle/>
          <a:p>
            <a:pPr algn="ctr">
              <a:lnSpc>
                <a:spcPts val="3249"/>
              </a:lnSpc>
              <a:spcBef>
                <a:spcPct val="0"/>
              </a:spcBef>
            </a:pPr>
            <a:r>
              <a:rPr lang="en-US" sz="2499" dirty="0">
                <a:solidFill>
                  <a:srgbClr val="000000"/>
                </a:solidFill>
                <a:latin typeface="DM Sans"/>
              </a:rPr>
              <a:t>Ladies and Gentlemen,</a:t>
            </a:r>
          </a:p>
          <a:p>
            <a:pPr algn="ctr">
              <a:lnSpc>
                <a:spcPts val="3249"/>
              </a:lnSpc>
              <a:spcBef>
                <a:spcPct val="0"/>
              </a:spcBef>
            </a:pPr>
            <a:endParaRPr lang="en-US" sz="2499" dirty="0">
              <a:solidFill>
                <a:srgbClr val="000000"/>
              </a:solidFill>
              <a:latin typeface="DM Sans"/>
            </a:endParaRPr>
          </a:p>
          <a:p>
            <a:pPr algn="ctr">
              <a:lnSpc>
                <a:spcPts val="3249"/>
              </a:lnSpc>
              <a:spcBef>
                <a:spcPct val="0"/>
              </a:spcBef>
            </a:pPr>
            <a:r>
              <a:rPr lang="en-US" sz="2499" dirty="0">
                <a:solidFill>
                  <a:srgbClr val="000000"/>
                </a:solidFill>
                <a:latin typeface="DM Sans"/>
              </a:rPr>
              <a:t>Today, we stand at a crossroads. Our great nation, once a beacon of industry and prosperity, faces an economic downturn that threatens the very fabric of our community. The privileged few continue to reap the benefits of our labor while the common man struggles to make ends meet. It is high time we recalibrate our economic compass and steer our ship away from the rocky shores of corporate greed.</a:t>
            </a:r>
          </a:p>
          <a:p>
            <a:pPr algn="ctr">
              <a:lnSpc>
                <a:spcPts val="3249"/>
              </a:lnSpc>
              <a:spcBef>
                <a:spcPct val="0"/>
              </a:spcBef>
            </a:pPr>
            <a:endParaRPr lang="en-US" sz="2499" dirty="0">
              <a:solidFill>
                <a:srgbClr val="000000"/>
              </a:solidFill>
              <a:latin typeface="DM Sans"/>
            </a:endParaRPr>
          </a:p>
          <a:p>
            <a:pPr algn="ctr">
              <a:lnSpc>
                <a:spcPts val="3249"/>
              </a:lnSpc>
              <a:spcBef>
                <a:spcPct val="0"/>
              </a:spcBef>
            </a:pPr>
            <a:r>
              <a:rPr lang="en-US" sz="2499" dirty="0">
                <a:solidFill>
                  <a:srgbClr val="000000"/>
                </a:solidFill>
                <a:latin typeface="DM Sans"/>
              </a:rPr>
              <a:t>Under the guise of 'economic freedom', the wealthy elite have siphoned the wealth of our nation, leaving only crumbs for the hardworking citizens. This 'trickle-down' fantasy has failed us miserably. As your leader, I pledge to dismantle these exploitative practices and redirect resources where they are most needed — into the hands of our people.</a:t>
            </a:r>
          </a:p>
          <a:p>
            <a:pPr algn="ctr">
              <a:lnSpc>
                <a:spcPts val="3249"/>
              </a:lnSpc>
              <a:spcBef>
                <a:spcPct val="0"/>
              </a:spcBef>
            </a:pPr>
            <a:endParaRPr lang="en-US" sz="2499" dirty="0">
              <a:solidFill>
                <a:srgbClr val="000000"/>
              </a:solidFill>
              <a:latin typeface="DM Sans"/>
            </a:endParaRPr>
          </a:p>
          <a:p>
            <a:pPr algn="ctr">
              <a:lnSpc>
                <a:spcPts val="3249"/>
              </a:lnSpc>
              <a:spcBef>
                <a:spcPct val="0"/>
              </a:spcBef>
            </a:pPr>
            <a:r>
              <a:rPr lang="en-US" sz="2499" dirty="0">
                <a:solidFill>
                  <a:srgbClr val="000000"/>
                </a:solidFill>
                <a:latin typeface="DM Sans"/>
              </a:rPr>
              <a:t>We must forge a new path. A path where education and healthcare are not privileges for the affluent, but fundamental rights for all. Together, we can build a society that values people over profits, a society where every citizen, no matter their background, has the opportunity to thrive.</a:t>
            </a:r>
          </a:p>
          <a:p>
            <a:pPr algn="ctr">
              <a:lnSpc>
                <a:spcPts val="3249"/>
              </a:lnSpc>
              <a:spcBef>
                <a:spcPct val="0"/>
              </a:spcBef>
            </a:pPr>
            <a:endParaRPr lang="en-US" sz="2499" dirty="0">
              <a:solidFill>
                <a:srgbClr val="000000"/>
              </a:solidFill>
              <a:latin typeface="DM Sans"/>
            </a:endParaRPr>
          </a:p>
          <a:p>
            <a:pPr algn="ctr">
              <a:lnSpc>
                <a:spcPts val="3249"/>
              </a:lnSpc>
              <a:spcBef>
                <a:spcPct val="0"/>
              </a:spcBef>
            </a:pPr>
            <a:r>
              <a:rPr lang="en-US" sz="2499" dirty="0">
                <a:solidFill>
                  <a:srgbClr val="000000"/>
                </a:solidFill>
                <a:latin typeface="DM Sans"/>
              </a:rPr>
              <a:t>Join me in this fight for justice. Together, we will reclaim our heritage and restore the promise of a brighter future for everyone.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898383" y="637313"/>
            <a:ext cx="16042044" cy="3273425"/>
          </a:xfrm>
          <a:prstGeom prst="rect">
            <a:avLst/>
          </a:prstGeom>
        </p:spPr>
        <p:txBody>
          <a:bodyPr lIns="0" tIns="0" rIns="0" bIns="0" rtlCol="0" anchor="t">
            <a:spAutoFit/>
          </a:bodyPr>
          <a:lstStyle/>
          <a:p>
            <a:pPr>
              <a:lnSpc>
                <a:spcPts val="3249"/>
              </a:lnSpc>
              <a:spcBef>
                <a:spcPct val="0"/>
              </a:spcBef>
            </a:pPr>
            <a:r>
              <a:rPr lang="en-US" sz="2499" dirty="0">
                <a:solidFill>
                  <a:srgbClr val="000000"/>
                </a:solidFill>
                <a:latin typeface="DM Sans Bold"/>
              </a:rPr>
              <a:t>Lexical Choices:</a:t>
            </a:r>
          </a:p>
          <a:p>
            <a:pPr marL="1079499" lvl="2" indent="-359833">
              <a:lnSpc>
                <a:spcPts val="3249"/>
              </a:lnSpc>
              <a:spcBef>
                <a:spcPct val="0"/>
              </a:spcBef>
              <a:buFont typeface="Arial"/>
              <a:buChar char="⚬"/>
            </a:pPr>
            <a:r>
              <a:rPr lang="en-US" sz="2499" dirty="0">
                <a:solidFill>
                  <a:srgbClr val="000000"/>
                </a:solidFill>
                <a:latin typeface="DM Sans"/>
              </a:rPr>
              <a:t>Words like "privileged few," "common man," and "wealthy elite" are ideologically charged, contrasting two groups and promoting a class struggle narrative.</a:t>
            </a:r>
          </a:p>
          <a:p>
            <a:pPr marL="1079499" lvl="2" indent="-359833">
              <a:lnSpc>
                <a:spcPts val="3249"/>
              </a:lnSpc>
              <a:spcBef>
                <a:spcPct val="0"/>
              </a:spcBef>
              <a:buFont typeface="Arial"/>
              <a:buChar char="⚬"/>
            </a:pPr>
            <a:r>
              <a:rPr lang="en-US" sz="2499" dirty="0">
                <a:solidFill>
                  <a:srgbClr val="000000"/>
                </a:solidFill>
                <a:latin typeface="DM Sans"/>
              </a:rPr>
              <a:t>"Economic downturn," "exploitative practices," and "trickle-down fantasy" carry negative connotations that critique current economic policies.</a:t>
            </a:r>
          </a:p>
          <a:p>
            <a:pPr>
              <a:lnSpc>
                <a:spcPts val="3249"/>
              </a:lnSpc>
              <a:spcBef>
                <a:spcPct val="0"/>
              </a:spcBef>
            </a:pPr>
            <a:endParaRPr lang="en-US" sz="2499" dirty="0">
              <a:solidFill>
                <a:srgbClr val="000000"/>
              </a:solidFill>
              <a:latin typeface="DM Sans"/>
            </a:endParaRPr>
          </a:p>
          <a:p>
            <a:pPr>
              <a:lnSpc>
                <a:spcPts val="3249"/>
              </a:lnSpc>
              <a:spcBef>
                <a:spcPct val="0"/>
              </a:spcBef>
            </a:pPr>
            <a:endParaRPr lang="en-US" sz="2499" dirty="0">
              <a:solidFill>
                <a:srgbClr val="000000"/>
              </a:solidFill>
              <a:latin typeface="DM Sans"/>
            </a:endParaRPr>
          </a:p>
          <a:p>
            <a:pPr>
              <a:lnSpc>
                <a:spcPts val="3249"/>
              </a:lnSpc>
              <a:spcBef>
                <a:spcPct val="0"/>
              </a:spcBef>
            </a:pPr>
            <a:endParaRPr lang="en-US" sz="2499" dirty="0">
              <a:solidFill>
                <a:srgbClr val="000000"/>
              </a:solidFill>
              <a:latin typeface="DM Sans"/>
            </a:endParaRPr>
          </a:p>
        </p:txBody>
      </p:sp>
      <p:sp>
        <p:nvSpPr>
          <p:cNvPr id="3" name="TextBox 3"/>
          <p:cNvSpPr txBox="1"/>
          <p:nvPr/>
        </p:nvSpPr>
        <p:spPr>
          <a:xfrm>
            <a:off x="898383" y="2852377"/>
            <a:ext cx="16042044" cy="2454275"/>
          </a:xfrm>
          <a:prstGeom prst="rect">
            <a:avLst/>
          </a:prstGeom>
        </p:spPr>
        <p:txBody>
          <a:bodyPr lIns="0" tIns="0" rIns="0" bIns="0" rtlCol="0" anchor="t">
            <a:spAutoFit/>
          </a:bodyPr>
          <a:lstStyle/>
          <a:p>
            <a:pPr>
              <a:lnSpc>
                <a:spcPts val="3249"/>
              </a:lnSpc>
              <a:spcBef>
                <a:spcPct val="0"/>
              </a:spcBef>
            </a:pPr>
            <a:r>
              <a:rPr lang="en-US" sz="2499" dirty="0">
                <a:solidFill>
                  <a:srgbClr val="000000"/>
                </a:solidFill>
                <a:latin typeface="DM Sans Bold"/>
              </a:rPr>
              <a:t>Metaphors:</a:t>
            </a:r>
          </a:p>
          <a:p>
            <a:pPr marL="1079499" lvl="2" indent="-359833">
              <a:lnSpc>
                <a:spcPts val="3249"/>
              </a:lnSpc>
              <a:spcBef>
                <a:spcPct val="0"/>
              </a:spcBef>
              <a:buFont typeface="Arial"/>
              <a:buChar char="⚬"/>
            </a:pPr>
            <a:r>
              <a:rPr lang="en-US" sz="2499" dirty="0">
                <a:solidFill>
                  <a:srgbClr val="000000"/>
                </a:solidFill>
                <a:latin typeface="DM Sans"/>
              </a:rPr>
              <a:t>"Steer our ship away from the rocky shores of corporate greed" uses a nautical metaphor to suggest navigating away from dangerous or unethical practices.</a:t>
            </a:r>
          </a:p>
          <a:p>
            <a:pPr marL="1079499" lvl="2" indent="-359833">
              <a:lnSpc>
                <a:spcPts val="3249"/>
              </a:lnSpc>
              <a:spcBef>
                <a:spcPct val="0"/>
              </a:spcBef>
              <a:buFont typeface="Arial"/>
              <a:buChar char="⚬"/>
            </a:pPr>
            <a:r>
              <a:rPr lang="en-US" sz="2499" dirty="0">
                <a:solidFill>
                  <a:srgbClr val="000000"/>
                </a:solidFill>
                <a:latin typeface="DM Sans"/>
              </a:rPr>
              <a:t>"Siphoned the wealth" implies theft and illegitimacy in how wealth is concentrated, enhancing the perception of injustice.</a:t>
            </a:r>
          </a:p>
          <a:p>
            <a:pPr>
              <a:lnSpc>
                <a:spcPts val="3249"/>
              </a:lnSpc>
              <a:spcBef>
                <a:spcPct val="0"/>
              </a:spcBef>
            </a:pPr>
            <a:endParaRPr lang="en-US" sz="2499" dirty="0">
              <a:solidFill>
                <a:srgbClr val="000000"/>
              </a:solidFill>
              <a:latin typeface="DM Sans"/>
            </a:endParaRPr>
          </a:p>
        </p:txBody>
      </p:sp>
      <p:sp>
        <p:nvSpPr>
          <p:cNvPr id="4" name="TextBox 4"/>
          <p:cNvSpPr txBox="1"/>
          <p:nvPr/>
        </p:nvSpPr>
        <p:spPr>
          <a:xfrm>
            <a:off x="898383" y="5114925"/>
            <a:ext cx="16042044" cy="2863850"/>
          </a:xfrm>
          <a:prstGeom prst="rect">
            <a:avLst/>
          </a:prstGeom>
        </p:spPr>
        <p:txBody>
          <a:bodyPr lIns="0" tIns="0" rIns="0" bIns="0" rtlCol="0" anchor="t">
            <a:spAutoFit/>
          </a:bodyPr>
          <a:lstStyle/>
          <a:p>
            <a:pPr>
              <a:lnSpc>
                <a:spcPts val="3249"/>
              </a:lnSpc>
              <a:spcBef>
                <a:spcPct val="0"/>
              </a:spcBef>
            </a:pPr>
            <a:r>
              <a:rPr lang="en-US" sz="2499" dirty="0">
                <a:solidFill>
                  <a:srgbClr val="000000"/>
                </a:solidFill>
                <a:latin typeface="DM Sans Bold"/>
              </a:rPr>
              <a:t>Deictics:</a:t>
            </a:r>
          </a:p>
          <a:p>
            <a:pPr marL="1079499" lvl="2" indent="-359833">
              <a:lnSpc>
                <a:spcPts val="3249"/>
              </a:lnSpc>
              <a:spcBef>
                <a:spcPct val="0"/>
              </a:spcBef>
              <a:buFont typeface="Arial"/>
              <a:buChar char="⚬"/>
            </a:pPr>
            <a:r>
              <a:rPr lang="en-US" sz="2499" dirty="0">
                <a:solidFill>
                  <a:srgbClr val="000000"/>
                </a:solidFill>
                <a:latin typeface="DM Sans"/>
              </a:rPr>
              <a:t>"Our nation," "our labor," and "our people" utilize inclusive pronouns to foster a collective identity and shared fate among listeners.</a:t>
            </a:r>
          </a:p>
          <a:p>
            <a:pPr marL="1079499" lvl="2" indent="-359833">
              <a:lnSpc>
                <a:spcPts val="3249"/>
              </a:lnSpc>
              <a:spcBef>
                <a:spcPct val="0"/>
              </a:spcBef>
              <a:buFont typeface="Arial"/>
              <a:buChar char="⚬"/>
            </a:pPr>
            <a:r>
              <a:rPr lang="en-US" sz="2499" dirty="0">
                <a:solidFill>
                  <a:srgbClr val="000000"/>
                </a:solidFill>
                <a:latin typeface="DM Sans"/>
              </a:rPr>
              <a:t>"This fight," "this pledge," situates the discourse in the immediate, pressing present, emphasizing urgency and personal commitment.</a:t>
            </a:r>
          </a:p>
          <a:p>
            <a:pPr>
              <a:lnSpc>
                <a:spcPts val="3249"/>
              </a:lnSpc>
              <a:spcBef>
                <a:spcPct val="0"/>
              </a:spcBef>
            </a:pPr>
            <a:endParaRPr lang="en-US" sz="2499" dirty="0">
              <a:solidFill>
                <a:srgbClr val="000000"/>
              </a:solidFill>
              <a:latin typeface="DM Sans"/>
            </a:endParaRPr>
          </a:p>
          <a:p>
            <a:pPr>
              <a:lnSpc>
                <a:spcPts val="3249"/>
              </a:lnSpc>
              <a:spcBef>
                <a:spcPct val="0"/>
              </a:spcBef>
            </a:pPr>
            <a:endParaRPr lang="en-US" sz="2499" dirty="0">
              <a:solidFill>
                <a:srgbClr val="000000"/>
              </a:solidFill>
              <a:latin typeface="DM Sans"/>
            </a:endParaRPr>
          </a:p>
        </p:txBody>
      </p:sp>
      <p:sp>
        <p:nvSpPr>
          <p:cNvPr id="5" name="TextBox 5"/>
          <p:cNvSpPr txBox="1"/>
          <p:nvPr/>
        </p:nvSpPr>
        <p:spPr>
          <a:xfrm>
            <a:off x="898383" y="7426934"/>
            <a:ext cx="16042044" cy="2454275"/>
          </a:xfrm>
          <a:prstGeom prst="rect">
            <a:avLst/>
          </a:prstGeom>
        </p:spPr>
        <p:txBody>
          <a:bodyPr lIns="0" tIns="0" rIns="0" bIns="0" rtlCol="0" anchor="t">
            <a:spAutoFit/>
          </a:bodyPr>
          <a:lstStyle/>
          <a:p>
            <a:pPr>
              <a:lnSpc>
                <a:spcPts val="3249"/>
              </a:lnSpc>
              <a:spcBef>
                <a:spcPct val="0"/>
              </a:spcBef>
            </a:pPr>
            <a:r>
              <a:rPr lang="en-US" sz="2499" dirty="0">
                <a:solidFill>
                  <a:srgbClr val="000000"/>
                </a:solidFill>
                <a:latin typeface="DM Sans Bold"/>
              </a:rPr>
              <a:t>Specificity:</a:t>
            </a:r>
          </a:p>
          <a:p>
            <a:pPr marL="1079499" lvl="2" indent="-359833">
              <a:lnSpc>
                <a:spcPts val="3249"/>
              </a:lnSpc>
              <a:spcBef>
                <a:spcPct val="0"/>
              </a:spcBef>
              <a:buFont typeface="Arial"/>
              <a:buChar char="⚬"/>
            </a:pPr>
            <a:r>
              <a:rPr lang="en-US" sz="2499" dirty="0">
                <a:solidFill>
                  <a:srgbClr val="000000"/>
                </a:solidFill>
                <a:latin typeface="DM Sans"/>
              </a:rPr>
              <a:t>Specific issues like education and healthcare are mentioned, grounding the ideological claims in tangible, relatable areas.</a:t>
            </a:r>
          </a:p>
          <a:p>
            <a:pPr marL="1079499" lvl="2" indent="-359833">
              <a:lnSpc>
                <a:spcPts val="3249"/>
              </a:lnSpc>
              <a:spcBef>
                <a:spcPct val="0"/>
              </a:spcBef>
              <a:buFont typeface="Arial"/>
              <a:buChar char="⚬"/>
            </a:pPr>
            <a:r>
              <a:rPr lang="en-US" sz="2499" dirty="0">
                <a:solidFill>
                  <a:srgbClr val="000000"/>
                </a:solidFill>
                <a:latin typeface="DM Sans"/>
              </a:rPr>
              <a:t>Lack of detail about how policies will be implemented ("redirect resources") keeps the discourse more visionary and less about practical execution.</a:t>
            </a:r>
          </a:p>
          <a:p>
            <a:pPr>
              <a:lnSpc>
                <a:spcPts val="3249"/>
              </a:lnSpc>
              <a:spcBef>
                <a:spcPct val="0"/>
              </a:spcBef>
            </a:pPr>
            <a:endParaRPr lang="en-US" sz="2499" dirty="0">
              <a:solidFill>
                <a:srgbClr val="000000"/>
              </a:solidFill>
              <a:latin typeface="DM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1028700" y="2727492"/>
            <a:ext cx="16230600" cy="2863850"/>
          </a:xfrm>
          <a:prstGeom prst="rect">
            <a:avLst/>
          </a:prstGeom>
        </p:spPr>
        <p:txBody>
          <a:bodyPr lIns="0" tIns="0" rIns="0" bIns="0" rtlCol="0" anchor="t">
            <a:spAutoFit/>
          </a:bodyPr>
          <a:lstStyle/>
          <a:p>
            <a:pPr>
              <a:lnSpc>
                <a:spcPts val="3249"/>
              </a:lnSpc>
            </a:pPr>
            <a:r>
              <a:rPr lang="en-US" sz="2499" dirty="0">
                <a:solidFill>
                  <a:srgbClr val="000000"/>
                </a:solidFill>
                <a:latin typeface="DM Sans Bold"/>
              </a:rPr>
              <a:t>Cultural and Social References:</a:t>
            </a:r>
          </a:p>
          <a:p>
            <a:pPr marL="1079499" lvl="2" indent="-359833">
              <a:lnSpc>
                <a:spcPts val="3249"/>
              </a:lnSpc>
              <a:spcBef>
                <a:spcPct val="0"/>
              </a:spcBef>
              <a:buFont typeface="Arial"/>
              <a:buChar char="⚬"/>
            </a:pPr>
            <a:r>
              <a:rPr lang="en-US" sz="2499" dirty="0">
                <a:solidFill>
                  <a:srgbClr val="000000"/>
                </a:solidFill>
                <a:latin typeface="DM Sans"/>
              </a:rPr>
              <a:t>References to "heritage" and "reclaim" evoke a sense of lost glory and historical continuity, appealing to nationalistic and cultural sentiments.</a:t>
            </a:r>
          </a:p>
          <a:p>
            <a:pPr marL="1079499" lvl="2" indent="-359833">
              <a:lnSpc>
                <a:spcPts val="3249"/>
              </a:lnSpc>
              <a:spcBef>
                <a:spcPct val="0"/>
              </a:spcBef>
              <a:buFont typeface="Arial"/>
              <a:buChar char="⚬"/>
            </a:pPr>
            <a:r>
              <a:rPr lang="en-US" sz="2499" dirty="0">
                <a:solidFill>
                  <a:srgbClr val="000000"/>
                </a:solidFill>
                <a:latin typeface="DM Sans"/>
              </a:rPr>
              <a:t>"Fundamental rights for all" taps into universal values and human rights discourse, aligning the speaker’s goals with widely accepted moral standards.</a:t>
            </a:r>
          </a:p>
          <a:p>
            <a:pPr>
              <a:lnSpc>
                <a:spcPts val="3249"/>
              </a:lnSpc>
              <a:spcBef>
                <a:spcPct val="0"/>
              </a:spcBef>
            </a:pPr>
            <a:endParaRPr lang="en-US" sz="2499" dirty="0">
              <a:solidFill>
                <a:srgbClr val="000000"/>
              </a:solidFill>
              <a:latin typeface="DM Sans"/>
            </a:endParaRPr>
          </a:p>
          <a:p>
            <a:pPr>
              <a:lnSpc>
                <a:spcPts val="3249"/>
              </a:lnSpc>
              <a:spcBef>
                <a:spcPct val="0"/>
              </a:spcBef>
            </a:pPr>
            <a:endParaRPr lang="en-US" sz="2499" dirty="0">
              <a:solidFill>
                <a:srgbClr val="000000"/>
              </a:solidFill>
              <a:latin typeface="DM Sans"/>
            </a:endParaRPr>
          </a:p>
        </p:txBody>
      </p:sp>
      <p:sp>
        <p:nvSpPr>
          <p:cNvPr id="3" name="TextBox 3"/>
          <p:cNvSpPr txBox="1"/>
          <p:nvPr/>
        </p:nvSpPr>
        <p:spPr>
          <a:xfrm>
            <a:off x="1028700" y="5076658"/>
            <a:ext cx="16230600" cy="2454275"/>
          </a:xfrm>
          <a:prstGeom prst="rect">
            <a:avLst/>
          </a:prstGeom>
        </p:spPr>
        <p:txBody>
          <a:bodyPr lIns="0" tIns="0" rIns="0" bIns="0" rtlCol="0" anchor="t">
            <a:spAutoFit/>
          </a:bodyPr>
          <a:lstStyle/>
          <a:p>
            <a:pPr>
              <a:lnSpc>
                <a:spcPts val="3249"/>
              </a:lnSpc>
            </a:pPr>
            <a:r>
              <a:rPr lang="en-US" sz="2499" dirty="0">
                <a:solidFill>
                  <a:srgbClr val="000000"/>
                </a:solidFill>
                <a:latin typeface="DM Sans Bold"/>
              </a:rPr>
              <a:t>Emphasis and Omission:</a:t>
            </a:r>
          </a:p>
          <a:p>
            <a:pPr marL="1079499" lvl="2" indent="-359833">
              <a:lnSpc>
                <a:spcPts val="3249"/>
              </a:lnSpc>
              <a:spcBef>
                <a:spcPct val="0"/>
              </a:spcBef>
              <a:buFont typeface="Arial"/>
              <a:buChar char="⚬"/>
            </a:pPr>
            <a:r>
              <a:rPr lang="en-US" sz="2499" dirty="0">
                <a:solidFill>
                  <a:srgbClr val="000000"/>
                </a:solidFill>
                <a:latin typeface="DM Sans"/>
              </a:rPr>
              <a:t>Emphasis on injustice and economic disparity highlights these issues as central to the speaker’s agenda.</a:t>
            </a:r>
          </a:p>
          <a:p>
            <a:pPr marL="1079499" lvl="2" indent="-359833">
              <a:lnSpc>
                <a:spcPts val="3249"/>
              </a:lnSpc>
              <a:spcBef>
                <a:spcPct val="0"/>
              </a:spcBef>
              <a:buFont typeface="Arial"/>
              <a:buChar char="⚬"/>
            </a:pPr>
            <a:r>
              <a:rPr lang="en-US" sz="2499" dirty="0">
                <a:solidFill>
                  <a:srgbClr val="000000"/>
                </a:solidFill>
                <a:latin typeface="DM Sans"/>
              </a:rPr>
              <a:t>Omission of any benefits from current policies or acknowledgement of potential economic risks of proposed changes directs audience focus solely on negative aspects and the necessity for change.</a:t>
            </a:r>
          </a:p>
          <a:p>
            <a:pPr>
              <a:lnSpc>
                <a:spcPts val="3249"/>
              </a:lnSpc>
              <a:spcBef>
                <a:spcPct val="0"/>
              </a:spcBef>
            </a:pPr>
            <a:endParaRPr lang="en-US" sz="2499" dirty="0">
              <a:solidFill>
                <a:srgbClr val="000000"/>
              </a:solidFill>
              <a:latin typeface="DM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pSp>
        <p:nvGrpSpPr>
          <p:cNvPr id="2" name="Group 2"/>
          <p:cNvGrpSpPr/>
          <p:nvPr/>
        </p:nvGrpSpPr>
        <p:grpSpPr>
          <a:xfrm>
            <a:off x="2380260" y="3419350"/>
            <a:ext cx="6427812" cy="3139032"/>
            <a:chOff x="0" y="-28574"/>
            <a:chExt cx="8570416" cy="4185374"/>
          </a:xfrm>
        </p:grpSpPr>
        <p:sp>
          <p:nvSpPr>
            <p:cNvPr id="3" name="TextBox 3"/>
            <p:cNvSpPr txBox="1"/>
            <p:nvPr/>
          </p:nvSpPr>
          <p:spPr>
            <a:xfrm>
              <a:off x="0" y="978624"/>
              <a:ext cx="8570416" cy="532342"/>
            </a:xfrm>
            <a:prstGeom prst="rect">
              <a:avLst/>
            </a:prstGeom>
          </p:spPr>
          <p:txBody>
            <a:bodyPr lIns="0" tIns="0" rIns="0" bIns="0" rtlCol="0" anchor="t">
              <a:spAutoFit/>
            </a:bodyPr>
            <a:lstStyle/>
            <a:p>
              <a:pPr algn="ctr">
                <a:lnSpc>
                  <a:spcPts val="3249"/>
                </a:lnSpc>
              </a:pPr>
              <a:r>
                <a:rPr lang="en-US" sz="2499">
                  <a:solidFill>
                    <a:srgbClr val="000000"/>
                  </a:solidFill>
                  <a:latin typeface="DM Sans"/>
                </a:rPr>
                <a:t>Economic Inequality as Systemic Failure</a:t>
              </a:r>
            </a:p>
          </p:txBody>
        </p:sp>
        <p:sp>
          <p:nvSpPr>
            <p:cNvPr id="4" name="TextBox 4"/>
            <p:cNvSpPr txBox="1"/>
            <p:nvPr/>
          </p:nvSpPr>
          <p:spPr>
            <a:xfrm>
              <a:off x="359817" y="2028491"/>
              <a:ext cx="7850783" cy="532342"/>
            </a:xfrm>
            <a:prstGeom prst="rect">
              <a:avLst/>
            </a:prstGeom>
          </p:spPr>
          <p:txBody>
            <a:bodyPr lIns="0" tIns="0" rIns="0" bIns="0" rtlCol="0" anchor="t">
              <a:spAutoFit/>
            </a:bodyPr>
            <a:lstStyle/>
            <a:p>
              <a:pPr algn="ctr">
                <a:lnSpc>
                  <a:spcPts val="3249"/>
                </a:lnSpc>
              </a:pPr>
              <a:r>
                <a:rPr lang="en-US" sz="2499">
                  <a:solidFill>
                    <a:srgbClr val="000000"/>
                  </a:solidFill>
                  <a:latin typeface="DM Sans"/>
                </a:rPr>
                <a:t>Justice as Redistribution</a:t>
              </a:r>
            </a:p>
          </p:txBody>
        </p:sp>
        <p:sp>
          <p:nvSpPr>
            <p:cNvPr id="5" name="TextBox 5"/>
            <p:cNvSpPr txBox="1"/>
            <p:nvPr/>
          </p:nvSpPr>
          <p:spPr>
            <a:xfrm>
              <a:off x="359817" y="3078358"/>
              <a:ext cx="7850783" cy="1078442"/>
            </a:xfrm>
            <a:prstGeom prst="rect">
              <a:avLst/>
            </a:prstGeom>
          </p:spPr>
          <p:txBody>
            <a:bodyPr lIns="0" tIns="0" rIns="0" bIns="0" rtlCol="0" anchor="t">
              <a:spAutoFit/>
            </a:bodyPr>
            <a:lstStyle/>
            <a:p>
              <a:pPr algn="ctr">
                <a:lnSpc>
                  <a:spcPts val="3249"/>
                </a:lnSpc>
              </a:pPr>
              <a:r>
                <a:rPr lang="en-US" sz="2499">
                  <a:solidFill>
                    <a:srgbClr val="000000"/>
                  </a:solidFill>
                  <a:latin typeface="DM Sans"/>
                </a:rPr>
                <a:t>Government as Protector and Redistributor</a:t>
              </a:r>
            </a:p>
          </p:txBody>
        </p:sp>
        <p:sp>
          <p:nvSpPr>
            <p:cNvPr id="6" name="TextBox 6"/>
            <p:cNvSpPr txBox="1"/>
            <p:nvPr/>
          </p:nvSpPr>
          <p:spPr>
            <a:xfrm>
              <a:off x="0" y="-28574"/>
              <a:ext cx="8570416" cy="628890"/>
            </a:xfrm>
            <a:prstGeom prst="rect">
              <a:avLst/>
            </a:prstGeom>
          </p:spPr>
          <p:txBody>
            <a:bodyPr wrap="square" lIns="0" tIns="0" rIns="0" bIns="0" rtlCol="0" anchor="t">
              <a:spAutoFit/>
            </a:bodyPr>
            <a:lstStyle/>
            <a:p>
              <a:pPr algn="ctr">
                <a:lnSpc>
                  <a:spcPts val="3769"/>
                </a:lnSpc>
                <a:spcBef>
                  <a:spcPct val="0"/>
                </a:spcBef>
              </a:pPr>
              <a:r>
                <a:rPr lang="en-US" sz="2899" dirty="0">
                  <a:solidFill>
                    <a:srgbClr val="000000"/>
                  </a:solidFill>
                  <a:latin typeface="DM Sans Bold"/>
                </a:rPr>
                <a:t>Mental model – National economy</a:t>
              </a:r>
            </a:p>
          </p:txBody>
        </p:sp>
      </p:grpSp>
      <p:grpSp>
        <p:nvGrpSpPr>
          <p:cNvPr id="7" name="Group 7"/>
          <p:cNvGrpSpPr/>
          <p:nvPr/>
        </p:nvGrpSpPr>
        <p:grpSpPr>
          <a:xfrm>
            <a:off x="10395247" y="3419350"/>
            <a:ext cx="5888087" cy="2729457"/>
            <a:chOff x="0" y="-28575"/>
            <a:chExt cx="7850783" cy="3639275"/>
          </a:xfrm>
        </p:grpSpPr>
        <p:sp>
          <p:nvSpPr>
            <p:cNvPr id="8" name="TextBox 8"/>
            <p:cNvSpPr txBox="1"/>
            <p:nvPr/>
          </p:nvSpPr>
          <p:spPr>
            <a:xfrm>
              <a:off x="472132" y="978624"/>
              <a:ext cx="6906518" cy="532342"/>
            </a:xfrm>
            <a:prstGeom prst="rect">
              <a:avLst/>
            </a:prstGeom>
          </p:spPr>
          <p:txBody>
            <a:bodyPr lIns="0" tIns="0" rIns="0" bIns="0" rtlCol="0" anchor="t">
              <a:spAutoFit/>
            </a:bodyPr>
            <a:lstStyle/>
            <a:p>
              <a:pPr algn="ctr">
                <a:lnSpc>
                  <a:spcPts val="3249"/>
                </a:lnSpc>
              </a:pPr>
              <a:r>
                <a:rPr lang="en-US" sz="2499">
                  <a:solidFill>
                    <a:srgbClr val="000000"/>
                  </a:solidFill>
                  <a:latin typeface="DM Sans"/>
                </a:rPr>
                <a:t>Collective Identity and Heritage</a:t>
              </a:r>
            </a:p>
          </p:txBody>
        </p:sp>
        <p:sp>
          <p:nvSpPr>
            <p:cNvPr id="9" name="TextBox 9"/>
            <p:cNvSpPr txBox="1"/>
            <p:nvPr/>
          </p:nvSpPr>
          <p:spPr>
            <a:xfrm>
              <a:off x="0" y="2028491"/>
              <a:ext cx="7850783" cy="532342"/>
            </a:xfrm>
            <a:prstGeom prst="rect">
              <a:avLst/>
            </a:prstGeom>
          </p:spPr>
          <p:txBody>
            <a:bodyPr lIns="0" tIns="0" rIns="0" bIns="0" rtlCol="0" anchor="t">
              <a:spAutoFit/>
            </a:bodyPr>
            <a:lstStyle/>
            <a:p>
              <a:pPr algn="ctr">
                <a:lnSpc>
                  <a:spcPts val="3249"/>
                </a:lnSpc>
              </a:pPr>
              <a:r>
                <a:rPr lang="en-US" sz="2499">
                  <a:solidFill>
                    <a:srgbClr val="000000"/>
                  </a:solidFill>
                  <a:latin typeface="DM Sans"/>
                </a:rPr>
                <a:t>Cultural Values of Equity and Rights:</a:t>
              </a:r>
            </a:p>
          </p:txBody>
        </p:sp>
        <p:sp>
          <p:nvSpPr>
            <p:cNvPr id="10" name="TextBox 10"/>
            <p:cNvSpPr txBox="1"/>
            <p:nvPr/>
          </p:nvSpPr>
          <p:spPr>
            <a:xfrm>
              <a:off x="0" y="3078358"/>
              <a:ext cx="7850783" cy="532342"/>
            </a:xfrm>
            <a:prstGeom prst="rect">
              <a:avLst/>
            </a:prstGeom>
          </p:spPr>
          <p:txBody>
            <a:bodyPr lIns="0" tIns="0" rIns="0" bIns="0" rtlCol="0" anchor="t">
              <a:spAutoFit/>
            </a:bodyPr>
            <a:lstStyle/>
            <a:p>
              <a:pPr algn="ctr">
                <a:lnSpc>
                  <a:spcPts val="3249"/>
                </a:lnSpc>
              </a:pPr>
              <a:r>
                <a:rPr lang="en-US" sz="2499">
                  <a:solidFill>
                    <a:srgbClr val="000000"/>
                  </a:solidFill>
                  <a:latin typeface="DM Sans"/>
                </a:rPr>
                <a:t>Populism</a:t>
              </a:r>
            </a:p>
          </p:txBody>
        </p:sp>
        <p:sp>
          <p:nvSpPr>
            <p:cNvPr id="11" name="TextBox 11"/>
            <p:cNvSpPr txBox="1"/>
            <p:nvPr/>
          </p:nvSpPr>
          <p:spPr>
            <a:xfrm>
              <a:off x="737641" y="-28575"/>
              <a:ext cx="6375499" cy="628890"/>
            </a:xfrm>
            <a:prstGeom prst="rect">
              <a:avLst/>
            </a:prstGeom>
          </p:spPr>
          <p:txBody>
            <a:bodyPr wrap="square" lIns="0" tIns="0" rIns="0" bIns="0" rtlCol="0" anchor="t">
              <a:spAutoFit/>
            </a:bodyPr>
            <a:lstStyle/>
            <a:p>
              <a:pPr algn="ctr">
                <a:lnSpc>
                  <a:spcPts val="3769"/>
                </a:lnSpc>
                <a:spcBef>
                  <a:spcPct val="0"/>
                </a:spcBef>
              </a:pPr>
              <a:r>
                <a:rPr lang="en-US" sz="2899" dirty="0">
                  <a:solidFill>
                    <a:srgbClr val="000000"/>
                  </a:solidFill>
                  <a:latin typeface="DM Sans Bold"/>
                </a:rPr>
                <a:t>Sociocultural knowledge</a:t>
              </a:r>
            </a:p>
          </p:txBody>
        </p:sp>
      </p:grpSp>
      <p:sp>
        <p:nvSpPr>
          <p:cNvPr id="12" name="TextBox 12"/>
          <p:cNvSpPr txBox="1"/>
          <p:nvPr/>
        </p:nvSpPr>
        <p:spPr>
          <a:xfrm>
            <a:off x="6583784" y="1630863"/>
            <a:ext cx="5120432" cy="617220"/>
          </a:xfrm>
          <a:prstGeom prst="rect">
            <a:avLst/>
          </a:prstGeom>
        </p:spPr>
        <p:txBody>
          <a:bodyPr lIns="0" tIns="0" rIns="0" bIns="0" rtlCol="0" anchor="t">
            <a:spAutoFit/>
          </a:bodyPr>
          <a:lstStyle/>
          <a:p>
            <a:pPr algn="ctr">
              <a:lnSpc>
                <a:spcPts val="5069"/>
              </a:lnSpc>
              <a:spcBef>
                <a:spcPct val="0"/>
              </a:spcBef>
            </a:pPr>
            <a:r>
              <a:rPr lang="en-US" sz="3899">
                <a:solidFill>
                  <a:srgbClr val="000000"/>
                </a:solidFill>
                <a:latin typeface="DM Sans Bold"/>
              </a:rPr>
              <a:t>Progressive Populism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pSp>
        <p:nvGrpSpPr>
          <p:cNvPr id="2" name="Group 2"/>
          <p:cNvGrpSpPr/>
          <p:nvPr/>
        </p:nvGrpSpPr>
        <p:grpSpPr>
          <a:xfrm>
            <a:off x="1028697" y="3217788"/>
            <a:ext cx="5050491" cy="3950620"/>
            <a:chOff x="0" y="0"/>
            <a:chExt cx="1145014" cy="895659"/>
          </a:xfrm>
        </p:grpSpPr>
        <p:sp>
          <p:nvSpPr>
            <p:cNvPr id="3" name="Freeform 3"/>
            <p:cNvSpPr/>
            <p:nvPr/>
          </p:nvSpPr>
          <p:spPr>
            <a:xfrm>
              <a:off x="0" y="0"/>
              <a:ext cx="1145014" cy="895659"/>
            </a:xfrm>
            <a:custGeom>
              <a:avLst/>
              <a:gdLst/>
              <a:ahLst/>
              <a:cxnLst/>
              <a:rect l="l" t="t" r="r" b="b"/>
              <a:pathLst>
                <a:path w="1145014" h="895659">
                  <a:moveTo>
                    <a:pt x="984994" y="0"/>
                  </a:moveTo>
                  <a:lnTo>
                    <a:pt x="160020" y="0"/>
                  </a:lnTo>
                  <a:lnTo>
                    <a:pt x="0" y="160020"/>
                  </a:lnTo>
                  <a:lnTo>
                    <a:pt x="0" y="735639"/>
                  </a:lnTo>
                  <a:lnTo>
                    <a:pt x="160020" y="895659"/>
                  </a:lnTo>
                  <a:lnTo>
                    <a:pt x="984994" y="895659"/>
                  </a:lnTo>
                  <a:lnTo>
                    <a:pt x="1145014" y="735639"/>
                  </a:lnTo>
                  <a:lnTo>
                    <a:pt x="1145014" y="160020"/>
                  </a:lnTo>
                  <a:lnTo>
                    <a:pt x="984994" y="0"/>
                  </a:lnTo>
                  <a:close/>
                </a:path>
              </a:pathLst>
            </a:custGeom>
            <a:solidFill>
              <a:srgbClr val="F6956A"/>
            </a:solidFill>
          </p:spPr>
          <p:txBody>
            <a:bodyPr/>
            <a:lstStyle/>
            <a:p>
              <a:endParaRPr lang="en-CZ"/>
            </a:p>
          </p:txBody>
        </p:sp>
        <p:sp>
          <p:nvSpPr>
            <p:cNvPr id="4" name="TextBox 4"/>
            <p:cNvSpPr txBox="1"/>
            <p:nvPr/>
          </p:nvSpPr>
          <p:spPr>
            <a:xfrm>
              <a:off x="63500" y="34925"/>
              <a:ext cx="1018014" cy="797234"/>
            </a:xfrm>
            <a:prstGeom prst="rect">
              <a:avLst/>
            </a:prstGeom>
          </p:spPr>
          <p:txBody>
            <a:bodyPr lIns="50800" tIns="50800" rIns="50800" bIns="50800" rtlCol="0" anchor="ctr"/>
            <a:lstStyle/>
            <a:p>
              <a:pPr>
                <a:lnSpc>
                  <a:spcPts val="2600"/>
                </a:lnSpc>
              </a:pPr>
              <a:r>
                <a:rPr lang="en-US" sz="2000">
                  <a:solidFill>
                    <a:srgbClr val="000000"/>
                  </a:solidFill>
                  <a:latin typeface="DM Sans"/>
                </a:rPr>
                <a:t>Triangulation</a:t>
              </a:r>
            </a:p>
          </p:txBody>
        </p:sp>
      </p:grpSp>
      <p:grpSp>
        <p:nvGrpSpPr>
          <p:cNvPr id="5" name="Group 5"/>
          <p:cNvGrpSpPr/>
          <p:nvPr/>
        </p:nvGrpSpPr>
        <p:grpSpPr>
          <a:xfrm>
            <a:off x="4682390" y="3217788"/>
            <a:ext cx="5030833" cy="3950620"/>
            <a:chOff x="0" y="0"/>
            <a:chExt cx="1140557" cy="895659"/>
          </a:xfrm>
        </p:grpSpPr>
        <p:sp>
          <p:nvSpPr>
            <p:cNvPr id="6" name="Freeform 6"/>
            <p:cNvSpPr/>
            <p:nvPr/>
          </p:nvSpPr>
          <p:spPr>
            <a:xfrm>
              <a:off x="0" y="0"/>
              <a:ext cx="1140557" cy="895659"/>
            </a:xfrm>
            <a:custGeom>
              <a:avLst/>
              <a:gdLst/>
              <a:ahLst/>
              <a:cxnLst/>
              <a:rect l="l" t="t" r="r" b="b"/>
              <a:pathLst>
                <a:path w="1140557" h="895659">
                  <a:moveTo>
                    <a:pt x="980537" y="0"/>
                  </a:moveTo>
                  <a:lnTo>
                    <a:pt x="160020" y="0"/>
                  </a:lnTo>
                  <a:lnTo>
                    <a:pt x="0" y="160020"/>
                  </a:lnTo>
                  <a:lnTo>
                    <a:pt x="0" y="735639"/>
                  </a:lnTo>
                  <a:lnTo>
                    <a:pt x="160020" y="895659"/>
                  </a:lnTo>
                  <a:lnTo>
                    <a:pt x="980537" y="895659"/>
                  </a:lnTo>
                  <a:lnTo>
                    <a:pt x="1140557" y="735639"/>
                  </a:lnTo>
                  <a:lnTo>
                    <a:pt x="1140557" y="160020"/>
                  </a:lnTo>
                  <a:lnTo>
                    <a:pt x="980537" y="0"/>
                  </a:lnTo>
                  <a:close/>
                </a:path>
              </a:pathLst>
            </a:custGeom>
            <a:solidFill>
              <a:srgbClr val="E0D2EF"/>
            </a:solidFill>
          </p:spPr>
          <p:txBody>
            <a:bodyPr/>
            <a:lstStyle/>
            <a:p>
              <a:endParaRPr lang="en-CZ"/>
            </a:p>
          </p:txBody>
        </p:sp>
        <p:sp>
          <p:nvSpPr>
            <p:cNvPr id="7" name="TextBox 7"/>
            <p:cNvSpPr txBox="1"/>
            <p:nvPr/>
          </p:nvSpPr>
          <p:spPr>
            <a:xfrm>
              <a:off x="63500" y="34925"/>
              <a:ext cx="1013557" cy="797234"/>
            </a:xfrm>
            <a:prstGeom prst="rect">
              <a:avLst/>
            </a:prstGeom>
          </p:spPr>
          <p:txBody>
            <a:bodyPr lIns="50800" tIns="50800" rIns="50800" bIns="50800" rtlCol="0" anchor="ctr"/>
            <a:lstStyle/>
            <a:p>
              <a:pPr algn="r">
                <a:lnSpc>
                  <a:spcPts val="2600"/>
                </a:lnSpc>
              </a:pPr>
              <a:r>
                <a:rPr lang="en-US" sz="2000">
                  <a:solidFill>
                    <a:srgbClr val="000000"/>
                  </a:solidFill>
                  <a:latin typeface="DM Sans"/>
                </a:rPr>
                <a:t>Critique</a:t>
              </a:r>
            </a:p>
            <a:p>
              <a:pPr algn="r">
                <a:lnSpc>
                  <a:spcPts val="2600"/>
                </a:lnSpc>
              </a:pPr>
              <a:r>
                <a:rPr lang="en-US" sz="2000">
                  <a:solidFill>
                    <a:srgbClr val="000000"/>
                  </a:solidFill>
                  <a:latin typeface="DM Sans"/>
                </a:rPr>
                <a:t>Ideology</a:t>
              </a:r>
            </a:p>
            <a:p>
              <a:pPr algn="r">
                <a:lnSpc>
                  <a:spcPts val="2600"/>
                </a:lnSpc>
              </a:pPr>
              <a:r>
                <a:rPr lang="en-US" sz="2000">
                  <a:solidFill>
                    <a:srgbClr val="000000"/>
                  </a:solidFill>
                  <a:latin typeface="DM Sans"/>
                </a:rPr>
                <a:t>Power</a:t>
              </a:r>
            </a:p>
            <a:p>
              <a:pPr algn="r">
                <a:lnSpc>
                  <a:spcPts val="2600"/>
                </a:lnSpc>
              </a:pPr>
              <a:endParaRPr lang="en-US" sz="2000">
                <a:solidFill>
                  <a:srgbClr val="000000"/>
                </a:solidFill>
                <a:latin typeface="DM Sans"/>
              </a:endParaRPr>
            </a:p>
          </p:txBody>
        </p:sp>
      </p:grpSp>
      <p:grpSp>
        <p:nvGrpSpPr>
          <p:cNvPr id="8" name="Group 8"/>
          <p:cNvGrpSpPr/>
          <p:nvPr/>
        </p:nvGrpSpPr>
        <p:grpSpPr>
          <a:xfrm>
            <a:off x="3532692" y="3213025"/>
            <a:ext cx="3696195" cy="3960145"/>
            <a:chOff x="0" y="0"/>
            <a:chExt cx="812800" cy="870843"/>
          </a:xfrm>
        </p:grpSpPr>
        <p:sp>
          <p:nvSpPr>
            <p:cNvPr id="9" name="Freeform 9"/>
            <p:cNvSpPr/>
            <p:nvPr/>
          </p:nvSpPr>
          <p:spPr>
            <a:xfrm>
              <a:off x="0" y="0"/>
              <a:ext cx="812800" cy="870843"/>
            </a:xfrm>
            <a:custGeom>
              <a:avLst/>
              <a:gdLst/>
              <a:ahLst/>
              <a:cxnLst/>
              <a:rect l="l" t="t" r="r" b="b"/>
              <a:pathLst>
                <a:path w="812800" h="870843">
                  <a:moveTo>
                    <a:pt x="574675" y="0"/>
                  </a:moveTo>
                  <a:lnTo>
                    <a:pt x="812800" y="238125"/>
                  </a:lnTo>
                  <a:lnTo>
                    <a:pt x="812800" y="632718"/>
                  </a:lnTo>
                  <a:lnTo>
                    <a:pt x="574675" y="870843"/>
                  </a:lnTo>
                  <a:lnTo>
                    <a:pt x="238125" y="870843"/>
                  </a:lnTo>
                  <a:lnTo>
                    <a:pt x="0" y="632718"/>
                  </a:lnTo>
                  <a:lnTo>
                    <a:pt x="0" y="238125"/>
                  </a:lnTo>
                  <a:lnTo>
                    <a:pt x="238125" y="0"/>
                  </a:lnTo>
                  <a:lnTo>
                    <a:pt x="574675" y="0"/>
                  </a:lnTo>
                  <a:close/>
                </a:path>
              </a:pathLst>
            </a:custGeom>
            <a:solidFill>
              <a:srgbClr val="FEFBF5"/>
            </a:solidFill>
          </p:spPr>
          <p:txBody>
            <a:bodyPr/>
            <a:lstStyle/>
            <a:p>
              <a:endParaRPr lang="en-CZ"/>
            </a:p>
          </p:txBody>
        </p:sp>
        <p:sp>
          <p:nvSpPr>
            <p:cNvPr id="10" name="TextBox 10"/>
            <p:cNvSpPr txBox="1"/>
            <p:nvPr/>
          </p:nvSpPr>
          <p:spPr>
            <a:xfrm>
              <a:off x="63500" y="34925"/>
              <a:ext cx="685800" cy="772418"/>
            </a:xfrm>
            <a:prstGeom prst="rect">
              <a:avLst/>
            </a:prstGeom>
          </p:spPr>
          <p:txBody>
            <a:bodyPr lIns="50800" tIns="50800" rIns="50800" bIns="50800" rtlCol="0" anchor="ctr"/>
            <a:lstStyle/>
            <a:p>
              <a:pPr marL="431801" lvl="1" indent="-215900" algn="ctr">
                <a:lnSpc>
                  <a:spcPts val="2600"/>
                </a:lnSpc>
                <a:buFont typeface="Arial"/>
                <a:buChar char="•"/>
              </a:pPr>
              <a:r>
                <a:rPr lang="en-US" sz="2000">
                  <a:solidFill>
                    <a:srgbClr val="000000"/>
                  </a:solidFill>
                  <a:latin typeface="DM Sans"/>
                </a:rPr>
                <a:t>Interdisciplinarity</a:t>
              </a:r>
            </a:p>
            <a:p>
              <a:pPr marL="431801" lvl="1" indent="-215900" algn="ctr">
                <a:lnSpc>
                  <a:spcPts val="2600"/>
                </a:lnSpc>
                <a:buFont typeface="Arial"/>
                <a:buChar char="•"/>
              </a:pPr>
              <a:r>
                <a:rPr lang="en-US" sz="2000">
                  <a:solidFill>
                    <a:srgbClr val="000000"/>
                  </a:solidFill>
                  <a:latin typeface="DM Sans"/>
                </a:rPr>
                <a:t>Problem-oriented</a:t>
              </a:r>
            </a:p>
            <a:p>
              <a:pPr marL="431801" lvl="1" indent="-215900" algn="ctr">
                <a:lnSpc>
                  <a:spcPts val="2600"/>
                </a:lnSpc>
                <a:buFont typeface="Arial"/>
                <a:buChar char="•"/>
              </a:pPr>
              <a:r>
                <a:rPr lang="en-US" sz="2000">
                  <a:solidFill>
                    <a:srgbClr val="000000"/>
                  </a:solidFill>
                  <a:latin typeface="DM Sans"/>
                </a:rPr>
                <a:t>Historical context</a:t>
              </a:r>
            </a:p>
          </p:txBody>
        </p:sp>
      </p:grpSp>
      <p:sp>
        <p:nvSpPr>
          <p:cNvPr id="11" name="TextBox 11"/>
          <p:cNvSpPr txBox="1"/>
          <p:nvPr/>
        </p:nvSpPr>
        <p:spPr>
          <a:xfrm>
            <a:off x="14022973" y="1497012"/>
            <a:ext cx="3236327" cy="406400"/>
          </a:xfrm>
          <a:prstGeom prst="rect">
            <a:avLst/>
          </a:prstGeom>
        </p:spPr>
        <p:txBody>
          <a:bodyPr lIns="0" tIns="0" rIns="0" bIns="0" rtlCol="0" anchor="t">
            <a:spAutoFit/>
          </a:bodyPr>
          <a:lstStyle/>
          <a:p>
            <a:pPr algn="r">
              <a:lnSpc>
                <a:spcPts val="3249"/>
              </a:lnSpc>
            </a:pPr>
            <a:r>
              <a:rPr lang="en-US" sz="2499" u="sng">
                <a:solidFill>
                  <a:srgbClr val="000000"/>
                </a:solidFill>
                <a:latin typeface="DM Sans"/>
              </a:rPr>
              <a:t>Back to Overview</a:t>
            </a:r>
          </a:p>
        </p:txBody>
      </p:sp>
      <p:sp>
        <p:nvSpPr>
          <p:cNvPr id="12" name="TextBox 12"/>
          <p:cNvSpPr txBox="1"/>
          <p:nvPr/>
        </p:nvSpPr>
        <p:spPr>
          <a:xfrm>
            <a:off x="1028700" y="827088"/>
            <a:ext cx="9633993" cy="2143125"/>
          </a:xfrm>
          <a:prstGeom prst="rect">
            <a:avLst/>
          </a:prstGeom>
        </p:spPr>
        <p:txBody>
          <a:bodyPr lIns="0" tIns="0" rIns="0" bIns="0" rtlCol="0" anchor="t">
            <a:spAutoFit/>
          </a:bodyPr>
          <a:lstStyle/>
          <a:p>
            <a:pPr>
              <a:lnSpc>
                <a:spcPts val="8400"/>
              </a:lnSpc>
              <a:spcBef>
                <a:spcPct val="0"/>
              </a:spcBef>
            </a:pPr>
            <a:r>
              <a:rPr lang="en-US" sz="7000">
                <a:solidFill>
                  <a:srgbClr val="000000"/>
                </a:solidFill>
                <a:latin typeface="DM Sans Bold"/>
              </a:rPr>
              <a:t>Discourse-Historical Approach</a:t>
            </a:r>
          </a:p>
        </p:txBody>
      </p:sp>
      <p:sp>
        <p:nvSpPr>
          <p:cNvPr id="13" name="TextBox 13"/>
          <p:cNvSpPr txBox="1"/>
          <p:nvPr/>
        </p:nvSpPr>
        <p:spPr>
          <a:xfrm>
            <a:off x="11417709" y="3445193"/>
            <a:ext cx="5677804" cy="2957830"/>
          </a:xfrm>
          <a:prstGeom prst="rect">
            <a:avLst/>
          </a:prstGeom>
        </p:spPr>
        <p:txBody>
          <a:bodyPr lIns="0" tIns="0" rIns="0" bIns="0" rtlCol="0" anchor="t">
            <a:spAutoFit/>
          </a:bodyPr>
          <a:lstStyle/>
          <a:p>
            <a:pPr marL="604521" lvl="1" indent="-302261" algn="l">
              <a:lnSpc>
                <a:spcPts val="3920"/>
              </a:lnSpc>
              <a:buFont typeface="Arial"/>
              <a:buChar char="•"/>
            </a:pPr>
            <a:r>
              <a:rPr lang="en-US" sz="2800">
                <a:solidFill>
                  <a:srgbClr val="000000"/>
                </a:solidFill>
                <a:latin typeface="DM Sans"/>
              </a:rPr>
              <a:t>DHA is an approach in Critical Discourse Analysis focusing on the multifunctionality of discourse and the </a:t>
            </a:r>
            <a:r>
              <a:rPr lang="en-US" sz="2800">
                <a:solidFill>
                  <a:srgbClr val="000000"/>
                </a:solidFill>
                <a:latin typeface="DM Sans Bold"/>
              </a:rPr>
              <a:t>interplay of texts within social, political, and historical contexts.</a:t>
            </a:r>
          </a:p>
        </p:txBody>
      </p:sp>
      <p:sp>
        <p:nvSpPr>
          <p:cNvPr id="14" name="TextBox 14"/>
          <p:cNvSpPr txBox="1"/>
          <p:nvPr/>
        </p:nvSpPr>
        <p:spPr>
          <a:xfrm>
            <a:off x="1028700" y="8931275"/>
            <a:ext cx="4778905" cy="327025"/>
          </a:xfrm>
          <a:prstGeom prst="rect">
            <a:avLst/>
          </a:prstGeom>
        </p:spPr>
        <p:txBody>
          <a:bodyPr lIns="0" tIns="0" rIns="0" bIns="0" rtlCol="0" anchor="t">
            <a:spAutoFit/>
          </a:bodyPr>
          <a:lstStyle/>
          <a:p>
            <a:pPr>
              <a:lnSpc>
                <a:spcPts val="2600"/>
              </a:lnSpc>
            </a:pPr>
            <a:r>
              <a:rPr lang="en-US" sz="2000">
                <a:solidFill>
                  <a:srgbClr val="000000"/>
                </a:solidFill>
                <a:latin typeface="DM Sans Italics"/>
              </a:rPr>
              <a:t>Source: Add your references here.</a:t>
            </a:r>
          </a:p>
        </p:txBody>
      </p:sp>
      <p:sp>
        <p:nvSpPr>
          <p:cNvPr id="15" name="AutoShape 15"/>
          <p:cNvSpPr/>
          <p:nvPr/>
        </p:nvSpPr>
        <p:spPr>
          <a:xfrm rot="1008">
            <a:off x="1028698" y="8482094"/>
            <a:ext cx="16230601" cy="0"/>
          </a:xfrm>
          <a:prstGeom prst="line">
            <a:avLst/>
          </a:prstGeom>
          <a:ln w="9525" cap="flat">
            <a:solidFill>
              <a:srgbClr val="000000"/>
            </a:solidFill>
            <a:prstDash val="solid"/>
            <a:headEnd type="none" w="sm" len="sm"/>
            <a:tailEnd type="none" w="sm" len="sm"/>
          </a:ln>
        </p:spPr>
        <p:txBody>
          <a:bodyPr/>
          <a:lstStyle/>
          <a:p>
            <a:endParaRPr lang="en-CZ"/>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2152296">
            <a:off x="10554543" y="-3785506"/>
            <a:ext cx="10173187" cy="10147754"/>
          </a:xfrm>
          <a:custGeom>
            <a:avLst/>
            <a:gdLst/>
            <a:ahLst/>
            <a:cxnLst/>
            <a:rect l="l" t="t" r="r" b="b"/>
            <a:pathLst>
              <a:path w="10173187" h="10147754">
                <a:moveTo>
                  <a:pt x="0" y="0"/>
                </a:moveTo>
                <a:lnTo>
                  <a:pt x="10173187" y="0"/>
                </a:lnTo>
                <a:lnTo>
                  <a:pt x="10173187" y="10147754"/>
                </a:lnTo>
                <a:lnTo>
                  <a:pt x="0" y="10147754"/>
                </a:lnTo>
                <a:lnTo>
                  <a:pt x="0" y="0"/>
                </a:lnTo>
                <a:close/>
              </a:path>
            </a:pathLst>
          </a:custGeom>
          <a:blipFill>
            <a:blip r:embed="rId2"/>
            <a:stretch>
              <a:fillRect/>
            </a:stretch>
          </a:blipFill>
        </p:spPr>
        <p:txBody>
          <a:bodyPr/>
          <a:lstStyle/>
          <a:p>
            <a:endParaRPr lang="en-CZ"/>
          </a:p>
        </p:txBody>
      </p:sp>
      <p:graphicFrame>
        <p:nvGraphicFramePr>
          <p:cNvPr id="3" name="Table 3"/>
          <p:cNvGraphicFramePr>
            <a:graphicFrameLocks noGrp="1"/>
          </p:cNvGraphicFramePr>
          <p:nvPr/>
        </p:nvGraphicFramePr>
        <p:xfrm>
          <a:off x="1028700" y="2457544"/>
          <a:ext cx="16230600" cy="6334125"/>
        </p:xfrm>
        <a:graphic>
          <a:graphicData uri="http://schemas.openxmlformats.org/drawingml/2006/table">
            <a:tbl>
              <a:tblPr/>
              <a:tblGrid>
                <a:gridCol w="4961981">
                  <a:extLst>
                    <a:ext uri="{9D8B030D-6E8A-4147-A177-3AD203B41FA5}">
                      <a16:colId xmlns:a16="http://schemas.microsoft.com/office/drawing/2014/main" val="20000"/>
                    </a:ext>
                  </a:extLst>
                </a:gridCol>
                <a:gridCol w="11268619">
                  <a:extLst>
                    <a:ext uri="{9D8B030D-6E8A-4147-A177-3AD203B41FA5}">
                      <a16:colId xmlns:a16="http://schemas.microsoft.com/office/drawing/2014/main" val="20001"/>
                    </a:ext>
                  </a:extLst>
                </a:gridCol>
              </a:tblGrid>
              <a:tr h="1266825">
                <a:tc>
                  <a:txBody>
                    <a:bodyPr/>
                    <a:lstStyle/>
                    <a:p>
                      <a:pPr algn="ctr">
                        <a:lnSpc>
                          <a:spcPts val="2800"/>
                        </a:lnSpc>
                        <a:defRPr/>
                      </a:pPr>
                      <a:r>
                        <a:rPr lang="en-US" sz="2000">
                          <a:solidFill>
                            <a:srgbClr val="000000"/>
                          </a:solidFill>
                          <a:latin typeface="DM Sans Bold"/>
                        </a:rPr>
                        <a:t>Nominations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0D2EF"/>
                    </a:solidFill>
                  </a:tcPr>
                </a:tc>
                <a:tc>
                  <a:txBody>
                    <a:bodyPr/>
                    <a:lstStyle/>
                    <a:p>
                      <a:pPr marL="431801" lvl="1" indent="-215900" algn="l">
                        <a:lnSpc>
                          <a:spcPts val="2800"/>
                        </a:lnSpc>
                        <a:buFont typeface="Arial"/>
                        <a:buChar char="•"/>
                        <a:defRPr/>
                      </a:pPr>
                      <a:r>
                        <a:rPr lang="en-US" sz="2000">
                          <a:solidFill>
                            <a:srgbClr val="000000"/>
                          </a:solidFill>
                          <a:latin typeface="DM Sans"/>
                        </a:rPr>
                        <a:t>Refers to the practice of naming persons, objects, phenomena, or processes within discourse</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0"/>
                  </a:ext>
                </a:extLst>
              </a:tr>
              <a:tr h="1266825">
                <a:tc>
                  <a:txBody>
                    <a:bodyPr/>
                    <a:lstStyle/>
                    <a:p>
                      <a:pPr algn="ctr">
                        <a:lnSpc>
                          <a:spcPts val="2800"/>
                        </a:lnSpc>
                        <a:defRPr/>
                      </a:pPr>
                      <a:r>
                        <a:rPr lang="en-US" sz="2000">
                          <a:solidFill>
                            <a:srgbClr val="FEFBF5"/>
                          </a:solidFill>
                          <a:latin typeface="DM Sans Bold"/>
                        </a:rPr>
                        <a:t>Predications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6956A"/>
                    </a:solidFill>
                  </a:tcPr>
                </a:tc>
                <a:tc>
                  <a:txBody>
                    <a:bodyPr/>
                    <a:lstStyle/>
                    <a:p>
                      <a:pPr marL="431801" lvl="1" indent="-215900" algn="l">
                        <a:lnSpc>
                          <a:spcPts val="2800"/>
                        </a:lnSpc>
                        <a:buFont typeface="Arial"/>
                        <a:buChar char="•"/>
                        <a:defRPr/>
                      </a:pPr>
                      <a:r>
                        <a:rPr lang="en-US" sz="2000">
                          <a:solidFill>
                            <a:srgbClr val="000000"/>
                          </a:solidFill>
                          <a:latin typeface="DM Sans"/>
                        </a:rPr>
                        <a:t>Focuses on the attributes and qualities assigned to the subjects identified through nomination</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1"/>
                  </a:ext>
                </a:extLst>
              </a:tr>
              <a:tr h="1266825">
                <a:tc>
                  <a:txBody>
                    <a:bodyPr/>
                    <a:lstStyle/>
                    <a:p>
                      <a:pPr algn="ctr">
                        <a:lnSpc>
                          <a:spcPts val="2800"/>
                        </a:lnSpc>
                        <a:defRPr/>
                      </a:pPr>
                      <a:r>
                        <a:rPr lang="en-US" sz="2000">
                          <a:solidFill>
                            <a:srgbClr val="000000"/>
                          </a:solidFill>
                          <a:latin typeface="DM Sans Bold"/>
                        </a:rPr>
                        <a:t>Perspectivisation</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0D2EF"/>
                    </a:solidFill>
                  </a:tcPr>
                </a:tc>
                <a:tc>
                  <a:txBody>
                    <a:bodyPr/>
                    <a:lstStyle/>
                    <a:p>
                      <a:pPr marL="431801" lvl="1" indent="-215900" algn="l">
                        <a:lnSpc>
                          <a:spcPts val="2800"/>
                        </a:lnSpc>
                        <a:buFont typeface="Arial"/>
                        <a:buChar char="•"/>
                        <a:defRPr/>
                      </a:pPr>
                      <a:r>
                        <a:rPr lang="en-US" sz="2000">
                          <a:solidFill>
                            <a:srgbClr val="000000"/>
                          </a:solidFill>
                          <a:latin typeface="DM Sans"/>
                        </a:rPr>
                        <a:t>Analyses the perspective from which discourse is presented, revealing whose interests are prioritized and whose may be marginalized</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2"/>
                  </a:ext>
                </a:extLst>
              </a:tr>
              <a:tr h="1266825">
                <a:tc>
                  <a:txBody>
                    <a:bodyPr/>
                    <a:lstStyle/>
                    <a:p>
                      <a:pPr algn="ctr">
                        <a:lnSpc>
                          <a:spcPts val="2800"/>
                        </a:lnSpc>
                        <a:defRPr/>
                      </a:pPr>
                      <a:r>
                        <a:rPr lang="en-US" sz="2000">
                          <a:solidFill>
                            <a:srgbClr val="FEFBF5"/>
                          </a:solidFill>
                          <a:latin typeface="DM Sans Bold"/>
                        </a:rPr>
                        <a:t>Intesification</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6956A"/>
                    </a:solidFill>
                  </a:tcPr>
                </a:tc>
                <a:tc>
                  <a:txBody>
                    <a:bodyPr/>
                    <a:lstStyle/>
                    <a:p>
                      <a:pPr marL="431801" lvl="1" indent="-215900" algn="l">
                        <a:lnSpc>
                          <a:spcPts val="2800"/>
                        </a:lnSpc>
                        <a:buFont typeface="Arial"/>
                        <a:buChar char="•"/>
                        <a:defRPr/>
                      </a:pPr>
                      <a:r>
                        <a:rPr lang="en-US" sz="2000">
                          <a:solidFill>
                            <a:srgbClr val="000000"/>
                          </a:solidFill>
                          <a:latin typeface="DM Sans"/>
                        </a:rPr>
                        <a:t>Refers to the ways in which discourse elements are emphasized to strengthen a message or argument</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3"/>
                  </a:ext>
                </a:extLst>
              </a:tr>
              <a:tr h="1266825">
                <a:tc>
                  <a:txBody>
                    <a:bodyPr/>
                    <a:lstStyle/>
                    <a:p>
                      <a:pPr algn="ctr">
                        <a:lnSpc>
                          <a:spcPts val="2800"/>
                        </a:lnSpc>
                        <a:defRPr/>
                      </a:pPr>
                      <a:r>
                        <a:rPr lang="en-US" sz="2000">
                          <a:solidFill>
                            <a:srgbClr val="000000"/>
                          </a:solidFill>
                          <a:latin typeface="DM Sans Bold"/>
                        </a:rPr>
                        <a:t>Argumentation</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0D2EF"/>
                    </a:solidFill>
                  </a:tcPr>
                </a:tc>
                <a:tc>
                  <a:txBody>
                    <a:bodyPr/>
                    <a:lstStyle/>
                    <a:p>
                      <a:pPr marL="431801" lvl="1" indent="-215900" algn="l">
                        <a:lnSpc>
                          <a:spcPts val="2800"/>
                        </a:lnSpc>
                        <a:buFont typeface="Arial"/>
                        <a:buChar char="•"/>
                        <a:defRPr/>
                      </a:pPr>
                      <a:r>
                        <a:rPr lang="en-US" sz="2000">
                          <a:solidFill>
                            <a:srgbClr val="000000"/>
                          </a:solidFill>
                          <a:latin typeface="DM Sans"/>
                        </a:rPr>
                        <a:t>Investigates the types of arguments used within discourse, including the logical, emotional, or ethical appeals made to support or oppose certain viewpoints</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ECED"/>
                    </a:solidFill>
                  </a:tcPr>
                </a:tc>
                <a:extLst>
                  <a:ext uri="{0D108BD9-81ED-4DB2-BD59-A6C34878D82A}">
                    <a16:rowId xmlns:a16="http://schemas.microsoft.com/office/drawing/2014/main" val="10004"/>
                  </a:ext>
                </a:extLst>
              </a:tr>
            </a:tbl>
          </a:graphicData>
        </a:graphic>
      </p:graphicFrame>
      <p:sp>
        <p:nvSpPr>
          <p:cNvPr id="4" name="TextBox 4"/>
          <p:cNvSpPr txBox="1"/>
          <p:nvPr/>
        </p:nvSpPr>
        <p:spPr>
          <a:xfrm>
            <a:off x="14022973" y="1497012"/>
            <a:ext cx="3236327" cy="406400"/>
          </a:xfrm>
          <a:prstGeom prst="rect">
            <a:avLst/>
          </a:prstGeom>
        </p:spPr>
        <p:txBody>
          <a:bodyPr lIns="0" tIns="0" rIns="0" bIns="0" rtlCol="0" anchor="t">
            <a:spAutoFit/>
          </a:bodyPr>
          <a:lstStyle/>
          <a:p>
            <a:pPr algn="r">
              <a:lnSpc>
                <a:spcPts val="3249"/>
              </a:lnSpc>
            </a:pPr>
            <a:r>
              <a:rPr lang="en-US" sz="2499" u="sng">
                <a:solidFill>
                  <a:srgbClr val="000000"/>
                </a:solidFill>
                <a:latin typeface="DM Sans"/>
              </a:rPr>
              <a:t>Back to Overview</a:t>
            </a:r>
          </a:p>
        </p:txBody>
      </p:sp>
      <p:sp>
        <p:nvSpPr>
          <p:cNvPr id="5" name="TextBox 5"/>
          <p:cNvSpPr txBox="1"/>
          <p:nvPr/>
        </p:nvSpPr>
        <p:spPr>
          <a:xfrm>
            <a:off x="1028700" y="333375"/>
            <a:ext cx="10736050"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What to look for?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1028700" y="1444625"/>
            <a:ext cx="16230600" cy="7369175"/>
          </a:xfrm>
          <a:prstGeom prst="rect">
            <a:avLst/>
          </a:prstGeom>
        </p:spPr>
        <p:txBody>
          <a:bodyPr lIns="0" tIns="0" rIns="0" bIns="0" rtlCol="0" anchor="t">
            <a:spAutoFit/>
          </a:bodyPr>
          <a:lstStyle/>
          <a:p>
            <a:pPr algn="ctr">
              <a:lnSpc>
                <a:spcPts val="3249"/>
              </a:lnSpc>
              <a:spcBef>
                <a:spcPct val="0"/>
              </a:spcBef>
            </a:pPr>
            <a:r>
              <a:rPr lang="en-US" sz="2499" dirty="0">
                <a:solidFill>
                  <a:srgbClr val="000000"/>
                </a:solidFill>
                <a:latin typeface="DM Sans"/>
              </a:rPr>
              <a:t>Ladies and Gentlemen,</a:t>
            </a:r>
          </a:p>
          <a:p>
            <a:pPr algn="ctr">
              <a:lnSpc>
                <a:spcPts val="3249"/>
              </a:lnSpc>
              <a:spcBef>
                <a:spcPct val="0"/>
              </a:spcBef>
            </a:pPr>
            <a:endParaRPr lang="en-US" sz="2499" dirty="0">
              <a:solidFill>
                <a:srgbClr val="000000"/>
              </a:solidFill>
              <a:latin typeface="DM Sans"/>
            </a:endParaRPr>
          </a:p>
          <a:p>
            <a:pPr algn="ctr">
              <a:lnSpc>
                <a:spcPts val="3249"/>
              </a:lnSpc>
              <a:spcBef>
                <a:spcPct val="0"/>
              </a:spcBef>
            </a:pPr>
            <a:r>
              <a:rPr lang="en-US" sz="2499" dirty="0">
                <a:solidFill>
                  <a:srgbClr val="000000"/>
                </a:solidFill>
                <a:latin typeface="DM Sans"/>
              </a:rPr>
              <a:t>Today, we stand at a crossroads. Our great nation, once a beacon of industry and prosperity, faces an economic downturn that threatens the very fabric of our community. The privileged few continue to reap the benefits of our labor while the common man struggles to make ends meet. It is high time we recalibrate our economic compass and steer our ship away from the rocky shores of corporate greed.</a:t>
            </a:r>
          </a:p>
          <a:p>
            <a:pPr algn="ctr">
              <a:lnSpc>
                <a:spcPts val="3249"/>
              </a:lnSpc>
              <a:spcBef>
                <a:spcPct val="0"/>
              </a:spcBef>
            </a:pPr>
            <a:endParaRPr lang="en-US" sz="2499" dirty="0">
              <a:solidFill>
                <a:srgbClr val="000000"/>
              </a:solidFill>
              <a:latin typeface="DM Sans"/>
            </a:endParaRPr>
          </a:p>
          <a:p>
            <a:pPr algn="ctr">
              <a:lnSpc>
                <a:spcPts val="3249"/>
              </a:lnSpc>
              <a:spcBef>
                <a:spcPct val="0"/>
              </a:spcBef>
            </a:pPr>
            <a:r>
              <a:rPr lang="en-US" sz="2499" dirty="0">
                <a:solidFill>
                  <a:srgbClr val="000000"/>
                </a:solidFill>
                <a:latin typeface="DM Sans"/>
              </a:rPr>
              <a:t>Under the guise of 'economic freedom', the wealthy elite have siphoned the wealth of our nation, leaving only crumbs for the hardworking citizens. This 'trickle-down' fantasy has failed us miserably. As your leader, I pledge to dismantle these exploitative practices and redirect resources where they are most needed — into the hands of our people.</a:t>
            </a:r>
          </a:p>
          <a:p>
            <a:pPr algn="ctr">
              <a:lnSpc>
                <a:spcPts val="3249"/>
              </a:lnSpc>
              <a:spcBef>
                <a:spcPct val="0"/>
              </a:spcBef>
            </a:pPr>
            <a:endParaRPr lang="en-US" sz="2499" dirty="0">
              <a:solidFill>
                <a:srgbClr val="000000"/>
              </a:solidFill>
              <a:latin typeface="DM Sans"/>
            </a:endParaRPr>
          </a:p>
          <a:p>
            <a:pPr algn="ctr">
              <a:lnSpc>
                <a:spcPts val="3249"/>
              </a:lnSpc>
              <a:spcBef>
                <a:spcPct val="0"/>
              </a:spcBef>
            </a:pPr>
            <a:r>
              <a:rPr lang="en-US" sz="2499" dirty="0">
                <a:solidFill>
                  <a:srgbClr val="000000"/>
                </a:solidFill>
                <a:latin typeface="DM Sans"/>
              </a:rPr>
              <a:t>We must forge a new path. A path where education and healthcare are not privileges for the affluent, but fundamental rights for all. Together, we can build a society that values people over profits, a society where every citizen, no matter their background, has the opportunity to thrive.</a:t>
            </a:r>
          </a:p>
          <a:p>
            <a:pPr algn="ctr">
              <a:lnSpc>
                <a:spcPts val="3249"/>
              </a:lnSpc>
              <a:spcBef>
                <a:spcPct val="0"/>
              </a:spcBef>
            </a:pPr>
            <a:endParaRPr lang="en-US" sz="2499" dirty="0">
              <a:solidFill>
                <a:srgbClr val="000000"/>
              </a:solidFill>
              <a:latin typeface="DM Sans"/>
            </a:endParaRPr>
          </a:p>
          <a:p>
            <a:pPr algn="ctr">
              <a:lnSpc>
                <a:spcPts val="3249"/>
              </a:lnSpc>
              <a:spcBef>
                <a:spcPct val="0"/>
              </a:spcBef>
            </a:pPr>
            <a:r>
              <a:rPr lang="en-US" sz="2499" dirty="0">
                <a:solidFill>
                  <a:srgbClr val="000000"/>
                </a:solidFill>
                <a:latin typeface="DM Sans"/>
              </a:rPr>
              <a:t>Join me in this fight for justice. Together, we will reclaim our heritage and restore the promise of a brighter future for everyone.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1102770" y="1870075"/>
            <a:ext cx="16082461" cy="3273425"/>
          </a:xfrm>
          <a:prstGeom prst="rect">
            <a:avLst/>
          </a:prstGeom>
        </p:spPr>
        <p:txBody>
          <a:bodyPr lIns="0" tIns="0" rIns="0" bIns="0" rtlCol="0" anchor="t">
            <a:spAutoFit/>
          </a:bodyPr>
          <a:lstStyle/>
          <a:p>
            <a:pPr>
              <a:lnSpc>
                <a:spcPts val="3249"/>
              </a:lnSpc>
            </a:pPr>
            <a:r>
              <a:rPr lang="en-US" sz="2499" dirty="0">
                <a:solidFill>
                  <a:srgbClr val="000000"/>
                </a:solidFill>
                <a:latin typeface="DM Sans Bold"/>
              </a:rPr>
              <a:t>Nominations:</a:t>
            </a:r>
          </a:p>
          <a:p>
            <a:pPr marL="1079499" lvl="2" indent="-359833">
              <a:lnSpc>
                <a:spcPts val="3249"/>
              </a:lnSpc>
              <a:spcBef>
                <a:spcPct val="0"/>
              </a:spcBef>
              <a:buFont typeface="Arial"/>
              <a:buChar char="⚬"/>
            </a:pPr>
            <a:r>
              <a:rPr lang="en-US" sz="2499" dirty="0">
                <a:solidFill>
                  <a:srgbClr val="000000"/>
                </a:solidFill>
                <a:latin typeface="DM Sans"/>
              </a:rPr>
              <a:t>"The privileged few" and "the wealthy elite" set apart a small group benefiting from systemic inequalities.</a:t>
            </a:r>
          </a:p>
          <a:p>
            <a:pPr marL="1079499" lvl="2" indent="-359833">
              <a:lnSpc>
                <a:spcPts val="3249"/>
              </a:lnSpc>
              <a:spcBef>
                <a:spcPct val="0"/>
              </a:spcBef>
              <a:buFont typeface="Arial"/>
              <a:buChar char="⚬"/>
            </a:pPr>
            <a:r>
              <a:rPr lang="en-US" sz="2499" dirty="0">
                <a:solidFill>
                  <a:srgbClr val="000000"/>
                </a:solidFill>
                <a:latin typeface="DM Sans"/>
              </a:rPr>
              <a:t>"Our great nation" and "our people" create an inclusive identity, aligning the speaker with the audience against perceived adversaries.</a:t>
            </a:r>
          </a:p>
          <a:p>
            <a:pPr marL="1079499" lvl="2" indent="-359833">
              <a:lnSpc>
                <a:spcPts val="3249"/>
              </a:lnSpc>
              <a:spcBef>
                <a:spcPct val="0"/>
              </a:spcBef>
              <a:buFont typeface="Arial"/>
              <a:buChar char="⚬"/>
            </a:pPr>
            <a:r>
              <a:rPr lang="en-US" sz="2499" dirty="0">
                <a:solidFill>
                  <a:srgbClr val="000000"/>
                </a:solidFill>
                <a:latin typeface="DM Sans"/>
              </a:rPr>
              <a:t>"The common man" positions the average citizen as the victim of the current economic system, enhancing solidarity among listeners.</a:t>
            </a:r>
          </a:p>
          <a:p>
            <a:pPr algn="ctr">
              <a:lnSpc>
                <a:spcPts val="3249"/>
              </a:lnSpc>
              <a:spcBef>
                <a:spcPct val="0"/>
              </a:spcBef>
            </a:pPr>
            <a:endParaRPr lang="en-US" sz="2499" dirty="0">
              <a:solidFill>
                <a:srgbClr val="000000"/>
              </a:solidFill>
              <a:latin typeface="DM Sans"/>
            </a:endParaRPr>
          </a:p>
        </p:txBody>
      </p:sp>
      <p:sp>
        <p:nvSpPr>
          <p:cNvPr id="3" name="TextBox 3"/>
          <p:cNvSpPr txBox="1"/>
          <p:nvPr/>
        </p:nvSpPr>
        <p:spPr>
          <a:xfrm>
            <a:off x="1102770" y="5114925"/>
            <a:ext cx="16082461" cy="3273425"/>
          </a:xfrm>
          <a:prstGeom prst="rect">
            <a:avLst/>
          </a:prstGeom>
        </p:spPr>
        <p:txBody>
          <a:bodyPr lIns="0" tIns="0" rIns="0" bIns="0" rtlCol="0" anchor="t">
            <a:spAutoFit/>
          </a:bodyPr>
          <a:lstStyle/>
          <a:p>
            <a:pPr>
              <a:lnSpc>
                <a:spcPts val="3249"/>
              </a:lnSpc>
            </a:pPr>
            <a:r>
              <a:rPr lang="en-US" sz="2499" dirty="0">
                <a:solidFill>
                  <a:srgbClr val="000000"/>
                </a:solidFill>
                <a:latin typeface="DM Sans Bold"/>
              </a:rPr>
              <a:t>Predications:</a:t>
            </a:r>
          </a:p>
          <a:p>
            <a:pPr marL="1079499" lvl="2" indent="-359833">
              <a:lnSpc>
                <a:spcPts val="3249"/>
              </a:lnSpc>
              <a:buFont typeface="Arial"/>
              <a:buChar char="⚬"/>
            </a:pPr>
            <a:r>
              <a:rPr lang="en-US" sz="2499" dirty="0">
                <a:solidFill>
                  <a:srgbClr val="000000"/>
                </a:solidFill>
                <a:latin typeface="DM Sans"/>
              </a:rPr>
              <a:t>"Great nation" predicates historical pride and inherent virtue, suggesting a fall from grace due to current policies.</a:t>
            </a:r>
          </a:p>
          <a:p>
            <a:pPr marL="1079499" lvl="2" indent="-359833">
              <a:lnSpc>
                <a:spcPts val="3249"/>
              </a:lnSpc>
              <a:buFont typeface="Arial"/>
              <a:buChar char="⚬"/>
            </a:pPr>
            <a:r>
              <a:rPr lang="en-US" sz="2499" dirty="0">
                <a:solidFill>
                  <a:srgbClr val="000000"/>
                </a:solidFill>
                <a:latin typeface="DM Sans"/>
              </a:rPr>
              <a:t>"Economic downturn" characterizes the economy as in decline, which deviates from the norm and needs rectification.</a:t>
            </a:r>
          </a:p>
          <a:p>
            <a:pPr marL="1079499" lvl="2" indent="-359833">
              <a:lnSpc>
                <a:spcPts val="3249"/>
              </a:lnSpc>
              <a:buFont typeface="Arial"/>
              <a:buChar char="⚬"/>
            </a:pPr>
            <a:r>
              <a:rPr lang="en-US" sz="2499" dirty="0">
                <a:solidFill>
                  <a:srgbClr val="000000"/>
                </a:solidFill>
                <a:latin typeface="DM Sans"/>
              </a:rPr>
              <a:t>"Corporate greed" attributes moral failing to corporations, framing them as detrimental to societal welfare.</a:t>
            </a:r>
          </a:p>
          <a:p>
            <a:pPr>
              <a:lnSpc>
                <a:spcPts val="3249"/>
              </a:lnSpc>
              <a:spcBef>
                <a:spcPct val="0"/>
              </a:spcBef>
            </a:pPr>
            <a:endParaRPr lang="en-US" sz="2499" dirty="0">
              <a:solidFill>
                <a:srgbClr val="000000"/>
              </a:solidFill>
              <a:latin typeface="DM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1102770" y="1762605"/>
            <a:ext cx="16082461" cy="1635125"/>
          </a:xfrm>
          <a:prstGeom prst="rect">
            <a:avLst/>
          </a:prstGeom>
        </p:spPr>
        <p:txBody>
          <a:bodyPr lIns="0" tIns="0" rIns="0" bIns="0" rtlCol="0" anchor="t">
            <a:spAutoFit/>
          </a:bodyPr>
          <a:lstStyle/>
          <a:p>
            <a:pPr>
              <a:lnSpc>
                <a:spcPts val="3249"/>
              </a:lnSpc>
              <a:spcBef>
                <a:spcPct val="0"/>
              </a:spcBef>
            </a:pPr>
            <a:r>
              <a:rPr lang="en-US" sz="2499" dirty="0">
                <a:solidFill>
                  <a:srgbClr val="000000"/>
                </a:solidFill>
                <a:latin typeface="DM Sans Bold"/>
              </a:rPr>
              <a:t>Intensification:</a:t>
            </a:r>
          </a:p>
          <a:p>
            <a:pPr marL="1079499" lvl="2" indent="-359833">
              <a:lnSpc>
                <a:spcPts val="3249"/>
              </a:lnSpc>
              <a:spcBef>
                <a:spcPct val="0"/>
              </a:spcBef>
              <a:buFont typeface="Arial"/>
              <a:buChar char="⚬"/>
            </a:pPr>
            <a:r>
              <a:rPr lang="en-US" sz="2499" dirty="0">
                <a:solidFill>
                  <a:srgbClr val="000000"/>
                </a:solidFill>
                <a:latin typeface="DM Sans"/>
              </a:rPr>
              <a:t>Words like "high time," "miserably," and absolute terms such as "every citizen" amplify the necessity for change and the failure of current systems.</a:t>
            </a:r>
          </a:p>
          <a:p>
            <a:pPr>
              <a:lnSpc>
                <a:spcPts val="3249"/>
              </a:lnSpc>
              <a:spcBef>
                <a:spcPct val="0"/>
              </a:spcBef>
            </a:pPr>
            <a:endParaRPr lang="en-US" sz="2499" dirty="0">
              <a:solidFill>
                <a:srgbClr val="000000"/>
              </a:solidFill>
              <a:latin typeface="DM Sans"/>
            </a:endParaRPr>
          </a:p>
        </p:txBody>
      </p:sp>
      <p:sp>
        <p:nvSpPr>
          <p:cNvPr id="3" name="TextBox 3"/>
          <p:cNvSpPr txBox="1"/>
          <p:nvPr/>
        </p:nvSpPr>
        <p:spPr>
          <a:xfrm>
            <a:off x="1028700" y="3492980"/>
            <a:ext cx="16082461" cy="2454275"/>
          </a:xfrm>
          <a:prstGeom prst="rect">
            <a:avLst/>
          </a:prstGeom>
        </p:spPr>
        <p:txBody>
          <a:bodyPr lIns="0" tIns="0" rIns="0" bIns="0" rtlCol="0" anchor="t">
            <a:spAutoFit/>
          </a:bodyPr>
          <a:lstStyle/>
          <a:p>
            <a:pPr>
              <a:lnSpc>
                <a:spcPts val="3249"/>
              </a:lnSpc>
              <a:spcBef>
                <a:spcPct val="0"/>
              </a:spcBef>
            </a:pPr>
            <a:r>
              <a:rPr lang="en-US" sz="2499" dirty="0">
                <a:solidFill>
                  <a:srgbClr val="000000"/>
                </a:solidFill>
                <a:latin typeface="DM Sans Bold"/>
              </a:rPr>
              <a:t>Argumentation:</a:t>
            </a:r>
          </a:p>
          <a:p>
            <a:pPr marL="1079499" lvl="2" indent="-359833">
              <a:lnSpc>
                <a:spcPts val="3249"/>
              </a:lnSpc>
              <a:spcBef>
                <a:spcPct val="0"/>
              </a:spcBef>
              <a:buFont typeface="Arial"/>
              <a:buChar char="⚬"/>
            </a:pPr>
            <a:r>
              <a:rPr lang="en-US" sz="2499" dirty="0">
                <a:solidFill>
                  <a:srgbClr val="000000"/>
                </a:solidFill>
                <a:latin typeface="DM Sans"/>
              </a:rPr>
              <a:t>Linking the greed of a few to widespread economic suffering builds an argument for redistributive policies.</a:t>
            </a:r>
          </a:p>
          <a:p>
            <a:pPr marL="1079499" lvl="2" indent="-359833">
              <a:lnSpc>
                <a:spcPts val="3249"/>
              </a:lnSpc>
              <a:spcBef>
                <a:spcPct val="0"/>
              </a:spcBef>
              <a:buFont typeface="Arial"/>
              <a:buChar char="⚬"/>
            </a:pPr>
            <a:r>
              <a:rPr lang="en-US" sz="2499" dirty="0">
                <a:solidFill>
                  <a:srgbClr val="000000"/>
                </a:solidFill>
                <a:latin typeface="DM Sans"/>
              </a:rPr>
              <a:t>Positioning failed economic policies like "trickle-down" economics as the root cause of societal issues to rally support for alternative approaches.</a:t>
            </a:r>
          </a:p>
          <a:p>
            <a:pPr>
              <a:lnSpc>
                <a:spcPts val="3249"/>
              </a:lnSpc>
              <a:spcBef>
                <a:spcPct val="0"/>
              </a:spcBef>
            </a:pPr>
            <a:endParaRPr lang="en-US" sz="2499" dirty="0">
              <a:solidFill>
                <a:srgbClr val="000000"/>
              </a:solidFill>
              <a:latin typeface="DM Sans"/>
            </a:endParaRPr>
          </a:p>
        </p:txBody>
      </p:sp>
      <p:sp>
        <p:nvSpPr>
          <p:cNvPr id="4" name="TextBox 4"/>
          <p:cNvSpPr txBox="1"/>
          <p:nvPr/>
        </p:nvSpPr>
        <p:spPr>
          <a:xfrm>
            <a:off x="1028700" y="6041545"/>
            <a:ext cx="16082461" cy="2454275"/>
          </a:xfrm>
          <a:prstGeom prst="rect">
            <a:avLst/>
          </a:prstGeom>
        </p:spPr>
        <p:txBody>
          <a:bodyPr lIns="0" tIns="0" rIns="0" bIns="0" rtlCol="0" anchor="t">
            <a:spAutoFit/>
          </a:bodyPr>
          <a:lstStyle/>
          <a:p>
            <a:pPr>
              <a:lnSpc>
                <a:spcPts val="3249"/>
              </a:lnSpc>
              <a:spcBef>
                <a:spcPct val="0"/>
              </a:spcBef>
            </a:pPr>
            <a:r>
              <a:rPr lang="en-US" sz="2499" dirty="0" err="1">
                <a:solidFill>
                  <a:srgbClr val="000000"/>
                </a:solidFill>
                <a:latin typeface="DM Sans Bold"/>
              </a:rPr>
              <a:t>Perspectivisation</a:t>
            </a:r>
            <a:r>
              <a:rPr lang="en-US" sz="2499" dirty="0">
                <a:solidFill>
                  <a:srgbClr val="000000"/>
                </a:solidFill>
                <a:latin typeface="DM Sans Bold"/>
              </a:rPr>
              <a:t>:</a:t>
            </a:r>
          </a:p>
          <a:p>
            <a:pPr marL="1079499" lvl="2" indent="-359833">
              <a:lnSpc>
                <a:spcPts val="3249"/>
              </a:lnSpc>
              <a:spcBef>
                <a:spcPct val="0"/>
              </a:spcBef>
              <a:buFont typeface="Arial"/>
              <a:buChar char="⚬"/>
            </a:pPr>
            <a:r>
              <a:rPr lang="en-US" sz="2499" dirty="0">
                <a:solidFill>
                  <a:srgbClr val="000000"/>
                </a:solidFill>
                <a:latin typeface="DM Sans"/>
              </a:rPr>
              <a:t>Using "we" and "our" includes the speaker and audience in a shared community, positioning them collectively against the "they" of the elite.</a:t>
            </a:r>
          </a:p>
          <a:p>
            <a:pPr marL="1079499" lvl="2" indent="-359833">
              <a:lnSpc>
                <a:spcPts val="3249"/>
              </a:lnSpc>
              <a:spcBef>
                <a:spcPct val="0"/>
              </a:spcBef>
              <a:buFont typeface="Arial"/>
              <a:buChar char="⚬"/>
            </a:pPr>
            <a:r>
              <a:rPr lang="en-US" sz="2499" dirty="0">
                <a:solidFill>
                  <a:srgbClr val="000000"/>
                </a:solidFill>
                <a:latin typeface="DM Sans"/>
              </a:rPr>
              <a:t>The narrative is framed from a collective action perspective, aiming to reshape the economic landscape by realigning societal values towards equity and rights.</a:t>
            </a:r>
          </a:p>
          <a:p>
            <a:pPr>
              <a:lnSpc>
                <a:spcPts val="3249"/>
              </a:lnSpc>
              <a:spcBef>
                <a:spcPct val="0"/>
              </a:spcBef>
            </a:pPr>
            <a:endParaRPr lang="en-US" sz="2499" dirty="0">
              <a:solidFill>
                <a:srgbClr val="000000"/>
              </a:solidFill>
              <a:latin typeface="DM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Language</a:t>
            </a:r>
          </a:p>
        </p:txBody>
      </p:sp>
      <p:grpSp>
        <p:nvGrpSpPr>
          <p:cNvPr id="5" name="Group 5"/>
          <p:cNvGrpSpPr/>
          <p:nvPr/>
        </p:nvGrpSpPr>
        <p:grpSpPr>
          <a:xfrm>
            <a:off x="11234039" y="794395"/>
            <a:ext cx="6025261" cy="8066268"/>
            <a:chOff x="0" y="-9525"/>
            <a:chExt cx="8033682" cy="10755023"/>
          </a:xfrm>
        </p:grpSpPr>
        <p:sp>
          <p:nvSpPr>
            <p:cNvPr id="6" name="TextBox 6"/>
            <p:cNvSpPr txBox="1"/>
            <p:nvPr/>
          </p:nvSpPr>
          <p:spPr>
            <a:xfrm>
              <a:off x="0" y="-9525"/>
              <a:ext cx="8033682" cy="720725"/>
            </a:xfrm>
            <a:prstGeom prst="rect">
              <a:avLst/>
            </a:prstGeom>
          </p:spPr>
          <p:txBody>
            <a:bodyPr lIns="0" tIns="0" rIns="0" bIns="0" rtlCol="0" anchor="t">
              <a:spAutoFit/>
            </a:bodyPr>
            <a:lstStyle/>
            <a:p>
              <a:pPr marL="0" lvl="0" indent="0" algn="l">
                <a:lnSpc>
                  <a:spcPts val="4200"/>
                </a:lnSpc>
                <a:spcBef>
                  <a:spcPct val="0"/>
                </a:spcBef>
              </a:pPr>
              <a:endParaRPr/>
            </a:p>
          </p:txBody>
        </p:sp>
        <p:sp>
          <p:nvSpPr>
            <p:cNvPr id="7" name="TextBox 7"/>
            <p:cNvSpPr txBox="1"/>
            <p:nvPr/>
          </p:nvSpPr>
          <p:spPr>
            <a:xfrm>
              <a:off x="0" y="1468259"/>
              <a:ext cx="8033682" cy="9277239"/>
            </a:xfrm>
            <a:prstGeom prst="rect">
              <a:avLst/>
            </a:prstGeom>
          </p:spPr>
          <p:txBody>
            <a:bodyPr lIns="0" tIns="0" rIns="0" bIns="0" rtlCol="0" anchor="t">
              <a:spAutoFit/>
            </a:bodyPr>
            <a:lstStyle/>
            <a:p>
              <a:pPr marL="496571" lvl="1" indent="-248285" algn="just">
                <a:lnSpc>
                  <a:spcPts val="3220"/>
                </a:lnSpc>
                <a:buFont typeface="Arial"/>
                <a:buChar char="•"/>
              </a:pPr>
              <a:r>
                <a:rPr lang="en-US" sz="2300" dirty="0">
                  <a:solidFill>
                    <a:srgbClr val="000000"/>
                  </a:solidFill>
                  <a:latin typeface="DM Sans"/>
                </a:rPr>
                <a:t>Language is a </a:t>
              </a:r>
              <a:r>
                <a:rPr lang="en-US" sz="2300" dirty="0">
                  <a:solidFill>
                    <a:srgbClr val="000000"/>
                  </a:solidFill>
                  <a:latin typeface="DM Sans Bold"/>
                </a:rPr>
                <a:t>complex system of symbols</a:t>
              </a:r>
              <a:r>
                <a:rPr lang="en-US" sz="2300" dirty="0">
                  <a:solidFill>
                    <a:srgbClr val="000000"/>
                  </a:solidFill>
                  <a:latin typeface="DM Sans"/>
                </a:rPr>
                <a:t>, including words, sounds, and gestures, utilized for communication. </a:t>
              </a:r>
            </a:p>
            <a:p>
              <a:pPr algn="just">
                <a:lnSpc>
                  <a:spcPts val="3220"/>
                </a:lnSpc>
              </a:pPr>
              <a:endParaRPr lang="en-US" sz="2300" dirty="0">
                <a:solidFill>
                  <a:srgbClr val="000000"/>
                </a:solidFill>
                <a:latin typeface="DM Sans"/>
              </a:endParaRPr>
            </a:p>
            <a:p>
              <a:pPr marL="496571" lvl="1" indent="-248285" algn="just">
                <a:lnSpc>
                  <a:spcPts val="3220"/>
                </a:lnSpc>
                <a:buFont typeface="Arial"/>
                <a:buChar char="•"/>
              </a:pPr>
              <a:r>
                <a:rPr lang="en-US" sz="2300" dirty="0">
                  <a:solidFill>
                    <a:srgbClr val="000000"/>
                  </a:solidFill>
                  <a:latin typeface="DM Sans"/>
                </a:rPr>
                <a:t>Beyond serving as a mere medium of exchange, it </a:t>
              </a:r>
              <a:r>
                <a:rPr lang="en-US" sz="2300" dirty="0">
                  <a:solidFill>
                    <a:srgbClr val="000000"/>
                  </a:solidFill>
                  <a:latin typeface="DM Sans Bold"/>
                </a:rPr>
                <a:t>functions as a social practice that reflects and shapes societal realities</a:t>
              </a:r>
              <a:r>
                <a:rPr lang="en-US" sz="2300" dirty="0">
                  <a:solidFill>
                    <a:srgbClr val="000000"/>
                  </a:solidFill>
                  <a:latin typeface="DM Sans"/>
                </a:rPr>
                <a:t>, embodying power dynamics and ideologies. </a:t>
              </a:r>
            </a:p>
            <a:p>
              <a:pPr algn="just">
                <a:lnSpc>
                  <a:spcPts val="3220"/>
                </a:lnSpc>
              </a:pPr>
              <a:endParaRPr lang="en-US" sz="2300" dirty="0">
                <a:solidFill>
                  <a:srgbClr val="000000"/>
                </a:solidFill>
                <a:latin typeface="DM Sans"/>
              </a:endParaRPr>
            </a:p>
            <a:p>
              <a:pPr marL="496571" lvl="1" indent="-248285" algn="just">
                <a:lnSpc>
                  <a:spcPts val="3220"/>
                </a:lnSpc>
                <a:buFont typeface="Arial"/>
                <a:buChar char="•"/>
              </a:pPr>
              <a:r>
                <a:rPr lang="en-US" sz="2300" dirty="0">
                  <a:solidFill>
                    <a:srgbClr val="000000"/>
                  </a:solidFill>
                  <a:latin typeface="DM Sans"/>
                </a:rPr>
                <a:t>Language's symbolic nature allows it to </a:t>
              </a:r>
              <a:r>
                <a:rPr lang="en-US" sz="2300" dirty="0">
                  <a:solidFill>
                    <a:srgbClr val="000000"/>
                  </a:solidFill>
                  <a:latin typeface="DM Sans Bold"/>
                </a:rPr>
                <a:t>construct meanings that extend beyond individual utterances</a:t>
              </a:r>
              <a:r>
                <a:rPr lang="en-US" sz="2300" dirty="0">
                  <a:solidFill>
                    <a:srgbClr val="000000"/>
                  </a:solidFill>
                  <a:latin typeface="DM Sans"/>
                </a:rPr>
                <a:t>, influencing and reflecting the broader social and cultural contexts in which it is used.</a:t>
              </a:r>
            </a:p>
            <a:p>
              <a:pPr algn="just">
                <a:lnSpc>
                  <a:spcPts val="3220"/>
                </a:lnSpc>
              </a:pPr>
              <a:endParaRPr lang="en-US" sz="2300" dirty="0">
                <a:solidFill>
                  <a:srgbClr val="000000"/>
                </a:solidFill>
                <a:latin typeface="DM Sans"/>
              </a:endParaRP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4780159">
            <a:off x="3570387" y="-1491388"/>
            <a:ext cx="15529570" cy="15335451"/>
          </a:xfrm>
          <a:custGeom>
            <a:avLst/>
            <a:gdLst/>
            <a:ahLst/>
            <a:cxnLst/>
            <a:rect l="l" t="t" r="r" b="b"/>
            <a:pathLst>
              <a:path w="15529570" h="15335451">
                <a:moveTo>
                  <a:pt x="0" y="0"/>
                </a:moveTo>
                <a:lnTo>
                  <a:pt x="15529570" y="0"/>
                </a:lnTo>
                <a:lnTo>
                  <a:pt x="15529570" y="15335451"/>
                </a:lnTo>
                <a:lnTo>
                  <a:pt x="0" y="15335451"/>
                </a:lnTo>
                <a:lnTo>
                  <a:pt x="0" y="0"/>
                </a:lnTo>
                <a:close/>
              </a:path>
            </a:pathLst>
          </a:custGeom>
          <a:blipFill>
            <a:blip r:embed="rId2"/>
            <a:stretch>
              <a:fillRect/>
            </a:stretch>
          </a:blipFill>
        </p:spPr>
        <p:txBody>
          <a:bodyPr/>
          <a:lstStyle/>
          <a:p>
            <a:endParaRPr lang="en-CZ"/>
          </a:p>
        </p:txBody>
      </p:sp>
      <p:grpSp>
        <p:nvGrpSpPr>
          <p:cNvPr id="3" name="Group 3"/>
          <p:cNvGrpSpPr/>
          <p:nvPr/>
        </p:nvGrpSpPr>
        <p:grpSpPr>
          <a:xfrm>
            <a:off x="1480133" y="3383763"/>
            <a:ext cx="15327734" cy="3519473"/>
            <a:chOff x="0" y="0"/>
            <a:chExt cx="20436979" cy="4692631"/>
          </a:xfrm>
        </p:grpSpPr>
        <p:sp>
          <p:nvSpPr>
            <p:cNvPr id="4" name="TextBox 4"/>
            <p:cNvSpPr txBox="1"/>
            <p:nvPr/>
          </p:nvSpPr>
          <p:spPr>
            <a:xfrm>
              <a:off x="0" y="-9525"/>
              <a:ext cx="12839028" cy="1838325"/>
            </a:xfrm>
            <a:prstGeom prst="rect">
              <a:avLst/>
            </a:prstGeom>
          </p:spPr>
          <p:txBody>
            <a:bodyPr lIns="0" tIns="0" rIns="0" bIns="0" rtlCol="0" anchor="t">
              <a:spAutoFit/>
            </a:bodyPr>
            <a:lstStyle/>
            <a:p>
              <a:pPr marL="0" lvl="0" indent="0" algn="l">
                <a:lnSpc>
                  <a:spcPts val="10800"/>
                </a:lnSpc>
                <a:spcBef>
                  <a:spcPct val="0"/>
                </a:spcBef>
              </a:pPr>
              <a:r>
                <a:rPr lang="en-US" sz="9000">
                  <a:solidFill>
                    <a:srgbClr val="000000"/>
                  </a:solidFill>
                  <a:latin typeface="DM Sans Bold"/>
                </a:rPr>
                <a:t>Q&amp;A Session</a:t>
              </a:r>
            </a:p>
          </p:txBody>
        </p:sp>
        <p:sp>
          <p:nvSpPr>
            <p:cNvPr id="5" name="TextBox 5"/>
            <p:cNvSpPr txBox="1"/>
            <p:nvPr/>
          </p:nvSpPr>
          <p:spPr>
            <a:xfrm>
              <a:off x="0" y="4016356"/>
              <a:ext cx="12839028" cy="676275"/>
            </a:xfrm>
            <a:prstGeom prst="rect">
              <a:avLst/>
            </a:prstGeom>
          </p:spPr>
          <p:txBody>
            <a:bodyPr lIns="0" tIns="0" rIns="0" bIns="0" rtlCol="0" anchor="t">
              <a:spAutoFit/>
            </a:bodyPr>
            <a:lstStyle/>
            <a:p>
              <a:pPr>
                <a:lnSpc>
                  <a:spcPts val="4200"/>
                </a:lnSpc>
              </a:pPr>
              <a:r>
                <a:rPr lang="en-US" sz="3000">
                  <a:solidFill>
                    <a:srgbClr val="000000"/>
                  </a:solidFill>
                  <a:latin typeface="DM Sans"/>
                </a:rPr>
                <a:t>Thank you for listening!</a:t>
              </a:r>
            </a:p>
          </p:txBody>
        </p:sp>
        <p:sp>
          <p:nvSpPr>
            <p:cNvPr id="6" name="AutoShape 6"/>
            <p:cNvSpPr/>
            <p:nvPr/>
          </p:nvSpPr>
          <p:spPr>
            <a:xfrm rot="1068">
              <a:off x="1" y="2949565"/>
              <a:ext cx="20436976" cy="0"/>
            </a:xfrm>
            <a:prstGeom prst="line">
              <a:avLst/>
            </a:prstGeom>
            <a:ln w="12700" cap="flat">
              <a:solidFill>
                <a:srgbClr val="000000"/>
              </a:solidFill>
              <a:prstDash val="solid"/>
              <a:headEnd type="none" w="sm" len="sm"/>
              <a:tailEnd type="none" w="sm" len="sm"/>
            </a:ln>
          </p:spPr>
          <p:txBody>
            <a:bodyPr/>
            <a:lstStyle/>
            <a:p>
              <a:endParaRPr lang="en-CZ"/>
            </a:p>
          </p:txBody>
        </p:sp>
      </p:grpSp>
      <p:sp>
        <p:nvSpPr>
          <p:cNvPr id="7" name="TextBox 7"/>
          <p:cNvSpPr txBox="1"/>
          <p:nvPr/>
        </p:nvSpPr>
        <p:spPr>
          <a:xfrm>
            <a:off x="13571541" y="1359059"/>
            <a:ext cx="3236327" cy="406400"/>
          </a:xfrm>
          <a:prstGeom prst="rect">
            <a:avLst/>
          </a:prstGeom>
        </p:spPr>
        <p:txBody>
          <a:bodyPr lIns="0" tIns="0" rIns="0" bIns="0" rtlCol="0" anchor="t">
            <a:spAutoFit/>
          </a:bodyPr>
          <a:lstStyle/>
          <a:p>
            <a:pPr algn="r">
              <a:lnSpc>
                <a:spcPts val="3249"/>
              </a:lnSpc>
            </a:pPr>
            <a:r>
              <a:rPr lang="en-US" sz="2499" u="sng">
                <a:solidFill>
                  <a:srgbClr val="000000"/>
                </a:solidFill>
                <a:latin typeface="DM Sans"/>
              </a:rPr>
              <a:t>Back to Overview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Discourse</a:t>
            </a:r>
          </a:p>
        </p:txBody>
      </p:sp>
      <p:grpSp>
        <p:nvGrpSpPr>
          <p:cNvPr id="5" name="Group 5"/>
          <p:cNvGrpSpPr/>
          <p:nvPr/>
        </p:nvGrpSpPr>
        <p:grpSpPr>
          <a:xfrm>
            <a:off x="11234039" y="794395"/>
            <a:ext cx="6025261" cy="7245531"/>
            <a:chOff x="0" y="-9525"/>
            <a:chExt cx="8033682" cy="9660707"/>
          </a:xfrm>
        </p:grpSpPr>
        <p:sp>
          <p:nvSpPr>
            <p:cNvPr id="6" name="TextBox 6"/>
            <p:cNvSpPr txBox="1"/>
            <p:nvPr/>
          </p:nvSpPr>
          <p:spPr>
            <a:xfrm>
              <a:off x="0" y="-9525"/>
              <a:ext cx="8033682" cy="720725"/>
            </a:xfrm>
            <a:prstGeom prst="rect">
              <a:avLst/>
            </a:prstGeom>
          </p:spPr>
          <p:txBody>
            <a:bodyPr lIns="0" tIns="0" rIns="0" bIns="0" rtlCol="0" anchor="t">
              <a:spAutoFit/>
            </a:bodyPr>
            <a:lstStyle/>
            <a:p>
              <a:pPr marL="0" lvl="0" indent="0" algn="l">
                <a:lnSpc>
                  <a:spcPts val="4200"/>
                </a:lnSpc>
                <a:spcBef>
                  <a:spcPct val="0"/>
                </a:spcBef>
              </a:pPr>
              <a:endParaRPr/>
            </a:p>
          </p:txBody>
        </p:sp>
        <p:sp>
          <p:nvSpPr>
            <p:cNvPr id="7" name="TextBox 7"/>
            <p:cNvSpPr txBox="1"/>
            <p:nvPr/>
          </p:nvSpPr>
          <p:spPr>
            <a:xfrm>
              <a:off x="0" y="1468259"/>
              <a:ext cx="8033682" cy="8182923"/>
            </a:xfrm>
            <a:prstGeom prst="rect">
              <a:avLst/>
            </a:prstGeom>
          </p:spPr>
          <p:txBody>
            <a:bodyPr lIns="0" tIns="0" rIns="0" bIns="0" rtlCol="0" anchor="t">
              <a:spAutoFit/>
            </a:bodyPr>
            <a:lstStyle/>
            <a:p>
              <a:pPr marL="496571" lvl="1" indent="-248285" algn="just">
                <a:lnSpc>
                  <a:spcPts val="3220"/>
                </a:lnSpc>
                <a:buFont typeface="Arial"/>
                <a:buChar char="•"/>
              </a:pPr>
              <a:r>
                <a:rPr lang="en-US" sz="2300" dirty="0">
                  <a:solidFill>
                    <a:srgbClr val="000000"/>
                  </a:solidFill>
                  <a:latin typeface="DM Sans"/>
                </a:rPr>
                <a:t>Discourse encompasses the structured ways of</a:t>
              </a:r>
              <a:r>
                <a:rPr lang="en-US" sz="2300" dirty="0">
                  <a:solidFill>
                    <a:srgbClr val="000000"/>
                  </a:solidFill>
                  <a:latin typeface="DM Sans Bold"/>
                </a:rPr>
                <a:t> speaking, writing, and behaving </a:t>
              </a:r>
              <a:r>
                <a:rPr lang="en-US" sz="2300" dirty="0">
                  <a:solidFill>
                    <a:srgbClr val="000000"/>
                  </a:solidFill>
                  <a:latin typeface="DM Sans"/>
                </a:rPr>
                <a:t>that</a:t>
              </a:r>
              <a:r>
                <a:rPr lang="en-US" sz="2300" dirty="0">
                  <a:solidFill>
                    <a:srgbClr val="000000"/>
                  </a:solidFill>
                  <a:latin typeface="DM Sans Bold"/>
                </a:rPr>
                <a:t> systematically construct subjects and social worlds</a:t>
              </a:r>
              <a:r>
                <a:rPr lang="en-US" sz="2300" dirty="0">
                  <a:solidFill>
                    <a:srgbClr val="000000"/>
                  </a:solidFill>
                  <a:latin typeface="DM Sans"/>
                </a:rPr>
                <a:t>. </a:t>
              </a:r>
            </a:p>
            <a:p>
              <a:pPr algn="just">
                <a:lnSpc>
                  <a:spcPts val="3220"/>
                </a:lnSpc>
              </a:pPr>
              <a:endParaRPr lang="en-US" sz="2300" dirty="0">
                <a:solidFill>
                  <a:srgbClr val="000000"/>
                </a:solidFill>
                <a:latin typeface="DM Sans"/>
              </a:endParaRPr>
            </a:p>
            <a:p>
              <a:pPr marL="496571" lvl="1" indent="-248285" algn="just">
                <a:lnSpc>
                  <a:spcPts val="3220"/>
                </a:lnSpc>
                <a:buFont typeface="Arial"/>
                <a:buChar char="•"/>
              </a:pPr>
              <a:r>
                <a:rPr lang="en-US" sz="2300" dirty="0">
                  <a:solidFill>
                    <a:srgbClr val="000000"/>
                  </a:solidFill>
                  <a:latin typeface="DM Sans"/>
                </a:rPr>
                <a:t>It involves the interplay of language use within</a:t>
              </a:r>
              <a:r>
                <a:rPr lang="en-US" sz="2300" dirty="0">
                  <a:solidFill>
                    <a:srgbClr val="000000"/>
                  </a:solidFill>
                  <a:latin typeface="DM Sans Bold"/>
                </a:rPr>
                <a:t> social contexts</a:t>
              </a:r>
              <a:r>
                <a:rPr lang="en-US" sz="2300" dirty="0">
                  <a:solidFill>
                    <a:srgbClr val="000000"/>
                  </a:solidFill>
                  <a:latin typeface="DM Sans"/>
                </a:rPr>
                <a:t>, acting both as a form of </a:t>
              </a:r>
              <a:r>
                <a:rPr lang="en-US" sz="2300" dirty="0">
                  <a:solidFill>
                    <a:srgbClr val="000000"/>
                  </a:solidFill>
                  <a:latin typeface="DM Sans Bold"/>
                </a:rPr>
                <a:t>social action</a:t>
              </a:r>
              <a:r>
                <a:rPr lang="en-US" sz="2300" dirty="0">
                  <a:solidFill>
                    <a:srgbClr val="000000"/>
                  </a:solidFill>
                  <a:latin typeface="DM Sans"/>
                </a:rPr>
                <a:t> and as a </a:t>
              </a:r>
              <a:r>
                <a:rPr lang="en-US" sz="2300" dirty="0">
                  <a:solidFill>
                    <a:srgbClr val="000000"/>
                  </a:solidFill>
                  <a:latin typeface="DM Sans Bold"/>
                </a:rPr>
                <a:t>reflection of underlying social structures</a:t>
              </a:r>
              <a:r>
                <a:rPr lang="en-US" sz="2300" dirty="0">
                  <a:solidFill>
                    <a:srgbClr val="000000"/>
                  </a:solidFill>
                  <a:latin typeface="DM Sans"/>
                </a:rPr>
                <a:t>. </a:t>
              </a:r>
            </a:p>
            <a:p>
              <a:pPr algn="just">
                <a:lnSpc>
                  <a:spcPts val="3220"/>
                </a:lnSpc>
              </a:pPr>
              <a:endParaRPr lang="en-US" sz="2300" dirty="0">
                <a:solidFill>
                  <a:srgbClr val="000000"/>
                </a:solidFill>
                <a:latin typeface="DM Sans"/>
              </a:endParaRPr>
            </a:p>
            <a:p>
              <a:pPr marL="496571" lvl="1" indent="-248285" algn="just">
                <a:lnSpc>
                  <a:spcPts val="3220"/>
                </a:lnSpc>
                <a:buFont typeface="Arial"/>
                <a:buChar char="•"/>
              </a:pPr>
              <a:r>
                <a:rPr lang="en-US" sz="2300" dirty="0">
                  <a:solidFill>
                    <a:srgbClr val="000000"/>
                  </a:solidFill>
                  <a:latin typeface="DM Sans"/>
                </a:rPr>
                <a:t>Through discourse, the symbolic system of language is mobilized to </a:t>
              </a:r>
              <a:r>
                <a:rPr lang="en-US" sz="2300" dirty="0">
                  <a:solidFill>
                    <a:srgbClr val="000000"/>
                  </a:solidFill>
                  <a:latin typeface="DM Sans Bold"/>
                </a:rPr>
                <a:t>produce and reproduce</a:t>
              </a:r>
              <a:r>
                <a:rPr lang="en-US" sz="2300" dirty="0">
                  <a:solidFill>
                    <a:srgbClr val="000000"/>
                  </a:solidFill>
                  <a:latin typeface="DM Sans"/>
                </a:rPr>
                <a:t> societal norms, values, and power relations.</a:t>
              </a:r>
            </a:p>
            <a:p>
              <a:pPr algn="just">
                <a:lnSpc>
                  <a:spcPts val="3220"/>
                </a:lnSpc>
              </a:pPr>
              <a:endParaRPr lang="en-US" sz="2300" dirty="0">
                <a:solidFill>
                  <a:srgbClr val="000000"/>
                </a:solidFill>
                <a:latin typeface="DM Sans"/>
              </a:endParaRP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Text</a:t>
            </a:r>
          </a:p>
        </p:txBody>
      </p:sp>
      <p:grpSp>
        <p:nvGrpSpPr>
          <p:cNvPr id="5" name="Group 5"/>
          <p:cNvGrpSpPr/>
          <p:nvPr/>
        </p:nvGrpSpPr>
        <p:grpSpPr>
          <a:xfrm>
            <a:off x="11234039" y="794395"/>
            <a:ext cx="6025261" cy="7655900"/>
            <a:chOff x="0" y="-9525"/>
            <a:chExt cx="8033682" cy="10207866"/>
          </a:xfrm>
        </p:grpSpPr>
        <p:sp>
          <p:nvSpPr>
            <p:cNvPr id="6" name="TextBox 6"/>
            <p:cNvSpPr txBox="1"/>
            <p:nvPr/>
          </p:nvSpPr>
          <p:spPr>
            <a:xfrm>
              <a:off x="0" y="-9525"/>
              <a:ext cx="8033682" cy="720725"/>
            </a:xfrm>
            <a:prstGeom prst="rect">
              <a:avLst/>
            </a:prstGeom>
          </p:spPr>
          <p:txBody>
            <a:bodyPr lIns="0" tIns="0" rIns="0" bIns="0" rtlCol="0" anchor="t">
              <a:spAutoFit/>
            </a:bodyPr>
            <a:lstStyle/>
            <a:p>
              <a:pPr marL="0" lvl="0" indent="0" algn="l">
                <a:lnSpc>
                  <a:spcPts val="4200"/>
                </a:lnSpc>
                <a:spcBef>
                  <a:spcPct val="0"/>
                </a:spcBef>
              </a:pPr>
              <a:endParaRPr/>
            </a:p>
          </p:txBody>
        </p:sp>
        <p:sp>
          <p:nvSpPr>
            <p:cNvPr id="7" name="TextBox 7"/>
            <p:cNvSpPr txBox="1"/>
            <p:nvPr/>
          </p:nvSpPr>
          <p:spPr>
            <a:xfrm>
              <a:off x="0" y="1468259"/>
              <a:ext cx="8033682" cy="8730082"/>
            </a:xfrm>
            <a:prstGeom prst="rect">
              <a:avLst/>
            </a:prstGeom>
          </p:spPr>
          <p:txBody>
            <a:bodyPr lIns="0" tIns="0" rIns="0" bIns="0" rtlCol="0" anchor="t">
              <a:spAutoFit/>
            </a:bodyPr>
            <a:lstStyle/>
            <a:p>
              <a:pPr marL="496571" lvl="1" indent="-248285" algn="just">
                <a:lnSpc>
                  <a:spcPts val="3220"/>
                </a:lnSpc>
                <a:buFont typeface="Arial"/>
                <a:buChar char="•"/>
              </a:pPr>
              <a:r>
                <a:rPr lang="en-US" sz="2300" dirty="0">
                  <a:solidFill>
                    <a:srgbClr val="000000"/>
                  </a:solidFill>
                  <a:latin typeface="DM Sans"/>
                </a:rPr>
                <a:t>Texts are the tangible </a:t>
              </a:r>
              <a:r>
                <a:rPr lang="en-US" sz="2300" dirty="0">
                  <a:solidFill>
                    <a:srgbClr val="000000"/>
                  </a:solidFill>
                  <a:latin typeface="DM Sans Bold"/>
                </a:rPr>
                <a:t>outputs of language use</a:t>
              </a:r>
              <a:r>
                <a:rPr lang="en-US" sz="2300" dirty="0">
                  <a:solidFill>
                    <a:srgbClr val="000000"/>
                  </a:solidFill>
                  <a:latin typeface="DM Sans"/>
                </a:rPr>
                <a:t>, manifesting as written documents, spoken words, and digital communications. </a:t>
              </a:r>
            </a:p>
            <a:p>
              <a:pPr algn="just">
                <a:lnSpc>
                  <a:spcPts val="3220"/>
                </a:lnSpc>
              </a:pPr>
              <a:endParaRPr lang="en-US" sz="2300" dirty="0">
                <a:solidFill>
                  <a:srgbClr val="000000"/>
                </a:solidFill>
                <a:latin typeface="DM Sans"/>
              </a:endParaRPr>
            </a:p>
            <a:p>
              <a:pPr marL="496571" lvl="1" indent="-248285" algn="just">
                <a:lnSpc>
                  <a:spcPts val="3220"/>
                </a:lnSpc>
                <a:buFont typeface="Arial"/>
                <a:buChar char="•"/>
              </a:pPr>
              <a:r>
                <a:rPr lang="en-US" sz="2300" dirty="0">
                  <a:solidFill>
                    <a:srgbClr val="000000"/>
                  </a:solidFill>
                  <a:latin typeface="DM Sans"/>
                </a:rPr>
                <a:t>They serve as the primary data for Critical Discourse Analysis (CDA), offering concrete instances through which broader discursive practices can be explored. </a:t>
              </a:r>
            </a:p>
            <a:p>
              <a:pPr algn="just">
                <a:lnSpc>
                  <a:spcPts val="3220"/>
                </a:lnSpc>
              </a:pPr>
              <a:endParaRPr lang="en-US" sz="2300" dirty="0">
                <a:solidFill>
                  <a:srgbClr val="000000"/>
                </a:solidFill>
                <a:latin typeface="DM Sans"/>
              </a:endParaRPr>
            </a:p>
            <a:p>
              <a:pPr marL="496571" lvl="1" indent="-248285" algn="just">
                <a:lnSpc>
                  <a:spcPts val="3220"/>
                </a:lnSpc>
                <a:buFont typeface="Arial"/>
                <a:buChar char="•"/>
              </a:pPr>
              <a:r>
                <a:rPr lang="en-US" sz="2300" dirty="0">
                  <a:solidFill>
                    <a:srgbClr val="000000"/>
                  </a:solidFill>
                  <a:latin typeface="DM Sans"/>
                </a:rPr>
                <a:t>Texts embody the </a:t>
              </a:r>
              <a:r>
                <a:rPr lang="en-US" sz="2300" dirty="0">
                  <a:solidFill>
                    <a:srgbClr val="000000"/>
                  </a:solidFill>
                  <a:latin typeface="DM Sans Bold"/>
                </a:rPr>
                <a:t>application of language's symbolic system in specific contexts</a:t>
              </a:r>
              <a:r>
                <a:rPr lang="en-US" sz="2300" dirty="0">
                  <a:solidFill>
                    <a:srgbClr val="000000"/>
                  </a:solidFill>
                  <a:latin typeface="DM Sans"/>
                </a:rPr>
                <a:t>, making them central to the analysis of discourse.</a:t>
              </a:r>
            </a:p>
            <a:p>
              <a:pPr algn="just">
                <a:lnSpc>
                  <a:spcPts val="3220"/>
                </a:lnSpc>
              </a:pPr>
              <a:endParaRPr lang="en-US" sz="2300" dirty="0">
                <a:solidFill>
                  <a:srgbClr val="000000"/>
                </a:solidFill>
                <a:latin typeface="DM Sans"/>
              </a:endParaRP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0" y="0"/>
            <a:ext cx="8614931" cy="5143500"/>
          </a:xfrm>
          <a:custGeom>
            <a:avLst/>
            <a:gdLst/>
            <a:ahLst/>
            <a:cxnLst/>
            <a:rect l="l" t="t" r="r" b="b"/>
            <a:pathLst>
              <a:path w="8614931" h="5143500">
                <a:moveTo>
                  <a:pt x="0" y="0"/>
                </a:moveTo>
                <a:lnTo>
                  <a:pt x="8614931" y="0"/>
                </a:lnTo>
                <a:lnTo>
                  <a:pt x="8614931" y="5143500"/>
                </a:lnTo>
                <a:lnTo>
                  <a:pt x="0" y="5143500"/>
                </a:lnTo>
                <a:lnTo>
                  <a:pt x="0" y="0"/>
                </a:lnTo>
                <a:close/>
              </a:path>
            </a:pathLst>
          </a:custGeom>
          <a:blipFill>
            <a:blip r:embed="rId2"/>
            <a:stretch>
              <a:fillRect t="-1503" b="-1503"/>
            </a:stretch>
          </a:blipFill>
        </p:spPr>
        <p:txBody>
          <a:bodyPr/>
          <a:lstStyle/>
          <a:p>
            <a:endParaRPr lang="en-CZ"/>
          </a:p>
        </p:txBody>
      </p:sp>
      <p:sp>
        <p:nvSpPr>
          <p:cNvPr id="3" name="Freeform 3"/>
          <p:cNvSpPr/>
          <p:nvPr/>
        </p:nvSpPr>
        <p:spPr>
          <a:xfrm>
            <a:off x="8363415" y="4020420"/>
            <a:ext cx="11140586" cy="6266580"/>
          </a:xfrm>
          <a:custGeom>
            <a:avLst/>
            <a:gdLst/>
            <a:ahLst/>
            <a:cxnLst/>
            <a:rect l="l" t="t" r="r" b="b"/>
            <a:pathLst>
              <a:path w="11140586" h="6266580">
                <a:moveTo>
                  <a:pt x="0" y="0"/>
                </a:moveTo>
                <a:lnTo>
                  <a:pt x="11140586" y="0"/>
                </a:lnTo>
                <a:lnTo>
                  <a:pt x="11140586" y="6266580"/>
                </a:lnTo>
                <a:lnTo>
                  <a:pt x="0" y="6266580"/>
                </a:lnTo>
                <a:lnTo>
                  <a:pt x="0" y="0"/>
                </a:lnTo>
                <a:close/>
              </a:path>
            </a:pathLst>
          </a:custGeom>
          <a:blipFill>
            <a:blip r:embed="rId3"/>
            <a:stretch>
              <a:fillRect/>
            </a:stretch>
          </a:blipFill>
        </p:spPr>
        <p:txBody>
          <a:bodyPr/>
          <a:lstStyle/>
          <a:p>
            <a:endParaRPr lang="en-CZ"/>
          </a:p>
        </p:txBody>
      </p:sp>
      <p:sp>
        <p:nvSpPr>
          <p:cNvPr id="4" name="Freeform 4"/>
          <p:cNvSpPr/>
          <p:nvPr/>
        </p:nvSpPr>
        <p:spPr>
          <a:xfrm>
            <a:off x="7975" y="4020420"/>
            <a:ext cx="8606956" cy="6266580"/>
          </a:xfrm>
          <a:custGeom>
            <a:avLst/>
            <a:gdLst/>
            <a:ahLst/>
            <a:cxnLst/>
            <a:rect l="l" t="t" r="r" b="b"/>
            <a:pathLst>
              <a:path w="8606956" h="6266580">
                <a:moveTo>
                  <a:pt x="0" y="0"/>
                </a:moveTo>
                <a:lnTo>
                  <a:pt x="8606956" y="0"/>
                </a:lnTo>
                <a:lnTo>
                  <a:pt x="8606956" y="6266580"/>
                </a:lnTo>
                <a:lnTo>
                  <a:pt x="0" y="6266580"/>
                </a:lnTo>
                <a:lnTo>
                  <a:pt x="0" y="0"/>
                </a:lnTo>
                <a:close/>
              </a:path>
            </a:pathLst>
          </a:custGeom>
          <a:blipFill>
            <a:blip r:embed="rId4"/>
            <a:stretch>
              <a:fillRect t="-1505" b="-1505"/>
            </a:stretch>
          </a:blipFill>
        </p:spPr>
        <p:txBody>
          <a:bodyPr/>
          <a:lstStyle/>
          <a:p>
            <a:endParaRPr lang="en-CZ"/>
          </a:p>
        </p:txBody>
      </p:sp>
      <p:sp>
        <p:nvSpPr>
          <p:cNvPr id="5" name="Freeform 5"/>
          <p:cNvSpPr/>
          <p:nvPr/>
        </p:nvSpPr>
        <p:spPr>
          <a:xfrm>
            <a:off x="8614931" y="0"/>
            <a:ext cx="9673069" cy="4020420"/>
          </a:xfrm>
          <a:custGeom>
            <a:avLst/>
            <a:gdLst/>
            <a:ahLst/>
            <a:cxnLst/>
            <a:rect l="l" t="t" r="r" b="b"/>
            <a:pathLst>
              <a:path w="9673069" h="4020420">
                <a:moveTo>
                  <a:pt x="0" y="0"/>
                </a:moveTo>
                <a:lnTo>
                  <a:pt x="9673069" y="0"/>
                </a:lnTo>
                <a:lnTo>
                  <a:pt x="9673069" y="4020420"/>
                </a:lnTo>
                <a:lnTo>
                  <a:pt x="0" y="4020420"/>
                </a:lnTo>
                <a:lnTo>
                  <a:pt x="0" y="0"/>
                </a:lnTo>
                <a:close/>
              </a:path>
            </a:pathLst>
          </a:custGeom>
          <a:blipFill>
            <a:blip r:embed="rId5"/>
            <a:stretch>
              <a:fillRect l="-2600" t="-61187" b="-61187"/>
            </a:stretch>
          </a:blipFill>
        </p:spPr>
        <p:txBody>
          <a:bodyPr/>
          <a:lstStyle/>
          <a:p>
            <a:endParaRPr lang="en-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8412404">
            <a:off x="5808682" y="61722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txBody>
          <a:bodyPr/>
          <a:lstStyle/>
          <a:p>
            <a:endParaRPr lang="en-CZ"/>
          </a:p>
        </p:txBody>
      </p:sp>
      <p:sp>
        <p:nvSpPr>
          <p:cNvPr id="3" name="AutoShape 3"/>
          <p:cNvSpPr/>
          <p:nvPr/>
        </p:nvSpPr>
        <p:spPr>
          <a:xfrm rot="-5400000">
            <a:off x="6873687" y="5138738"/>
            <a:ext cx="7340687" cy="0"/>
          </a:xfrm>
          <a:prstGeom prst="line">
            <a:avLst/>
          </a:prstGeom>
          <a:ln w="9525" cap="flat">
            <a:solidFill>
              <a:srgbClr val="000000"/>
            </a:solidFill>
            <a:prstDash val="solid"/>
            <a:headEnd type="none" w="sm" len="sm"/>
            <a:tailEnd type="none" w="sm" len="sm"/>
          </a:ln>
        </p:spPr>
        <p:txBody>
          <a:bodyPr/>
          <a:lstStyle/>
          <a:p>
            <a:endParaRPr lang="en-CZ"/>
          </a:p>
        </p:txBody>
      </p:sp>
      <p:sp>
        <p:nvSpPr>
          <p:cNvPr id="4" name="TextBox 4"/>
          <p:cNvSpPr txBox="1"/>
          <p:nvPr/>
        </p:nvSpPr>
        <p:spPr>
          <a:xfrm>
            <a:off x="1379865" y="1908088"/>
            <a:ext cx="7764135" cy="1381125"/>
          </a:xfrm>
          <a:prstGeom prst="rect">
            <a:avLst/>
          </a:prstGeom>
        </p:spPr>
        <p:txBody>
          <a:bodyPr lIns="0" tIns="0" rIns="0" bIns="0" rtlCol="0" anchor="t">
            <a:spAutoFit/>
          </a:bodyPr>
          <a:lstStyle/>
          <a:p>
            <a:pPr>
              <a:lnSpc>
                <a:spcPts val="10800"/>
              </a:lnSpc>
              <a:spcBef>
                <a:spcPct val="0"/>
              </a:spcBef>
            </a:pPr>
            <a:r>
              <a:rPr lang="en-US" sz="9000">
                <a:solidFill>
                  <a:srgbClr val="000000"/>
                </a:solidFill>
                <a:latin typeface="DM Sans Bold"/>
              </a:rPr>
              <a:t>Context</a:t>
            </a:r>
          </a:p>
        </p:txBody>
      </p:sp>
      <p:grpSp>
        <p:nvGrpSpPr>
          <p:cNvPr id="5" name="Group 5"/>
          <p:cNvGrpSpPr/>
          <p:nvPr/>
        </p:nvGrpSpPr>
        <p:grpSpPr>
          <a:xfrm>
            <a:off x="11353800" y="1468394"/>
            <a:ext cx="6248398" cy="8012922"/>
            <a:chOff x="0" y="-9525"/>
            <a:chExt cx="6122156" cy="10683896"/>
          </a:xfrm>
        </p:grpSpPr>
        <p:sp>
          <p:nvSpPr>
            <p:cNvPr id="6" name="TextBox 6"/>
            <p:cNvSpPr txBox="1"/>
            <p:nvPr/>
          </p:nvSpPr>
          <p:spPr>
            <a:xfrm>
              <a:off x="0" y="-9525"/>
              <a:ext cx="6122156" cy="720725"/>
            </a:xfrm>
            <a:prstGeom prst="rect">
              <a:avLst/>
            </a:prstGeom>
          </p:spPr>
          <p:txBody>
            <a:bodyPr lIns="0" tIns="0" rIns="0" bIns="0" rtlCol="0" anchor="t">
              <a:spAutoFit/>
            </a:bodyPr>
            <a:lstStyle/>
            <a:p>
              <a:pPr marL="0" lvl="0" indent="0" algn="l">
                <a:lnSpc>
                  <a:spcPts val="4200"/>
                </a:lnSpc>
                <a:spcBef>
                  <a:spcPct val="0"/>
                </a:spcBef>
              </a:pPr>
              <a:r>
                <a:rPr lang="en-US" sz="3500" dirty="0">
                  <a:solidFill>
                    <a:srgbClr val="000000"/>
                  </a:solidFill>
                  <a:latin typeface="DM Sans Bold"/>
                </a:rPr>
                <a:t>Objectives</a:t>
              </a:r>
            </a:p>
          </p:txBody>
        </p:sp>
        <p:sp>
          <p:nvSpPr>
            <p:cNvPr id="7" name="TextBox 7"/>
            <p:cNvSpPr txBox="1"/>
            <p:nvPr/>
          </p:nvSpPr>
          <p:spPr>
            <a:xfrm>
              <a:off x="0" y="1131416"/>
              <a:ext cx="6122156" cy="9542955"/>
            </a:xfrm>
            <a:prstGeom prst="rect">
              <a:avLst/>
            </a:prstGeom>
          </p:spPr>
          <p:txBody>
            <a:bodyPr lIns="0" tIns="0" rIns="0" bIns="0" rtlCol="0" anchor="t">
              <a:spAutoFit/>
            </a:bodyPr>
            <a:lstStyle/>
            <a:p>
              <a:pPr marL="539749" lvl="1" indent="-269875" algn="just">
                <a:lnSpc>
                  <a:spcPts val="3499"/>
                </a:lnSpc>
                <a:buFont typeface="Arial"/>
                <a:buChar char="•"/>
              </a:pPr>
              <a:r>
                <a:rPr lang="en-GB" sz="2400" dirty="0">
                  <a:solidFill>
                    <a:srgbClr val="000000"/>
                  </a:solidFill>
                  <a:latin typeface="DM Sans"/>
                </a:rPr>
                <a:t>Context helps in </a:t>
              </a:r>
              <a:r>
                <a:rPr lang="en-GB" sz="2400" b="1" dirty="0">
                  <a:solidFill>
                    <a:srgbClr val="000000"/>
                  </a:solidFill>
                  <a:latin typeface="DM Sans"/>
                </a:rPr>
                <a:t>deciphering</a:t>
              </a:r>
              <a:r>
                <a:rPr lang="en-GB" sz="2400" dirty="0">
                  <a:solidFill>
                    <a:srgbClr val="000000"/>
                  </a:solidFill>
                  <a:latin typeface="DM Sans"/>
                </a:rPr>
                <a:t> the implicit, unstated meanings in discourse. The </a:t>
              </a:r>
              <a:r>
                <a:rPr lang="en-GB" sz="2400" b="1" dirty="0">
                  <a:solidFill>
                    <a:srgbClr val="000000"/>
                  </a:solidFill>
                  <a:latin typeface="DM Sans"/>
                </a:rPr>
                <a:t>same phrase can have vastly different implications in different social, political, or cultural settings</a:t>
              </a:r>
              <a:r>
                <a:rPr lang="en-GB" sz="2400" dirty="0">
                  <a:solidFill>
                    <a:srgbClr val="000000"/>
                  </a:solidFill>
                  <a:latin typeface="DM Sans"/>
                </a:rPr>
                <a:t>.</a:t>
              </a:r>
            </a:p>
            <a:p>
              <a:pPr algn="just">
                <a:lnSpc>
                  <a:spcPts val="3499"/>
                </a:lnSpc>
              </a:pPr>
              <a:endParaRPr lang="en-US" sz="2400" dirty="0">
                <a:solidFill>
                  <a:srgbClr val="000000"/>
                </a:solidFill>
                <a:latin typeface="DM Sans"/>
              </a:endParaRPr>
            </a:p>
            <a:p>
              <a:pPr marL="539749" lvl="1" indent="-269875" algn="just">
                <a:lnSpc>
                  <a:spcPts val="3499"/>
                </a:lnSpc>
                <a:buFont typeface="Arial"/>
                <a:buChar char="•"/>
              </a:pPr>
              <a:r>
                <a:rPr lang="en-GB" sz="2400" dirty="0">
                  <a:solidFill>
                    <a:srgbClr val="000000"/>
                  </a:solidFill>
                  <a:latin typeface="DM Sans"/>
                </a:rPr>
                <a:t>Context provides </a:t>
              </a:r>
              <a:r>
                <a:rPr lang="en-GB" sz="2400" b="1" dirty="0">
                  <a:solidFill>
                    <a:srgbClr val="000000"/>
                  </a:solidFill>
                  <a:latin typeface="DM Sans"/>
                </a:rPr>
                <a:t>insight into the power relationships between speakers and listeners</a:t>
              </a:r>
              <a:r>
                <a:rPr lang="en-GB" sz="2400" dirty="0">
                  <a:solidFill>
                    <a:srgbClr val="000000"/>
                  </a:solidFill>
                  <a:latin typeface="DM Sans"/>
                </a:rPr>
                <a:t>, showing how discourse can reinforce or challenge existing power structures</a:t>
              </a:r>
              <a:endParaRPr lang="en-US" sz="2400" dirty="0">
                <a:solidFill>
                  <a:srgbClr val="000000"/>
                </a:solidFill>
                <a:latin typeface="DM Sans"/>
              </a:endParaRPr>
            </a:p>
            <a:p>
              <a:pPr marL="539749" lvl="1" indent="-269875" algn="just">
                <a:lnSpc>
                  <a:spcPts val="3499"/>
                </a:lnSpc>
                <a:buFont typeface="Arial"/>
                <a:buChar char="•"/>
              </a:pPr>
              <a:endParaRPr lang="en-GB" sz="2400" dirty="0">
                <a:solidFill>
                  <a:srgbClr val="000000"/>
                </a:solidFill>
                <a:latin typeface="DM Sans"/>
              </a:endParaRPr>
            </a:p>
            <a:p>
              <a:pPr marL="539749" lvl="1" indent="-269875" algn="just">
                <a:lnSpc>
                  <a:spcPts val="3499"/>
                </a:lnSpc>
                <a:buFont typeface="Arial"/>
                <a:buChar char="•"/>
              </a:pPr>
              <a:r>
                <a:rPr lang="en-GB" sz="2400" dirty="0">
                  <a:solidFill>
                    <a:srgbClr val="000000"/>
                  </a:solidFill>
                  <a:latin typeface="DM Sans"/>
                </a:rPr>
                <a:t>Context illuminates how discourse interacts with and influences the sociocultural environment. </a:t>
              </a:r>
              <a:endParaRPr lang="en-US" sz="2400" dirty="0">
                <a:solidFill>
                  <a:srgbClr val="000000"/>
                </a:solidFill>
                <a:latin typeface="DM Sans"/>
              </a:endParaRPr>
            </a:p>
          </p:txBody>
        </p:sp>
      </p:grpSp>
      <p:sp>
        <p:nvSpPr>
          <p:cNvPr id="8" name="TextBox 8"/>
          <p:cNvSpPr txBox="1"/>
          <p:nvPr/>
        </p:nvSpPr>
        <p:spPr>
          <a:xfrm>
            <a:off x="1379865" y="7962987"/>
            <a:ext cx="3236327" cy="406400"/>
          </a:xfrm>
          <a:prstGeom prst="rect">
            <a:avLst/>
          </a:prstGeom>
        </p:spPr>
        <p:txBody>
          <a:bodyPr lIns="0" tIns="0" rIns="0" bIns="0" rtlCol="0" anchor="t">
            <a:spAutoFit/>
          </a:bodyPr>
          <a:lstStyle/>
          <a:p>
            <a:pPr>
              <a:lnSpc>
                <a:spcPts val="3249"/>
              </a:lnSpc>
            </a:pPr>
            <a:r>
              <a:rPr lang="en-US" sz="2499" u="none">
                <a:solidFill>
                  <a:srgbClr val="000000"/>
                </a:solidFill>
                <a:latin typeface="DM Sans"/>
              </a:rPr>
              <a:t>Back to Overview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a:off x="2438400" y="2788"/>
            <a:ext cx="13703060" cy="10287000"/>
          </a:xfrm>
          <a:custGeom>
            <a:avLst/>
            <a:gdLst/>
            <a:ahLst/>
            <a:cxnLst/>
            <a:rect l="l" t="t" r="r" b="b"/>
            <a:pathLst>
              <a:path w="13703060" h="10287000">
                <a:moveTo>
                  <a:pt x="0" y="0"/>
                </a:moveTo>
                <a:lnTo>
                  <a:pt x="13703060" y="0"/>
                </a:lnTo>
                <a:lnTo>
                  <a:pt x="13703060" y="10287000"/>
                </a:lnTo>
                <a:lnTo>
                  <a:pt x="0" y="10287000"/>
                </a:lnTo>
                <a:lnTo>
                  <a:pt x="0" y="0"/>
                </a:lnTo>
                <a:close/>
              </a:path>
            </a:pathLst>
          </a:custGeom>
          <a:blipFill>
            <a:blip r:embed="rId2"/>
            <a:stretch>
              <a:fillRect/>
            </a:stretch>
          </a:blipFill>
        </p:spPr>
        <p:txBody>
          <a:bodyPr/>
          <a:lstStyle/>
          <a:p>
            <a:endParaRPr lang="en-CZ"/>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3313</Words>
  <Application>Microsoft Macintosh PowerPoint</Application>
  <PresentationFormat>Custom</PresentationFormat>
  <Paragraphs>238</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DM Sans Semi-Bold</vt:lpstr>
      <vt:lpstr>Calibri</vt:lpstr>
      <vt:lpstr>DM Sans Italics</vt:lpstr>
      <vt:lpstr>DM Sans</vt:lpstr>
      <vt:lpstr>DM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Pastel Orange Pastel Purple Professional Gradients College Thesis Education Presentation</dc:title>
  <cp:lastModifiedBy>Kristián Földes</cp:lastModifiedBy>
  <cp:revision>8</cp:revision>
  <dcterms:created xsi:type="dcterms:W3CDTF">2006-08-16T00:00:00Z</dcterms:created>
  <dcterms:modified xsi:type="dcterms:W3CDTF">2024-04-24T13:47:56Z</dcterms:modified>
  <dc:identifier>DAGDDjcderk</dc:identifier>
</cp:coreProperties>
</file>