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1" r:id="rId15"/>
    <p:sldId id="269" r:id="rId16"/>
    <p:sldId id="270" r:id="rId17"/>
    <p:sldId id="271" r:id="rId18"/>
    <p:sldId id="272" r:id="rId19"/>
    <p:sldId id="273" r:id="rId20"/>
    <p:sldId id="274" r:id="rId21"/>
    <p:sldId id="28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74C30-AD7F-4509-8339-C45A5AC6B807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DEBEB-7A8C-4AB5-A44F-68E978ACB9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03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DEBEB-7A8C-4AB5-A44F-68E978ACB98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3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345C5-942A-474E-8162-42C7B9D0819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77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2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90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50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25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01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47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87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28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37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02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96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67A5A-B456-46C0-88D8-CADCBB8BCED8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A06FA-9EAD-4AC3-9B11-D269EC0FCC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0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uqqo8ityVEc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OlmESXdoz4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OGmLLIspBN0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zm3lAgdcP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gXTZPjVTlU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CNTMIcOMp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954575"/>
            <a:ext cx="84249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b="1"/>
              <a:t>MEDICAL EMERGENCIES</a:t>
            </a:r>
            <a:endParaRPr lang="cs-CZ" sz="8000"/>
          </a:p>
        </p:txBody>
      </p:sp>
    </p:spTree>
    <p:extLst>
      <p:ext uri="{BB962C8B-B14F-4D97-AF65-F5344CB8AC3E}">
        <p14:creationId xmlns:p14="http://schemas.microsoft.com/office/powerpoint/2010/main" val="1379010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/>
              <a:t>HYPOGLYCAEMIA </a:t>
            </a:r>
            <a:r>
              <a:rPr lang="cs-CZ" sz="2200"/>
              <a:t>- </a:t>
            </a:r>
            <a:r>
              <a:rPr lang="cs-CZ" sz="2200" b="1" i="1">
                <a:solidFill>
                  <a:srgbClr val="0070C0"/>
                </a:solidFill>
              </a:rPr>
              <a:t>low blood sugar</a:t>
            </a:r>
          </a:p>
          <a:p>
            <a:r>
              <a:rPr lang="cs-CZ" sz="2200"/>
              <a:t>too much excercise, hunger, overdose of insulin</a:t>
            </a:r>
          </a:p>
          <a:p>
            <a:endParaRPr lang="cs-CZ" sz="2200"/>
          </a:p>
          <a:p>
            <a:r>
              <a:rPr lang="cs-CZ" sz="3200" b="1"/>
              <a:t>SIGNS AND SYMPTOMS</a:t>
            </a:r>
            <a:endParaRPr lang="cs-CZ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hunger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headache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sweating cold skin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rapid pulse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trembling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weakness, fainting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like drunk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confusion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rapid deteriorating level of response </a:t>
            </a:r>
            <a:r>
              <a:rPr lang="cs-CZ" sz="2200"/>
              <a:t>(minutes)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unconsciousness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/>
          </a:p>
          <a:p>
            <a:r>
              <a:rPr lang="cs-CZ" sz="2200"/>
              <a:t>Look for diabetic bracelet, necklace, insulin kit!</a:t>
            </a:r>
          </a:p>
          <a:p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1395494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endParaRPr lang="cs-CZ" sz="11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sit down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give glucose gel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give sugary drink, sweets, 2 teaspoons of sugar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if no improvement call 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vital signs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give insulin!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>
              <a:solidFill>
                <a:srgbClr val="FF0000"/>
              </a:solidFill>
            </a:endParaRPr>
          </a:p>
          <a:p>
            <a:r>
              <a:rPr lang="cs-CZ" sz="2200" b="1"/>
              <a:t>The treatment is the same for both conditions.</a:t>
            </a:r>
          </a:p>
          <a:p>
            <a:endParaRPr lang="cs-CZ" sz="2200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99" y="3861048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73460" y="547264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>
                <a:hlinkClick r:id="rId4"/>
              </a:rPr>
              <a:t>https://www.youtube.com/watch?v=uqqo8ityVEc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764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2015"/>
            </a:pPr>
            <a:r>
              <a:rPr lang="cs-CZ" sz="3200" b="1">
                <a:solidFill>
                  <a:srgbClr val="FF0000"/>
                </a:solidFill>
              </a:rPr>
              <a:t>  FIRST AID GUIDELINES</a:t>
            </a:r>
          </a:p>
          <a:p>
            <a:pPr marL="514350" indent="-514350">
              <a:buAutoNum type="arabicPlain" startAt="2015"/>
            </a:pPr>
            <a:endParaRPr lang="cs-CZ" sz="1000" b="1">
              <a:solidFill>
                <a:srgbClr val="FF0000"/>
              </a:solidFill>
            </a:endParaRPr>
          </a:p>
          <a:p>
            <a:r>
              <a:rPr lang="cs-CZ" sz="3200" b="1"/>
              <a:t>HYPOGLYCAEMIA TREATMENT</a:t>
            </a:r>
          </a:p>
          <a:p>
            <a:endParaRPr lang="cs-CZ" sz="3200" b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Treat conscious patient with symptomatic hypoglycaemia with glucose tablets equating to glucose 15-20 g.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If glucose tablets are not available, use other dietary form of sugar.</a:t>
            </a:r>
          </a:p>
        </p:txBody>
      </p:sp>
    </p:spTree>
    <p:extLst>
      <p:ext uri="{BB962C8B-B14F-4D97-AF65-F5344CB8AC3E}">
        <p14:creationId xmlns:p14="http://schemas.microsoft.com/office/powerpoint/2010/main" val="718350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EPILEPTIC SEIZURE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serious neurological condition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convulsions due to abnormal electrical activity in brain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many different signs and symptoms</a:t>
            </a:r>
          </a:p>
          <a:p>
            <a:pPr marL="342900" indent="-342900">
              <a:buFontTx/>
              <a:buChar char="-"/>
            </a:pPr>
            <a:endParaRPr lang="cs-CZ" sz="1000" b="1" i="1">
              <a:solidFill>
                <a:srgbClr val="0070C0"/>
              </a:solidFill>
            </a:endParaRPr>
          </a:p>
          <a:p>
            <a:r>
              <a:rPr lang="cs-CZ" sz="2200"/>
              <a:t>Types: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focal seizures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generalized seizures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1000"/>
          </a:p>
          <a:p>
            <a:endParaRPr lang="cs-CZ" sz="2200" i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693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27660"/>
            <a:ext cx="84249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SIGNS AND SYMPTOMS</a:t>
            </a:r>
          </a:p>
          <a:p>
            <a:endParaRPr lang="cs-CZ" sz="1000" b="1"/>
          </a:p>
          <a:p>
            <a:r>
              <a:rPr lang="cs-CZ" sz="2000" b="1"/>
              <a:t>CONVULSIVE EPILEPSY (GRAND MAL)</a:t>
            </a:r>
            <a:endParaRPr lang="cs-CZ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sudden </a:t>
            </a:r>
            <a:r>
              <a:rPr lang="cs-CZ" sz="2200" b="1"/>
              <a:t>unconsciousness</a:t>
            </a:r>
            <a:r>
              <a:rPr lang="cs-CZ" sz="2200"/>
              <a:t> (fall down)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stiffness</a:t>
            </a:r>
            <a:r>
              <a:rPr lang="cs-CZ" sz="2200"/>
              <a:t> of body (tonic phase)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shaking and jerking </a:t>
            </a:r>
            <a:r>
              <a:rPr lang="cs-CZ" sz="2200"/>
              <a:t>of body (clonic phase)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breathing difficulty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paleness or cyanosis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bitten tongue, foam from mouth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loss of bladder and bowel control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seizure lasts 2-3 minutes</a:t>
            </a:r>
          </a:p>
        </p:txBody>
      </p:sp>
    </p:spTree>
    <p:extLst>
      <p:ext uri="{BB962C8B-B14F-4D97-AF65-F5344CB8AC3E}">
        <p14:creationId xmlns:p14="http://schemas.microsoft.com/office/powerpoint/2010/main" val="3903487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42493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protect from injury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cushion head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check time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look for epilepsy identity card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recovery position </a:t>
            </a:r>
            <a:r>
              <a:rPr lang="cs-CZ" sz="2200" b="1"/>
              <a:t>- when seizure ends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reassure and stay with person until full recovery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r>
              <a:rPr lang="cs-CZ" sz="2200" b="1">
                <a:solidFill>
                  <a:srgbClr val="FF0000"/>
                </a:solidFill>
              </a:rPr>
              <a:t>DO NOT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restrain or hold person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put anything in mouth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try to move unless in danger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give anything to eat or drink </a:t>
            </a:r>
          </a:p>
          <a:p>
            <a:endParaRPr lang="cs-CZ" sz="2200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44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CALL 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first seizure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seizure continues for more than 5 minutes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one tonic-clonic seizure follows another without regaining consciousness between seizures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injury during seizure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r>
              <a:rPr lang="cs-CZ" sz="2200" b="1"/>
              <a:t>STATUS EPILEPTICUS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serious medical condition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seizures goes on for more than 30 minutes or one seizure follows another without regaining consciousness between seizures</a:t>
            </a:r>
          </a:p>
          <a:p>
            <a:endParaRPr lang="cs-CZ" sz="2200" b="1"/>
          </a:p>
        </p:txBody>
      </p:sp>
      <p:sp>
        <p:nvSpPr>
          <p:cNvPr id="3" name="Obdélník 2"/>
          <p:cNvSpPr/>
          <p:nvPr/>
        </p:nvSpPr>
        <p:spPr>
          <a:xfrm>
            <a:off x="397074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>
                <a:hlinkClick r:id="rId2"/>
              </a:rPr>
              <a:t>https://www.youtube.com/watch?v=SOlmESXdoz4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776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FEBRILE SEIZURE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convulsions in infants and young children (6 months-6years) following sudden rise in body temperature (above 39°C) caused by infectious disease</a:t>
            </a:r>
          </a:p>
          <a:p>
            <a:pPr marL="342900" indent="-342900">
              <a:buFontTx/>
              <a:buChar char="-"/>
            </a:pPr>
            <a:endParaRPr lang="cs-CZ" sz="2200" b="1"/>
          </a:p>
          <a:p>
            <a:r>
              <a:rPr lang="cs-CZ" sz="3200" b="1"/>
              <a:t>SIGNS AND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loss of </a:t>
            </a:r>
            <a:r>
              <a:rPr lang="cs-CZ" sz="2200" b="1"/>
              <a:t>consciousness</a:t>
            </a:r>
            <a:r>
              <a:rPr lang="cs-CZ" sz="220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stiffness</a:t>
            </a:r>
            <a:r>
              <a:rPr lang="cs-CZ" sz="2200"/>
              <a:t> of body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shaking and jerking </a:t>
            </a:r>
            <a:r>
              <a:rPr lang="cs-CZ" sz="2200"/>
              <a:t>of body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breathing difficulty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paleness or cyanosis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seizure lasts usually 2-3 minutes</a:t>
            </a:r>
          </a:p>
          <a:p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3765907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place on floor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protect from injury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wait untill convulsions end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recovery position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cool down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give paracetamol, ibuprofen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call ambulance or local doctor</a:t>
            </a:r>
          </a:p>
          <a:p>
            <a:endParaRPr lang="cs-CZ" sz="2200" b="1"/>
          </a:p>
          <a:p>
            <a:endParaRPr lang="cs-CZ" sz="2200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271" y="285779"/>
            <a:ext cx="1703061" cy="170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95536" y="57332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>
                <a:hlinkClick r:id="rId4"/>
              </a:rPr>
              <a:t>https://www.youtube.com/watch?v=OGmLLIspBN0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830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76883"/>
            <a:ext cx="842493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ASTHMA ATTACK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condition due to chronic respiratory disease (asthma)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inflammation of airways in lungs leading to mild up to severe breathing difficulties</a:t>
            </a:r>
          </a:p>
          <a:p>
            <a:pPr marL="342900" indent="-342900">
              <a:buFontTx/>
              <a:buChar char="-"/>
            </a:pPr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3200" b="1"/>
              <a:t>SIGNS AND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shortness of breath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difficulty speaking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wheezing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cyanosis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anxiety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exhaustion</a:t>
            </a:r>
          </a:p>
        </p:txBody>
      </p:sp>
    </p:spTree>
    <p:extLst>
      <p:ext uri="{BB962C8B-B14F-4D97-AF65-F5344CB8AC3E}">
        <p14:creationId xmlns:p14="http://schemas.microsoft.com/office/powerpoint/2010/main" val="340668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HEART ATTACK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-blood supply to heart muscle is blocked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3200" b="1"/>
              <a:t>SIGNS AND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chest pain </a:t>
            </a:r>
            <a:r>
              <a:rPr lang="cs-CZ" sz="2200"/>
              <a:t>like squeezing, pressure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pain spreading to shoulders, arms, neck, jaw, teeth, back, abdomen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anxiety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shortness of breath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cold sweat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nausea, vomiting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dizziness, light-headedness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weakness, fainting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unconsciousness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/>
          </a:p>
          <a:p>
            <a:r>
              <a:rPr lang="cs-CZ" sz="2200"/>
              <a:t>Symptoms may vary from person to person, from no or mild symptoms to severe ones. In women neck, back or abdominal pain is more frequent than typical chest pain. </a:t>
            </a:r>
          </a:p>
          <a:p>
            <a:endParaRPr lang="cs-CZ" sz="2200" i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85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sit down in comfortable position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ask to breath slowly and deeply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assist in using asthma medication (inhaler)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repeat administration if no releave</a:t>
            </a:r>
            <a:endParaRPr lang="cs-CZ" sz="2200"/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271" y="285779"/>
            <a:ext cx="1703061" cy="170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371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2015"/>
            </a:pPr>
            <a:r>
              <a:rPr lang="cs-CZ" sz="3200" b="1">
                <a:solidFill>
                  <a:srgbClr val="FF0000"/>
                </a:solidFill>
              </a:rPr>
              <a:t>  FIRST AID GUIDELINES</a:t>
            </a:r>
          </a:p>
          <a:p>
            <a:pPr marL="514350" indent="-514350">
              <a:buAutoNum type="arabicPlain" startAt="2015"/>
            </a:pPr>
            <a:endParaRPr lang="cs-CZ" sz="1000" b="1">
              <a:solidFill>
                <a:srgbClr val="FF0000"/>
              </a:solidFill>
            </a:endParaRPr>
          </a:p>
          <a:p>
            <a:r>
              <a:rPr lang="cs-CZ" sz="3200" b="1"/>
              <a:t>BRONCHODILATOR ADMINISTRATION</a:t>
            </a:r>
          </a:p>
          <a:p>
            <a:endParaRPr lang="cs-CZ" sz="3200" b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Assist individuals with asthma who are experiencing difficulty in breathing with their bronchodilator administration.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First Aid providers must be trained in the various methods of administering a bronchodilator.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1495" y="56612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>
                <a:hlinkClick r:id="rId2"/>
              </a:rPr>
              <a:t>https://www.youtube.com/watch?v=rzm3lAgdcP4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76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endParaRPr lang="cs-CZ" sz="10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rest, calm down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half sitting position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loosen tight clothing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help to take chest medication (nitroglycerin)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give 150-300 mg of aspirin to chew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call 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vital signs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start CPR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get AED </a:t>
            </a:r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322" y="362723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07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2015"/>
            </a:pPr>
            <a:r>
              <a:rPr lang="cs-CZ" sz="3200" b="1">
                <a:solidFill>
                  <a:srgbClr val="FF0000"/>
                </a:solidFill>
              </a:rPr>
              <a:t>  FIRST AID GUIDELINES</a:t>
            </a:r>
          </a:p>
          <a:p>
            <a:pPr marL="514350" indent="-514350">
              <a:buAutoNum type="arabicPlain" startAt="2015"/>
            </a:pPr>
            <a:endParaRPr lang="cs-CZ" sz="1000" b="1">
              <a:solidFill>
                <a:srgbClr val="FF0000"/>
              </a:solidFill>
            </a:endParaRPr>
          </a:p>
          <a:p>
            <a:r>
              <a:rPr lang="cs-CZ" sz="3200" b="1"/>
              <a:t>ASPIRIN ADMINISTRATION</a:t>
            </a:r>
          </a:p>
          <a:p>
            <a:endParaRPr lang="cs-CZ" sz="3200" b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In the pre-hospital environment, administer 150-300 mg chewable aspirin early to adults with chest pain due to suspected myocardial infarction.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There is relatively low risk of complications particularly anaphylaxis and serious bleeding.</a:t>
            </a:r>
          </a:p>
          <a:p>
            <a:r>
              <a:rPr lang="cs-CZ" sz="220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Do not administer aspirin to adults with chest pain of unclear etiology.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558730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>
                <a:hlinkClick r:id="rId2"/>
              </a:rPr>
              <a:t>https://www.youtube.com/watch?v=dgXTZPjVTlU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10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60648"/>
            <a:ext cx="842493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STROKE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condition when part of brain is not supplied with enough oxygen due to ischemia or haemorrhagia</a:t>
            </a:r>
          </a:p>
          <a:p>
            <a:endParaRPr lang="cs-CZ" sz="2200" b="1"/>
          </a:p>
          <a:p>
            <a:r>
              <a:rPr lang="cs-CZ" sz="2200" b="1"/>
              <a:t>Causes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ischemia - blood flow is blocked (75-85%)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haemorrhagia - bleeding into brain (15-25%)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2200"/>
          </a:p>
          <a:p>
            <a:endParaRPr lang="cs-CZ" sz="2200" b="1"/>
          </a:p>
          <a:p>
            <a:endParaRPr lang="cs-CZ" sz="2200" b="1"/>
          </a:p>
          <a:p>
            <a:endParaRPr lang="cs-CZ" sz="2200" b="1"/>
          </a:p>
          <a:p>
            <a:endParaRPr lang="cs-CZ" sz="2200" b="1"/>
          </a:p>
          <a:p>
            <a:endParaRPr lang="cs-CZ" sz="2200" b="1"/>
          </a:p>
          <a:p>
            <a:endParaRPr lang="cs-CZ" sz="2200" b="1"/>
          </a:p>
          <a:p>
            <a:r>
              <a:rPr lang="cs-CZ" sz="2200" b="1"/>
              <a:t>TIA - transient ischemic attack</a:t>
            </a:r>
          </a:p>
          <a:p>
            <a:r>
              <a:rPr lang="cs-CZ" sz="2200"/>
              <a:t>symptoms last only for minutes or hours, maximum 24 hours</a:t>
            </a:r>
          </a:p>
          <a:p>
            <a:r>
              <a:rPr lang="cs-CZ" sz="2200"/>
              <a:t>full recovery</a:t>
            </a:r>
          </a:p>
          <a:p>
            <a:r>
              <a:rPr lang="cs-CZ" sz="2200"/>
              <a:t>other strokes may follow</a:t>
            </a:r>
          </a:p>
          <a:p>
            <a:endParaRPr 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764685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SIGNS AND SYMPTOMPS</a:t>
            </a:r>
          </a:p>
          <a:p>
            <a:endParaRPr lang="cs-CZ" sz="10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weakness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disorientation, confusion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weakness or paralysis of one side of body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numbness of one side of body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face asymetry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slurred, strange, no speach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dizziness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nausea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loss of balance and coordination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sudden fall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headache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loss of bladder or bowel control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unconsciousness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341929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endParaRPr lang="cs-CZ" sz="1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calm down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comfortable sitting or lying position with supported head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call 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unconscious but breathing normally - recovery position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vital signs</a:t>
            </a:r>
          </a:p>
          <a:p>
            <a:endParaRPr lang="cs-CZ" sz="2200" b="1"/>
          </a:p>
          <a:p>
            <a:endParaRPr lang="cs-CZ" sz="2200" b="1"/>
          </a:p>
          <a:p>
            <a:r>
              <a:rPr lang="cs-CZ" sz="2200" b="1"/>
              <a:t>Remember </a:t>
            </a:r>
            <a:r>
              <a:rPr lang="cs-CZ" sz="2200" b="1">
                <a:solidFill>
                  <a:srgbClr val="FF0000"/>
                </a:solidFill>
              </a:rPr>
              <a:t>FAST</a:t>
            </a:r>
            <a:r>
              <a:rPr lang="cs-CZ" sz="2200" b="1"/>
              <a:t>!</a:t>
            </a:r>
          </a:p>
          <a:p>
            <a:endParaRPr lang="cs-CZ" sz="1000" b="1"/>
          </a:p>
          <a:p>
            <a:r>
              <a:rPr lang="cs-CZ" sz="2200" b="1">
                <a:solidFill>
                  <a:srgbClr val="FF0000"/>
                </a:solidFill>
              </a:rPr>
              <a:t>F</a:t>
            </a:r>
            <a:r>
              <a:rPr lang="cs-CZ" sz="2200" b="1"/>
              <a:t> - Face</a:t>
            </a:r>
          </a:p>
          <a:p>
            <a:r>
              <a:rPr lang="cs-CZ" sz="2200" b="1">
                <a:solidFill>
                  <a:srgbClr val="FF0000"/>
                </a:solidFill>
              </a:rPr>
              <a:t>A</a:t>
            </a:r>
            <a:r>
              <a:rPr lang="cs-CZ" sz="2200" b="1"/>
              <a:t> - Arms</a:t>
            </a:r>
          </a:p>
          <a:p>
            <a:r>
              <a:rPr lang="cs-CZ" sz="2200" b="1">
                <a:solidFill>
                  <a:srgbClr val="FF0000"/>
                </a:solidFill>
              </a:rPr>
              <a:t>S</a:t>
            </a:r>
            <a:r>
              <a:rPr lang="cs-CZ" sz="2200" b="1"/>
              <a:t> - Speech</a:t>
            </a:r>
          </a:p>
          <a:p>
            <a:r>
              <a:rPr lang="cs-CZ" sz="2200" b="1">
                <a:solidFill>
                  <a:srgbClr val="FF0000"/>
                </a:solidFill>
              </a:rPr>
              <a:t>T</a:t>
            </a:r>
            <a:r>
              <a:rPr lang="cs-CZ" sz="2200" b="1"/>
              <a:t> - Time</a:t>
            </a:r>
          </a:p>
          <a:p>
            <a:endParaRPr lang="cs-CZ" sz="2200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1"/>
            <a:ext cx="1368152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790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63540"/>
            <a:ext cx="84249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2015"/>
            </a:pPr>
            <a:r>
              <a:rPr lang="cs-CZ" sz="3200" b="1">
                <a:solidFill>
                  <a:srgbClr val="FF0000"/>
                </a:solidFill>
              </a:rPr>
              <a:t>  FIRST AID GUIDELINES</a:t>
            </a:r>
          </a:p>
          <a:p>
            <a:pPr marL="514350" indent="-514350">
              <a:buAutoNum type="arabicPlain" startAt="2015"/>
            </a:pPr>
            <a:endParaRPr lang="cs-CZ" sz="1000" b="1">
              <a:solidFill>
                <a:srgbClr val="FF0000"/>
              </a:solidFill>
            </a:endParaRPr>
          </a:p>
          <a:p>
            <a:r>
              <a:rPr lang="cs-CZ" sz="3200" b="1"/>
              <a:t>STROKE RECOGNITION</a:t>
            </a:r>
          </a:p>
          <a:p>
            <a:endParaRPr lang="cs-CZ" sz="2200" b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Use a stroke assesment system to decrease the time to recognition and definitive treatment for individuals with suspected acute stroke.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First Aid providers must be trained in the use of FAST or CPSS (Cincinnati Pre-hospital Stroke Scale) to assist in the early recognition of stroke.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55172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>
                <a:hlinkClick r:id="rId2"/>
              </a:rPr>
              <a:t>https://www.youtube.com/watch?v=PCNTMIcOMpE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250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DIABETES MELLITUS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medical condition when body does not produce enough insulin, which regulates body blood sugar level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2200" b="1"/>
              <a:t>HYPERGLYCAEMIA </a:t>
            </a:r>
            <a:r>
              <a:rPr lang="cs-CZ" sz="2200" i="1"/>
              <a:t>- </a:t>
            </a:r>
            <a:r>
              <a:rPr lang="cs-CZ" sz="2200" b="1" i="1">
                <a:solidFill>
                  <a:srgbClr val="0070C0"/>
                </a:solidFill>
              </a:rPr>
              <a:t>high blood sugar</a:t>
            </a:r>
          </a:p>
          <a:p>
            <a:r>
              <a:rPr lang="cs-CZ" sz="2200"/>
              <a:t>untreated diabetes, person forgot to take medicaments, diet eating mistake</a:t>
            </a:r>
          </a:p>
          <a:p>
            <a:endParaRPr lang="cs-CZ" sz="2200"/>
          </a:p>
          <a:p>
            <a:r>
              <a:rPr lang="cs-CZ" sz="3200" b="1"/>
              <a:t>SIGNS AND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warm dry skin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rapid pulse and breathing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fruity sweet breath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extreme thirst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abdominal pain, nausea, vomiting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weakness, drowsiness, apathy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slow gradual worsening </a:t>
            </a:r>
            <a:r>
              <a:rPr lang="cs-CZ" sz="2200"/>
              <a:t>(hours, days)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unconsciousness </a:t>
            </a:r>
          </a:p>
        </p:txBody>
      </p:sp>
    </p:spTree>
    <p:extLst>
      <p:ext uri="{BB962C8B-B14F-4D97-AF65-F5344CB8AC3E}">
        <p14:creationId xmlns:p14="http://schemas.microsoft.com/office/powerpoint/2010/main" val="42659354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1006</Words>
  <Application>Microsoft Office PowerPoint</Application>
  <PresentationFormat>Předvádění na obrazovce (4:3)</PresentationFormat>
  <Paragraphs>230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16</cp:revision>
  <dcterms:created xsi:type="dcterms:W3CDTF">2016-04-15T13:52:57Z</dcterms:created>
  <dcterms:modified xsi:type="dcterms:W3CDTF">2021-01-31T10:57:06Z</dcterms:modified>
</cp:coreProperties>
</file>