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2c39346a1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2c39346a1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2c39346a1c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2c39346a1c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2c39346a1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2c39346a1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2c39346a1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2c39346a1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c39346a1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2c39346a1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2c39346a1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2c39346a1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c39346a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c39346a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2c39346a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2c39346a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2c39346a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2c39346a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c39346a1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2c39346a1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2c39346a1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2c39346a1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2c39346a1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2c39346a1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c39346a1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2c39346a1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c39346a1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2c39346a1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igilib.phil.muni.cz/handle/11222.digilib/134677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57433" y="30909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lt1"/>
                </a:solidFill>
              </a:rPr>
              <a:t>Kázání na paměť nových mučedníků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872025" y="182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lt1"/>
                </a:solidFill>
              </a:rPr>
              <a:t>Jakoubek ze Stříbra (?)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Tři mládenci a dva studenti</a:t>
            </a:r>
            <a:endParaRPr b="1"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Martin, Jan a Stašek (+11.7.1412)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pražské odpustkové bouře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slavnostní pohřeb, Husova “kanonizace” 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Dva studenti upálení v Olomouci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začátek července 1415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protest rektora UK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Olomouc a katolická horlivost moravských měst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300" y="12"/>
            <a:ext cx="3962701" cy="298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3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Mučednictví, kazatelství a propaganda</a:t>
            </a:r>
            <a:endParaRPr b="1"/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11700" y="1152475"/>
            <a:ext cx="590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Utrpení jako pečeť pravdy a vzor k následování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Kazatelna - klíčové médium své doby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doplněná obrazem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Husův svátek a kult do Bílé hory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Formování pozdější tradice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hierarchie mučedníků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přetrvávající představa “velkých osobností”?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Ideální světci, proroci reformace, reprezentanti národa, mučedníci revoluce?</a:t>
            </a:r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211" y="0"/>
            <a:ext cx="279877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5169750" y="4653650"/>
            <a:ext cx="196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Mikoláš Aleš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Možní světci vyřazení z tradice? </a:t>
            </a:r>
            <a:endParaRPr b="1"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5799" y="0"/>
            <a:ext cx="32282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7550" y="2685475"/>
            <a:ext cx="3479025" cy="24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51475"/>
            <a:ext cx="5056026" cy="379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6850"/>
            <a:ext cx="4657350" cy="4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6584" y="61225"/>
            <a:ext cx="4187414" cy="482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/>
        </p:nvSpPr>
        <p:spPr>
          <a:xfrm>
            <a:off x="1382100" y="209950"/>
            <a:ext cx="196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Martinická bible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Z</a:t>
            </a:r>
            <a:r>
              <a:rPr b="1" lang="cs"/>
              <a:t>droje:</a:t>
            </a:r>
            <a:endParaRPr b="1"/>
          </a:p>
        </p:txBody>
      </p:sp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HALAMA, Ota. </a:t>
            </a:r>
            <a:r>
              <a:rPr i="1" lang="cs" sz="1200">
                <a:solidFill>
                  <a:schemeClr val="dk1"/>
                </a:solidFill>
                <a:highlight>
                  <a:srgbClr val="FFFFFF"/>
                </a:highlight>
              </a:rPr>
              <a:t>Svatý Jan Hus: stručný přehled projevů domácí úcty k českému mučedníku v letech 1415-1620</a:t>
            </a: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. Praha: Kalich, 2015. 191 stran. ISBN 978-80-7017-230-8.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ŠMAHEL, František. </a:t>
            </a:r>
            <a:r>
              <a:rPr i="1" lang="cs" sz="1200">
                <a:solidFill>
                  <a:schemeClr val="dk1"/>
                </a:solidFill>
                <a:highlight>
                  <a:srgbClr val="FFFFFF"/>
                </a:highlight>
              </a:rPr>
              <a:t>Husitská revoluce. 2, Kořeny české reformace</a:t>
            </a: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. Praha: Univerzita Karlova, 1993. 364 s. ISBN 80-7184-072-6.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ŠMAHEL, František. Mistr Jakoubek ze Stříbra a testimonia Husovy mučednické smrti z let 1415–1417. in: </a:t>
            </a:r>
            <a:r>
              <a:rPr i="1" lang="cs" sz="1200">
                <a:solidFill>
                  <a:schemeClr val="dk1"/>
                </a:solidFill>
                <a:highlight>
                  <a:srgbClr val="FFFFFF"/>
                </a:highlight>
              </a:rPr>
              <a:t>Studia historica Brunensia</a:t>
            </a: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. 2015. vol. 62. str. 313-323. Online:</a:t>
            </a:r>
            <a:r>
              <a:rPr lang="cs" sz="1200" u="sng">
                <a:solidFill>
                  <a:schemeClr val="accent1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https://digilib.phil.muni.cz/handle/11222.digilib/134677</a:t>
            </a:r>
            <a:endParaRPr sz="1200">
              <a:solidFill>
                <a:schemeClr val="accent1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(Jakoubek ze Stříbra in: BARTOŠ, František Michálek. </a:t>
            </a:r>
            <a:r>
              <a:rPr i="1" lang="cs" sz="1200">
                <a:solidFill>
                  <a:schemeClr val="dk1"/>
                </a:solidFill>
                <a:highlight>
                  <a:srgbClr val="FFFFFF"/>
                </a:highlight>
              </a:rPr>
              <a:t>Světci a kacíři.</a:t>
            </a: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cs" sz="1200">
                <a:solidFill>
                  <a:srgbClr val="212063"/>
                </a:solidFill>
                <a:highlight>
                  <a:srgbClr val="FFFFFF"/>
                </a:highlight>
              </a:rPr>
              <a:t>P</a:t>
            </a: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raha: Husova československá evangelická fakulta bohoslovecká, 1949.)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Zmínky: 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Šmahel, Jan Hus: život a dílo, 2013; Šmahel, Jeroným Pražský, 1966, Šmahel, Husitská revoluce 3, 1993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Soukup, Jan Hus: Život a smrt kazatele, 2015; Soukup, Poprava tří mládenců: </a:t>
            </a:r>
            <a:r>
              <a:rPr i="1" lang="cs" sz="1200">
                <a:solidFill>
                  <a:schemeClr val="dk1"/>
                </a:solidFill>
                <a:highlight>
                  <a:srgbClr val="FFFFFF"/>
                </a:highlight>
              </a:rPr>
              <a:t>Odpustkové bouře v Praze</a:t>
            </a: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, 2018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Čornej, Jan Žižka, 2019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cs" sz="1200">
                <a:solidFill>
                  <a:schemeClr val="dk1"/>
                </a:solidFill>
                <a:highlight>
                  <a:srgbClr val="FFFFFF"/>
                </a:highlight>
              </a:rPr>
              <a:t>Další možné zdroje pro zájemce o Jakoubka ze Stříbra – Soukup, Reformní kazatelství a Jakoubek ze Stříbra, 2011; de Vooght, </a:t>
            </a:r>
            <a:r>
              <a:rPr lang="cs" sz="1050">
                <a:solidFill>
                  <a:srgbClr val="202122"/>
                </a:solidFill>
                <a:highlight>
                  <a:srgbClr val="FFFFFF"/>
                </a:highlight>
              </a:rPr>
              <a:t>Jacobellus de Stříbro († 1429), premier théologien du hussitisme, 1972</a:t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450" y="1924825"/>
            <a:ext cx="4743450" cy="31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5625" y="274325"/>
            <a:ext cx="3145100" cy="47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 b="23481" l="26651" r="11093" t="31629"/>
          <a:stretch/>
        </p:blipFill>
        <p:spPr>
          <a:xfrm>
            <a:off x="1012591" y="45725"/>
            <a:ext cx="3451175" cy="161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900" y="514350"/>
            <a:ext cx="4727102" cy="433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" y="0"/>
            <a:ext cx="390906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Jakoubek?</a:t>
            </a:r>
            <a:endParaRPr b="1"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288" y="0"/>
            <a:ext cx="376972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063" y="190500"/>
            <a:ext cx="3571875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Jakoubek ze Stříbra (1370-1429) </a:t>
            </a:r>
            <a:endParaRPr b="1"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5847300" cy="35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De patientia in persecutione - problém autorství a datace (+ kázání x univerzitní promluva)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Wycliffe a česká reformní tradice (M z Janova)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Počátek přijímání pod obojí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Mikuláš z Drážďan a škola u Černé růže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Perlička: Kritika umění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Problematický</a:t>
            </a:r>
            <a:r>
              <a:rPr lang="cs"/>
              <a:t> vztah s Husem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Odstup od radikálů, poprava Želivského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 historické paměti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Radikalizace husitství oproti Husovi (de Vooght, Kaminsky?)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Muž zlaté střední cesty (Bartoš, Čornej)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Teoretik odcizený realitě, “zrádce revoluce” (marxistická historiografie, ale i Šmahel)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8844" y="137150"/>
            <a:ext cx="3037655" cy="456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Formování Husova kultu </a:t>
            </a:r>
            <a:endParaRPr b="1"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533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" sz="1600"/>
              <a:t>dvojí tradice – zavržený kacíř x nejrychlejší kult světce v českých dějinách?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" sz="1600"/>
              <a:t>Další zdroje: Relatio od Mladoňovice , Passio od Bradáčka, později životopis od Heremity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" sz="1600"/>
              <a:t>Vzor v Milíčově životopisu od M z Janova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" sz="1600"/>
              <a:t>Paralela k ev. pašijím?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" sz="1600"/>
              <a:t>Apokalyptický svědek?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cs" sz="1600"/>
              <a:t>Text – 100 řádků z 170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cs" sz="1600"/>
              <a:t>topos světce, důraz na utrpení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cs" sz="1600"/>
              <a:t>Co chybí? Obsah učení (slyšení), p. pod obojí, národní (zemský) akcent (x stížný list)</a:t>
            </a:r>
            <a:endParaRPr sz="1600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8025" y="0"/>
            <a:ext cx="339048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6044475" y="113725"/>
            <a:ext cx="23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lt1"/>
                </a:solidFill>
              </a:rPr>
              <a:t>Litoměřický graduál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325" y="0"/>
            <a:ext cx="338388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985" y="0"/>
            <a:ext cx="32347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3883775" y="4391225"/>
            <a:ext cx="127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Jenský kodex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Ten druhý? </a:t>
            </a:r>
            <a:endParaRPr b="1"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52475"/>
            <a:ext cx="568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Další zdroje: anonymní Zpráva, Poggio Bracciolini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Odosobnění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Odvolání a jeho obcházení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/>
              <a:t>“zdánlivě částečně souhlasil” (105)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Petr, druhý svědek ze Zjevení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Proč zůstává v pozadí?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6621" y="183675"/>
            <a:ext cx="3199828" cy="44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6175700" y="4776100"/>
            <a:ext cx="277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Kronika Ulricha von Richental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