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 varScale="1">
        <p:scale>
          <a:sx n="102" d="100"/>
          <a:sy n="102" d="100"/>
        </p:scale>
        <p:origin x="-18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7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84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57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39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7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70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70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97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78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62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606D3-1986-453F-9701-D72F2D959DCF}" type="datetimeFigureOut">
              <a:rPr lang="cs-CZ" smtClean="0"/>
              <a:t>13. 10. 2014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6D3AF-3541-4CAC-B8DD-26E52B6E1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62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r>
              <a:rPr lang="cs-CZ" b="1" dirty="0" smtClean="0"/>
              <a:t>Zákonitosti a specifika vývoje dětského výtvarného projevu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cs-CZ" b="1" dirty="0" smtClean="0"/>
              <a:t>Intelektuální realismus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cs-CZ" dirty="0" smtClean="0"/>
              <a:t>Zájem o funkční detaily (klika, kouř, oděvní doplňky…)</a:t>
            </a:r>
          </a:p>
          <a:p>
            <a:r>
              <a:rPr lang="cs-CZ" dirty="0" smtClean="0"/>
              <a:t>Nepoměrnost v proporcích, deformace související s funkčností</a:t>
            </a:r>
          </a:p>
          <a:p>
            <a:r>
              <a:rPr lang="cs-CZ" dirty="0" smtClean="0"/>
              <a:t>Transparence – rentgenové vidění</a:t>
            </a:r>
          </a:p>
          <a:p>
            <a:r>
              <a:rPr lang="cs-CZ" dirty="0" smtClean="0"/>
              <a:t>Výtvarné vyprávění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01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cs-CZ" b="1" dirty="0" smtClean="0"/>
              <a:t>Projevy zosobňujícího dynamismu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345235"/>
          </a:xfrm>
        </p:spPr>
        <p:txBody>
          <a:bodyPr/>
          <a:lstStyle/>
          <a:p>
            <a:r>
              <a:rPr lang="cs-CZ" dirty="0" smtClean="0"/>
              <a:t>Personifikace (připisování lidských vlastností věcem či pojmům)</a:t>
            </a:r>
          </a:p>
          <a:p>
            <a:r>
              <a:rPr lang="cs-CZ" dirty="0" smtClean="0"/>
              <a:t>Antropomorfismus (přenášení lidských znaků na zvířata)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6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/>
          <a:lstStyle/>
          <a:p>
            <a:r>
              <a:rPr lang="cs-CZ" b="1" dirty="0" smtClean="0"/>
              <a:t>Vliv fyziologických faktorů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r>
              <a:rPr lang="cs-CZ" dirty="0" err="1" smtClean="0"/>
              <a:t>Grafoidismus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Naklánění ve směru budoucího písma</a:t>
            </a:r>
          </a:p>
          <a:p>
            <a:pPr>
              <a:buFontTx/>
              <a:buChar char="-"/>
            </a:pPr>
            <a:r>
              <a:rPr lang="cs-CZ" dirty="0" smtClean="0"/>
              <a:t>Zakulacování</a:t>
            </a:r>
          </a:p>
          <a:p>
            <a:r>
              <a:rPr lang="cs-CZ" dirty="0" smtClean="0"/>
              <a:t>R - princip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6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Projevy zobrazovacích automatismů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cs-CZ" dirty="0" smtClean="0"/>
              <a:t>Směřuje k rutinérství</a:t>
            </a:r>
          </a:p>
          <a:p>
            <a:r>
              <a:rPr lang="cs-CZ" dirty="0" smtClean="0"/>
              <a:t>Zmnožení detailů</a:t>
            </a:r>
          </a:p>
          <a:p>
            <a:r>
              <a:rPr lang="cs-CZ" dirty="0" smtClean="0"/>
              <a:t>Libost z rytmizované činnosti</a:t>
            </a:r>
          </a:p>
          <a:p>
            <a:r>
              <a:rPr lang="cs-CZ" dirty="0" smtClean="0"/>
              <a:t>Opakování stejné formy zobrazení</a:t>
            </a:r>
          </a:p>
          <a:p>
            <a:r>
              <a:rPr lang="cs-CZ" dirty="0" smtClean="0"/>
              <a:t>Prosazování nacvičeného obrazového typu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53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err="1" smtClean="0"/>
              <a:t>C.G.Jung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Typologie osobnosti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7" y="2060848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Extravert:</a:t>
            </a:r>
            <a:r>
              <a:rPr lang="cs-CZ" sz="2000" dirty="0" smtClean="0"/>
              <a:t> zaměřen navenek, na realitu, na objekty, společensky založený, otevřený, činorodý, závislý na mínění ostatních, adaptabilní, prakticky založený.</a:t>
            </a:r>
          </a:p>
          <a:p>
            <a:r>
              <a:rPr lang="cs-CZ" sz="2000" dirty="0" smtClean="0"/>
              <a:t>-   Extravertně citový typ: závislý na spol. konvencích</a:t>
            </a:r>
          </a:p>
          <a:p>
            <a:r>
              <a:rPr lang="cs-CZ" sz="2000" dirty="0" smtClean="0"/>
              <a:t>-   Extravertně čivý typ: krajní realista</a:t>
            </a:r>
          </a:p>
          <a:p>
            <a:r>
              <a:rPr lang="cs-CZ" sz="2000" dirty="0" smtClean="0"/>
              <a:t>-   Extravertně myšlenkový typ: empirik, pragmatik</a:t>
            </a:r>
          </a:p>
          <a:p>
            <a:r>
              <a:rPr lang="cs-CZ" sz="2000" dirty="0" smtClean="0"/>
              <a:t>-   Extravertně intuitivní typ: plánovač realizace vlastních citů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Introvert:</a:t>
            </a:r>
            <a:r>
              <a:rPr lang="cs-CZ" sz="2000" dirty="0" smtClean="0"/>
              <a:t> Zaměřen dovnitř, na svůj vnitřní svět, bohatá fantazie, představivost, uzavřený, </a:t>
            </a:r>
            <a:r>
              <a:rPr lang="cs-CZ" sz="2000" dirty="0" err="1" smtClean="0"/>
              <a:t>nepřístuný</a:t>
            </a:r>
            <a:r>
              <a:rPr lang="cs-CZ" sz="2000" dirty="0" smtClean="0"/>
              <a:t>, pasivní, zdrženlivý, nespolečenský, váhavý.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Introvertně myšlenkový typ: intelektuál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Introvertně citový typ: představy a subjektivní pocity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Introvertně čivý typ: senzitivita, empatie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Introvertně intuitivní typ: snílek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222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A. </a:t>
            </a:r>
            <a:r>
              <a:rPr lang="cs-CZ" b="1" dirty="0" err="1" smtClean="0"/>
              <a:t>Binet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zaměření na estetický objekt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13588" y="2348880"/>
            <a:ext cx="84249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Deskriptivní typ:</a:t>
            </a:r>
            <a:r>
              <a:rPr lang="cs-CZ" sz="2800" dirty="0" smtClean="0"/>
              <a:t> popis detailů bez vzájemných vazeb a smyslu;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Observační (pozorovací) typ: </a:t>
            </a:r>
            <a:r>
              <a:rPr lang="cs-CZ" sz="2800" dirty="0" smtClean="0"/>
              <a:t>zachycuje výrazné rysy a hodnotí je;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Erudovaný (znalecký) typ: </a:t>
            </a:r>
            <a:r>
              <a:rPr lang="cs-CZ" sz="2800" dirty="0" smtClean="0"/>
              <a:t>uvádí, co o předmětu ví;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Emocionální typ: </a:t>
            </a:r>
            <a:r>
              <a:rPr lang="cs-CZ" sz="2800" dirty="0" smtClean="0"/>
              <a:t>postihuje citový význam předmětů;</a:t>
            </a:r>
          </a:p>
        </p:txBody>
      </p:sp>
    </p:spTree>
    <p:extLst>
      <p:ext uri="{BB962C8B-B14F-4D97-AF65-F5344CB8AC3E}">
        <p14:creationId xmlns:p14="http://schemas.microsoft.com/office/powerpoint/2010/main" val="21272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pPr algn="l"/>
            <a:r>
              <a:rPr lang="cs-CZ" b="1" dirty="0" smtClean="0"/>
              <a:t>Muller-</a:t>
            </a:r>
            <a:r>
              <a:rPr lang="cs-CZ" b="1" dirty="0" err="1" smtClean="0"/>
              <a:t>Freienfels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typy estetického prožitku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136904" cy="4536504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Senzorický: </a:t>
            </a:r>
            <a:r>
              <a:rPr lang="cs-CZ" sz="2400" dirty="0" smtClean="0">
                <a:solidFill>
                  <a:schemeClr val="tx1"/>
                </a:solidFill>
              </a:rPr>
              <a:t>Soustřeďuje se na smyslové kvality uměleckého díla. Zkoumá tvary a barvy. Komunikativní aspekt díla redukuje na senzuální zážitek.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Motorický: </a:t>
            </a:r>
            <a:r>
              <a:rPr lang="cs-CZ" sz="2400" dirty="0" smtClean="0">
                <a:solidFill>
                  <a:schemeClr val="tx1"/>
                </a:solidFill>
              </a:rPr>
              <a:t>Na estetické objekty reaguje pohybově.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Imaginativní: </a:t>
            </a:r>
            <a:r>
              <a:rPr lang="cs-CZ" sz="2400" dirty="0" smtClean="0">
                <a:solidFill>
                  <a:schemeClr val="tx1"/>
                </a:solidFill>
              </a:rPr>
              <a:t>Umělecký artefakt je pro něj východiskem bohaté imaginativně fantazijní činnosti. Úloha asociací.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Intelektuální: </a:t>
            </a:r>
            <a:r>
              <a:rPr lang="cs-CZ" sz="2400" dirty="0" smtClean="0">
                <a:solidFill>
                  <a:schemeClr val="tx1"/>
                </a:solidFill>
              </a:rPr>
              <a:t>V popředí je intelektuální zpracování prožitku. Reflexivní podtyp se soustředí na rozbor vlastního zážitku, příp. na formální analýzu.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Emocionální: </a:t>
            </a:r>
            <a:r>
              <a:rPr lang="cs-CZ" sz="2400" dirty="0" smtClean="0">
                <a:solidFill>
                  <a:schemeClr val="tx1"/>
                </a:solidFill>
              </a:rPr>
              <a:t>Nechává se unášet svými citovými prožitky.</a:t>
            </a: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Chování </a:t>
            </a:r>
            <a:r>
              <a:rPr lang="cs-CZ" sz="2400" b="1" dirty="0" smtClean="0">
                <a:solidFill>
                  <a:schemeClr val="tx1"/>
                </a:solidFill>
              </a:rPr>
              <a:t>účastné x divácké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01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err="1" smtClean="0"/>
              <a:t>Lowenfeld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preference vjemové percepce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Vizuální typ: </a:t>
            </a:r>
            <a:r>
              <a:rPr lang="cs-CZ" sz="2800" dirty="0" smtClean="0"/>
              <a:t>převážně extravertní, tvarové charakteristiky, kreslířské zobrazení</a:t>
            </a:r>
          </a:p>
          <a:p>
            <a:r>
              <a:rPr lang="cs-CZ" sz="2800" b="1" dirty="0" smtClean="0"/>
              <a:t>Haptický typ: </a:t>
            </a:r>
            <a:r>
              <a:rPr lang="cs-CZ" sz="2800" dirty="0" smtClean="0"/>
              <a:t>převážně introvertní, důraz na barvu, plošné, nelomené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39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859216" cy="1570186"/>
          </a:xfrm>
        </p:spPr>
        <p:txBody>
          <a:bodyPr>
            <a:noAutofit/>
          </a:bodyPr>
          <a:lstStyle/>
          <a:p>
            <a:pPr algn="l"/>
            <a:r>
              <a:rPr lang="cs-CZ" sz="3200" b="1" dirty="0" smtClean="0"/>
              <a:t>Trojan, Slavík</a:t>
            </a:r>
            <a:br>
              <a:rPr lang="cs-CZ" sz="3200" b="1" dirty="0" smtClean="0"/>
            </a:br>
            <a:r>
              <a:rPr lang="cs-CZ" sz="3200" b="1" dirty="0" smtClean="0"/>
              <a:t>způsob zacházení s výtvarnými výrazovými prostředky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Grafický typ: </a:t>
            </a:r>
            <a:r>
              <a:rPr lang="cs-CZ" dirty="0" smtClean="0"/>
              <a:t>kresba, lineární řešení, černobílé. </a:t>
            </a:r>
          </a:p>
          <a:p>
            <a:r>
              <a:rPr lang="cs-CZ" b="1" dirty="0" smtClean="0"/>
              <a:t>Malířský typ: </a:t>
            </a:r>
            <a:r>
              <a:rPr lang="cs-CZ" dirty="0" smtClean="0"/>
              <a:t>inklinuje k citové barevné skvrně. Myslí nejprve v barvách, pak v tvarech. Je velkorysejší v pojednání ploch.</a:t>
            </a:r>
          </a:p>
          <a:p>
            <a:r>
              <a:rPr lang="cs-CZ" b="1" dirty="0" smtClean="0"/>
              <a:t>Plastický typ: </a:t>
            </a:r>
            <a:r>
              <a:rPr lang="cs-CZ" dirty="0" smtClean="0"/>
              <a:t>dobře kreslí, nerad se vyjadřuje barvou. Myslí především na prostor, objem, tvar. Práce s hmotou, modelování.</a:t>
            </a:r>
          </a:p>
          <a:p>
            <a:r>
              <a:rPr lang="cs-CZ" b="1" dirty="0" smtClean="0"/>
              <a:t>Výtvarně konstruktivní typ: </a:t>
            </a:r>
            <a:r>
              <a:rPr lang="cs-CZ" dirty="0" smtClean="0"/>
              <a:t>dobře kreslí, má představivost, schopnost kombinovat. Dosahuje překvapivých výsledků ve výtvarné řemeslné práci.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14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381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Piagetova</a:t>
            </a:r>
            <a:r>
              <a:rPr lang="cs-CZ" sz="2800" dirty="0" smtClean="0"/>
              <a:t> stádia vývoje myšlenkových operací a vývoj dětského výtvarného projevu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463991"/>
              </p:ext>
            </p:extLst>
          </p:nvPr>
        </p:nvGraphicFramePr>
        <p:xfrm>
          <a:off x="251520" y="1124744"/>
          <a:ext cx="8640960" cy="5634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176464"/>
              </a:tblGrid>
              <a:tr h="1018912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cs-CZ" sz="1400" u="sng" dirty="0" smtClean="0"/>
                        <a:t>Období senzomotorické</a:t>
                      </a:r>
                      <a:r>
                        <a:rPr lang="cs-CZ" sz="1400" dirty="0" smtClean="0"/>
                        <a:t> (do 2 let</a:t>
                      </a:r>
                      <a:r>
                        <a:rPr lang="cs-CZ" sz="1400" dirty="0" smtClean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dirty="0" smtClean="0"/>
                        <a:t>(Předchází vzniku řeči, dítě si ještě neosvojilo symbolickou funkci.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dirty="0" smtClean="0"/>
                        <a:t>Chybí mu myšlení i citový život vázaný na představy, které by umožňovaly zpřítomnit předměty nebo osoby za jejich nepřítomnosti.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dirty="0" smtClean="0"/>
                        <a:t>Vzniká soubor poznávacích podstruktur,</a:t>
                      </a:r>
                      <a:r>
                        <a:rPr lang="cs-CZ" sz="1400" b="0" baseline="0" dirty="0" smtClean="0"/>
                        <a:t> z nichž vzniknou vnímání a intelektuální konstrukce, a elementární citové reakce.</a:t>
                      </a:r>
                      <a:r>
                        <a:rPr lang="cs-CZ" sz="1400" b="0" dirty="0" smtClean="0"/>
                        <a:t>)</a:t>
                      </a:r>
                      <a:endParaRPr lang="cs-CZ" sz="1400" b="0" dirty="0" smtClean="0"/>
                    </a:p>
                    <a:p>
                      <a:pPr marL="0" indent="0">
                        <a:buNone/>
                      </a:pP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Stádium čáranic</a:t>
                      </a:r>
                      <a:endParaRPr lang="cs-CZ" sz="1400" dirty="0"/>
                    </a:p>
                  </a:txBody>
                  <a:tcPr/>
                </a:tc>
              </a:tr>
              <a:tr h="101891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2) </a:t>
                      </a:r>
                      <a:r>
                        <a:rPr lang="cs-CZ" sz="1400" u="sng" dirty="0" smtClean="0"/>
                        <a:t>Období předoperačního</a:t>
                      </a:r>
                      <a:r>
                        <a:rPr lang="cs-CZ" sz="1400" u="sng" baseline="0" dirty="0" smtClean="0"/>
                        <a:t> myšlení </a:t>
                      </a:r>
                      <a:r>
                        <a:rPr lang="cs-CZ" sz="1400" baseline="0" dirty="0" smtClean="0"/>
                        <a:t>(2 - 8let)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u="sng" baseline="0" dirty="0" smtClean="0"/>
                        <a:t>a) Rozvoj </a:t>
                      </a:r>
                      <a:r>
                        <a:rPr lang="cs-CZ" sz="1400" u="sng" baseline="0" dirty="0" smtClean="0"/>
                        <a:t>představivosti a symbolického označování</a:t>
                      </a:r>
                      <a:r>
                        <a:rPr lang="cs-CZ" sz="1400" baseline="0" dirty="0" smtClean="0"/>
                        <a:t> (2-4 roky</a:t>
                      </a:r>
                      <a:r>
                        <a:rPr lang="cs-CZ" sz="1400" baseline="0" dirty="0" smtClean="0"/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/>
                        <a:t>(Představit si něco prostřednictvím něčeho jiného: řeč, obrazná představa, symbolické gesto.)</a:t>
                      </a:r>
                      <a:endParaRPr lang="cs-CZ" sz="1200" baseline="0" dirty="0" smtClean="0"/>
                    </a:p>
                    <a:p>
                      <a:r>
                        <a:rPr lang="cs-CZ" sz="1400" baseline="0" dirty="0" smtClean="0"/>
                        <a:t>b) </a:t>
                      </a:r>
                      <a:r>
                        <a:rPr lang="cs-CZ" sz="1400" u="sng" baseline="0" dirty="0" smtClean="0"/>
                        <a:t>Názorné myšlení </a:t>
                      </a:r>
                      <a:r>
                        <a:rPr lang="cs-CZ" sz="1400" baseline="0" dirty="0" smtClean="0"/>
                        <a:t>(4 -8 let)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Stádium prvotního </a:t>
                      </a:r>
                      <a:r>
                        <a:rPr lang="cs-CZ" sz="1400" dirty="0" smtClean="0"/>
                        <a:t>obrazu, symbolická hra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Vytváření grafických typů, rozvoj kreslířského zobrazování</a:t>
                      </a:r>
                    </a:p>
                    <a:p>
                      <a:r>
                        <a:rPr lang="cs-CZ" sz="1400" dirty="0" smtClean="0"/>
                        <a:t>(kreslím, co vím)</a:t>
                      </a:r>
                      <a:endParaRPr lang="cs-CZ" sz="1400" dirty="0"/>
                    </a:p>
                  </a:txBody>
                  <a:tcPr/>
                </a:tc>
              </a:tr>
              <a:tr h="101891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3) Období konkrétních operací (8 -12 let)</a:t>
                      </a:r>
                    </a:p>
                    <a:p>
                      <a:r>
                        <a:rPr lang="cs-CZ" sz="1400" dirty="0" smtClean="0"/>
                        <a:t>Myšlenkové operace</a:t>
                      </a:r>
                      <a:r>
                        <a:rPr lang="cs-CZ" sz="1400" baseline="0" dirty="0" smtClean="0"/>
                        <a:t> v konkrétní činnosti; předměty v nových situacích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Obrat k napodobování optické podoby zobrazovaných objektů</a:t>
                      </a:r>
                    </a:p>
                    <a:p>
                      <a:r>
                        <a:rPr lang="cs-CZ" sz="1400" dirty="0" smtClean="0"/>
                        <a:t>(kreslím, co vidím)</a:t>
                      </a:r>
                      <a:endParaRPr lang="cs-CZ" sz="1400" dirty="0"/>
                    </a:p>
                  </a:txBody>
                  <a:tcPr/>
                </a:tc>
              </a:tr>
              <a:tr h="101891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4)</a:t>
                      </a:r>
                      <a:r>
                        <a:rPr lang="cs-CZ" sz="1400" baseline="0" dirty="0" smtClean="0"/>
                        <a:t> Období formálních operací (12 – dospělost)</a:t>
                      </a:r>
                    </a:p>
                    <a:p>
                      <a:r>
                        <a:rPr lang="cs-CZ" sz="1400" baseline="0" dirty="0" smtClean="0"/>
                        <a:t>Vývoj abstraktního myšlení bez návaznosti na manipulaci s konkrétními objekty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Krize dětského výtvarného projevu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7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6000" b="1" dirty="0" smtClean="0"/>
              <a:t>Stádium čáranic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 smtClean="0"/>
              <a:t>Bezobsažné experimenty</a:t>
            </a:r>
          </a:p>
          <a:p>
            <a:r>
              <a:rPr lang="cs-CZ" dirty="0" smtClean="0"/>
              <a:t>Zdokonalování motoriky a schopnosti pohybové inhibice se zpětnou vazbou do psychiky dítěte</a:t>
            </a:r>
          </a:p>
          <a:p>
            <a:r>
              <a:rPr lang="cs-CZ" dirty="0" smtClean="0"/>
              <a:t>Probouzení představivosti (důležitý vliv interakce s okolním světem)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7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900" b="1" dirty="0" smtClean="0"/>
              <a:t>Stádium prvotního obrazu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Probouzení asociací</a:t>
            </a:r>
          </a:p>
          <a:p>
            <a:r>
              <a:rPr lang="cs-CZ" dirty="0" smtClean="0"/>
              <a:t>Snaha pojmenovávat</a:t>
            </a:r>
          </a:p>
          <a:p>
            <a:r>
              <a:rPr lang="cs-CZ" dirty="0" smtClean="0"/>
              <a:t>Dodatečná interpretace</a:t>
            </a:r>
          </a:p>
          <a:p>
            <a:r>
              <a:rPr lang="cs-CZ" dirty="0" smtClean="0"/>
              <a:t>Obsahová kresba: záměr a interpretace jsou shodné</a:t>
            </a:r>
          </a:p>
          <a:p>
            <a:r>
              <a:rPr lang="cs-CZ" dirty="0" smtClean="0"/>
              <a:t>Pronikání představ do výtvarného projevu</a:t>
            </a:r>
          </a:p>
          <a:p>
            <a:r>
              <a:rPr lang="cs-CZ" dirty="0" smtClean="0"/>
              <a:t>První výtvarné projevy nejsou záznamy viděných forem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7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Vytváření grafických typů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/>
              <a:t>Rozvoj kreslířského zobrazování</a:t>
            </a:r>
          </a:p>
          <a:p>
            <a:r>
              <a:rPr lang="cs-CZ" dirty="0" smtClean="0"/>
              <a:t>Dominantní grafické znaky</a:t>
            </a:r>
          </a:p>
          <a:p>
            <a:r>
              <a:rPr lang="cs-CZ" dirty="0" smtClean="0"/>
              <a:t>Grafických typů není mnoho, bývají pro jedince stálé</a:t>
            </a:r>
          </a:p>
          <a:p>
            <a:r>
              <a:rPr lang="cs-CZ" dirty="0" smtClean="0"/>
              <a:t>Diferenciace 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2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944216"/>
          </a:xfrm>
        </p:spPr>
        <p:txBody>
          <a:bodyPr>
            <a:normAutofit fontScale="90000"/>
          </a:bodyPr>
          <a:lstStyle/>
          <a:p>
            <a:pPr algn="l"/>
            <a:r>
              <a:rPr lang="cs-CZ" sz="4900" b="1" dirty="0" smtClean="0"/>
              <a:t>Obrat k napodobování optické podoby zobrazovaných objektů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cs-CZ" dirty="0" smtClean="0"/>
              <a:t>Vizuální realismus</a:t>
            </a:r>
          </a:p>
          <a:p>
            <a:r>
              <a:rPr lang="cs-CZ" dirty="0" smtClean="0"/>
              <a:t>Omezující jsou dříve vytvořené fixované představy a charakter vypracovaných grafických typů, které bývají poměrně stálé.</a:t>
            </a:r>
          </a:p>
          <a:p>
            <a:r>
              <a:rPr lang="cs-CZ" dirty="0" smtClean="0"/>
              <a:t>Jednotvárné náměty ve VV znemožní posun v zobrazování.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Krize dětského výtvarného projevu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abstraktního myšlení, rozvoj kritičnosti</a:t>
            </a:r>
          </a:p>
          <a:p>
            <a:r>
              <a:rPr lang="cs-CZ" dirty="0" smtClean="0"/>
              <a:t>Puberta</a:t>
            </a:r>
          </a:p>
          <a:p>
            <a:r>
              <a:rPr lang="cs-CZ" dirty="0" smtClean="0"/>
              <a:t>Neochota k </a:t>
            </a:r>
            <a:r>
              <a:rPr lang="cs-CZ" dirty="0" err="1" smtClean="0"/>
              <a:t>výtv</a:t>
            </a:r>
            <a:r>
              <a:rPr lang="cs-CZ" dirty="0" smtClean="0"/>
              <a:t>. vyjadřování</a:t>
            </a:r>
          </a:p>
          <a:p>
            <a:r>
              <a:rPr lang="cs-CZ" dirty="0" smtClean="0"/>
              <a:t>Popisná forma </a:t>
            </a:r>
            <a:r>
              <a:rPr lang="cs-CZ" dirty="0" err="1" smtClean="0"/>
              <a:t>výtv</a:t>
            </a:r>
            <a:r>
              <a:rPr lang="cs-CZ" dirty="0" smtClean="0"/>
              <a:t>. práce, komiks</a:t>
            </a:r>
          </a:p>
          <a:p>
            <a:r>
              <a:rPr lang="cs-CZ" dirty="0" smtClean="0"/>
              <a:t>Problém znázornit: tvář, postavu, profil, prostor, perspektiva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62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Autofit/>
          </a:bodyPr>
          <a:lstStyle/>
          <a:p>
            <a:r>
              <a:rPr lang="cs-CZ" dirty="0" smtClean="0"/>
              <a:t>Charakteristické znaky dětského výtvarného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4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2351" y="404664"/>
            <a:ext cx="8229600" cy="1143000"/>
          </a:xfrm>
        </p:spPr>
        <p:txBody>
          <a:bodyPr/>
          <a:lstStyle/>
          <a:p>
            <a:pPr algn="l"/>
            <a:r>
              <a:rPr lang="cs-CZ" b="1" dirty="0" smtClean="0"/>
              <a:t>Naivní realismus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 smtClean="0"/>
              <a:t>Jednoduchost a úspornost kresebných a malířských tahů</a:t>
            </a:r>
          </a:p>
          <a:p>
            <a:r>
              <a:rPr lang="cs-CZ" dirty="0" smtClean="0"/>
              <a:t>Zobrazování z nejtypičtějšího pohledu</a:t>
            </a:r>
          </a:p>
          <a:p>
            <a:r>
              <a:rPr lang="cs-CZ" dirty="0" smtClean="0"/>
              <a:t>Smíšený profil</a:t>
            </a:r>
          </a:p>
          <a:p>
            <a:r>
              <a:rPr lang="cs-CZ" dirty="0" err="1" smtClean="0"/>
              <a:t>Orthoskopie</a:t>
            </a:r>
            <a:r>
              <a:rPr lang="cs-CZ" dirty="0" smtClean="0"/>
              <a:t> (sklápění)</a:t>
            </a:r>
          </a:p>
          <a:p>
            <a:r>
              <a:rPr lang="cs-CZ" dirty="0" smtClean="0"/>
              <a:t>Zobrazování vedle sebe bez překrývání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7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814</Words>
  <Application>Microsoft Office PowerPoint</Application>
  <PresentationFormat>Předvádění na obrazovce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Zákonitosti a specifika vývoje dětského výtvarného projevu</vt:lpstr>
      <vt:lpstr>Piagetova stádia vývoje myšlenkových operací a vývoj dětského výtvarného projevu</vt:lpstr>
      <vt:lpstr>Stádium čáranic </vt:lpstr>
      <vt:lpstr>Stádium prvotního obrazu </vt:lpstr>
      <vt:lpstr>Vytváření grafických typů</vt:lpstr>
      <vt:lpstr>Obrat k napodobování optické podoby zobrazovaných objektů </vt:lpstr>
      <vt:lpstr>Krize dětského výtvarného projevu </vt:lpstr>
      <vt:lpstr>Charakteristické znaky dětského výtvarného projevu</vt:lpstr>
      <vt:lpstr>Naivní realismus</vt:lpstr>
      <vt:lpstr>Intelektuální realismus</vt:lpstr>
      <vt:lpstr>Projevy zosobňujícího dynamismu</vt:lpstr>
      <vt:lpstr>Vliv fyziologických faktorů</vt:lpstr>
      <vt:lpstr>Projevy zobrazovacích automatismů</vt:lpstr>
      <vt:lpstr>C.G.Jung Typologie osobnosti</vt:lpstr>
      <vt:lpstr>A. Binet zaměření na estetický objekt</vt:lpstr>
      <vt:lpstr>Muller-Freienfels typy estetického prožitku</vt:lpstr>
      <vt:lpstr>Lowenfeld preference vjemové percepce</vt:lpstr>
      <vt:lpstr>Trojan, Slavík způsob zacházení s výtvarnými výrazovými prostředky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Zákonitosti a specifika vývoje dětského výtvarného projevu</dc:title>
  <dc:creator>*</dc:creator>
  <cp:lastModifiedBy>Madla Novotna</cp:lastModifiedBy>
  <cp:revision>10</cp:revision>
  <dcterms:created xsi:type="dcterms:W3CDTF">2013-02-18T22:36:37Z</dcterms:created>
  <dcterms:modified xsi:type="dcterms:W3CDTF">2014-10-13T15:05:20Z</dcterms:modified>
</cp:coreProperties>
</file>