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1" r:id="rId2"/>
    <p:sldId id="263" r:id="rId3"/>
    <p:sldId id="264" r:id="rId4"/>
    <p:sldId id="265" r:id="rId5"/>
    <p:sldId id="262" r:id="rId6"/>
    <p:sldId id="266" r:id="rId7"/>
    <p:sldId id="267" r:id="rId8"/>
    <p:sldId id="272" r:id="rId9"/>
    <p:sldId id="269" r:id="rId10"/>
    <p:sldId id="268" r:id="rId11"/>
    <p:sldId id="270" r:id="rId12"/>
    <p:sldId id="271" r:id="rId13"/>
    <p:sldId id="257" r:id="rId14"/>
    <p:sldId id="25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969DF-2332-4E15-9F7C-A01D1110BD7A}" type="datetimeFigureOut">
              <a:rPr lang="cs-CZ" smtClean="0"/>
              <a:pPr/>
              <a:t>24.02.2021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8D5CC0-D7D4-4684-B740-A58430BA0B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BF5A91-97D9-4CB8-BDBF-A61E7991B9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Hermeneutika Paula </a:t>
            </a:r>
            <a:r>
              <a:rPr lang="cs-CZ" b="1" dirty="0" err="1"/>
              <a:t>Ricœura</a:t>
            </a:r>
            <a:endParaRPr lang="cs-CZ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5CBB2F-67E9-4C72-BA9E-08028356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přednáška</a:t>
            </a:r>
          </a:p>
          <a:p>
            <a:r>
              <a:rPr lang="cs-CZ" dirty="0"/>
              <a:t>Uvedení do kurzu</a:t>
            </a:r>
          </a:p>
        </p:txBody>
      </p:sp>
    </p:spTree>
    <p:extLst>
      <p:ext uri="{BB962C8B-B14F-4D97-AF65-F5344CB8AC3E}">
        <p14:creationId xmlns:p14="http://schemas.microsoft.com/office/powerpoint/2010/main" val="3472622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73E164-2C6D-45D4-9838-FA4E090F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u="sng" dirty="0"/>
              <a:t>Vysvětlovat</a:t>
            </a:r>
            <a:r>
              <a:rPr lang="cs-CZ" dirty="0"/>
              <a:t> [</a:t>
            </a:r>
            <a:r>
              <a:rPr lang="cs-CZ" dirty="0" err="1"/>
              <a:t>expliquer</a:t>
            </a:r>
            <a:r>
              <a:rPr lang="cs-CZ" dirty="0"/>
              <a:t>]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D22DF4-DC89-41D2-99F5-207020A234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= model přírodních věd; vzorem je induktivní metoda (= v jevech vyhledává zobecnitelné pravidelnosti, které by umožnily předpovídat jednotlivé jevy ve skutečnosti; z nich dělá zákony); J. S. </a:t>
            </a:r>
            <a:r>
              <a:rPr lang="cs-CZ" dirty="0" err="1"/>
              <a:t>Mill</a:t>
            </a:r>
            <a:r>
              <a:rPr lang="cs-CZ" dirty="0"/>
              <a:t>, pozitivismus, historismus aj.</a:t>
            </a:r>
          </a:p>
          <a:p>
            <a:pPr marL="0" indent="0">
              <a:buNone/>
            </a:pPr>
            <a:r>
              <a:rPr lang="cs-CZ" dirty="0"/>
              <a:t>Př. fyzikální jev, meteorologický jev, historický jev</a:t>
            </a:r>
          </a:p>
        </p:txBody>
      </p:sp>
    </p:spTree>
    <p:extLst>
      <p:ext uri="{BB962C8B-B14F-4D97-AF65-F5344CB8AC3E}">
        <p14:creationId xmlns:p14="http://schemas.microsoft.com/office/powerpoint/2010/main" val="1215030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483BB-87DE-4A30-8CCD-3D2C13441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Rozumět</a:t>
            </a:r>
            <a:r>
              <a:rPr lang="cs-CZ" dirty="0"/>
              <a:t> [</a:t>
            </a:r>
            <a:r>
              <a:rPr lang="cs-CZ" dirty="0" err="1"/>
              <a:t>comprendre</a:t>
            </a:r>
            <a:r>
              <a:rPr lang="cs-CZ" dirty="0"/>
              <a:t>]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6A8A3B-5DFB-42FA-8155-B4CEEAFB6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vychází z jedinečného, které je neopakovatelné, proto nezobecnitelné. V humanitních vědách není možné stejné zobecňování jako v přírodních vědách. Klíčová otázka, zda je možné vědecké poznání jedinečného, zda objektivní je způsobilé získat univerzální platnost.</a:t>
            </a:r>
          </a:p>
        </p:txBody>
      </p:sp>
    </p:spTree>
    <p:extLst>
      <p:ext uri="{BB962C8B-B14F-4D97-AF65-F5344CB8AC3E}">
        <p14:creationId xmlns:p14="http://schemas.microsoft.com/office/powerpoint/2010/main" val="1650929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22137D-D9B5-498D-9F6C-50614A2A4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 fontScale="92500" lnSpcReduction="20000"/>
          </a:bodyPr>
          <a:lstStyle/>
          <a:p>
            <a:r>
              <a:rPr lang="cs-CZ" sz="3500" dirty="0"/>
              <a:t>v 19. st. mezi nimi dualita zcela oddělená a vzájemně se vylučující: buď </a:t>
            </a:r>
            <a:r>
              <a:rPr lang="cs-CZ" sz="3500" i="1" dirty="0"/>
              <a:t>vysvětluji</a:t>
            </a:r>
            <a:r>
              <a:rPr lang="cs-CZ" sz="3500" dirty="0"/>
              <a:t> jako naturalistický vědec, nebo </a:t>
            </a:r>
            <a:r>
              <a:rPr lang="cs-CZ" sz="3500" i="1" dirty="0"/>
              <a:t>interpretuji</a:t>
            </a:r>
            <a:r>
              <a:rPr lang="cs-CZ" sz="3500" dirty="0"/>
              <a:t> jako historik.</a:t>
            </a:r>
          </a:p>
          <a:p>
            <a:r>
              <a:rPr lang="cs-CZ" sz="3500" dirty="0" err="1"/>
              <a:t>Cf</a:t>
            </a:r>
            <a:r>
              <a:rPr lang="cs-CZ" sz="3500" dirty="0"/>
              <a:t>. </a:t>
            </a:r>
            <a:r>
              <a:rPr lang="cs-CZ" sz="3500" dirty="0" err="1"/>
              <a:t>Gadamer</a:t>
            </a:r>
            <a:r>
              <a:rPr lang="cs-CZ" sz="3500" dirty="0"/>
              <a:t>, „Text a interpretace“: filolog ×  interpret; filologická analýza × interpretace.</a:t>
            </a:r>
          </a:p>
          <a:p>
            <a:r>
              <a:rPr lang="cs-CZ" sz="3500" dirty="0" err="1"/>
              <a:t>Ricœurovým</a:t>
            </a:r>
            <a:r>
              <a:rPr lang="cs-CZ" sz="3500" dirty="0"/>
              <a:t> cílem je prozkoumat osud této opozice pojmů ve světle současných problémů: </a:t>
            </a:r>
          </a:p>
          <a:p>
            <a:pPr lvl="1"/>
            <a:r>
              <a:rPr lang="cs-CZ" sz="3000" u="sng" dirty="0"/>
              <a:t>Vysvětlování</a:t>
            </a:r>
            <a:r>
              <a:rPr lang="cs-CZ" sz="3000" dirty="0"/>
              <a:t> už nikoli jen „genetický“ model, nýbrž „strukturální“; </a:t>
            </a:r>
          </a:p>
          <a:p>
            <a:pPr lvl="1"/>
            <a:r>
              <a:rPr lang="cs-CZ" sz="3000" u="sng" dirty="0"/>
              <a:t>Rozumění</a:t>
            </a:r>
            <a:r>
              <a:rPr lang="cs-CZ" sz="3000" dirty="0"/>
              <a:t> už nikoli jen „psychologický“ výklad, nýbrž hermeneutické rozumění (hermeneutický kruh)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5824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u="sng" dirty="0"/>
              <a:t>Podmínky ke kurzu: 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1. </a:t>
            </a:r>
            <a:r>
              <a:rPr lang="cs-CZ" u="sng" dirty="0"/>
              <a:t>účast:</a:t>
            </a:r>
            <a:r>
              <a:rPr lang="cs-CZ" dirty="0"/>
              <a:t> 75% (max 3 absence)</a:t>
            </a:r>
          </a:p>
          <a:p>
            <a:r>
              <a:rPr lang="cs-CZ" dirty="0"/>
              <a:t>2. </a:t>
            </a:r>
            <a:r>
              <a:rPr lang="cs-CZ" u="sng" dirty="0"/>
              <a:t>referát a aktivita na kurzech</a:t>
            </a:r>
            <a:endParaRPr lang="cs-CZ" dirty="0"/>
          </a:p>
          <a:p>
            <a:r>
              <a:rPr lang="cs-CZ" dirty="0"/>
              <a:t>3. </a:t>
            </a:r>
            <a:r>
              <a:rPr lang="cs-CZ" u="sng" dirty="0"/>
              <a:t>závěrečný test </a:t>
            </a:r>
          </a:p>
          <a:p>
            <a:r>
              <a:rPr lang="cs-CZ" dirty="0"/>
              <a:t>4. </a:t>
            </a:r>
            <a:r>
              <a:rPr lang="cs-CZ" u="sng" dirty="0"/>
              <a:t>seminární práce</a:t>
            </a:r>
            <a:r>
              <a:rPr lang="cs-CZ" dirty="0"/>
              <a:t>: 5–7 normostran; cca 10–12 tisíc znaků včetně mezer [normostrana = 1800 znaků vč. mezer; 30 řádků na stránku, 60 úhozů na řádku]</a:t>
            </a:r>
          </a:p>
          <a:p>
            <a:pPr lvl="1"/>
            <a:r>
              <a:rPr lang="cs-CZ" dirty="0"/>
              <a:t>kritéria pro odbornou práci: přesné citace, seznam použité literatury atd. </a:t>
            </a:r>
          </a:p>
          <a:p>
            <a:pPr lvl="1"/>
            <a:r>
              <a:rPr lang="cs-CZ" dirty="0"/>
              <a:t> práce by měla vycházet z témat probíraných na kurzech, tj. z </a:t>
            </a:r>
            <a:r>
              <a:rPr lang="cs-CZ" dirty="0" err="1"/>
              <a:t>Ricoeurovy</a:t>
            </a:r>
            <a:r>
              <a:rPr lang="cs-CZ" dirty="0"/>
              <a:t> filosofie. Téma musí schválit přednášející. </a:t>
            </a:r>
          </a:p>
          <a:p>
            <a:pPr lvl="1"/>
            <a:r>
              <a:rPr lang="cs-CZ" dirty="0"/>
              <a:t>soubor WORD; název souboru: „</a:t>
            </a:r>
            <a:r>
              <a:rPr lang="cs-CZ" dirty="0" err="1"/>
              <a:t>jméno.Ricoeur</a:t>
            </a:r>
            <a:r>
              <a:rPr lang="cs-CZ" dirty="0"/>
              <a:t>“ – vzor: „</a:t>
            </a:r>
            <a:r>
              <a:rPr lang="cs-CZ" dirty="0" err="1"/>
              <a:t>Novák.Ricoeur</a:t>
            </a:r>
            <a:r>
              <a:rPr lang="cs-CZ" dirty="0"/>
              <a:t>“.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3152-6742-4F7D-8AF5-F8C50ABEB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Závěrečný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A8BBC7-1AC9-4D07-A891-D3672D564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lvl="1"/>
            <a:r>
              <a:rPr lang="cs-CZ" sz="3200" dirty="0"/>
              <a:t>Bude vycházet z probraných textů, které je třeba pečlivě přečíst.</a:t>
            </a:r>
          </a:p>
          <a:p>
            <a:pPr lvl="1"/>
            <a:r>
              <a:rPr lang="cs-CZ" sz="3200" dirty="0"/>
              <a:t>Bude sestávat ze 4–5 otázek. Odpovědi mají vycházet z argumentů příslušných teorií. Oceňována bude jak formulační přesnost a jasnost, tak schopnost kritického odstupu od příslušných teorií.</a:t>
            </a:r>
          </a:p>
          <a:p>
            <a:pPr lvl="1"/>
            <a:r>
              <a:rPr lang="cs-CZ" sz="3200" dirty="0"/>
              <a:t>Okruhy otázek budou vyvěšeny v </a:t>
            </a:r>
            <a:r>
              <a:rPr lang="cs-CZ" sz="3200" dirty="0" err="1"/>
              <a:t>moodlu</a:t>
            </a:r>
            <a:r>
              <a:rPr lang="cs-CZ" sz="3200" dirty="0"/>
              <a:t> ke konci semestru.</a:t>
            </a:r>
          </a:p>
        </p:txBody>
      </p:sp>
    </p:spTree>
    <p:extLst>
      <p:ext uri="{BB962C8B-B14F-4D97-AF65-F5344CB8AC3E}">
        <p14:creationId xmlns:p14="http://schemas.microsoft.com/office/powerpoint/2010/main" val="93224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4681BA-E5E9-411F-855D-E56E315D4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Cíl kurzu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DCDD8E-51F7-4B0A-A262-BE1301720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Předvést základní témata </a:t>
            </a:r>
            <a:r>
              <a:rPr lang="cs-CZ" dirty="0" err="1"/>
              <a:t>Ricoeurova</a:t>
            </a:r>
            <a:r>
              <a:rPr lang="cs-CZ" dirty="0"/>
              <a:t> myšlení. Budeme se soustředit na 4 oblasti: </a:t>
            </a:r>
          </a:p>
          <a:p>
            <a:pPr lvl="1"/>
            <a:r>
              <a:rPr lang="cs-CZ" dirty="0"/>
              <a:t>1. filosofická východiska, proč volí za výchozí perspektivu právě hermeneutiku. </a:t>
            </a:r>
          </a:p>
          <a:p>
            <a:pPr lvl="1"/>
            <a:r>
              <a:rPr lang="cs-CZ" dirty="0"/>
              <a:t>2. metodologie humanitních věd. </a:t>
            </a:r>
          </a:p>
          <a:p>
            <a:pPr lvl="1"/>
            <a:r>
              <a:rPr lang="cs-CZ" dirty="0"/>
              <a:t>3. role řeči. </a:t>
            </a:r>
          </a:p>
          <a:p>
            <a:pPr lvl="1"/>
            <a:r>
              <a:rPr lang="cs-CZ" dirty="0"/>
              <a:t>4. estetika. </a:t>
            </a:r>
          </a:p>
        </p:txBody>
      </p:sp>
    </p:spTree>
    <p:extLst>
      <p:ext uri="{BB962C8B-B14F-4D97-AF65-F5344CB8AC3E}">
        <p14:creationId xmlns:p14="http://schemas.microsoft.com/office/powerpoint/2010/main" val="430137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6B929D-815B-417A-959D-E52DD78EA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1C71D7-5C41-47C0-8D80-E34472DD1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Ricœur</a:t>
            </a:r>
            <a:r>
              <a:rPr lang="cs-CZ" dirty="0"/>
              <a:t>, P., Struktura, slovo,</a:t>
            </a:r>
            <a:r>
              <a:rPr lang="cs-CZ" i="1" dirty="0"/>
              <a:t> </a:t>
            </a:r>
            <a:r>
              <a:rPr lang="cs-CZ" dirty="0"/>
              <a:t>událost, in: </a:t>
            </a:r>
            <a:r>
              <a:rPr lang="cs-CZ" i="1" dirty="0"/>
              <a:t>Život, pravda, symbol</a:t>
            </a:r>
            <a:r>
              <a:rPr lang="cs-CZ" dirty="0"/>
              <a:t>, OIKOYMENH, Praha 1993, s. 203-219.</a:t>
            </a:r>
          </a:p>
          <a:p>
            <a:r>
              <a:rPr lang="cs-CZ" dirty="0" err="1"/>
              <a:t>Ricœur</a:t>
            </a:r>
            <a:r>
              <a:rPr lang="cs-CZ" dirty="0"/>
              <a:t>, P., Struktura a hermeneutika, in: </a:t>
            </a:r>
            <a:r>
              <a:rPr lang="cs-CZ" i="1" dirty="0"/>
              <a:t>Znak, struktura, vyprávění (Výbor z prací francouzského strukturalismu)</a:t>
            </a:r>
            <a:r>
              <a:rPr lang="cs-CZ" dirty="0"/>
              <a:t>, Host, Brno 2002, s. 272–304.</a:t>
            </a:r>
          </a:p>
          <a:p>
            <a:r>
              <a:rPr lang="cs-CZ" dirty="0"/>
              <a:t>(</a:t>
            </a:r>
            <a:r>
              <a:rPr lang="cs-CZ" dirty="0" err="1"/>
              <a:t>Jakobson</a:t>
            </a:r>
            <a:r>
              <a:rPr lang="cs-CZ" dirty="0"/>
              <a:t>, R., </a:t>
            </a:r>
            <a:r>
              <a:rPr lang="cs-CZ" i="1" dirty="0"/>
              <a:t>Lingvistika a poetika</a:t>
            </a:r>
            <a:r>
              <a:rPr lang="cs-CZ" dirty="0"/>
              <a:t>, in týž, </a:t>
            </a:r>
            <a:r>
              <a:rPr lang="cs-CZ" i="1" dirty="0"/>
              <a:t>Poetická funkce</a:t>
            </a:r>
            <a:r>
              <a:rPr lang="cs-CZ" dirty="0"/>
              <a:t>, H&amp;H, Jinočany 1996, s. 74–105.)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045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B8C1DA-7E08-4DEC-96DF-89EB16DAC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 err="1"/>
              <a:t>Ricoeur</a:t>
            </a:r>
            <a:r>
              <a:rPr lang="cs-CZ" dirty="0"/>
              <a:t>, P., Metafora a symbol, in: </a:t>
            </a:r>
            <a:r>
              <a:rPr lang="cs-CZ" dirty="0" err="1"/>
              <a:t>Ricoeur</a:t>
            </a:r>
            <a:r>
              <a:rPr lang="cs-CZ" dirty="0"/>
              <a:t>, P., </a:t>
            </a:r>
            <a:r>
              <a:rPr lang="cs-CZ" i="1" dirty="0" err="1"/>
              <a:t>Teória</a:t>
            </a:r>
            <a:r>
              <a:rPr lang="cs-CZ" i="1" dirty="0"/>
              <a:t> </a:t>
            </a:r>
            <a:r>
              <a:rPr lang="cs-CZ" i="1" dirty="0" err="1"/>
              <a:t>interpretácie</a:t>
            </a:r>
            <a:r>
              <a:rPr lang="cs-CZ" i="1" dirty="0"/>
              <a:t>: diskurz a </a:t>
            </a:r>
            <a:r>
              <a:rPr lang="cs-CZ" i="1" dirty="0" err="1"/>
              <a:t>prebytok</a:t>
            </a:r>
            <a:r>
              <a:rPr lang="cs-CZ" i="1" dirty="0"/>
              <a:t> významu</a:t>
            </a:r>
            <a:r>
              <a:rPr lang="cs-CZ" dirty="0"/>
              <a:t>, s. 66-96.</a:t>
            </a:r>
          </a:p>
          <a:p>
            <a:r>
              <a:rPr lang="cs-CZ" dirty="0" err="1"/>
              <a:t>Ricœur</a:t>
            </a:r>
            <a:r>
              <a:rPr lang="cs-CZ" dirty="0"/>
              <a:t>, P., </a:t>
            </a:r>
            <a:r>
              <a:rPr lang="cs-CZ" i="1" dirty="0"/>
              <a:t>Čas a vyprávění I</a:t>
            </a:r>
            <a:r>
              <a:rPr lang="cs-CZ" dirty="0"/>
              <a:t>, (III. Kap., Čas a vyprávění), OIKOYMENH, Praha 2000, s. 88-134.</a:t>
            </a:r>
          </a:p>
        </p:txBody>
      </p:sp>
    </p:spTree>
    <p:extLst>
      <p:ext uri="{BB962C8B-B14F-4D97-AF65-F5344CB8AC3E}">
        <p14:creationId xmlns:p14="http://schemas.microsoft.com/office/powerpoint/2010/main" val="4018570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E3D049-DDB6-4E1C-BB3F-2B37205F8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cs-CZ" dirty="0"/>
              <a:t>Místo Paula </a:t>
            </a:r>
            <a:r>
              <a:rPr lang="cs-CZ" dirty="0" err="1"/>
              <a:t>Ricœura</a:t>
            </a:r>
            <a:r>
              <a:rPr lang="cs-CZ" dirty="0"/>
              <a:t> ve francouzské filosofii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6130FD-7CCF-4D49-B5B9-BCF2A28F5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lvl="1"/>
            <a:r>
              <a:rPr lang="cs-CZ" dirty="0"/>
              <a:t>Generace 3H (</a:t>
            </a:r>
            <a:r>
              <a:rPr lang="cs-CZ" dirty="0" err="1"/>
              <a:t>Hegel</a:t>
            </a:r>
            <a:r>
              <a:rPr lang="cs-CZ" dirty="0"/>
              <a:t>, </a:t>
            </a:r>
            <a:r>
              <a:rPr lang="cs-CZ" dirty="0" err="1"/>
              <a:t>Husserl</a:t>
            </a:r>
            <a:r>
              <a:rPr lang="cs-CZ" dirty="0"/>
              <a:t>, </a:t>
            </a:r>
            <a:r>
              <a:rPr lang="cs-CZ" dirty="0" err="1"/>
              <a:t>Heidegger</a:t>
            </a:r>
            <a:r>
              <a:rPr lang="cs-CZ" dirty="0"/>
              <a:t>) </a:t>
            </a:r>
          </a:p>
          <a:p>
            <a:pPr marL="457200" lvl="1" indent="0">
              <a:buNone/>
            </a:pPr>
            <a:r>
              <a:rPr lang="cs-CZ" dirty="0"/>
              <a:t>	× </a:t>
            </a:r>
          </a:p>
          <a:p>
            <a:pPr lvl="1"/>
            <a:r>
              <a:rPr lang="cs-CZ" dirty="0"/>
              <a:t>Generace „mistrů podezírání“ (Marx, Nietzsche, Freud)</a:t>
            </a:r>
          </a:p>
          <a:p>
            <a:pPr marL="457200" lvl="1" indent="0">
              <a:buNone/>
            </a:pPr>
            <a:r>
              <a:rPr lang="cs-CZ" dirty="0"/>
              <a:t>		</a:t>
            </a:r>
            <a:r>
              <a:rPr lang="cs-CZ" sz="2000" dirty="0"/>
              <a:t>Vincent </a:t>
            </a:r>
            <a:r>
              <a:rPr lang="cs-CZ" sz="2000" dirty="0" err="1"/>
              <a:t>Descombes</a:t>
            </a:r>
            <a:r>
              <a:rPr lang="cs-CZ" sz="2000" dirty="0"/>
              <a:t>, </a:t>
            </a:r>
            <a:r>
              <a:rPr lang="cs-CZ" sz="2000" i="1" dirty="0"/>
              <a:t>Stejné a jiné. Čtyřicet pět let 			francouzské filosofie (1933-1978)</a:t>
            </a:r>
            <a:r>
              <a:rPr lang="cs-CZ" sz="2000" dirty="0"/>
              <a:t>, Praha: </a:t>
            </a:r>
            <a:r>
              <a:rPr lang="cs-CZ" sz="2000" dirty="0" err="1"/>
              <a:t>Oikoymenh</a:t>
            </a:r>
            <a:r>
              <a:rPr lang="cs-CZ" sz="2000" dirty="0"/>
              <a:t> 1995.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460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72F9BD-74E7-47F0-B9A2-5D1B6BE90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Život a dílo, filosofický vývoj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683B27-F050-438B-8470-4A7C3172E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Ricœur</a:t>
            </a:r>
            <a:r>
              <a:rPr lang="cs-CZ" dirty="0"/>
              <a:t>, P., </a:t>
            </a:r>
            <a:r>
              <a:rPr lang="cs-CZ" i="1" dirty="0"/>
              <a:t>Myslet a věřit – Kritika a přesvědčení</a:t>
            </a:r>
            <a:r>
              <a:rPr lang="cs-CZ" dirty="0"/>
              <a:t>, Kalich, Praha 2000.</a:t>
            </a:r>
          </a:p>
          <a:p>
            <a:r>
              <a:rPr lang="cs-CZ" dirty="0"/>
              <a:t>(1913 – 2005)</a:t>
            </a:r>
          </a:p>
          <a:p>
            <a:r>
              <a:rPr lang="cs-CZ" dirty="0" err="1"/>
              <a:t>Sorbona</a:t>
            </a:r>
            <a:r>
              <a:rPr lang="cs-CZ" dirty="0"/>
              <a:t>, podivná válka a zajetí; vyučuje ve </a:t>
            </a:r>
            <a:r>
              <a:rPr lang="cs-CZ" dirty="0" err="1"/>
              <a:t>Strasbourgu</a:t>
            </a:r>
            <a:r>
              <a:rPr lang="cs-CZ" dirty="0"/>
              <a:t>, na </a:t>
            </a:r>
            <a:r>
              <a:rPr lang="cs-CZ" dirty="0" err="1"/>
              <a:t>Sorboně</a:t>
            </a:r>
            <a:r>
              <a:rPr lang="cs-CZ" dirty="0"/>
              <a:t>, </a:t>
            </a:r>
            <a:r>
              <a:rPr lang="cs-CZ" dirty="0" err="1"/>
              <a:t>Université</a:t>
            </a:r>
            <a:r>
              <a:rPr lang="cs-CZ" dirty="0"/>
              <a:t> </a:t>
            </a:r>
            <a:r>
              <a:rPr lang="cs-CZ" dirty="0" err="1"/>
              <a:t>Nanterre</a:t>
            </a:r>
            <a:r>
              <a:rPr lang="cs-CZ" dirty="0"/>
              <a:t> – Paris X; USA (hostování).</a:t>
            </a:r>
          </a:p>
          <a:p>
            <a:r>
              <a:rPr lang="cs-CZ" dirty="0" err="1"/>
              <a:t>Ricoeurův</a:t>
            </a:r>
            <a:r>
              <a:rPr lang="cs-CZ" dirty="0"/>
              <a:t> vztah k Čechám.</a:t>
            </a:r>
          </a:p>
        </p:txBody>
      </p:sp>
    </p:spTree>
    <p:extLst>
      <p:ext uri="{BB962C8B-B14F-4D97-AF65-F5344CB8AC3E}">
        <p14:creationId xmlns:p14="http://schemas.microsoft.com/office/powerpoint/2010/main" val="4060493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CC92E-887A-476F-BD3D-28BB27274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cs-CZ" dirty="0"/>
              <a:t>Etapy v </a:t>
            </a:r>
            <a:r>
              <a:rPr lang="cs-CZ" dirty="0" err="1"/>
              <a:t>Ricoeurově</a:t>
            </a:r>
            <a:r>
              <a:rPr lang="cs-CZ" dirty="0"/>
              <a:t>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5AE65C-B0D1-406F-9AF1-33476C885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 fontScale="92500" lnSpcReduction="20000"/>
          </a:bodyPr>
          <a:lstStyle/>
          <a:p>
            <a:r>
              <a:rPr lang="cs-CZ" u="sng" dirty="0"/>
              <a:t>První etapa</a:t>
            </a:r>
            <a:r>
              <a:rPr lang="cs-CZ" dirty="0"/>
              <a:t> – existenciálně fenomenologická</a:t>
            </a:r>
          </a:p>
          <a:p>
            <a:pPr lvl="1"/>
            <a:r>
              <a:rPr lang="cs-CZ" i="1" dirty="0"/>
              <a:t>Filosofie vůle </a:t>
            </a:r>
            <a:r>
              <a:rPr lang="cs-CZ" dirty="0"/>
              <a:t>(2 svazky)</a:t>
            </a:r>
          </a:p>
          <a:p>
            <a:r>
              <a:rPr lang="cs-CZ" u="sng" dirty="0"/>
              <a:t>Druhá etapa</a:t>
            </a:r>
            <a:r>
              <a:rPr lang="cs-CZ" dirty="0"/>
              <a:t> – hermeneutická (60. léta)</a:t>
            </a:r>
          </a:p>
          <a:p>
            <a:pPr lvl="1"/>
            <a:r>
              <a:rPr lang="cs-CZ" i="1" dirty="0"/>
              <a:t>De </a:t>
            </a:r>
            <a:r>
              <a:rPr lang="cs-CZ" i="1" dirty="0" err="1"/>
              <a:t>l´intepretation</a:t>
            </a:r>
            <a:r>
              <a:rPr lang="cs-CZ" i="1" dirty="0"/>
              <a:t>. </a:t>
            </a:r>
            <a:r>
              <a:rPr lang="cs-CZ" i="1" dirty="0" err="1"/>
              <a:t>Essai</a:t>
            </a:r>
            <a:r>
              <a:rPr lang="cs-CZ" i="1" dirty="0"/>
              <a:t> </a:t>
            </a:r>
            <a:r>
              <a:rPr lang="cs-CZ" i="1" dirty="0" err="1"/>
              <a:t>sur</a:t>
            </a:r>
            <a:r>
              <a:rPr lang="cs-CZ" i="1" dirty="0"/>
              <a:t> Freud</a:t>
            </a:r>
            <a:r>
              <a:rPr lang="cs-CZ" dirty="0"/>
              <a:t> (1965)</a:t>
            </a:r>
          </a:p>
          <a:p>
            <a:pPr lvl="1"/>
            <a:r>
              <a:rPr lang="cs-CZ" i="1" dirty="0" err="1"/>
              <a:t>Le</a:t>
            </a:r>
            <a:r>
              <a:rPr lang="cs-CZ" i="1" dirty="0"/>
              <a:t> </a:t>
            </a:r>
            <a:r>
              <a:rPr lang="cs-CZ" i="1" dirty="0" err="1"/>
              <a:t>conflit</a:t>
            </a:r>
            <a:r>
              <a:rPr lang="cs-CZ" i="1" dirty="0"/>
              <a:t> des </a:t>
            </a:r>
            <a:r>
              <a:rPr lang="cs-CZ" i="1" dirty="0" err="1"/>
              <a:t>interpretations</a:t>
            </a:r>
            <a:r>
              <a:rPr lang="cs-CZ" i="1" dirty="0"/>
              <a:t>. </a:t>
            </a:r>
            <a:r>
              <a:rPr lang="cs-CZ" i="1" dirty="0" err="1"/>
              <a:t>Essais</a:t>
            </a:r>
            <a:r>
              <a:rPr lang="cs-CZ" i="1" dirty="0"/>
              <a:t> </a:t>
            </a:r>
            <a:r>
              <a:rPr lang="cs-CZ" i="1" dirty="0" err="1"/>
              <a:t>d’herméneutique</a:t>
            </a:r>
            <a:r>
              <a:rPr lang="cs-CZ" i="1" dirty="0"/>
              <a:t> I</a:t>
            </a:r>
            <a:r>
              <a:rPr lang="cs-CZ" dirty="0"/>
              <a:t> (1969) </a:t>
            </a:r>
          </a:p>
          <a:p>
            <a:r>
              <a:rPr lang="cs-CZ" u="sng" dirty="0"/>
              <a:t>Třetí etapa</a:t>
            </a:r>
            <a:r>
              <a:rPr lang="cs-CZ" dirty="0"/>
              <a:t> – literárně-vědná, poetická (70.-80. léta)</a:t>
            </a:r>
          </a:p>
          <a:p>
            <a:pPr lvl="1"/>
            <a:r>
              <a:rPr lang="cs-CZ" i="1" dirty="0"/>
              <a:t>Živá metafora</a:t>
            </a:r>
            <a:r>
              <a:rPr lang="cs-CZ" dirty="0"/>
              <a:t> (1975), </a:t>
            </a:r>
            <a:r>
              <a:rPr lang="cs-CZ" i="1" dirty="0"/>
              <a:t>Čas a vyprávění</a:t>
            </a:r>
            <a:r>
              <a:rPr lang="cs-CZ" dirty="0"/>
              <a:t> (1984-85)</a:t>
            </a:r>
          </a:p>
          <a:p>
            <a:pPr lvl="1"/>
            <a:r>
              <a:rPr lang="cs-CZ" i="1" dirty="0" err="1"/>
              <a:t>Du</a:t>
            </a:r>
            <a:r>
              <a:rPr lang="cs-CZ" i="1" dirty="0"/>
              <a:t> texte à </a:t>
            </a:r>
            <a:r>
              <a:rPr lang="cs-CZ" i="1" dirty="0" err="1"/>
              <a:t>l‘action</a:t>
            </a:r>
            <a:r>
              <a:rPr lang="cs-CZ" i="1" dirty="0"/>
              <a:t>. </a:t>
            </a:r>
            <a:r>
              <a:rPr lang="cs-CZ" i="1" dirty="0" err="1"/>
              <a:t>Essais</a:t>
            </a:r>
            <a:r>
              <a:rPr lang="cs-CZ" i="1" dirty="0"/>
              <a:t> </a:t>
            </a:r>
            <a:r>
              <a:rPr lang="cs-CZ" i="1" dirty="0" err="1"/>
              <a:t>d’herméneutique</a:t>
            </a:r>
            <a:r>
              <a:rPr lang="cs-CZ" i="1" dirty="0"/>
              <a:t> II</a:t>
            </a:r>
            <a:r>
              <a:rPr lang="cs-CZ" dirty="0"/>
              <a:t> (1986)</a:t>
            </a:r>
            <a:endParaRPr lang="cs-CZ" i="1" dirty="0"/>
          </a:p>
          <a:p>
            <a:r>
              <a:rPr lang="cs-CZ" dirty="0"/>
              <a:t> </a:t>
            </a:r>
            <a:r>
              <a:rPr lang="cs-CZ" u="sng" dirty="0"/>
              <a:t>Čtvrtá etapa</a:t>
            </a:r>
            <a:r>
              <a:rPr lang="cs-CZ" dirty="0"/>
              <a:t> – filosofie identity, filosofie dějin (90. léta)</a:t>
            </a:r>
          </a:p>
          <a:p>
            <a:pPr lvl="1"/>
            <a:r>
              <a:rPr lang="cs-CZ" i="1" dirty="0" err="1"/>
              <a:t>Soi</a:t>
            </a:r>
            <a:r>
              <a:rPr lang="cs-CZ" i="1" dirty="0"/>
              <a:t> </a:t>
            </a:r>
            <a:r>
              <a:rPr lang="cs-CZ" i="1" dirty="0" err="1"/>
              <a:t>même</a:t>
            </a:r>
            <a:r>
              <a:rPr lang="cs-CZ" i="1" dirty="0"/>
              <a:t> </a:t>
            </a:r>
            <a:r>
              <a:rPr lang="cs-CZ" i="1" dirty="0" err="1"/>
              <a:t>comme</a:t>
            </a:r>
            <a:r>
              <a:rPr lang="cs-CZ" i="1" dirty="0"/>
              <a:t> </a:t>
            </a:r>
            <a:r>
              <a:rPr lang="cs-CZ" i="1" dirty="0" err="1"/>
              <a:t>un</a:t>
            </a:r>
            <a:r>
              <a:rPr lang="cs-CZ" i="1" dirty="0"/>
              <a:t> </a:t>
            </a:r>
            <a:r>
              <a:rPr lang="cs-CZ" i="1" dirty="0" err="1"/>
              <a:t>autre</a:t>
            </a:r>
            <a:r>
              <a:rPr lang="cs-CZ" dirty="0"/>
              <a:t>,</a:t>
            </a:r>
            <a:r>
              <a:rPr lang="cs-CZ" i="1" dirty="0"/>
              <a:t> La </a:t>
            </a:r>
            <a:r>
              <a:rPr lang="cs-CZ" i="1" dirty="0" err="1"/>
              <a:t>mémoire</a:t>
            </a:r>
            <a:r>
              <a:rPr lang="cs-CZ" i="1" dirty="0"/>
              <a:t>, </a:t>
            </a:r>
            <a:r>
              <a:rPr lang="cs-CZ" i="1" dirty="0" err="1"/>
              <a:t>l’histoire</a:t>
            </a:r>
            <a:r>
              <a:rPr lang="cs-CZ" i="1" dirty="0"/>
              <a:t>, </a:t>
            </a:r>
            <a:r>
              <a:rPr lang="cs-CZ" i="1" dirty="0" err="1"/>
              <a:t>l’oubli</a:t>
            </a:r>
            <a:endParaRPr lang="cs-CZ" u="sng" dirty="0"/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011587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20A00-7441-411D-A1A2-4E6B0F495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err="1"/>
              <a:t>Ricœurův</a:t>
            </a:r>
            <a:r>
              <a:rPr lang="cs-CZ" u="sng" dirty="0"/>
              <a:t> styl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176A83-D1FB-41F3-AB2C-2E82BF179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Knihy × články</a:t>
            </a:r>
          </a:p>
          <a:p>
            <a:r>
              <a:rPr lang="cs-CZ" dirty="0"/>
              <a:t>Jazyk věcný, strohý. (připomíná spíš styl anglosaských filosofů než Francouzů)</a:t>
            </a:r>
          </a:p>
          <a:p>
            <a:r>
              <a:rPr lang="cs-CZ" dirty="0"/>
              <a:t>Pohybuje se v několika diskurzech najednou – obrovský filosofický záběr (v tomto ohledu ho lze jen těžko </a:t>
            </a:r>
            <a:r>
              <a:rPr lang="cs-CZ"/>
              <a:t>s někým srovnávat).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66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3C5F41-5321-4E8C-9C15-2D68867BCC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400" dirty="0"/>
              <a:t>    </a:t>
            </a:r>
            <a:r>
              <a:rPr lang="cs-CZ" sz="4400" b="1" dirty="0" err="1"/>
              <a:t>Ricœurův</a:t>
            </a:r>
            <a:r>
              <a:rPr lang="cs-CZ" sz="4400" b="1" dirty="0"/>
              <a:t> pokus o propojení hermeneutiky se strukturalismem</a:t>
            </a:r>
          </a:p>
        </p:txBody>
      </p:sp>
    </p:spTree>
    <p:extLst>
      <p:ext uri="{BB962C8B-B14F-4D97-AF65-F5344CB8AC3E}">
        <p14:creationId xmlns:p14="http://schemas.microsoft.com/office/powerpoint/2010/main" val="35991143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3467</TotalTime>
  <Words>811</Words>
  <Application>Microsoft Office PowerPoint</Application>
  <PresentationFormat>Předvádění na obrazovce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Hermeneutika Paula Ricœura</vt:lpstr>
      <vt:lpstr>Cíl kurzu</vt:lpstr>
      <vt:lpstr>Literatura</vt:lpstr>
      <vt:lpstr>Prezentace aplikace PowerPoint</vt:lpstr>
      <vt:lpstr>Místo Paula Ricœura ve francouzské filosofii </vt:lpstr>
      <vt:lpstr>Život a dílo, filosofický vývoj</vt:lpstr>
      <vt:lpstr>Etapy v Ricoeurově myšlení</vt:lpstr>
      <vt:lpstr>Ricœurův styl</vt:lpstr>
      <vt:lpstr>Prezentace aplikace PowerPoint</vt:lpstr>
      <vt:lpstr>Vysvětlovat [expliquer]</vt:lpstr>
      <vt:lpstr>Rozumět [comprendre]</vt:lpstr>
      <vt:lpstr>Prezentace aplikace PowerPoint</vt:lpstr>
      <vt:lpstr>Podmínky ke kurzu: </vt:lpstr>
      <vt:lpstr>Závěrečný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Hra, symbol, slavnost</dc:title>
  <dc:creator>felix</dc:creator>
  <cp:lastModifiedBy>Felix</cp:lastModifiedBy>
  <cp:revision>134</cp:revision>
  <dcterms:created xsi:type="dcterms:W3CDTF">2015-10-21T17:05:15Z</dcterms:created>
  <dcterms:modified xsi:type="dcterms:W3CDTF">2021-02-24T16:40:50Z</dcterms:modified>
</cp:coreProperties>
</file>