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71" r:id="rId4"/>
    <p:sldId id="272" r:id="rId5"/>
    <p:sldId id="268" r:id="rId6"/>
    <p:sldId id="259" r:id="rId7"/>
    <p:sldId id="299" r:id="rId8"/>
    <p:sldId id="305" r:id="rId9"/>
    <p:sldId id="266" r:id="rId10"/>
    <p:sldId id="300" r:id="rId11"/>
    <p:sldId id="307" r:id="rId12"/>
    <p:sldId id="274" r:id="rId13"/>
    <p:sldId id="260" r:id="rId14"/>
    <p:sldId id="308" r:id="rId15"/>
    <p:sldId id="278" r:id="rId16"/>
    <p:sldId id="276" r:id="rId17"/>
    <p:sldId id="280" r:id="rId18"/>
    <p:sldId id="283" r:id="rId19"/>
    <p:sldId id="296" r:id="rId20"/>
    <p:sldId id="284" r:id="rId21"/>
    <p:sldId id="263" r:id="rId22"/>
    <p:sldId id="285" r:id="rId23"/>
    <p:sldId id="286" r:id="rId24"/>
    <p:sldId id="265" r:id="rId25"/>
    <p:sldId id="288" r:id="rId26"/>
    <p:sldId id="303" r:id="rId27"/>
    <p:sldId id="304" r:id="rId28"/>
    <p:sldId id="291" r:id="rId29"/>
    <p:sldId id="292" r:id="rId30"/>
    <p:sldId id="289" r:id="rId31"/>
    <p:sldId id="267" r:id="rId32"/>
  </p:sldIdLst>
  <p:sldSz cx="9144000" cy="6858000" type="screen4x3"/>
  <p:notesSz cx="6858000" cy="9144000"/>
  <p:custDataLst>
    <p:tags r:id="rId34"/>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9999"/>
    <a:srgbClr val="A50021"/>
    <a:srgbClr val="996633"/>
    <a:srgbClr val="99CCFF"/>
    <a:srgbClr val="FFFF99"/>
    <a:srgbClr val="0080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58" autoAdjust="0"/>
    <p:restoredTop sz="99768" autoAdjust="0"/>
  </p:normalViewPr>
  <p:slideViewPr>
    <p:cSldViewPr>
      <p:cViewPr varScale="1">
        <p:scale>
          <a:sx n="131" d="100"/>
          <a:sy n="131" d="100"/>
        </p:scale>
        <p:origin x="130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1548" y="24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74F7878-D535-4936-99F3-29FCC0A399B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a:extLst>
              <a:ext uri="{FF2B5EF4-FFF2-40B4-BE49-F238E27FC236}">
                <a16:creationId xmlns:a16="http://schemas.microsoft.com/office/drawing/2014/main" id="{D69AAD5B-9003-4BD3-A672-532B437C33E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B153C591-D575-4432-8211-13702E106F9F}"/>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D09EB15A-7395-4EBC-BB92-C2C46276FFC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DAB9642A-BEA0-4116-A3B8-F09FDA1553E2}"/>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a:extLst>
              <a:ext uri="{FF2B5EF4-FFF2-40B4-BE49-F238E27FC236}">
                <a16:creationId xmlns:a16="http://schemas.microsoft.com/office/drawing/2014/main" id="{510EE420-00A6-4265-B698-F7651101198A}"/>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7AD1797-0E08-473E-91A1-58AECC25965C}"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BF82639B-6D07-4DF4-A2DF-5CAD08E205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23AF9CA-26BF-49E3-8E98-093500E9213C}" type="slidenum">
              <a:rPr lang="en-US" altLang="cs-CZ"/>
              <a:pPr>
                <a:spcBef>
                  <a:spcPct val="0"/>
                </a:spcBef>
              </a:pPr>
              <a:t>1</a:t>
            </a:fld>
            <a:endParaRPr lang="en-US" altLang="cs-CZ"/>
          </a:p>
        </p:txBody>
      </p:sp>
      <p:sp>
        <p:nvSpPr>
          <p:cNvPr id="4099" name="Rectangle 2">
            <a:extLst>
              <a:ext uri="{FF2B5EF4-FFF2-40B4-BE49-F238E27FC236}">
                <a16:creationId xmlns:a16="http://schemas.microsoft.com/office/drawing/2014/main" id="{13132C61-B0A5-452F-9FBF-5B02A2E6E79E}"/>
              </a:ext>
            </a:extLst>
          </p:cNvPr>
          <p:cNvSpPr>
            <a:spLocks noRot="1" noChangeArrowheads="1" noTextEdit="1"/>
          </p:cNvSpPr>
          <p:nvPr>
            <p:ph type="sldImg"/>
          </p:nvPr>
        </p:nvSpPr>
        <p:spPr>
          <a:ln/>
        </p:spPr>
      </p:sp>
      <p:sp>
        <p:nvSpPr>
          <p:cNvPr id="44036" name="Rectangle 3">
            <a:extLst>
              <a:ext uri="{FF2B5EF4-FFF2-40B4-BE49-F238E27FC236}">
                <a16:creationId xmlns:a16="http://schemas.microsoft.com/office/drawing/2014/main" id="{48B106A7-8780-4F23-9EE5-BF7FEB2B9A9B}"/>
              </a:ext>
            </a:extLst>
          </p:cNvPr>
          <p:cNvSpPr>
            <a:spLocks noGrp="1" noChangeArrowheads="1"/>
          </p:cNvSpPr>
          <p:nvPr>
            <p:ph type="body" idx="1"/>
          </p:nvPr>
        </p:nvSpPr>
        <p:spPr>
          <a:ln/>
        </p:spPr>
        <p:txBody>
          <a:bodyPr/>
          <a:lstStyle/>
          <a:p>
            <a:pPr eaLnBrk="1" hangingPunct="1">
              <a:defRPr/>
            </a:pPr>
            <a:r>
              <a:rPr lang="en-US" dirty="0">
                <a:latin typeface="+mn-lt"/>
              </a:rPr>
              <a:t>This chapter seeks to define a market failure and the consequences of a market failure.  The chapter begins by looking at the demand side of market failures, the supply side of market failures, and the inefficiencies found.  It goes on to describe and show consumer and producer surplus.  It defines and describes private goods, public goods, the free-rider problem, and quasi-public goods.  It shows how to find the optimal amount of public goods the government should produce using a cost-benefit approach and finishes with a discussion of government failure.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7C3AD71C-CDC0-4BFB-8E59-FE7584479F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715647-12CE-49BD-9F32-BBA938891FCC}" type="slidenum">
              <a:rPr lang="en-US" altLang="cs-CZ"/>
              <a:pPr>
                <a:spcBef>
                  <a:spcPct val="0"/>
                </a:spcBef>
              </a:pPr>
              <a:t>10</a:t>
            </a:fld>
            <a:endParaRPr lang="en-US" altLang="cs-CZ"/>
          </a:p>
        </p:txBody>
      </p:sp>
      <p:sp>
        <p:nvSpPr>
          <p:cNvPr id="22531" name="Rectangle 2">
            <a:extLst>
              <a:ext uri="{FF2B5EF4-FFF2-40B4-BE49-F238E27FC236}">
                <a16:creationId xmlns:a16="http://schemas.microsoft.com/office/drawing/2014/main" id="{9D5077C0-C0A3-4687-9C82-22317D51EF6A}"/>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3B8531A4-AA92-4FD1-B3AE-890FDF5697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This table reflects the lowest possible price each seller is willing to accept as payment.  If the price that they receive (the equilibrium price) is greater than the minimum acceptable price, then they have a surplus.  As you can see, not all producers will have a surplus.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6EC22E08-8500-4424-AB6B-E67F6E691B4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869B62A-D560-4381-A171-BB628B119FB5}" type="slidenum">
              <a:rPr lang="en-US" altLang="cs-CZ"/>
              <a:pPr>
                <a:spcBef>
                  <a:spcPct val="0"/>
                </a:spcBef>
              </a:pPr>
              <a:t>11</a:t>
            </a:fld>
            <a:endParaRPr lang="en-US" altLang="cs-CZ"/>
          </a:p>
        </p:txBody>
      </p:sp>
      <p:sp>
        <p:nvSpPr>
          <p:cNvPr id="24579" name="Rectangle 2">
            <a:extLst>
              <a:ext uri="{FF2B5EF4-FFF2-40B4-BE49-F238E27FC236}">
                <a16:creationId xmlns:a16="http://schemas.microsoft.com/office/drawing/2014/main" id="{693A5DE4-048A-4630-8201-56E8E34F3E44}"/>
              </a:ext>
            </a:extLst>
          </p:cNvPr>
          <p:cNvSpPr>
            <a:spLocks noRot="1" noChangeArrowheads="1" noTextEdit="1"/>
          </p:cNvSpPr>
          <p:nvPr>
            <p:ph type="sldImg"/>
          </p:nvPr>
        </p:nvSpPr>
        <p:spPr>
          <a:ln/>
        </p:spPr>
      </p:sp>
      <p:sp>
        <p:nvSpPr>
          <p:cNvPr id="54276" name="Rectangle 3">
            <a:extLst>
              <a:ext uri="{FF2B5EF4-FFF2-40B4-BE49-F238E27FC236}">
                <a16:creationId xmlns:a16="http://schemas.microsoft.com/office/drawing/2014/main" id="{E4D3835B-C922-406B-87F6-A408DBFFE786}"/>
              </a:ext>
            </a:extLst>
          </p:cNvPr>
          <p:cNvSpPr>
            <a:spLocks noGrp="1" noChangeArrowheads="1"/>
          </p:cNvSpPr>
          <p:nvPr>
            <p:ph type="body" idx="1"/>
          </p:nvPr>
        </p:nvSpPr>
        <p:spPr>
          <a:ln/>
        </p:spPr>
        <p:txBody>
          <a:bodyPr/>
          <a:lstStyle/>
          <a:p>
            <a:pPr>
              <a:defRPr/>
            </a:pPr>
            <a:r>
              <a:rPr lang="en-US" dirty="0">
                <a:latin typeface="+mn-lt"/>
              </a:rPr>
              <a:t>Producer surplus—shown as the blue triangle—is the difference between the actual price producers receive for a product (here $8) and the lower minimum payments they are willing to accept. For quantity Q1, producers receive the sum of the amounts represented by the blue triangle plus the yellow area. Because they only need to receive the amount shown by the yellow area to produce Q1, the blue triangle represents producer surplus.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DEAD3EEF-A2E1-4947-AB4A-BFEA7604A7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4D8EAB-421E-48EA-83DE-AE4694128B1B}" type="slidenum">
              <a:rPr lang="en-US" altLang="cs-CZ"/>
              <a:pPr>
                <a:spcBef>
                  <a:spcPct val="0"/>
                </a:spcBef>
              </a:pPr>
              <a:t>12</a:t>
            </a:fld>
            <a:endParaRPr lang="en-US" altLang="cs-CZ"/>
          </a:p>
        </p:txBody>
      </p:sp>
      <p:sp>
        <p:nvSpPr>
          <p:cNvPr id="26627" name="Rectangle 2">
            <a:extLst>
              <a:ext uri="{FF2B5EF4-FFF2-40B4-BE49-F238E27FC236}">
                <a16:creationId xmlns:a16="http://schemas.microsoft.com/office/drawing/2014/main" id="{77CAE09B-D4D0-4FD8-9A7A-437FD01722EB}"/>
              </a:ext>
            </a:extLst>
          </p:cNvPr>
          <p:cNvSpPr>
            <a:spLocks noRot="1" noChangeArrowheads="1" noTextEdit="1"/>
          </p:cNvSpPr>
          <p:nvPr>
            <p:ph type="sldImg"/>
          </p:nvPr>
        </p:nvSpPr>
        <p:spPr>
          <a:ln/>
        </p:spPr>
      </p:sp>
      <p:sp>
        <p:nvSpPr>
          <p:cNvPr id="55300" name="Rectangle 3">
            <a:extLst>
              <a:ext uri="{FF2B5EF4-FFF2-40B4-BE49-F238E27FC236}">
                <a16:creationId xmlns:a16="http://schemas.microsoft.com/office/drawing/2014/main" id="{AF9ED52A-1FC3-4FCE-90CF-220C08C93960}"/>
              </a:ext>
            </a:extLst>
          </p:cNvPr>
          <p:cNvSpPr>
            <a:spLocks noGrp="1" noChangeArrowheads="1"/>
          </p:cNvSpPr>
          <p:nvPr>
            <p:ph type="body" idx="1"/>
          </p:nvPr>
        </p:nvSpPr>
        <p:spPr>
          <a:ln/>
        </p:spPr>
        <p:txBody>
          <a:bodyPr/>
          <a:lstStyle/>
          <a:p>
            <a:pPr>
              <a:defRPr/>
            </a:pPr>
            <a:r>
              <a:rPr lang="en-US" dirty="0">
                <a:latin typeface="+mn-lt"/>
              </a:rPr>
              <a:t>When the market achieves efficiency, the maximum combined consumer and producer surplus is achieved.  At quantity Q1, the combined amount of consumer surplus, shown as the green triangle, and producer surplus, shown as the blue triangle, is maximized.  Efficiency occurs because, at Q1, maximum willingness to pay, indicated by the points on the demand curve, equals minimum acceptable price, shown by the points on the supply curve.  Productive efficiency is achieved because competition forces producers to use the best available technology and best combination of resources available.  </a:t>
            </a:r>
            <a:r>
              <a:rPr lang="en-US" dirty="0" err="1">
                <a:latin typeface="+mn-lt"/>
              </a:rPr>
              <a:t>Allocative</a:t>
            </a:r>
            <a:r>
              <a:rPr lang="en-US" dirty="0">
                <a:latin typeface="+mn-lt"/>
              </a:rPr>
              <a:t> efficiency is achieved because the correct quantity of product is produced relative to other goods and services.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C9E7BE39-3D39-4D20-BD94-70453652C6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CE3DAF-D2E3-4CA7-909D-82EBB39ACCBE}" type="slidenum">
              <a:rPr lang="en-US" altLang="cs-CZ"/>
              <a:pPr>
                <a:spcBef>
                  <a:spcPct val="0"/>
                </a:spcBef>
              </a:pPr>
              <a:t>13</a:t>
            </a:fld>
            <a:endParaRPr lang="en-US" altLang="cs-CZ"/>
          </a:p>
        </p:txBody>
      </p:sp>
      <p:sp>
        <p:nvSpPr>
          <p:cNvPr id="28675" name="Rectangle 2">
            <a:extLst>
              <a:ext uri="{FF2B5EF4-FFF2-40B4-BE49-F238E27FC236}">
                <a16:creationId xmlns:a16="http://schemas.microsoft.com/office/drawing/2014/main" id="{F329D1EA-3389-4F2F-BC75-8D4781C515C0}"/>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D0EE2C5A-12FF-482F-BDDD-33616BA499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rPr>
              <a:t>Efficiency losses (or deadweight losses) are reductions of combined consumer surplus and producer surplus. Quantity levels that are either less than or greater than the efficient quantity, Q1, create efficiency losses. Triangle dbe shows the efficiency loss associated with underproduction at output Q2.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CC687419-B6E8-4D8A-B1E5-DA3DD94743B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4AA17F-366F-4DC3-80B0-A74B1FEE4FF9}" type="slidenum">
              <a:rPr lang="en-US" altLang="cs-CZ"/>
              <a:pPr>
                <a:spcBef>
                  <a:spcPct val="0"/>
                </a:spcBef>
              </a:pPr>
              <a:t>14</a:t>
            </a:fld>
            <a:endParaRPr lang="en-US" altLang="cs-CZ"/>
          </a:p>
        </p:txBody>
      </p:sp>
      <p:sp>
        <p:nvSpPr>
          <p:cNvPr id="30723" name="Rectangle 2">
            <a:extLst>
              <a:ext uri="{FF2B5EF4-FFF2-40B4-BE49-F238E27FC236}">
                <a16:creationId xmlns:a16="http://schemas.microsoft.com/office/drawing/2014/main" id="{62E85502-F168-4BE1-9790-395C66301C83}"/>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6C91383A-A15C-4ECD-B117-00DF884D3F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rPr>
              <a:t>Efficiency losses (or deadweight losses) are reductions of combined consumer surplus and producer surplus. Quantity levels that are either less than or greater than the efficient quantity, Q1, create efficiency losses. Triangle bfg illustrates the efficiency loss associated with overproduction at output level Q3.</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EE7FB18E-0D14-45F8-9B5A-962BEFA180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A8DE3C-422C-420D-B813-1FAF0CDFF9AD}" type="slidenum">
              <a:rPr lang="en-US" altLang="cs-CZ"/>
              <a:pPr>
                <a:spcBef>
                  <a:spcPct val="0"/>
                </a:spcBef>
              </a:pPr>
              <a:t>15</a:t>
            </a:fld>
            <a:endParaRPr lang="en-US" altLang="cs-CZ"/>
          </a:p>
        </p:txBody>
      </p:sp>
      <p:sp>
        <p:nvSpPr>
          <p:cNvPr id="32771" name="Rectangle 2">
            <a:extLst>
              <a:ext uri="{FF2B5EF4-FFF2-40B4-BE49-F238E27FC236}">
                <a16:creationId xmlns:a16="http://schemas.microsoft.com/office/drawing/2014/main" id="{096C3783-7B4E-48C6-A013-68BBE663E155}"/>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021A1225-65D2-4670-8094-7D4FD829ED5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Private goods are produced through the market because they have </a:t>
            </a:r>
            <a:r>
              <a:rPr lang="en-US" altLang="cs-CZ" i="1">
                <a:latin typeface="Calibri" panose="020F0502020204030204" pitchFamily="34" charset="0"/>
              </a:rPr>
              <a:t>rivalry</a:t>
            </a:r>
            <a:r>
              <a:rPr lang="en-US" altLang="cs-CZ">
                <a:latin typeface="Calibri" panose="020F0502020204030204" pitchFamily="34" charset="0"/>
              </a:rPr>
              <a:t> (one’s use of a good makes it unavailable for others) and come in units small enough to be afforded by individual buyers.  Private goods are subject to </a:t>
            </a:r>
            <a:r>
              <a:rPr lang="en-US" altLang="cs-CZ" i="1">
                <a:latin typeface="Calibri" panose="020F0502020204030204" pitchFamily="34" charset="0"/>
              </a:rPr>
              <a:t>excludability</a:t>
            </a:r>
            <a:r>
              <a:rPr lang="en-US" altLang="cs-CZ">
                <a:latin typeface="Calibri" panose="020F0502020204030204" pitchFamily="34" charset="0"/>
              </a:rPr>
              <a:t>, the idea that those unable and unwilling to pay do not have access to the benefits of the product.</a:t>
            </a:r>
          </a:p>
          <a:p>
            <a:pPr marL="0" lvl="1" eaLnBrk="1" hangingPunct="1">
              <a:spcBef>
                <a:spcPct val="0"/>
              </a:spcBef>
              <a:buClr>
                <a:srgbClr val="3399FF"/>
              </a:buClr>
              <a:buSzPct val="125000"/>
            </a:pPr>
            <a:r>
              <a:rPr lang="en-US" altLang="cs-CZ">
                <a:latin typeface="Calibri" panose="020F0502020204030204" pitchFamily="34" charset="0"/>
              </a:rPr>
              <a:t>Since the goods have rivalry and excludability, private firms can produce and sell the goods for a profit.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39890944-33D1-41EE-9F10-F913E1777C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AC1D507-19AE-407E-BB4C-E83A9BB35EED}" type="slidenum">
              <a:rPr lang="en-US" altLang="cs-CZ"/>
              <a:pPr>
                <a:spcBef>
                  <a:spcPct val="0"/>
                </a:spcBef>
              </a:pPr>
              <a:t>16</a:t>
            </a:fld>
            <a:endParaRPr lang="en-US" altLang="cs-CZ"/>
          </a:p>
        </p:txBody>
      </p:sp>
      <p:sp>
        <p:nvSpPr>
          <p:cNvPr id="34819" name="Rectangle 2">
            <a:extLst>
              <a:ext uri="{FF2B5EF4-FFF2-40B4-BE49-F238E27FC236}">
                <a16:creationId xmlns:a16="http://schemas.microsoft.com/office/drawing/2014/main" id="{FF099EE9-A17C-4EB8-815C-FA06CA21803A}"/>
              </a:ext>
            </a:extLst>
          </p:cNvPr>
          <p:cNvSpPr>
            <a:spLocks noRot="1" noChangeArrowheads="1" noTextEdit="1"/>
          </p:cNvSpPr>
          <p:nvPr>
            <p:ph type="sldImg"/>
          </p:nvPr>
        </p:nvSpPr>
        <p:spPr>
          <a:ln/>
        </p:spPr>
      </p:sp>
      <p:sp>
        <p:nvSpPr>
          <p:cNvPr id="58372" name="Rectangle 3">
            <a:extLst>
              <a:ext uri="{FF2B5EF4-FFF2-40B4-BE49-F238E27FC236}">
                <a16:creationId xmlns:a16="http://schemas.microsoft.com/office/drawing/2014/main" id="{8196DF82-A63E-408D-8574-599813108049}"/>
              </a:ext>
            </a:extLst>
          </p:cNvPr>
          <p:cNvSpPr>
            <a:spLocks noGrp="1" noChangeArrowheads="1"/>
          </p:cNvSpPr>
          <p:nvPr>
            <p:ph type="body" idx="1"/>
          </p:nvPr>
        </p:nvSpPr>
        <p:spPr>
          <a:ln/>
        </p:spPr>
        <p:txBody>
          <a:bodyPr/>
          <a:lstStyle/>
          <a:p>
            <a:pPr eaLnBrk="1" hangingPunct="1">
              <a:defRPr/>
            </a:pPr>
            <a:r>
              <a:rPr lang="en-US" dirty="0">
                <a:latin typeface="+mn-lt"/>
              </a:rPr>
              <a:t>The demand curve of public goods may underreport how much consumers are willing and able to pay. Public or social goods would not be produced through the market because they possess the characteristics of </a:t>
            </a:r>
            <a:r>
              <a:rPr lang="en-US" dirty="0" err="1">
                <a:latin typeface="+mn-lt"/>
              </a:rPr>
              <a:t>nonrivalry</a:t>
            </a:r>
            <a:r>
              <a:rPr lang="en-US" dirty="0">
                <a:latin typeface="+mn-lt"/>
              </a:rPr>
              <a:t> and </a:t>
            </a:r>
            <a:r>
              <a:rPr lang="en-US" dirty="0" err="1">
                <a:latin typeface="+mn-lt"/>
              </a:rPr>
              <a:t>nonexcludability</a:t>
            </a:r>
            <a:r>
              <a:rPr lang="en-US" dirty="0">
                <a:latin typeface="+mn-lt"/>
              </a:rPr>
              <a:t>. </a:t>
            </a:r>
          </a:p>
          <a:p>
            <a:pPr marL="0" lvl="1" eaLnBrk="1" hangingPunct="1">
              <a:spcBef>
                <a:spcPct val="0"/>
              </a:spcBef>
              <a:buClr>
                <a:srgbClr val="3399FF"/>
              </a:buClr>
              <a:buSzPct val="125000"/>
              <a:defRPr/>
            </a:pPr>
            <a:r>
              <a:rPr lang="en-US" dirty="0" err="1">
                <a:latin typeface="+mn-lt"/>
              </a:rPr>
              <a:t>Nonrivalry</a:t>
            </a:r>
            <a:r>
              <a:rPr lang="en-US" dirty="0">
                <a:latin typeface="+mn-lt"/>
              </a:rPr>
              <a:t> means that when one consumes the good this does not preclude another from consuming the good.  </a:t>
            </a:r>
            <a:r>
              <a:rPr lang="en-US" dirty="0" err="1">
                <a:latin typeface="+mn-lt"/>
              </a:rPr>
              <a:t>Nonexcludability</a:t>
            </a:r>
            <a:r>
              <a:rPr lang="en-US" dirty="0">
                <a:latin typeface="+mn-lt"/>
              </a:rPr>
              <a:t> means that no one can be prevented from enjoying the benefits of a public good.  With </a:t>
            </a:r>
            <a:r>
              <a:rPr lang="en-US" dirty="0" err="1">
                <a:latin typeface="+mn-lt"/>
              </a:rPr>
              <a:t>nonrivalry</a:t>
            </a:r>
            <a:r>
              <a:rPr lang="en-US" dirty="0">
                <a:latin typeface="+mn-lt"/>
              </a:rPr>
              <a:t> and </a:t>
            </a:r>
            <a:r>
              <a:rPr lang="en-US" dirty="0" err="1">
                <a:latin typeface="+mn-lt"/>
              </a:rPr>
              <a:t>nonexcludability</a:t>
            </a:r>
            <a:r>
              <a:rPr lang="en-US" dirty="0">
                <a:latin typeface="+mn-lt"/>
              </a:rPr>
              <a:t>, public goods suffer from the free-rider problem.  The free-rider problem means that many people can benefit from the goods without paying, making it unprofitable for firms to produce these goods since they have no way to ensure that only paying consumers will enjoy the good.  As a result, government often provides these goods.  Examples of public goods include city fireworks shows.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79076F1B-AA91-43FA-BF1F-631362C3C6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E32EA66-4D34-47F3-8505-8DDB2A50C21E}" type="slidenum">
              <a:rPr lang="en-US" altLang="cs-CZ"/>
              <a:pPr>
                <a:spcBef>
                  <a:spcPct val="0"/>
                </a:spcBef>
              </a:pPr>
              <a:t>17</a:t>
            </a:fld>
            <a:endParaRPr lang="en-US" altLang="cs-CZ"/>
          </a:p>
        </p:txBody>
      </p:sp>
      <p:sp>
        <p:nvSpPr>
          <p:cNvPr id="36867" name="Rectangle 2">
            <a:extLst>
              <a:ext uri="{FF2B5EF4-FFF2-40B4-BE49-F238E27FC236}">
                <a16:creationId xmlns:a16="http://schemas.microsoft.com/office/drawing/2014/main" id="{48A23720-6475-4A10-8B07-DAE135F6DC3E}"/>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CA466629-8509-4FA5-9A16-982D512B3D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rPr>
              <a:t>The demand for a public good is somewhat unusual. Suppose Adams and Benson are the only two people in society and their marginal willingness to pay for  a public good, national defense, is as shown in the columns of the table.  Notice that the schedules in Table 5.3 are price quantity schedules reflecting demand.  To find the demand for a public good we add the total price each individual is willing to pay for the unit rather than summing the quantities at each price.</a:t>
            </a:r>
          </a:p>
          <a:p>
            <a:endParaRPr lang="en-US" altLang="cs-CZ">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F52DA91E-94D1-461B-B65C-983777D131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F6AE3A2-CD66-4BB8-BFE2-E1F573E86186}" type="slidenum">
              <a:rPr lang="en-US" altLang="cs-CZ"/>
              <a:pPr>
                <a:spcBef>
                  <a:spcPct val="0"/>
                </a:spcBef>
              </a:pPr>
              <a:t>18</a:t>
            </a:fld>
            <a:endParaRPr lang="en-US" altLang="cs-CZ"/>
          </a:p>
        </p:txBody>
      </p:sp>
      <p:sp>
        <p:nvSpPr>
          <p:cNvPr id="38915" name="Rectangle 2">
            <a:extLst>
              <a:ext uri="{FF2B5EF4-FFF2-40B4-BE49-F238E27FC236}">
                <a16:creationId xmlns:a16="http://schemas.microsoft.com/office/drawing/2014/main" id="{F2488061-E5D6-443B-A05E-30B23ED0EAD4}"/>
              </a:ext>
            </a:extLst>
          </p:cNvPr>
          <p:cNvSpPr>
            <a:spLocks noRot="1" noChangeArrowheads="1" noTextEdit="1"/>
          </p:cNvSpPr>
          <p:nvPr>
            <p:ph type="sldImg"/>
          </p:nvPr>
        </p:nvSpPr>
        <p:spPr>
          <a:ln/>
        </p:spPr>
      </p:sp>
      <p:sp>
        <p:nvSpPr>
          <p:cNvPr id="65540" name="Rectangle 3">
            <a:extLst>
              <a:ext uri="{FF2B5EF4-FFF2-40B4-BE49-F238E27FC236}">
                <a16:creationId xmlns:a16="http://schemas.microsoft.com/office/drawing/2014/main" id="{A760BBC7-F6CC-42BE-9F7B-A9D897D4D6E0}"/>
              </a:ext>
            </a:extLst>
          </p:cNvPr>
          <p:cNvSpPr>
            <a:spLocks noGrp="1" noChangeArrowheads="1"/>
          </p:cNvSpPr>
          <p:nvPr>
            <p:ph type="body" idx="1"/>
          </p:nvPr>
        </p:nvSpPr>
        <p:spPr>
          <a:ln/>
        </p:spPr>
        <p:txBody>
          <a:bodyPr/>
          <a:lstStyle/>
          <a:p>
            <a:pPr>
              <a:defRPr/>
            </a:pPr>
            <a:r>
              <a:rPr lang="en-US" dirty="0">
                <a:latin typeface="+mn-lt"/>
              </a:rPr>
              <a:t>Shown here is the individual’s willingness-to-pay curves D1 and D2 for Adams and Benson, the only two people in the economy. The collective demand curve for a public good is found by summing vertically the individual willingness-to-pay curves, D1 and D2, for Adams and Benson. The supply curve of the public good is upward sloping, reflecting rising marginal costs. The optimal amount of the public good is 3 units, determined by the intersection of D</a:t>
            </a:r>
            <a:r>
              <a:rPr lang="en-US" baseline="-25000" dirty="0">
                <a:latin typeface="+mn-lt"/>
              </a:rPr>
              <a:t>c </a:t>
            </a:r>
            <a:r>
              <a:rPr lang="en-US" dirty="0">
                <a:latin typeface="+mn-lt"/>
              </a:rPr>
              <a:t>and S. At that output, the marginal benefit (reflected in the collective demand curve D</a:t>
            </a:r>
            <a:r>
              <a:rPr lang="en-US" baseline="-25000" dirty="0">
                <a:latin typeface="+mn-lt"/>
              </a:rPr>
              <a:t>c</a:t>
            </a:r>
            <a:r>
              <a:rPr lang="en-US" dirty="0">
                <a:latin typeface="+mn-lt"/>
              </a:rPr>
              <a:t>) equals marginal cost (reflected in the supply curve 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C5AFDA8C-024F-42CA-9912-3CEBF3816C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878A09-E117-4271-8D4E-D5C15C1DBF94}" type="slidenum">
              <a:rPr lang="en-US" altLang="cs-CZ"/>
              <a:pPr>
                <a:spcBef>
                  <a:spcPct val="0"/>
                </a:spcBef>
              </a:pPr>
              <a:t>19</a:t>
            </a:fld>
            <a:endParaRPr lang="en-US" altLang="cs-CZ"/>
          </a:p>
        </p:txBody>
      </p:sp>
      <p:sp>
        <p:nvSpPr>
          <p:cNvPr id="40963" name="Rectangle 2">
            <a:extLst>
              <a:ext uri="{FF2B5EF4-FFF2-40B4-BE49-F238E27FC236}">
                <a16:creationId xmlns:a16="http://schemas.microsoft.com/office/drawing/2014/main" id="{CFBA5FCB-D485-4440-BF41-AED59CCC8768}"/>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CB315444-053D-4602-B4D7-2C78C84466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Government can use a cost-benefit analysis which is a practical way to decide whether to produce a good and how much to produce.  Government might use this method in determining whether or not to build a new highway.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C023CBB-AF74-45CC-8985-8F3450CA84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AF3D5D8-8DC7-49E2-A7CC-6F9CB37F040D}" type="slidenum">
              <a:rPr lang="en-US" altLang="cs-CZ"/>
              <a:pPr>
                <a:spcBef>
                  <a:spcPct val="0"/>
                </a:spcBef>
              </a:pPr>
              <a:t>2</a:t>
            </a:fld>
            <a:endParaRPr lang="en-US" altLang="cs-CZ"/>
          </a:p>
        </p:txBody>
      </p:sp>
      <p:sp>
        <p:nvSpPr>
          <p:cNvPr id="6147" name="Rectangle 2">
            <a:extLst>
              <a:ext uri="{FF2B5EF4-FFF2-40B4-BE49-F238E27FC236}">
                <a16:creationId xmlns:a16="http://schemas.microsoft.com/office/drawing/2014/main" id="{1AF35835-1004-4837-82E1-9B8076FF2A17}"/>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95772505-C4A7-41A2-8DC9-CA72C1517325}"/>
              </a:ext>
            </a:extLst>
          </p:cNvPr>
          <p:cNvSpPr>
            <a:spLocks noGrp="1" noChangeArrowheads="1"/>
          </p:cNvSpPr>
          <p:nvPr>
            <p:ph type="body" idx="1"/>
          </p:nvPr>
        </p:nvSpPr>
        <p:spPr>
          <a:ln/>
        </p:spPr>
        <p:txBody>
          <a:bodyPr/>
          <a:lstStyle/>
          <a:p>
            <a:pPr eaLnBrk="1" hangingPunct="1">
              <a:defRPr/>
            </a:pPr>
            <a:r>
              <a:rPr lang="en-US" dirty="0">
                <a:latin typeface="+mn-lt"/>
              </a:rPr>
              <a:t>Market failure occurs when the competitive market system produces the “wrong” amounts of certain goods or services, or fails to provide any at all.</a:t>
            </a:r>
          </a:p>
          <a:p>
            <a:pPr eaLnBrk="1" hangingPunct="1">
              <a:defRPr/>
            </a:pPr>
            <a:r>
              <a:rPr lang="en-US" dirty="0">
                <a:latin typeface="+mn-lt"/>
              </a:rPr>
              <a:t>Resources are either over-allocated to the production of the good or under-allocated to the production of the good.</a:t>
            </a:r>
          </a:p>
          <a:p>
            <a:pPr eaLnBrk="1" hangingPunct="1">
              <a:defRPr/>
            </a:pPr>
            <a:endParaRPr lang="en-US" dirty="0"/>
          </a:p>
          <a:p>
            <a:pPr eaLnBrk="1" hangingPunct="1">
              <a:defRPr/>
            </a:pP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2515565B-7CEE-4454-915B-7CE70138AA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C19910B-7168-4E17-8CAF-F8ABF58FBCE3}" type="slidenum">
              <a:rPr lang="en-US" altLang="cs-CZ"/>
              <a:pPr>
                <a:spcBef>
                  <a:spcPct val="0"/>
                </a:spcBef>
              </a:pPr>
              <a:t>20</a:t>
            </a:fld>
            <a:endParaRPr lang="en-US" altLang="cs-CZ"/>
          </a:p>
        </p:txBody>
      </p:sp>
      <p:sp>
        <p:nvSpPr>
          <p:cNvPr id="43011" name="Rectangle 2">
            <a:extLst>
              <a:ext uri="{FF2B5EF4-FFF2-40B4-BE49-F238E27FC236}">
                <a16:creationId xmlns:a16="http://schemas.microsoft.com/office/drawing/2014/main" id="{04476CF1-4347-42A9-96D7-A3D2479D2D68}"/>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15F8FA77-8082-47BD-9970-04B6B0EB34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rPr>
              <a:t>The table shows that the total annual benefit (column 4) exceeds the total annual cost (column 2) for plans A, B, and C, indicating that some highway construction is economically justifiable. We see this directly in column 6, where total costs (column 2) are subtracted from total annual benefits (column 4). Net benefits are positive for plans A, B, and C. Plan D is not economically justifiable because net benefits are negative, but the question of optimal size or scope for this project remains. By comparing the marginal cost (the change in total cost) and the marginal benefit (the change in total benefit) we can determine the answer. The guideline is well known to you from previous discussions: Increase an activity, project, or output as long as the marginal benefit (column 5) exceeds the marginal cost (column 3). Stop the activity at, or as close as possible to, the point at which the marginal benefit equals the marginal cost. Do not undertake a project for which marginal cost exceeds marginal benefit.  In this case, plan C (building new four-lane highways) is the best plan. Plans A and B are too modest; the marginal benefits exceed the marginal costs, and there is a better option. Plan D’s marginal cost ($10 billion) exceeds the marginal benefit ($3 billion) and therefore cannot be justified; it overallocates resources to the project.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B4A81B2B-3D87-4F3D-9991-AADC1835B85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CFD9C7B-C712-47B4-B5D1-6391D8FAA5D0}" type="slidenum">
              <a:rPr lang="en-US" altLang="cs-CZ"/>
              <a:pPr>
                <a:spcBef>
                  <a:spcPct val="0"/>
                </a:spcBef>
              </a:pPr>
              <a:t>21</a:t>
            </a:fld>
            <a:endParaRPr lang="en-US" altLang="cs-CZ"/>
          </a:p>
        </p:txBody>
      </p:sp>
      <p:sp>
        <p:nvSpPr>
          <p:cNvPr id="45059" name="Rectangle 2">
            <a:extLst>
              <a:ext uri="{FF2B5EF4-FFF2-40B4-BE49-F238E27FC236}">
                <a16:creationId xmlns:a16="http://schemas.microsoft.com/office/drawing/2014/main" id="{4BA0A3FE-A24B-40EB-86C0-9694F7C08C71}"/>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BE8514B9-7349-4534-ABE0-D73AA27A97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Quasi‑public goods are those that have large positive externalities, so government will sponsor their provision.  Otherwise, if they were produced in the private market they would be underproduced.</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7AC47B2D-EB63-4FE3-AC0C-82F307BFBF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A6E8D96-6554-409E-8791-75A6F941D4B5}" type="slidenum">
              <a:rPr lang="en-US" altLang="cs-CZ"/>
              <a:pPr>
                <a:spcBef>
                  <a:spcPct val="0"/>
                </a:spcBef>
              </a:pPr>
              <a:t>22</a:t>
            </a:fld>
            <a:endParaRPr lang="en-US" altLang="cs-CZ"/>
          </a:p>
        </p:txBody>
      </p:sp>
      <p:sp>
        <p:nvSpPr>
          <p:cNvPr id="47107" name="Rectangle 2">
            <a:extLst>
              <a:ext uri="{FF2B5EF4-FFF2-40B4-BE49-F238E27FC236}">
                <a16:creationId xmlns:a16="http://schemas.microsoft.com/office/drawing/2014/main" id="{241F243E-7D38-4EFF-A7A8-7FDB359DDD26}"/>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4527A8EB-5AEC-4921-B993-442BAB2CE4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The government taxes individuals and businesses which reduces their incomes and reduces demand for private goods, but increases the production of public goods when government spends that tax revenue.</a:t>
            </a:r>
          </a:p>
          <a:p>
            <a:pPr eaLnBrk="1" hangingPunct="1"/>
            <a:endParaRPr lang="en-US"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C26999D1-F710-4D81-B644-0BA207F57B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4ADB96-0DBF-4C07-BC17-F02C5E9DE283}" type="slidenum">
              <a:rPr lang="en-US" altLang="cs-CZ"/>
              <a:pPr>
                <a:spcBef>
                  <a:spcPct val="0"/>
                </a:spcBef>
              </a:pPr>
              <a:t>23</a:t>
            </a:fld>
            <a:endParaRPr lang="en-US" altLang="cs-CZ"/>
          </a:p>
        </p:txBody>
      </p:sp>
      <p:sp>
        <p:nvSpPr>
          <p:cNvPr id="49155" name="Rectangle 2">
            <a:extLst>
              <a:ext uri="{FF2B5EF4-FFF2-40B4-BE49-F238E27FC236}">
                <a16:creationId xmlns:a16="http://schemas.microsoft.com/office/drawing/2014/main" id="{5831E9B8-8485-4451-9826-EDB0AF0757F8}"/>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57E0FAF9-E545-44F4-8CED-FE81F961EC3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Positive externalities occur when a third person, or persons, is affected by the transaction in a positive way.  The good is underproduced when positive externalities are present.  The equilibrium output will be smaller than the efficient output because the consumer is willing to pay a price equal to the consumer’s individual marginal benefit, but no more.  Since social benefits exist in addition to the private benefit, the government must either aid the producer to encourage more output, or engage in its own production of the item with the external benefits.</a:t>
            </a:r>
          </a:p>
          <a:p>
            <a:pPr eaLnBrk="1" hangingPunct="1"/>
            <a:r>
              <a:rPr lang="en-US" altLang="cs-CZ">
                <a:latin typeface="Calibri" panose="020F0502020204030204" pitchFamily="34" charset="0"/>
              </a:rPr>
              <a:t>Negative externalities occur when a third person, or persons, external to the transaction is affected from the transaction in a negative way.  The good is overproduced and the equilibrium output will be greater than the efficient output.  This is because the producer, who is not bearing the full cost of production, will be able to produce more at a lower price than the efficient level, which would exist if true costs were reflected in the production decision.</a:t>
            </a:r>
          </a:p>
          <a:p>
            <a:pPr eaLnBrk="1" hangingPunct="1"/>
            <a:endParaRPr lang="en-US"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678FDF9B-9995-47F0-A499-F8AB24B14DE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B02872C-EBE3-4DAC-B396-7CAFF7221E85}" type="slidenum">
              <a:rPr lang="en-US" altLang="cs-CZ"/>
              <a:pPr>
                <a:spcBef>
                  <a:spcPct val="0"/>
                </a:spcBef>
              </a:pPr>
              <a:t>24</a:t>
            </a:fld>
            <a:endParaRPr lang="en-US" altLang="cs-CZ"/>
          </a:p>
        </p:txBody>
      </p:sp>
      <p:sp>
        <p:nvSpPr>
          <p:cNvPr id="51203" name="Rectangle 2">
            <a:extLst>
              <a:ext uri="{FF2B5EF4-FFF2-40B4-BE49-F238E27FC236}">
                <a16:creationId xmlns:a16="http://schemas.microsoft.com/office/drawing/2014/main" id="{6F7AE608-627C-4E03-AFBA-6A90A6CA8212}"/>
              </a:ext>
            </a:extLst>
          </p:cNvPr>
          <p:cNvSpPr>
            <a:spLocks noRot="1" noChangeArrowheads="1" noTextEdit="1"/>
          </p:cNvSpPr>
          <p:nvPr>
            <p:ph type="sldImg"/>
          </p:nvPr>
        </p:nvSpPr>
        <p:spPr>
          <a:ln/>
        </p:spPr>
      </p:sp>
      <p:sp>
        <p:nvSpPr>
          <p:cNvPr id="74756" name="Rectangle 3">
            <a:extLst>
              <a:ext uri="{FF2B5EF4-FFF2-40B4-BE49-F238E27FC236}">
                <a16:creationId xmlns:a16="http://schemas.microsoft.com/office/drawing/2014/main" id="{AF5FC403-D5A7-45E9-BCEE-60CBC4A5DD8E}"/>
              </a:ext>
            </a:extLst>
          </p:cNvPr>
          <p:cNvSpPr>
            <a:spLocks noGrp="1" noChangeArrowheads="1"/>
          </p:cNvSpPr>
          <p:nvPr>
            <p:ph type="body" idx="1"/>
          </p:nvPr>
        </p:nvSpPr>
        <p:spPr>
          <a:ln/>
        </p:spPr>
        <p:txBody>
          <a:bodyPr/>
          <a:lstStyle/>
          <a:p>
            <a:pPr>
              <a:defRPr/>
            </a:pPr>
            <a:r>
              <a:rPr lang="en-US" dirty="0">
                <a:latin typeface="+mn-lt"/>
              </a:rPr>
              <a:t>With negative externalities borne by society, the producers’ supply curve S is to the right of (below) the total-cost supply curve S</a:t>
            </a:r>
            <a:r>
              <a:rPr lang="en-US" baseline="-25000" dirty="0">
                <a:latin typeface="+mn-lt"/>
              </a:rPr>
              <a:t>t</a:t>
            </a:r>
            <a:r>
              <a:rPr lang="en-US" dirty="0">
                <a:latin typeface="+mn-lt"/>
              </a:rPr>
              <a:t>. Consequently, the equilibrium output </a:t>
            </a:r>
            <a:r>
              <a:rPr lang="en-US" dirty="0" err="1">
                <a:latin typeface="+mn-lt"/>
              </a:rPr>
              <a:t>Q</a:t>
            </a:r>
            <a:r>
              <a:rPr lang="en-US" baseline="-25000" dirty="0" err="1">
                <a:latin typeface="+mn-lt"/>
              </a:rPr>
              <a:t>e</a:t>
            </a:r>
            <a:r>
              <a:rPr lang="en-US" dirty="0">
                <a:latin typeface="+mn-lt"/>
              </a:rPr>
              <a:t> is greater than the optimal output </a:t>
            </a:r>
            <a:r>
              <a:rPr lang="en-US" dirty="0" err="1">
                <a:latin typeface="+mn-lt"/>
              </a:rPr>
              <a:t>Q</a:t>
            </a:r>
            <a:r>
              <a:rPr lang="en-US" baseline="-25000" dirty="0" err="1">
                <a:latin typeface="+mn-lt"/>
              </a:rPr>
              <a:t>o</a:t>
            </a:r>
            <a:r>
              <a:rPr lang="en-US" dirty="0">
                <a:latin typeface="+mn-lt"/>
              </a:rPr>
              <a:t>, and the efficiency loss is </a:t>
            </a:r>
            <a:r>
              <a:rPr lang="en-US" dirty="0" err="1">
                <a:latin typeface="+mn-lt"/>
              </a:rPr>
              <a:t>abc</a:t>
            </a:r>
            <a:r>
              <a:rPr lang="en-US" dirty="0">
                <a:latin typeface="+mn-lt"/>
              </a:rPr>
              <a:t>.  When positive externalities accrue to society, the market demand curve D is to the left of (below) the total-benefit demand curve D</a:t>
            </a:r>
            <a:r>
              <a:rPr lang="en-US" baseline="-25000" dirty="0">
                <a:latin typeface="+mn-lt"/>
              </a:rPr>
              <a:t>t</a:t>
            </a:r>
            <a:r>
              <a:rPr lang="en-US" dirty="0">
                <a:latin typeface="+mn-lt"/>
              </a:rPr>
              <a:t>. As a result, the equilibrium output, </a:t>
            </a:r>
            <a:r>
              <a:rPr lang="en-US" dirty="0" err="1">
                <a:latin typeface="+mn-lt"/>
              </a:rPr>
              <a:t>Q</a:t>
            </a:r>
            <a:r>
              <a:rPr lang="en-US" baseline="-25000" dirty="0" err="1">
                <a:latin typeface="+mn-lt"/>
              </a:rPr>
              <a:t>e</a:t>
            </a:r>
            <a:r>
              <a:rPr lang="en-US" dirty="0">
                <a:latin typeface="+mn-lt"/>
              </a:rPr>
              <a:t> is less than the optimal output </a:t>
            </a:r>
            <a:r>
              <a:rPr lang="en-US" dirty="0" err="1">
                <a:latin typeface="+mn-lt"/>
              </a:rPr>
              <a:t>Q</a:t>
            </a:r>
            <a:r>
              <a:rPr lang="en-US" baseline="-25000" dirty="0" err="1">
                <a:latin typeface="+mn-lt"/>
              </a:rPr>
              <a:t>o</a:t>
            </a:r>
            <a:r>
              <a:rPr lang="en-US" dirty="0">
                <a:latin typeface="+mn-lt"/>
              </a:rPr>
              <a:t>, and the efficiency loss is xyz.</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8508C099-655B-4668-B0CD-97E19C0CBD7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6AEA710-E369-4FE8-960C-CEB957D1F4D1}" type="slidenum">
              <a:rPr lang="en-US" altLang="cs-CZ"/>
              <a:pPr>
                <a:spcBef>
                  <a:spcPct val="0"/>
                </a:spcBef>
              </a:pPr>
              <a:t>25</a:t>
            </a:fld>
            <a:endParaRPr lang="en-US" altLang="cs-CZ"/>
          </a:p>
        </p:txBody>
      </p:sp>
      <p:sp>
        <p:nvSpPr>
          <p:cNvPr id="53251" name="Rectangle 2">
            <a:extLst>
              <a:ext uri="{FF2B5EF4-FFF2-40B4-BE49-F238E27FC236}">
                <a16:creationId xmlns:a16="http://schemas.microsoft.com/office/drawing/2014/main" id="{F303875A-42B8-4B22-956D-90E602C230A6}"/>
              </a:ext>
            </a:extLst>
          </p:cNvPr>
          <p:cNvSpPr>
            <a:spLocks noRot="1" noChangeArrowheads="1" noTextEdit="1"/>
          </p:cNvSpPr>
          <p:nvPr>
            <p:ph type="sldImg"/>
          </p:nvPr>
        </p:nvSpPr>
        <p:spPr>
          <a:ln/>
        </p:spPr>
      </p:sp>
      <p:sp>
        <p:nvSpPr>
          <p:cNvPr id="75780" name="Rectangle 3">
            <a:extLst>
              <a:ext uri="{FF2B5EF4-FFF2-40B4-BE49-F238E27FC236}">
                <a16:creationId xmlns:a16="http://schemas.microsoft.com/office/drawing/2014/main" id="{85A550BC-0D41-4C3B-9269-E0560D6A5FE3}"/>
              </a:ext>
            </a:extLst>
          </p:cNvPr>
          <p:cNvSpPr>
            <a:spLocks noGrp="1" noChangeArrowheads="1"/>
          </p:cNvSpPr>
          <p:nvPr>
            <p:ph type="body" idx="1"/>
          </p:nvPr>
        </p:nvSpPr>
        <p:spPr>
          <a:ln/>
        </p:spPr>
        <p:txBody>
          <a:bodyPr/>
          <a:lstStyle/>
          <a:p>
            <a:pPr>
              <a:defRPr/>
            </a:pPr>
            <a:r>
              <a:rPr lang="en-US" dirty="0">
                <a:latin typeface="+mn-lt"/>
              </a:rPr>
              <a:t>Negative externalities result in an </a:t>
            </a:r>
            <a:r>
              <a:rPr lang="en-US" dirty="0" err="1">
                <a:latin typeface="+mn-lt"/>
              </a:rPr>
              <a:t>overallocation</a:t>
            </a:r>
            <a:r>
              <a:rPr lang="en-US" dirty="0">
                <a:latin typeface="+mn-lt"/>
              </a:rPr>
              <a:t> of resources.  Government can correct this </a:t>
            </a:r>
            <a:r>
              <a:rPr lang="en-US" dirty="0" err="1">
                <a:latin typeface="+mn-lt"/>
              </a:rPr>
              <a:t>overallocation</a:t>
            </a:r>
            <a:r>
              <a:rPr lang="en-US" dirty="0">
                <a:latin typeface="+mn-lt"/>
              </a:rPr>
              <a:t> in two ways: (1) using direct controls which reduce supply by driving up costs of production and would shift the supply curve and reduce output, or (2) imposing a specific tax, T, to the extent that the cost of producing the goods increases, which would also shift the supply curve to the left, eliminating the </a:t>
            </a:r>
            <a:r>
              <a:rPr lang="en-US" dirty="0" err="1">
                <a:latin typeface="+mn-lt"/>
              </a:rPr>
              <a:t>overallocation</a:t>
            </a:r>
            <a:r>
              <a:rPr lang="en-US" dirty="0">
                <a:latin typeface="+mn-lt"/>
              </a:rPr>
              <a:t> of resources and thus the efficiency loss.</a:t>
            </a:r>
          </a:p>
          <a:p>
            <a:pPr eaLnBrk="1" hangingPunct="1">
              <a:defRPr/>
            </a:pPr>
            <a:r>
              <a:rPr lang="en-US" dirty="0">
                <a:latin typeface="+mn-lt"/>
              </a:rPr>
              <a:t>When positive externalities are present, the equilibrium output will be smaller than the efficient output because the consumer is willing to pay a price equal to the consumer’s individual marginal benefit, but no more.  Since social benefits exist in addition to the private benefit, the government must engage in its own production of the item or aid the producer with subsidies to encourage more production.</a:t>
            </a:r>
          </a:p>
          <a:p>
            <a:pPr eaLnBrk="1" hangingPunct="1">
              <a:defRPr/>
            </a:pPr>
            <a:r>
              <a:rPr lang="en-US" dirty="0">
                <a:latin typeface="+mn-lt"/>
              </a:rPr>
              <a:t>In either case, the supply curve shifts to the right which lowers the equilibrium price and leads to a greater equilibrium output level.</a:t>
            </a:r>
          </a:p>
          <a:p>
            <a:pPr eaLnBrk="1" hangingPunct="1">
              <a:defRPr/>
            </a:pPr>
            <a:endParaRPr lang="en-US" dirty="0"/>
          </a:p>
          <a:p>
            <a:pPr>
              <a:defRPr/>
            </a:pPr>
            <a:endParaRPr lang="en-US" dirty="0">
              <a:latin typeface="+mn-lt"/>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5D82C1A6-A26C-412B-B1AF-C01067623D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137DFBB-59BB-480B-8C7B-B1C24CFDC429}" type="slidenum">
              <a:rPr lang="en-US" altLang="cs-CZ"/>
              <a:pPr>
                <a:spcBef>
                  <a:spcPct val="0"/>
                </a:spcBef>
              </a:pPr>
              <a:t>26</a:t>
            </a:fld>
            <a:endParaRPr lang="en-US" altLang="cs-CZ"/>
          </a:p>
        </p:txBody>
      </p:sp>
      <p:sp>
        <p:nvSpPr>
          <p:cNvPr id="55299" name="Rectangle 2">
            <a:extLst>
              <a:ext uri="{FF2B5EF4-FFF2-40B4-BE49-F238E27FC236}">
                <a16:creationId xmlns:a16="http://schemas.microsoft.com/office/drawing/2014/main" id="{2A3D8B8E-6DD7-456E-840B-C2AB724A0BEF}"/>
              </a:ext>
            </a:extLst>
          </p:cNvPr>
          <p:cNvSpPr>
            <a:spLocks noRot="1" noChangeArrowheads="1" noTextEdit="1"/>
          </p:cNvSpPr>
          <p:nvPr>
            <p:ph type="sldImg"/>
          </p:nvPr>
        </p:nvSpPr>
        <p:spPr>
          <a:ln/>
        </p:spPr>
      </p:sp>
      <p:sp>
        <p:nvSpPr>
          <p:cNvPr id="61444" name="Rectangle 3">
            <a:extLst>
              <a:ext uri="{FF2B5EF4-FFF2-40B4-BE49-F238E27FC236}">
                <a16:creationId xmlns:a16="http://schemas.microsoft.com/office/drawing/2014/main" id="{EEC49A11-4F61-4433-A0C4-F13B3DFDF879}"/>
              </a:ext>
            </a:extLst>
          </p:cNvPr>
          <p:cNvSpPr>
            <a:spLocks noGrp="1" noChangeArrowheads="1"/>
          </p:cNvSpPr>
          <p:nvPr>
            <p:ph type="body" idx="1"/>
          </p:nvPr>
        </p:nvSpPr>
        <p:spPr>
          <a:ln/>
        </p:spPr>
        <p:txBody>
          <a:bodyPr/>
          <a:lstStyle/>
          <a:p>
            <a:pPr>
              <a:defRPr/>
            </a:pPr>
            <a:r>
              <a:rPr lang="en-US" dirty="0">
                <a:latin typeface="+mn-lt"/>
              </a:rPr>
              <a:t>(a) Negative externalities result in an </a:t>
            </a:r>
            <a:r>
              <a:rPr lang="en-US" dirty="0" err="1">
                <a:latin typeface="+mn-lt"/>
              </a:rPr>
              <a:t>overallocation</a:t>
            </a:r>
            <a:r>
              <a:rPr lang="en-US" dirty="0">
                <a:latin typeface="+mn-lt"/>
              </a:rPr>
              <a:t> of resources. (b) Government can correct this </a:t>
            </a:r>
            <a:r>
              <a:rPr lang="en-US" dirty="0" err="1">
                <a:latin typeface="+mn-lt"/>
              </a:rPr>
              <a:t>overallocation</a:t>
            </a:r>
            <a:r>
              <a:rPr lang="en-US" dirty="0">
                <a:latin typeface="+mn-lt"/>
              </a:rPr>
              <a:t> in two ways: (1) using direct controls, which would shift the supply curve from S to S</a:t>
            </a:r>
            <a:r>
              <a:rPr lang="en-US" baseline="-25000" dirty="0">
                <a:latin typeface="+mn-lt"/>
              </a:rPr>
              <a:t>t</a:t>
            </a:r>
            <a:r>
              <a:rPr lang="en-US" dirty="0">
                <a:latin typeface="+mn-lt"/>
              </a:rPr>
              <a:t> and reduce output from </a:t>
            </a:r>
            <a:r>
              <a:rPr lang="en-US" dirty="0" err="1">
                <a:latin typeface="+mn-lt"/>
              </a:rPr>
              <a:t>Q</a:t>
            </a:r>
            <a:r>
              <a:rPr lang="en-US" baseline="-25000" dirty="0" err="1">
                <a:latin typeface="+mn-lt"/>
              </a:rPr>
              <a:t>e</a:t>
            </a:r>
            <a:r>
              <a:rPr lang="en-US" dirty="0">
                <a:latin typeface="+mn-lt"/>
              </a:rPr>
              <a:t> to </a:t>
            </a:r>
            <a:r>
              <a:rPr lang="en-US" dirty="0" err="1">
                <a:latin typeface="+mn-lt"/>
              </a:rPr>
              <a:t>Q</a:t>
            </a:r>
            <a:r>
              <a:rPr lang="en-US" baseline="-25000" dirty="0" err="1">
                <a:latin typeface="+mn-lt"/>
              </a:rPr>
              <a:t>o</a:t>
            </a:r>
            <a:r>
              <a:rPr lang="en-US" dirty="0">
                <a:latin typeface="+mn-lt"/>
              </a:rPr>
              <a:t>, or (2) imposing a specific tax, T, which would also shift the supply curve from S to S</a:t>
            </a:r>
            <a:r>
              <a:rPr lang="en-US" baseline="-25000" dirty="0">
                <a:latin typeface="+mn-lt"/>
              </a:rPr>
              <a:t>t</a:t>
            </a:r>
            <a:r>
              <a:rPr lang="en-US" dirty="0">
                <a:latin typeface="+mn-lt"/>
              </a:rPr>
              <a:t>, eliminating the </a:t>
            </a:r>
            <a:r>
              <a:rPr lang="en-US" dirty="0" err="1">
                <a:latin typeface="+mn-lt"/>
              </a:rPr>
              <a:t>overallocation</a:t>
            </a:r>
            <a:r>
              <a:rPr lang="en-US" dirty="0">
                <a:latin typeface="+mn-lt"/>
              </a:rPr>
              <a:t> of resources and thus the efficiency loss.</a:t>
            </a:r>
          </a:p>
          <a:p>
            <a:pPr>
              <a:defRPr/>
            </a:pPr>
            <a:endParaRPr lang="en-US" dirty="0">
              <a:latin typeface="+mn-lt"/>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73486250-226D-4EF7-AF59-79F628FDA6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F2DF77F-A8FB-455B-8DDA-C2CE103DC8E7}" type="slidenum">
              <a:rPr lang="en-US" altLang="cs-CZ"/>
              <a:pPr>
                <a:spcBef>
                  <a:spcPct val="0"/>
                </a:spcBef>
              </a:pPr>
              <a:t>27</a:t>
            </a:fld>
            <a:endParaRPr lang="en-US" altLang="cs-CZ"/>
          </a:p>
        </p:txBody>
      </p:sp>
      <p:sp>
        <p:nvSpPr>
          <p:cNvPr id="57347" name="Rectangle 2">
            <a:extLst>
              <a:ext uri="{FF2B5EF4-FFF2-40B4-BE49-F238E27FC236}">
                <a16:creationId xmlns:a16="http://schemas.microsoft.com/office/drawing/2014/main" id="{95634465-0D38-4131-96F3-86873DB13F77}"/>
              </a:ext>
            </a:extLst>
          </p:cNvPr>
          <p:cNvSpPr>
            <a:spLocks noRot="1" noChangeArrowheads="1" noTextEdit="1"/>
          </p:cNvSpPr>
          <p:nvPr>
            <p:ph type="sldImg"/>
          </p:nvPr>
        </p:nvSpPr>
        <p:spPr>
          <a:ln/>
        </p:spPr>
      </p:sp>
      <p:sp>
        <p:nvSpPr>
          <p:cNvPr id="57348" name="Rectangle 3">
            <a:extLst>
              <a:ext uri="{FF2B5EF4-FFF2-40B4-BE49-F238E27FC236}">
                <a16:creationId xmlns:a16="http://schemas.microsoft.com/office/drawing/2014/main" id="{9A5231E9-12DC-4C69-A6D5-CF0FDC6DF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rPr>
              <a:t>(a) Positive externalities result in an underallocation of resources. (b) This underallocation can be corrected through a subsidy to consumers, which shifts market demand from D to D</a:t>
            </a:r>
            <a:r>
              <a:rPr lang="en-US" altLang="cs-CZ" baseline="-25000">
                <a:latin typeface="Calibri" panose="020F0502020204030204" pitchFamily="34" charset="0"/>
              </a:rPr>
              <a:t>t</a:t>
            </a:r>
            <a:r>
              <a:rPr lang="en-US" altLang="cs-CZ">
                <a:latin typeface="Calibri" panose="020F0502020204030204" pitchFamily="34" charset="0"/>
              </a:rPr>
              <a:t> and increases output from Q</a:t>
            </a:r>
            <a:r>
              <a:rPr lang="en-US" altLang="cs-CZ" baseline="-25000">
                <a:latin typeface="Calibri" panose="020F0502020204030204" pitchFamily="34" charset="0"/>
              </a:rPr>
              <a:t>e</a:t>
            </a:r>
            <a:r>
              <a:rPr lang="en-US" altLang="cs-CZ">
                <a:latin typeface="Calibri" panose="020F0502020204030204" pitchFamily="34" charset="0"/>
              </a:rPr>
              <a:t> to Q</a:t>
            </a:r>
            <a:r>
              <a:rPr lang="en-US" altLang="cs-CZ" baseline="-25000">
                <a:latin typeface="Calibri" panose="020F0502020204030204" pitchFamily="34" charset="0"/>
              </a:rPr>
              <a:t>0</a:t>
            </a:r>
            <a:r>
              <a:rPr lang="en-US" altLang="cs-CZ">
                <a:latin typeface="Calibri" panose="020F0502020204030204" pitchFamily="34" charset="0"/>
              </a:rPr>
              <a:t>. (c) Alternatively, the underallocation can be eliminated by providing producers with a subsidy of U, which shifts their supply curve from S</a:t>
            </a:r>
            <a:r>
              <a:rPr lang="en-US" altLang="cs-CZ" baseline="-25000">
                <a:latin typeface="Calibri" panose="020F0502020204030204" pitchFamily="34" charset="0"/>
              </a:rPr>
              <a:t>t </a:t>
            </a:r>
            <a:r>
              <a:rPr lang="en-US" altLang="cs-CZ">
                <a:latin typeface="Calibri" panose="020F0502020204030204" pitchFamily="34" charset="0"/>
              </a:rPr>
              <a:t>to S’</a:t>
            </a:r>
            <a:r>
              <a:rPr lang="en-US" altLang="cs-CZ" baseline="-25000">
                <a:latin typeface="Calibri" panose="020F0502020204030204" pitchFamily="34" charset="0"/>
              </a:rPr>
              <a:t>t</a:t>
            </a:r>
            <a:r>
              <a:rPr lang="en-US" altLang="cs-CZ" baseline="30000">
                <a:latin typeface="Calibri" panose="020F0502020204030204" pitchFamily="34" charset="0"/>
              </a:rPr>
              <a:t>   </a:t>
            </a:r>
            <a:r>
              <a:rPr lang="en-US" altLang="cs-CZ">
                <a:latin typeface="Calibri" panose="020F0502020204030204" pitchFamily="34" charset="0"/>
              </a:rPr>
              <a:t>and increases output from Q</a:t>
            </a:r>
            <a:r>
              <a:rPr lang="en-US" altLang="cs-CZ" baseline="-25000">
                <a:latin typeface="Calibri" panose="020F0502020204030204" pitchFamily="34" charset="0"/>
              </a:rPr>
              <a:t>e</a:t>
            </a:r>
            <a:r>
              <a:rPr lang="en-US" altLang="cs-CZ">
                <a:latin typeface="Calibri" panose="020F0502020204030204" pitchFamily="34" charset="0"/>
              </a:rPr>
              <a:t> to Q</a:t>
            </a:r>
            <a:r>
              <a:rPr lang="en-US" altLang="cs-CZ" baseline="-25000">
                <a:latin typeface="Calibri" panose="020F0502020204030204" pitchFamily="34" charset="0"/>
              </a:rPr>
              <a:t>0</a:t>
            </a:r>
            <a:r>
              <a:rPr lang="en-US" altLang="cs-CZ">
                <a:latin typeface="Calibri" panose="020F0502020204030204" pitchFamily="34" charset="0"/>
              </a:rPr>
              <a:t>.  This eliminates the underallocation of output, and thus the efficiency loss, shown in graph (a).</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771E6508-7DA9-414B-8F6D-1C67BFE9017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8D9F75-5DF6-42BA-B480-B9DDC90432DB}" type="slidenum">
              <a:rPr lang="en-US" altLang="cs-CZ"/>
              <a:pPr>
                <a:spcBef>
                  <a:spcPct val="0"/>
                </a:spcBef>
              </a:pPr>
              <a:t>28</a:t>
            </a:fld>
            <a:endParaRPr lang="en-US" altLang="cs-CZ"/>
          </a:p>
        </p:txBody>
      </p:sp>
      <p:sp>
        <p:nvSpPr>
          <p:cNvPr id="59395" name="Rectangle 2">
            <a:extLst>
              <a:ext uri="{FF2B5EF4-FFF2-40B4-BE49-F238E27FC236}">
                <a16:creationId xmlns:a16="http://schemas.microsoft.com/office/drawing/2014/main" id="{CAFABDBF-339A-4E24-A83D-A0412E9139A4}"/>
              </a:ext>
            </a:extLst>
          </p:cNvPr>
          <p:cNvSpPr>
            <a:spLocks noRot="1" noChangeArrowheads="1" noTextEdit="1"/>
          </p:cNvSpPr>
          <p:nvPr>
            <p:ph type="sldImg"/>
          </p:nvPr>
        </p:nvSpPr>
        <p:spPr>
          <a:ln/>
        </p:spPr>
      </p:sp>
      <p:sp>
        <p:nvSpPr>
          <p:cNvPr id="63492" name="Rectangle 3">
            <a:extLst>
              <a:ext uri="{FF2B5EF4-FFF2-40B4-BE49-F238E27FC236}">
                <a16:creationId xmlns:a16="http://schemas.microsoft.com/office/drawing/2014/main" id="{ACEA7EC0-0F90-45A2-9A58-D26E61B50D55}"/>
              </a:ext>
            </a:extLst>
          </p:cNvPr>
          <p:cNvSpPr>
            <a:spLocks noGrp="1" noChangeArrowheads="1"/>
          </p:cNvSpPr>
          <p:nvPr>
            <p:ph type="body" idx="1"/>
          </p:nvPr>
        </p:nvSpPr>
        <p:spPr>
          <a:ln/>
        </p:spPr>
        <p:txBody>
          <a:bodyPr/>
          <a:lstStyle/>
          <a:p>
            <a:pPr eaLnBrk="1" hangingPunct="1">
              <a:defRPr/>
            </a:pPr>
            <a:r>
              <a:rPr lang="en-US" dirty="0">
                <a:latin typeface="+mn-lt"/>
              </a:rPr>
              <a:t>This table lists several methods for correcting externalities.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EBDBC2F8-FBA6-45D5-8662-3B8A24046C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FDCB05F-524F-42CA-8490-746F06FA1E72}" type="slidenum">
              <a:rPr lang="en-US" altLang="cs-CZ"/>
              <a:pPr>
                <a:spcBef>
                  <a:spcPct val="0"/>
                </a:spcBef>
              </a:pPr>
              <a:t>29</a:t>
            </a:fld>
            <a:endParaRPr lang="en-US" altLang="cs-CZ"/>
          </a:p>
        </p:txBody>
      </p:sp>
      <p:sp>
        <p:nvSpPr>
          <p:cNvPr id="61443" name="Rectangle 2">
            <a:extLst>
              <a:ext uri="{FF2B5EF4-FFF2-40B4-BE49-F238E27FC236}">
                <a16:creationId xmlns:a16="http://schemas.microsoft.com/office/drawing/2014/main" id="{D47631CF-A7DC-40D9-A9F4-4E59FAC0C418}"/>
              </a:ext>
            </a:extLst>
          </p:cNvPr>
          <p:cNvSpPr>
            <a:spLocks noRot="1" noChangeArrowheads="1" noTextEdit="1"/>
          </p:cNvSpPr>
          <p:nvPr>
            <p:ph type="sldImg"/>
          </p:nvPr>
        </p:nvSpPr>
        <p:spPr>
          <a:ln/>
        </p:spPr>
      </p:sp>
      <p:sp>
        <p:nvSpPr>
          <p:cNvPr id="64516" name="Rectangle 3">
            <a:extLst>
              <a:ext uri="{FF2B5EF4-FFF2-40B4-BE49-F238E27FC236}">
                <a16:creationId xmlns:a16="http://schemas.microsoft.com/office/drawing/2014/main" id="{828DFA54-2830-4BAB-A5D0-B795BB086064}"/>
              </a:ext>
            </a:extLst>
          </p:cNvPr>
          <p:cNvSpPr>
            <a:spLocks noGrp="1" noChangeArrowheads="1"/>
          </p:cNvSpPr>
          <p:nvPr>
            <p:ph type="body" idx="1"/>
          </p:nvPr>
        </p:nvSpPr>
        <p:spPr>
          <a:ln/>
        </p:spPr>
        <p:txBody>
          <a:bodyPr/>
          <a:lstStyle/>
          <a:p>
            <a:pPr>
              <a:defRPr/>
            </a:pPr>
            <a:r>
              <a:rPr lang="en-US" dirty="0">
                <a:latin typeface="+mn-lt"/>
              </a:rPr>
              <a:t>Reducing pollution and negative externalities is not free. Society must decide how much pollution abatement it wants to “buy”. High costs may mean that totally eliminating pollution may not be desirable. The marginal cost rises as pollution is reduced more and more and at some point the marginal cost is higher than the marginal benefit. Additional actions to reduce pollution will therefore lower society’s well-being because total costs will rise more than total benefits.</a:t>
            </a:r>
          </a:p>
          <a:p>
            <a:pPr>
              <a:defRPr/>
            </a:pPr>
            <a:r>
              <a:rPr lang="en-US" dirty="0">
                <a:latin typeface="+mn-lt"/>
              </a:rPr>
              <a:t>The optimal amount of externality reduction—in this case, pollution abatement—occurs at Q</a:t>
            </a:r>
            <a:r>
              <a:rPr lang="en-US" baseline="-25000" dirty="0">
                <a:latin typeface="+mn-lt"/>
              </a:rPr>
              <a:t>1</a:t>
            </a:r>
            <a:r>
              <a:rPr lang="en-US" dirty="0">
                <a:latin typeface="+mn-lt"/>
              </a:rPr>
              <a:t>, where society’s marginal cost, MC, and marginal benefit, MB, of reducing the spillover are equal.</a:t>
            </a:r>
          </a:p>
          <a:p>
            <a:pPr>
              <a:defRPr/>
            </a:pPr>
            <a:endParaRPr lang="en-US" dirty="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CC2ED22C-FD8B-4BDE-8531-21101B0A5A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92E942-0A61-47D6-8852-AE3C1931BEC6}" type="slidenum">
              <a:rPr lang="en-US" altLang="cs-CZ"/>
              <a:pPr>
                <a:spcBef>
                  <a:spcPct val="0"/>
                </a:spcBef>
              </a:pPr>
              <a:t>3</a:t>
            </a:fld>
            <a:endParaRPr lang="en-US" altLang="cs-CZ"/>
          </a:p>
        </p:txBody>
      </p:sp>
      <p:sp>
        <p:nvSpPr>
          <p:cNvPr id="8195" name="Rectangle 2">
            <a:extLst>
              <a:ext uri="{FF2B5EF4-FFF2-40B4-BE49-F238E27FC236}">
                <a16:creationId xmlns:a16="http://schemas.microsoft.com/office/drawing/2014/main" id="{BCF8ACFD-2FC9-4C58-9FC4-B4CB1C886243}"/>
              </a:ext>
            </a:extLst>
          </p:cNvPr>
          <p:cNvSpPr>
            <a:spLocks noRot="1" noChangeArrowheads="1" noTextEdit="1"/>
          </p:cNvSpPr>
          <p:nvPr>
            <p:ph type="sldImg"/>
          </p:nvPr>
        </p:nvSpPr>
        <p:spPr>
          <a:ln/>
        </p:spPr>
      </p:sp>
      <p:sp>
        <p:nvSpPr>
          <p:cNvPr id="46084" name="Rectangle 3">
            <a:extLst>
              <a:ext uri="{FF2B5EF4-FFF2-40B4-BE49-F238E27FC236}">
                <a16:creationId xmlns:a16="http://schemas.microsoft.com/office/drawing/2014/main" id="{07E437F9-8ED3-4A60-A3CA-319A666B4FFA}"/>
              </a:ext>
            </a:extLst>
          </p:cNvPr>
          <p:cNvSpPr>
            <a:spLocks noGrp="1" noChangeArrowheads="1"/>
          </p:cNvSpPr>
          <p:nvPr>
            <p:ph type="body" idx="1"/>
          </p:nvPr>
        </p:nvSpPr>
        <p:spPr>
          <a:ln/>
        </p:spPr>
        <p:txBody>
          <a:bodyPr/>
          <a:lstStyle/>
          <a:p>
            <a:pPr eaLnBrk="1" hangingPunct="1">
              <a:defRPr/>
            </a:pPr>
            <a:r>
              <a:rPr lang="en-US" dirty="0">
                <a:latin typeface="+mn-lt"/>
              </a:rPr>
              <a:t>Demand-side market failures occur because there are situations where it is impossible to charge all consumers, or any consumers, the price that they are willing to pay.  For example: a public fireworks display. People don’t have to pay to enjoy the display.  Private firms would be unwilling to produce outdoor displays as it will be impossible to raise enough revenue to cover production costs.  Firm can’t prevent people from watching the fireworks if they didn’t pay.</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651D25FD-5C6B-49D1-9324-6DF5A849B6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3C08A9-2CBC-4EA9-8CED-56FD9C274F0D}" type="slidenum">
              <a:rPr lang="en-US" altLang="cs-CZ"/>
              <a:pPr>
                <a:spcBef>
                  <a:spcPct val="0"/>
                </a:spcBef>
              </a:pPr>
              <a:t>30</a:t>
            </a:fld>
            <a:endParaRPr lang="en-US" altLang="cs-CZ"/>
          </a:p>
        </p:txBody>
      </p:sp>
      <p:sp>
        <p:nvSpPr>
          <p:cNvPr id="63491" name="Rectangle 2">
            <a:extLst>
              <a:ext uri="{FF2B5EF4-FFF2-40B4-BE49-F238E27FC236}">
                <a16:creationId xmlns:a16="http://schemas.microsoft.com/office/drawing/2014/main" id="{6DD9664F-35F4-4AC6-9E79-1EDEA5656E9C}"/>
              </a:ext>
            </a:extLst>
          </p:cNvPr>
          <p:cNvSpPr>
            <a:spLocks noRot="1" noChangeArrowheads="1" noTextEdit="1"/>
          </p:cNvSpPr>
          <p:nvPr>
            <p:ph type="sldImg"/>
          </p:nvPr>
        </p:nvSpPr>
        <p:spPr>
          <a:ln/>
        </p:spPr>
      </p:sp>
      <p:sp>
        <p:nvSpPr>
          <p:cNvPr id="63492" name="Rectangle 3">
            <a:extLst>
              <a:ext uri="{FF2B5EF4-FFF2-40B4-BE49-F238E27FC236}">
                <a16:creationId xmlns:a16="http://schemas.microsoft.com/office/drawing/2014/main" id="{705E1185-5DEF-4364-98D6-97F4024F65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The Coase theorem suggests that under the right conditions private bargaining can solve externality problems, thus government intervention may not always be necessary.  Government can have a role in the economy to correct externalities.  This is not easy; it is time consuming and costly.  There is always the chance that a government failure may occur.</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F0DBF7F6-37C2-4804-8D9D-A18181FAE5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D14FE6E-C512-47C5-8866-19DE3760C607}" type="slidenum">
              <a:rPr lang="en-US" altLang="cs-CZ"/>
              <a:pPr>
                <a:spcBef>
                  <a:spcPct val="0"/>
                </a:spcBef>
              </a:pPr>
              <a:t>31</a:t>
            </a:fld>
            <a:endParaRPr lang="en-US" altLang="cs-CZ"/>
          </a:p>
        </p:txBody>
      </p:sp>
      <p:sp>
        <p:nvSpPr>
          <p:cNvPr id="65539" name="Rectangle 2">
            <a:extLst>
              <a:ext uri="{FF2B5EF4-FFF2-40B4-BE49-F238E27FC236}">
                <a16:creationId xmlns:a16="http://schemas.microsoft.com/office/drawing/2014/main" id="{3B1BC3DA-EC5A-4234-96A4-F3EC8EE37BBA}"/>
              </a:ext>
            </a:extLst>
          </p:cNvPr>
          <p:cNvSpPr>
            <a:spLocks noRot="1" noChangeArrowheads="1" noTextEdit="1"/>
          </p:cNvSpPr>
          <p:nvPr>
            <p:ph type="sldImg"/>
          </p:nvPr>
        </p:nvSpPr>
        <p:spPr>
          <a:ln/>
        </p:spPr>
      </p:sp>
      <p:sp>
        <p:nvSpPr>
          <p:cNvPr id="65540" name="Rectangle 3">
            <a:extLst>
              <a:ext uri="{FF2B5EF4-FFF2-40B4-BE49-F238E27FC236}">
                <a16:creationId xmlns:a16="http://schemas.microsoft.com/office/drawing/2014/main" id="{B8165720-886F-4C75-BD9A-3598E57703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With a cap and trade program, only firms that have purchased permits can pollute.  Firms who need to pollute more have the opportunity to buy more pollution rights from other firms who don’t need to pollute as much.  This limits the total amount of pollution, but how much each firm emits is based on a market system. The tax is imposed on the basis of how much carbon each good contains.  This tax works by raising the cost of polluting and reducing the consumption and the amount of CO</a:t>
            </a:r>
            <a:r>
              <a:rPr lang="en-US" altLang="cs-CZ" baseline="-25000">
                <a:latin typeface="Calibri" panose="020F0502020204030204" pitchFamily="34" charset="0"/>
              </a:rPr>
              <a:t>2</a:t>
            </a:r>
            <a:r>
              <a:rPr lang="en-US" altLang="cs-CZ">
                <a:latin typeface="Calibri" panose="020F0502020204030204" pitchFamily="34" charset="0"/>
              </a:rPr>
              <a:t>.</a:t>
            </a:r>
          </a:p>
          <a:p>
            <a:pPr eaLnBrk="1" hangingPunct="1"/>
            <a:endParaRPr lang="en-US" altLang="cs-CZ">
              <a:latin typeface="Calibri" panose="020F0502020204030204" pitchFamily="34" charset="0"/>
            </a:endParaRPr>
          </a:p>
          <a:p>
            <a:pPr eaLnBrk="1" hangingPunct="1"/>
            <a:endParaRPr lang="en-US"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650F856D-3B8C-4E6B-8876-D6AEB81ECC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188BF6B-12EC-4A48-9D91-52E38518EDE6}" type="slidenum">
              <a:rPr lang="en-US" altLang="cs-CZ"/>
              <a:pPr>
                <a:spcBef>
                  <a:spcPct val="0"/>
                </a:spcBef>
              </a:pPr>
              <a:t>4</a:t>
            </a:fld>
            <a:endParaRPr lang="en-US" altLang="cs-CZ"/>
          </a:p>
        </p:txBody>
      </p:sp>
      <p:sp>
        <p:nvSpPr>
          <p:cNvPr id="10243" name="Rectangle 2">
            <a:extLst>
              <a:ext uri="{FF2B5EF4-FFF2-40B4-BE49-F238E27FC236}">
                <a16:creationId xmlns:a16="http://schemas.microsoft.com/office/drawing/2014/main" id="{1491F697-539F-4A19-83DD-A0AD44DF39BC}"/>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332754E6-39E4-4EE4-804F-4B7CFF6240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Supply-side market failures occur because there are extra costs associated with producing the good, but the extra costs are not reflected in the supply.  For example, a coal-burning power plant: The firm running the plant pays for the land, labor, capital, and entrepreneurship that it uses to generate electricity, but it does not pay for the smoke it releases into the atmosphere and the damage that it causes to the atmosphere.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DB286492-36EE-46DC-8426-1CD6EF8FCA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ACEB778-648C-417C-A856-29755BCDEECC}" type="slidenum">
              <a:rPr lang="en-US" altLang="cs-CZ"/>
              <a:pPr>
                <a:spcBef>
                  <a:spcPct val="0"/>
                </a:spcBef>
              </a:pPr>
              <a:t>5</a:t>
            </a:fld>
            <a:endParaRPr lang="en-US" altLang="cs-CZ"/>
          </a:p>
        </p:txBody>
      </p:sp>
      <p:sp>
        <p:nvSpPr>
          <p:cNvPr id="12291" name="Rectangle 2">
            <a:extLst>
              <a:ext uri="{FF2B5EF4-FFF2-40B4-BE49-F238E27FC236}">
                <a16:creationId xmlns:a16="http://schemas.microsoft.com/office/drawing/2014/main" id="{5986D4E6-72BA-4F94-96E1-09BCAAAA27DC}"/>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3C86C3B7-6BA5-4526-86D5-AB1A4E2800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When there aren’t any market failures and demand fully reflects consumers’ willingness to pay while supply reflects all costs, then by producing at equilibrium the market is efficient.  The market is producing the right amount of output that society desires.  An efficient market will maximize the combination of consumer and producer surplus.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9A9258F-9807-4D6F-88E4-BB20E25FAA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26342-4442-4EFE-BD73-D003F7759160}" type="slidenum">
              <a:rPr lang="en-US" altLang="cs-CZ"/>
              <a:pPr>
                <a:spcBef>
                  <a:spcPct val="0"/>
                </a:spcBef>
              </a:pPr>
              <a:t>6</a:t>
            </a:fld>
            <a:endParaRPr lang="en-US" altLang="cs-CZ"/>
          </a:p>
        </p:txBody>
      </p:sp>
      <p:sp>
        <p:nvSpPr>
          <p:cNvPr id="14339" name="Rectangle 2">
            <a:extLst>
              <a:ext uri="{FF2B5EF4-FFF2-40B4-BE49-F238E27FC236}">
                <a16:creationId xmlns:a16="http://schemas.microsoft.com/office/drawing/2014/main" id="{6C5CCAA4-1894-4A77-A149-482A052EB908}"/>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7B57B560-915A-4771-AFC1-6202EA5900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When the consumers’ utility exceeds the price paid, consumer surplus is generated.   You receive a consumer surplus any time you were willing to pay a higher price, but paid a much lower price.  Think about buying a new car.  If you walk out of the dealership paying $2000 less than the maximum price you were willing to pay, then you have a surplus of $2000.</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7638DAC-F04D-4F2A-9A87-C44C08E83BF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61ADC0-5DF0-4BCB-BE4F-BF872058C272}" type="slidenum">
              <a:rPr lang="en-US" altLang="cs-CZ"/>
              <a:pPr>
                <a:spcBef>
                  <a:spcPct val="0"/>
                </a:spcBef>
              </a:pPr>
              <a:t>7</a:t>
            </a:fld>
            <a:endParaRPr lang="en-US" altLang="cs-CZ"/>
          </a:p>
        </p:txBody>
      </p:sp>
      <p:sp>
        <p:nvSpPr>
          <p:cNvPr id="16387" name="Rectangle 2">
            <a:extLst>
              <a:ext uri="{FF2B5EF4-FFF2-40B4-BE49-F238E27FC236}">
                <a16:creationId xmlns:a16="http://schemas.microsoft.com/office/drawing/2014/main" id="{72E923D2-D512-481C-8F74-E39F35B774C3}"/>
              </a:ext>
            </a:extLst>
          </p:cNvPr>
          <p:cNvSpPr>
            <a:spLocks noRot="1" noChangeArrowheads="1" noTextEdit="1"/>
          </p:cNvSpPr>
          <p:nvPr>
            <p:ph type="sldImg"/>
          </p:nvPr>
        </p:nvSpPr>
        <p:spPr>
          <a:ln/>
        </p:spPr>
      </p:sp>
      <p:sp>
        <p:nvSpPr>
          <p:cNvPr id="50180" name="Rectangle 3">
            <a:extLst>
              <a:ext uri="{FF2B5EF4-FFF2-40B4-BE49-F238E27FC236}">
                <a16:creationId xmlns:a16="http://schemas.microsoft.com/office/drawing/2014/main" id="{DC4CC9C8-49F9-4D47-BE2A-30FD4A0BE77E}"/>
              </a:ext>
            </a:extLst>
          </p:cNvPr>
          <p:cNvSpPr>
            <a:spLocks noGrp="1" noChangeArrowheads="1"/>
          </p:cNvSpPr>
          <p:nvPr>
            <p:ph type="body" idx="1"/>
          </p:nvPr>
        </p:nvSpPr>
        <p:spPr>
          <a:ln/>
        </p:spPr>
        <p:txBody>
          <a:bodyPr/>
          <a:lstStyle/>
          <a:p>
            <a:pPr eaLnBrk="1" hangingPunct="1">
              <a:defRPr/>
            </a:pPr>
            <a:r>
              <a:rPr lang="en-US" dirty="0">
                <a:latin typeface="+mn-lt"/>
              </a:rPr>
              <a:t>This table represents the consumer surplus that each buyer receives.  The surplus is just the difference between the price that they were willing to pay and the price that they actually paid.  It is assumed that all consumers will pay the equilibrium price for the good.  As you can see, not all consumers will have a surplus.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124786A3-3F06-4612-BC73-8B4498DD4A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B346CA-EF1F-46E5-890D-63A2054F7110}" type="slidenum">
              <a:rPr lang="en-US" altLang="cs-CZ"/>
              <a:pPr>
                <a:spcBef>
                  <a:spcPct val="0"/>
                </a:spcBef>
              </a:pPr>
              <a:t>8</a:t>
            </a:fld>
            <a:endParaRPr lang="en-US" altLang="cs-CZ"/>
          </a:p>
        </p:txBody>
      </p:sp>
      <p:sp>
        <p:nvSpPr>
          <p:cNvPr id="18435" name="Rectangle 2">
            <a:extLst>
              <a:ext uri="{FF2B5EF4-FFF2-40B4-BE49-F238E27FC236}">
                <a16:creationId xmlns:a16="http://schemas.microsoft.com/office/drawing/2014/main" id="{C7C98C64-9743-4315-835C-5546BE4E3C6D}"/>
              </a:ext>
            </a:extLst>
          </p:cNvPr>
          <p:cNvSpPr>
            <a:spLocks noRot="1" noChangeArrowheads="1" noTextEdit="1"/>
          </p:cNvSpPr>
          <p:nvPr>
            <p:ph type="sldImg"/>
          </p:nvPr>
        </p:nvSpPr>
        <p:spPr>
          <a:ln/>
        </p:spPr>
      </p:sp>
      <p:sp>
        <p:nvSpPr>
          <p:cNvPr id="51204" name="Rectangle 3">
            <a:extLst>
              <a:ext uri="{FF2B5EF4-FFF2-40B4-BE49-F238E27FC236}">
                <a16:creationId xmlns:a16="http://schemas.microsoft.com/office/drawing/2014/main" id="{F2A4E20F-6B14-476A-9E2F-34BA398212DC}"/>
              </a:ext>
            </a:extLst>
          </p:cNvPr>
          <p:cNvSpPr>
            <a:spLocks noGrp="1" noChangeArrowheads="1"/>
          </p:cNvSpPr>
          <p:nvPr>
            <p:ph type="body" idx="1"/>
          </p:nvPr>
        </p:nvSpPr>
        <p:spPr>
          <a:ln/>
        </p:spPr>
        <p:txBody>
          <a:bodyPr/>
          <a:lstStyle/>
          <a:p>
            <a:pPr>
              <a:defRPr/>
            </a:pPr>
            <a:r>
              <a:rPr lang="fr-FR" dirty="0">
                <a:latin typeface="+mn-lt"/>
              </a:rPr>
              <a:t>Consumer surplus—</a:t>
            </a:r>
            <a:r>
              <a:rPr lang="en-US" dirty="0">
                <a:latin typeface="+mn-lt"/>
              </a:rPr>
              <a:t>shown as the green triangle—is the difference between the maximum prices consumers are willing to pay for a product and the lower equilibrium price, here the equilibrium price is assumed to be $8. For quantity Q</a:t>
            </a:r>
            <a:r>
              <a:rPr lang="en-US" baseline="-25000" dirty="0">
                <a:latin typeface="+mn-lt"/>
              </a:rPr>
              <a:t>1</a:t>
            </a:r>
            <a:r>
              <a:rPr lang="en-US" dirty="0">
                <a:latin typeface="+mn-lt"/>
              </a:rPr>
              <a:t>, consumers are willing to pay the sum of the amounts represented by the green triangle and the yellow rectangle. Because they need to pay only the amount shown as the yellow rectangle, the green triangle shows consumer surplus.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B0BF9C86-741B-4C82-B227-3C4CDEEF3FA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66E9DA6-A733-45BD-AC95-9D54F5B18B83}" type="slidenum">
              <a:rPr lang="en-US" altLang="cs-CZ"/>
              <a:pPr>
                <a:spcBef>
                  <a:spcPct val="0"/>
                </a:spcBef>
              </a:pPr>
              <a:t>9</a:t>
            </a:fld>
            <a:endParaRPr lang="en-US" altLang="cs-CZ"/>
          </a:p>
        </p:txBody>
      </p:sp>
      <p:sp>
        <p:nvSpPr>
          <p:cNvPr id="20483" name="Rectangle 2">
            <a:extLst>
              <a:ext uri="{FF2B5EF4-FFF2-40B4-BE49-F238E27FC236}">
                <a16:creationId xmlns:a16="http://schemas.microsoft.com/office/drawing/2014/main" id="{5D05F401-CF38-443D-843D-546712DD2F08}"/>
              </a:ext>
            </a:extLst>
          </p:cNvPr>
          <p:cNvSpPr>
            <a:spLocks noRot="1" noChangeArrowheads="1" noTextEdit="1"/>
          </p:cNvSpPr>
          <p:nvPr>
            <p:ph type="sldImg"/>
          </p:nvPr>
        </p:nvSpPr>
        <p:spPr>
          <a:ln/>
        </p:spPr>
      </p:sp>
      <p:sp>
        <p:nvSpPr>
          <p:cNvPr id="52228" name="Rectangle 3">
            <a:extLst>
              <a:ext uri="{FF2B5EF4-FFF2-40B4-BE49-F238E27FC236}">
                <a16:creationId xmlns:a16="http://schemas.microsoft.com/office/drawing/2014/main" id="{E293625D-6BCA-4042-A0F4-687785D16A6E}"/>
              </a:ext>
            </a:extLst>
          </p:cNvPr>
          <p:cNvSpPr>
            <a:spLocks noGrp="1" noChangeArrowheads="1"/>
          </p:cNvSpPr>
          <p:nvPr>
            <p:ph type="body" idx="1"/>
          </p:nvPr>
        </p:nvSpPr>
        <p:spPr>
          <a:ln/>
        </p:spPr>
        <p:txBody>
          <a:bodyPr/>
          <a:lstStyle/>
          <a:p>
            <a:pPr eaLnBrk="1" hangingPunct="1">
              <a:defRPr/>
            </a:pPr>
            <a:r>
              <a:rPr lang="en-US" dirty="0">
                <a:latin typeface="+mn-lt"/>
              </a:rPr>
              <a:t>When producers receive a price greater than their marginal cost, producer surplus is created.  Again, if you think about being the seller of a car, you have an idea of the lowest possible price that you will accept.  If you receive a price that is higher than this lowest possible price, then you have a surplus or extra benefit.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66D0DC5-0D85-4917-BD07-0E3A942C62E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6CA7B76-18EF-4545-90BC-29D356B80A4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D7EF348-6665-4916-88F2-5F1AB0B4F18D}"/>
              </a:ext>
            </a:extLst>
          </p:cNvPr>
          <p:cNvSpPr>
            <a:spLocks noGrp="1" noChangeArrowheads="1"/>
          </p:cNvSpPr>
          <p:nvPr>
            <p:ph type="sldNum" sz="quarter" idx="12"/>
          </p:nvPr>
        </p:nvSpPr>
        <p:spPr>
          <a:ln/>
        </p:spPr>
        <p:txBody>
          <a:bodyPr/>
          <a:lstStyle>
            <a:lvl1pPr>
              <a:defRPr/>
            </a:lvl1pPr>
          </a:lstStyle>
          <a:p>
            <a:pPr>
              <a:defRPr/>
            </a:pPr>
            <a:fld id="{55DBBF87-CC99-48A0-ACED-42F72D64B436}" type="slidenum">
              <a:rPr lang="en-US" altLang="cs-CZ"/>
              <a:pPr>
                <a:defRPr/>
              </a:pPr>
              <a:t>‹#›</a:t>
            </a:fld>
            <a:endParaRPr lang="en-US" altLang="cs-CZ"/>
          </a:p>
        </p:txBody>
      </p:sp>
    </p:spTree>
    <p:extLst>
      <p:ext uri="{BB962C8B-B14F-4D97-AF65-F5344CB8AC3E}">
        <p14:creationId xmlns:p14="http://schemas.microsoft.com/office/powerpoint/2010/main" val="3711417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BBB64B2-F6F7-418D-B011-DA859C764DC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AECFF09-464F-4911-BE82-D7510767A5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18F254B-2DE6-406C-ABF7-3E8C6927145D}"/>
              </a:ext>
            </a:extLst>
          </p:cNvPr>
          <p:cNvSpPr>
            <a:spLocks noGrp="1" noChangeArrowheads="1"/>
          </p:cNvSpPr>
          <p:nvPr>
            <p:ph type="sldNum" sz="quarter" idx="12"/>
          </p:nvPr>
        </p:nvSpPr>
        <p:spPr>
          <a:ln/>
        </p:spPr>
        <p:txBody>
          <a:bodyPr/>
          <a:lstStyle>
            <a:lvl1pPr>
              <a:defRPr/>
            </a:lvl1pPr>
          </a:lstStyle>
          <a:p>
            <a:pPr>
              <a:defRPr/>
            </a:pPr>
            <a:fld id="{6991AF57-28B0-4449-AF34-2EFE6EAFC218}" type="slidenum">
              <a:rPr lang="en-US" altLang="cs-CZ"/>
              <a:pPr>
                <a:defRPr/>
              </a:pPr>
              <a:t>‹#›</a:t>
            </a:fld>
            <a:endParaRPr lang="en-US" altLang="cs-CZ"/>
          </a:p>
        </p:txBody>
      </p:sp>
    </p:spTree>
    <p:extLst>
      <p:ext uri="{BB962C8B-B14F-4D97-AF65-F5344CB8AC3E}">
        <p14:creationId xmlns:p14="http://schemas.microsoft.com/office/powerpoint/2010/main" val="162447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E324B53-2080-479E-8888-BCF89F7C17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A108FC7-61BB-4244-88E8-EF02190594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FAD69F2-E255-4142-A47D-4C6334DA2A09}"/>
              </a:ext>
            </a:extLst>
          </p:cNvPr>
          <p:cNvSpPr>
            <a:spLocks noGrp="1" noChangeArrowheads="1"/>
          </p:cNvSpPr>
          <p:nvPr>
            <p:ph type="sldNum" sz="quarter" idx="12"/>
          </p:nvPr>
        </p:nvSpPr>
        <p:spPr>
          <a:ln/>
        </p:spPr>
        <p:txBody>
          <a:bodyPr/>
          <a:lstStyle>
            <a:lvl1pPr>
              <a:defRPr/>
            </a:lvl1pPr>
          </a:lstStyle>
          <a:p>
            <a:pPr>
              <a:defRPr/>
            </a:pPr>
            <a:fld id="{35563D5B-DE24-4A8B-982B-B040B851C11B}" type="slidenum">
              <a:rPr lang="en-US" altLang="cs-CZ"/>
              <a:pPr>
                <a:defRPr/>
              </a:pPr>
              <a:t>‹#›</a:t>
            </a:fld>
            <a:endParaRPr lang="en-US" altLang="cs-CZ"/>
          </a:p>
        </p:txBody>
      </p:sp>
    </p:spTree>
    <p:extLst>
      <p:ext uri="{BB962C8B-B14F-4D97-AF65-F5344CB8AC3E}">
        <p14:creationId xmlns:p14="http://schemas.microsoft.com/office/powerpoint/2010/main" val="1404022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7733035-B0D2-48AF-9A1D-D8B0D0662C4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EBF946D-3913-4E4D-BE89-F568369FA16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B47A512-7C8A-4C95-B4D8-B97CEB4B20E5}"/>
              </a:ext>
            </a:extLst>
          </p:cNvPr>
          <p:cNvSpPr>
            <a:spLocks noGrp="1" noChangeArrowheads="1"/>
          </p:cNvSpPr>
          <p:nvPr>
            <p:ph type="sldNum" sz="quarter" idx="12"/>
          </p:nvPr>
        </p:nvSpPr>
        <p:spPr>
          <a:ln/>
        </p:spPr>
        <p:txBody>
          <a:bodyPr/>
          <a:lstStyle>
            <a:lvl1pPr>
              <a:defRPr/>
            </a:lvl1pPr>
          </a:lstStyle>
          <a:p>
            <a:pPr>
              <a:defRPr/>
            </a:pPr>
            <a:fld id="{6295B2BD-7B17-4179-B0CC-C47B9B8E4ADB}" type="slidenum">
              <a:rPr lang="en-US" altLang="cs-CZ"/>
              <a:pPr>
                <a:defRPr/>
              </a:pPr>
              <a:t>‹#›</a:t>
            </a:fld>
            <a:endParaRPr lang="en-US" altLang="cs-CZ"/>
          </a:p>
        </p:txBody>
      </p:sp>
    </p:spTree>
    <p:extLst>
      <p:ext uri="{BB962C8B-B14F-4D97-AF65-F5344CB8AC3E}">
        <p14:creationId xmlns:p14="http://schemas.microsoft.com/office/powerpoint/2010/main" val="2222606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F5FB0D4-5837-4F5D-B703-76ED1635D45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372673A-2B2C-49EE-869F-884CB911E0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54A0AD1-9936-448D-A42F-4A26DFE677D1}"/>
              </a:ext>
            </a:extLst>
          </p:cNvPr>
          <p:cNvSpPr>
            <a:spLocks noGrp="1" noChangeArrowheads="1"/>
          </p:cNvSpPr>
          <p:nvPr>
            <p:ph type="sldNum" sz="quarter" idx="12"/>
          </p:nvPr>
        </p:nvSpPr>
        <p:spPr>
          <a:ln/>
        </p:spPr>
        <p:txBody>
          <a:bodyPr/>
          <a:lstStyle>
            <a:lvl1pPr>
              <a:defRPr/>
            </a:lvl1pPr>
          </a:lstStyle>
          <a:p>
            <a:pPr>
              <a:defRPr/>
            </a:pPr>
            <a:fld id="{59D21916-000A-4CCD-B8E9-52533EBF7A6F}" type="slidenum">
              <a:rPr lang="en-US" altLang="cs-CZ"/>
              <a:pPr>
                <a:defRPr/>
              </a:pPr>
              <a:t>‹#›</a:t>
            </a:fld>
            <a:endParaRPr lang="en-US" altLang="cs-CZ"/>
          </a:p>
        </p:txBody>
      </p:sp>
    </p:spTree>
    <p:extLst>
      <p:ext uri="{BB962C8B-B14F-4D97-AF65-F5344CB8AC3E}">
        <p14:creationId xmlns:p14="http://schemas.microsoft.com/office/powerpoint/2010/main" val="3957756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1969DBC-F97E-4C36-8A0A-78BC60BFA16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5809A6E-3A8B-481B-B6AF-F78A45B0DC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2E0B8D-5830-49F5-8EF0-9187DB39BA16}"/>
              </a:ext>
            </a:extLst>
          </p:cNvPr>
          <p:cNvSpPr>
            <a:spLocks noGrp="1" noChangeArrowheads="1"/>
          </p:cNvSpPr>
          <p:nvPr>
            <p:ph type="sldNum" sz="quarter" idx="12"/>
          </p:nvPr>
        </p:nvSpPr>
        <p:spPr>
          <a:ln/>
        </p:spPr>
        <p:txBody>
          <a:bodyPr/>
          <a:lstStyle>
            <a:lvl1pPr>
              <a:defRPr/>
            </a:lvl1pPr>
          </a:lstStyle>
          <a:p>
            <a:pPr>
              <a:defRPr/>
            </a:pPr>
            <a:fld id="{D2863711-EF4D-4CDE-888C-0DC2018CBB73}" type="slidenum">
              <a:rPr lang="en-US" altLang="cs-CZ"/>
              <a:pPr>
                <a:defRPr/>
              </a:pPr>
              <a:t>‹#›</a:t>
            </a:fld>
            <a:endParaRPr lang="en-US" altLang="cs-CZ"/>
          </a:p>
        </p:txBody>
      </p:sp>
    </p:spTree>
    <p:extLst>
      <p:ext uri="{BB962C8B-B14F-4D97-AF65-F5344CB8AC3E}">
        <p14:creationId xmlns:p14="http://schemas.microsoft.com/office/powerpoint/2010/main" val="3477244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F898E0D-2D8F-4451-8125-1F0E196110F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9FCAE60-5B28-410C-A683-6B62F8CBFB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8649EB2-5A81-496E-A6CF-B78639CB04B6}"/>
              </a:ext>
            </a:extLst>
          </p:cNvPr>
          <p:cNvSpPr>
            <a:spLocks noGrp="1" noChangeArrowheads="1"/>
          </p:cNvSpPr>
          <p:nvPr>
            <p:ph type="sldNum" sz="quarter" idx="12"/>
          </p:nvPr>
        </p:nvSpPr>
        <p:spPr>
          <a:ln/>
        </p:spPr>
        <p:txBody>
          <a:bodyPr/>
          <a:lstStyle>
            <a:lvl1pPr>
              <a:defRPr/>
            </a:lvl1pPr>
          </a:lstStyle>
          <a:p>
            <a:pPr>
              <a:defRPr/>
            </a:pPr>
            <a:fld id="{D1D8F239-8C5C-4306-8181-0CFB3AC60AFF}" type="slidenum">
              <a:rPr lang="en-US" altLang="cs-CZ"/>
              <a:pPr>
                <a:defRPr/>
              </a:pPr>
              <a:t>‹#›</a:t>
            </a:fld>
            <a:endParaRPr lang="en-US" altLang="cs-CZ"/>
          </a:p>
        </p:txBody>
      </p:sp>
    </p:spTree>
    <p:extLst>
      <p:ext uri="{BB962C8B-B14F-4D97-AF65-F5344CB8AC3E}">
        <p14:creationId xmlns:p14="http://schemas.microsoft.com/office/powerpoint/2010/main" val="274561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2ECF746-515B-4567-8405-74795269DA9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D710374-B3F1-4E4F-9CF4-061C16E457A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53BDA49-B4D2-448C-928A-4F4EFFB94019}"/>
              </a:ext>
            </a:extLst>
          </p:cNvPr>
          <p:cNvSpPr>
            <a:spLocks noGrp="1" noChangeArrowheads="1"/>
          </p:cNvSpPr>
          <p:nvPr>
            <p:ph type="sldNum" sz="quarter" idx="12"/>
          </p:nvPr>
        </p:nvSpPr>
        <p:spPr>
          <a:ln/>
        </p:spPr>
        <p:txBody>
          <a:bodyPr/>
          <a:lstStyle>
            <a:lvl1pPr>
              <a:defRPr/>
            </a:lvl1pPr>
          </a:lstStyle>
          <a:p>
            <a:pPr>
              <a:defRPr/>
            </a:pPr>
            <a:fld id="{A3319CBE-5DDA-4F87-B87B-47EA4E255F84}" type="slidenum">
              <a:rPr lang="en-US" altLang="cs-CZ"/>
              <a:pPr>
                <a:defRPr/>
              </a:pPr>
              <a:t>‹#›</a:t>
            </a:fld>
            <a:endParaRPr lang="en-US" altLang="cs-CZ"/>
          </a:p>
        </p:txBody>
      </p:sp>
    </p:spTree>
    <p:extLst>
      <p:ext uri="{BB962C8B-B14F-4D97-AF65-F5344CB8AC3E}">
        <p14:creationId xmlns:p14="http://schemas.microsoft.com/office/powerpoint/2010/main" val="2191263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2CFD3D7-50F5-4456-A966-EE82DAB9A62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F35101D-7056-4CB7-BE74-78626F147E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823161A-A190-4B18-9274-9ACA286581B2}"/>
              </a:ext>
            </a:extLst>
          </p:cNvPr>
          <p:cNvSpPr>
            <a:spLocks noGrp="1" noChangeArrowheads="1"/>
          </p:cNvSpPr>
          <p:nvPr>
            <p:ph type="sldNum" sz="quarter" idx="12"/>
          </p:nvPr>
        </p:nvSpPr>
        <p:spPr>
          <a:ln/>
        </p:spPr>
        <p:txBody>
          <a:bodyPr/>
          <a:lstStyle>
            <a:lvl1pPr>
              <a:defRPr/>
            </a:lvl1pPr>
          </a:lstStyle>
          <a:p>
            <a:pPr>
              <a:defRPr/>
            </a:pPr>
            <a:fld id="{B2729656-DDA3-43F2-B353-22708C1F50D0}" type="slidenum">
              <a:rPr lang="en-US" altLang="cs-CZ"/>
              <a:pPr>
                <a:defRPr/>
              </a:pPr>
              <a:t>‹#›</a:t>
            </a:fld>
            <a:endParaRPr lang="en-US" altLang="cs-CZ"/>
          </a:p>
        </p:txBody>
      </p:sp>
    </p:spTree>
    <p:extLst>
      <p:ext uri="{BB962C8B-B14F-4D97-AF65-F5344CB8AC3E}">
        <p14:creationId xmlns:p14="http://schemas.microsoft.com/office/powerpoint/2010/main" val="427272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DA22E2B-DF92-4035-B37F-6B44D1D1819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27201B2-60AC-4978-BCB4-957AC55DF5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BD75FA4-DFF2-4E68-9022-B936D2C23475}"/>
              </a:ext>
            </a:extLst>
          </p:cNvPr>
          <p:cNvSpPr>
            <a:spLocks noGrp="1" noChangeArrowheads="1"/>
          </p:cNvSpPr>
          <p:nvPr>
            <p:ph type="sldNum" sz="quarter" idx="12"/>
          </p:nvPr>
        </p:nvSpPr>
        <p:spPr>
          <a:ln/>
        </p:spPr>
        <p:txBody>
          <a:bodyPr/>
          <a:lstStyle>
            <a:lvl1pPr>
              <a:defRPr/>
            </a:lvl1pPr>
          </a:lstStyle>
          <a:p>
            <a:pPr>
              <a:defRPr/>
            </a:pPr>
            <a:fld id="{8D2B1241-83AF-4C00-B766-D17988DBD5BE}" type="slidenum">
              <a:rPr lang="en-US" altLang="cs-CZ"/>
              <a:pPr>
                <a:defRPr/>
              </a:pPr>
              <a:t>‹#›</a:t>
            </a:fld>
            <a:endParaRPr lang="en-US" altLang="cs-CZ"/>
          </a:p>
        </p:txBody>
      </p:sp>
    </p:spTree>
    <p:extLst>
      <p:ext uri="{BB962C8B-B14F-4D97-AF65-F5344CB8AC3E}">
        <p14:creationId xmlns:p14="http://schemas.microsoft.com/office/powerpoint/2010/main" val="2621394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166F0A4-012F-4FCB-8159-D7F5E22EFC9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EC25592-BAB7-437C-AD6D-C95917AAE7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B7723E8-74D8-4D41-AF40-D3EC5E5B860E}"/>
              </a:ext>
            </a:extLst>
          </p:cNvPr>
          <p:cNvSpPr>
            <a:spLocks noGrp="1" noChangeArrowheads="1"/>
          </p:cNvSpPr>
          <p:nvPr>
            <p:ph type="sldNum" sz="quarter" idx="12"/>
          </p:nvPr>
        </p:nvSpPr>
        <p:spPr>
          <a:ln/>
        </p:spPr>
        <p:txBody>
          <a:bodyPr/>
          <a:lstStyle>
            <a:lvl1pPr>
              <a:defRPr/>
            </a:lvl1pPr>
          </a:lstStyle>
          <a:p>
            <a:pPr>
              <a:defRPr/>
            </a:pPr>
            <a:fld id="{B802EA99-2EE1-407B-904A-8F4908E4B002}" type="slidenum">
              <a:rPr lang="en-US" altLang="cs-CZ"/>
              <a:pPr>
                <a:defRPr/>
              </a:pPr>
              <a:t>‹#›</a:t>
            </a:fld>
            <a:endParaRPr lang="en-US" altLang="cs-CZ"/>
          </a:p>
        </p:txBody>
      </p:sp>
    </p:spTree>
    <p:extLst>
      <p:ext uri="{BB962C8B-B14F-4D97-AF65-F5344CB8AC3E}">
        <p14:creationId xmlns:p14="http://schemas.microsoft.com/office/powerpoint/2010/main" val="1734659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00307D5-733E-41CE-A5BC-8B631149B49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1027" name="Rectangle 3">
            <a:extLst>
              <a:ext uri="{FF2B5EF4-FFF2-40B4-BE49-F238E27FC236}">
                <a16:creationId xmlns:a16="http://schemas.microsoft.com/office/drawing/2014/main" id="{B4EDA164-BF2C-4555-9B40-47E0184304F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1028" name="Rectangle 4">
            <a:extLst>
              <a:ext uri="{FF2B5EF4-FFF2-40B4-BE49-F238E27FC236}">
                <a16:creationId xmlns:a16="http://schemas.microsoft.com/office/drawing/2014/main" id="{031EF967-D701-4974-950D-E38E75FFF90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C1BB280F-EB7E-4084-8B0B-02EB7E5BAE2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E6D1B5A4-E9C3-433B-9963-54CC2BC1D37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A83B0E8-B816-48CB-990E-9547BD8B611D}"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589C"/>
        </a:solidFill>
        <a:effectLst/>
      </p:bgPr>
    </p:bg>
    <p:spTree>
      <p:nvGrpSpPr>
        <p:cNvPr id="1" name=""/>
        <p:cNvGrpSpPr/>
        <p:nvPr/>
      </p:nvGrpSpPr>
      <p:grpSpPr>
        <a:xfrm>
          <a:off x="0" y="0"/>
          <a:ext cx="0" cy="0"/>
          <a:chOff x="0" y="0"/>
          <a:chExt cx="0" cy="0"/>
        </a:xfrm>
      </p:grpSpPr>
      <p:pic>
        <p:nvPicPr>
          <p:cNvPr id="3074" name="Picture 4">
            <a:extLst>
              <a:ext uri="{FF2B5EF4-FFF2-40B4-BE49-F238E27FC236}">
                <a16:creationId xmlns:a16="http://schemas.microsoft.com/office/drawing/2014/main" id="{38260993-7247-44C2-9814-349C3756BD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2308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8">
            <a:extLst>
              <a:ext uri="{FF2B5EF4-FFF2-40B4-BE49-F238E27FC236}">
                <a16:creationId xmlns:a16="http://schemas.microsoft.com/office/drawing/2014/main" id="{746B91CF-02E7-480E-8809-B267DC590006}"/>
              </a:ext>
            </a:extLst>
          </p:cNvPr>
          <p:cNvSpPr>
            <a:spLocks noChangeArrowheads="1"/>
          </p:cNvSpPr>
          <p:nvPr/>
        </p:nvSpPr>
        <p:spPr bwMode="auto">
          <a:xfrm>
            <a:off x="0" y="2438400"/>
            <a:ext cx="9144000" cy="1143000"/>
          </a:xfrm>
          <a:prstGeom prst="rect">
            <a:avLst/>
          </a:prstGeom>
          <a:solidFill>
            <a:srgbClr val="52289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Tw Cen MT" panose="020B0602020104020603" pitchFamily="34" charset="-18"/>
            </a:endParaRPr>
          </a:p>
        </p:txBody>
      </p:sp>
      <p:sp>
        <p:nvSpPr>
          <p:cNvPr id="3076" name="Rectangle 2">
            <a:extLst>
              <a:ext uri="{FF2B5EF4-FFF2-40B4-BE49-F238E27FC236}">
                <a16:creationId xmlns:a16="http://schemas.microsoft.com/office/drawing/2014/main" id="{FD2EB977-FC22-4294-A56C-7E2AB3D64129}"/>
              </a:ext>
            </a:extLst>
          </p:cNvPr>
          <p:cNvSpPr>
            <a:spLocks noGrp="1" noChangeArrowheads="1"/>
          </p:cNvSpPr>
          <p:nvPr>
            <p:ph type="ctrTitle"/>
          </p:nvPr>
        </p:nvSpPr>
        <p:spPr>
          <a:xfrm>
            <a:off x="1676400" y="2590800"/>
            <a:ext cx="7467600" cy="838200"/>
          </a:xfrm>
        </p:spPr>
        <p:txBody>
          <a:bodyPr/>
          <a:lstStyle/>
          <a:p>
            <a:pPr algn="r" eaLnBrk="1" hangingPunct="1"/>
            <a:r>
              <a:rPr lang="en-US" altLang="cs-CZ" sz="3600">
                <a:solidFill>
                  <a:schemeClr val="bg1"/>
                </a:solidFill>
                <a:latin typeface="Tahoma" panose="020B0604030504040204" pitchFamily="34" charset="0"/>
              </a:rPr>
              <a:t>Market Failures: Public Goods and Externalities</a:t>
            </a:r>
          </a:p>
        </p:txBody>
      </p:sp>
      <p:sp>
        <p:nvSpPr>
          <p:cNvPr id="3077" name="Text Box 5">
            <a:extLst>
              <a:ext uri="{FF2B5EF4-FFF2-40B4-BE49-F238E27FC236}">
                <a16:creationId xmlns:a16="http://schemas.microsoft.com/office/drawing/2014/main" id="{E5DEABFB-96BE-42C8-8948-D5652E2B5594}"/>
              </a:ext>
            </a:extLst>
          </p:cNvPr>
          <p:cNvSpPr txBox="1">
            <a:spLocks noChangeArrowheads="1"/>
          </p:cNvSpPr>
          <p:nvPr/>
        </p:nvSpPr>
        <p:spPr bwMode="auto">
          <a:xfrm>
            <a:off x="228600" y="1447800"/>
            <a:ext cx="91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4400">
                <a:solidFill>
                  <a:schemeClr val="bg1"/>
                </a:solidFill>
              </a:rPr>
              <a:t>05</a:t>
            </a:r>
          </a:p>
        </p:txBody>
      </p:sp>
      <p:sp>
        <p:nvSpPr>
          <p:cNvPr id="198673" name="Text Box 2065">
            <a:extLst>
              <a:ext uri="{FF2B5EF4-FFF2-40B4-BE49-F238E27FC236}">
                <a16:creationId xmlns:a16="http://schemas.microsoft.com/office/drawing/2014/main" id="{E40652DB-1A8C-41C9-B331-9D045F20A111}"/>
              </a:ext>
            </a:extLst>
          </p:cNvPr>
          <p:cNvSpPr txBox="1">
            <a:spLocks noChangeArrowheads="1"/>
          </p:cNvSpPr>
          <p:nvPr/>
        </p:nvSpPr>
        <p:spPr bwMode="auto">
          <a:xfrm>
            <a:off x="15875" y="6156325"/>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cs-CZ" sz="1000" b="1" i="1">
                <a:solidFill>
                  <a:schemeClr val="bg1"/>
                </a:solidFill>
                <a:latin typeface="Times New Roman" panose="02020603050405020304" pitchFamily="18" charset="0"/>
                <a:ea typeface="ＭＳ Ｐゴシック" panose="020B0600070205080204" pitchFamily="34" charset="-128"/>
              </a:rPr>
              <a:t>McGraw-Hill/Irwin</a:t>
            </a:r>
            <a:endParaRPr lang="en-US" altLang="cs-CZ" sz="1000" b="1" i="1">
              <a:solidFill>
                <a:schemeClr val="bg1"/>
              </a:solidFill>
              <a:effectLst>
                <a:outerShdw blurRad="38100" dist="38100" dir="2700000" algn="tl">
                  <a:srgbClr val="000000"/>
                </a:outerShdw>
              </a:effectLst>
              <a:latin typeface="Times New Roman" panose="02020603050405020304" pitchFamily="18" charset="0"/>
              <a:ea typeface="ＭＳ Ｐゴシック" panose="020B0600070205080204" pitchFamily="34" charset="-128"/>
            </a:endParaRPr>
          </a:p>
        </p:txBody>
      </p:sp>
      <p:sp>
        <p:nvSpPr>
          <p:cNvPr id="198674" name="Text Box 2066">
            <a:extLst>
              <a:ext uri="{FF2B5EF4-FFF2-40B4-BE49-F238E27FC236}">
                <a16:creationId xmlns:a16="http://schemas.microsoft.com/office/drawing/2014/main" id="{673A5787-4FF3-4C87-ACA2-51C7854E6B8A}"/>
              </a:ext>
            </a:extLst>
          </p:cNvPr>
          <p:cNvSpPr txBox="1">
            <a:spLocks noChangeArrowheads="1"/>
          </p:cNvSpPr>
          <p:nvPr/>
        </p:nvSpPr>
        <p:spPr bwMode="auto">
          <a:xfrm>
            <a:off x="3336925" y="6096000"/>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cs-CZ" sz="1000" b="1" i="1">
                <a:solidFill>
                  <a:schemeClr val="bg1"/>
                </a:solidFill>
                <a:latin typeface="Times New Roman" panose="02020603050405020304" pitchFamily="18" charset="0"/>
                <a:ea typeface="ＭＳ Ｐゴシック" panose="020B0600070205080204" pitchFamily="34" charset="-128"/>
              </a:rPr>
              <a:t>        Copyright © 2012 by The McGraw-Hill Companies, Inc. All rights reserved.</a:t>
            </a:r>
            <a:endParaRPr lang="en-US" altLang="cs-CZ" sz="1000" b="1" i="1">
              <a:solidFill>
                <a:schemeClr val="bg1"/>
              </a:solidFill>
              <a:effectLst>
                <a:outerShdw blurRad="38100" dist="38100" dir="2700000" algn="tl">
                  <a:srgbClr val="000000"/>
                </a:outerShdw>
              </a:effectLst>
              <a:latin typeface="Times New Roman" panose="02020603050405020304" pitchFamily="18" charset="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a:extLst>
              <a:ext uri="{FF2B5EF4-FFF2-40B4-BE49-F238E27FC236}">
                <a16:creationId xmlns:a16="http://schemas.microsoft.com/office/drawing/2014/main" id="{350FAC9E-3CC3-40E0-8198-47690F59BA0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1507" name="Rectangle 2">
            <a:extLst>
              <a:ext uri="{FF2B5EF4-FFF2-40B4-BE49-F238E27FC236}">
                <a16:creationId xmlns:a16="http://schemas.microsoft.com/office/drawing/2014/main" id="{08365F68-3431-4186-95F1-0B93BD123FB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Producer Surplus</a:t>
            </a:r>
          </a:p>
        </p:txBody>
      </p:sp>
      <p:sp>
        <p:nvSpPr>
          <p:cNvPr id="21508" name="Rectangle 4">
            <a:extLst>
              <a:ext uri="{FF2B5EF4-FFF2-40B4-BE49-F238E27FC236}">
                <a16:creationId xmlns:a16="http://schemas.microsoft.com/office/drawing/2014/main" id="{5B735B3E-E117-4E73-B0B3-8212652D63A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1509" name="Rectangle 7">
            <a:extLst>
              <a:ext uri="{FF2B5EF4-FFF2-40B4-BE49-F238E27FC236}">
                <a16:creationId xmlns:a16="http://schemas.microsoft.com/office/drawing/2014/main" id="{FDE4F4BD-4402-46E8-A232-FB28D4DD4A15}"/>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graphicFrame>
        <p:nvGraphicFramePr>
          <p:cNvPr id="9" name="Table 8">
            <a:extLst>
              <a:ext uri="{FF2B5EF4-FFF2-40B4-BE49-F238E27FC236}">
                <a16:creationId xmlns:a16="http://schemas.microsoft.com/office/drawing/2014/main" id="{4571552C-F00A-4753-A7B4-F5A574BDD8F0}"/>
              </a:ext>
            </a:extLst>
          </p:cNvPr>
          <p:cNvGraphicFramePr>
            <a:graphicFrameLocks noGrp="1"/>
          </p:cNvGraphicFramePr>
          <p:nvPr/>
        </p:nvGraphicFramePr>
        <p:xfrm>
          <a:off x="1104900" y="1371600"/>
          <a:ext cx="6934200" cy="4114800"/>
        </p:xfrm>
        <a:graphic>
          <a:graphicData uri="http://schemas.openxmlformats.org/drawingml/2006/table">
            <a:tbl>
              <a:tblPr/>
              <a:tblGrid>
                <a:gridCol w="1733550">
                  <a:extLst>
                    <a:ext uri="{9D8B030D-6E8A-4147-A177-3AD203B41FA5}">
                      <a16:colId xmlns:a16="http://schemas.microsoft.com/office/drawing/2014/main" val="20000"/>
                    </a:ext>
                  </a:extLst>
                </a:gridCol>
                <a:gridCol w="1733550">
                  <a:extLst>
                    <a:ext uri="{9D8B030D-6E8A-4147-A177-3AD203B41FA5}">
                      <a16:colId xmlns:a16="http://schemas.microsoft.com/office/drawing/2014/main" val="20001"/>
                    </a:ext>
                  </a:extLst>
                </a:gridCol>
                <a:gridCol w="1733550">
                  <a:extLst>
                    <a:ext uri="{9D8B030D-6E8A-4147-A177-3AD203B41FA5}">
                      <a16:colId xmlns:a16="http://schemas.microsoft.com/office/drawing/2014/main" val="20002"/>
                    </a:ext>
                  </a:extLst>
                </a:gridCol>
                <a:gridCol w="1733550">
                  <a:extLst>
                    <a:ext uri="{9D8B030D-6E8A-4147-A177-3AD203B41FA5}">
                      <a16:colId xmlns:a16="http://schemas.microsoft.com/office/drawing/2014/main" val="20003"/>
                    </a:ext>
                  </a:extLst>
                </a:gridCol>
              </a:tblGrid>
              <a:tr h="403225">
                <a:tc gridSpan="4">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2"/>
                          </a:solidFill>
                          <a:effectLst/>
                          <a:latin typeface="Arial" panose="020B0604020202020204" pitchFamily="34" charset="0"/>
                        </a:rPr>
                        <a:t>Producer Surplus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2922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Person</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Minimum Acceptable Price</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Actual Price (Equilibrium Price)</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Producer Surplus</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4032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Carlos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 (=$8-$3)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4032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Courtney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4 (=$8-$4)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4032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Chuck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3 (=$8-$5)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4032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Cindy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2 (=$8-$6)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4032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Craig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1 (=$8-$7)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r h="4032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Chad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0 (=$8-$8)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7"/>
                  </a:ext>
                </a:extLst>
              </a:tr>
            </a:tbl>
          </a:graphicData>
        </a:graphic>
      </p:graphicFrame>
      <p:sp>
        <p:nvSpPr>
          <p:cNvPr id="21554" name="Text Box 11">
            <a:extLst>
              <a:ext uri="{FF2B5EF4-FFF2-40B4-BE49-F238E27FC236}">
                <a16:creationId xmlns:a16="http://schemas.microsoft.com/office/drawing/2014/main" id="{0331CECE-8BFA-4DC8-B4F7-027BF5BAC61A}"/>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C6456B4E-1512-43B1-9A6E-0CF79E2A2807}" type="slidenum">
              <a:rPr lang="en-US" altLang="cs-CZ" sz="1400">
                <a:solidFill>
                  <a:schemeClr val="bg1"/>
                </a:solidFill>
                <a:cs typeface="Arial" panose="020B0604020202020204" pitchFamily="34" charset="0"/>
              </a:rPr>
              <a:pPr eaLnBrk="1" hangingPunct="1">
                <a:spcBef>
                  <a:spcPct val="0"/>
                </a:spcBef>
                <a:buFontTx/>
                <a:buNone/>
              </a:pPr>
              <a:t>10</a:t>
            </a:fld>
            <a:endParaRPr lang="en-US" altLang="cs-CZ" sz="1400">
              <a:solidFill>
                <a:schemeClr val="bg1"/>
              </a:solidFill>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a:extLst>
              <a:ext uri="{FF2B5EF4-FFF2-40B4-BE49-F238E27FC236}">
                <a16:creationId xmlns:a16="http://schemas.microsoft.com/office/drawing/2014/main" id="{40F7AB00-47F3-4EC2-BA05-B71E4C96708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3555" name="Rectangle 2">
            <a:extLst>
              <a:ext uri="{FF2B5EF4-FFF2-40B4-BE49-F238E27FC236}">
                <a16:creationId xmlns:a16="http://schemas.microsoft.com/office/drawing/2014/main" id="{EAEAE8B1-67C7-4F76-9501-03D35AE0D2F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Producer Surplus</a:t>
            </a:r>
          </a:p>
        </p:txBody>
      </p:sp>
      <p:sp>
        <p:nvSpPr>
          <p:cNvPr id="23556" name="Rectangle 4">
            <a:extLst>
              <a:ext uri="{FF2B5EF4-FFF2-40B4-BE49-F238E27FC236}">
                <a16:creationId xmlns:a16="http://schemas.microsoft.com/office/drawing/2014/main" id="{9D60AB02-3AF5-48FA-8894-00AE0EC19143}"/>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3557" name="Rectangle 7">
            <a:extLst>
              <a:ext uri="{FF2B5EF4-FFF2-40B4-BE49-F238E27FC236}">
                <a16:creationId xmlns:a16="http://schemas.microsoft.com/office/drawing/2014/main" id="{EDA51984-A407-4BDC-B793-C9812E796868}"/>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sp>
        <p:nvSpPr>
          <p:cNvPr id="23558" name="Rectangle 4">
            <a:extLst>
              <a:ext uri="{FF2B5EF4-FFF2-40B4-BE49-F238E27FC236}">
                <a16:creationId xmlns:a16="http://schemas.microsoft.com/office/drawing/2014/main" id="{F341F037-30B5-4AB2-9A69-A9C9028DD3DD}"/>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3559" name="Rectangle 5">
            <a:extLst>
              <a:ext uri="{FF2B5EF4-FFF2-40B4-BE49-F238E27FC236}">
                <a16:creationId xmlns:a16="http://schemas.microsoft.com/office/drawing/2014/main" id="{5A5EEF30-AC25-42FF-ABEF-8FD59256C6C3}"/>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grpSp>
        <p:nvGrpSpPr>
          <p:cNvPr id="2" name="Group 30">
            <a:extLst>
              <a:ext uri="{FF2B5EF4-FFF2-40B4-BE49-F238E27FC236}">
                <a16:creationId xmlns:a16="http://schemas.microsoft.com/office/drawing/2014/main" id="{AD664FFE-5B7B-4994-9C6A-3224D47BCED5}"/>
              </a:ext>
            </a:extLst>
          </p:cNvPr>
          <p:cNvGrpSpPr>
            <a:grpSpLocks/>
          </p:cNvGrpSpPr>
          <p:nvPr/>
        </p:nvGrpSpPr>
        <p:grpSpPr bwMode="auto">
          <a:xfrm>
            <a:off x="1016000" y="1474788"/>
            <a:ext cx="6235700" cy="4573587"/>
            <a:chOff x="1015298" y="1475277"/>
            <a:chExt cx="6236668" cy="4573448"/>
          </a:xfrm>
        </p:grpSpPr>
        <p:pic>
          <p:nvPicPr>
            <p:cNvPr id="23576" name="Picture 21" descr="gridlines">
              <a:extLst>
                <a:ext uri="{FF2B5EF4-FFF2-40B4-BE49-F238E27FC236}">
                  <a16:creationId xmlns:a16="http://schemas.microsoft.com/office/drawing/2014/main" id="{72A27EBC-3B21-4209-BCE5-B05619D0C4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807" y="1475277"/>
              <a:ext cx="5221159" cy="393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6">
              <a:extLst>
                <a:ext uri="{FF2B5EF4-FFF2-40B4-BE49-F238E27FC236}">
                  <a16:creationId xmlns:a16="http://schemas.microsoft.com/office/drawing/2014/main" id="{653C8D6C-172D-4665-B65C-406D7A308A60}"/>
                </a:ext>
              </a:extLst>
            </p:cNvPr>
            <p:cNvGrpSpPr>
              <a:grpSpLocks noChangeAspect="1"/>
            </p:cNvGrpSpPr>
            <p:nvPr/>
          </p:nvGrpSpPr>
          <p:grpSpPr bwMode="auto">
            <a:xfrm>
              <a:off x="1015298" y="1517426"/>
              <a:ext cx="6223703" cy="4531299"/>
              <a:chOff x="3246" y="1576"/>
              <a:chExt cx="2268" cy="1917"/>
            </a:xfrm>
            <a:noFill/>
          </p:grpSpPr>
          <p:sp>
            <p:nvSpPr>
              <p:cNvPr id="42" name="Rectangle 5">
                <a:extLst>
                  <a:ext uri="{FF2B5EF4-FFF2-40B4-BE49-F238E27FC236}">
                    <a16:creationId xmlns:a16="http://schemas.microsoft.com/office/drawing/2014/main" id="{AEB7B5C6-64C0-43D8-8F4D-E9E2FEBC8EBB}"/>
                  </a:ext>
                </a:extLst>
              </p:cNvPr>
              <p:cNvSpPr>
                <a:spLocks noChangeArrowheads="1"/>
              </p:cNvSpPr>
              <p:nvPr/>
            </p:nvSpPr>
            <p:spPr bwMode="auto">
              <a:xfrm>
                <a:off x="3642" y="1576"/>
                <a:ext cx="1872" cy="1577"/>
              </a:xfrm>
              <a:prstGeom prst="rect">
                <a:avLst/>
              </a:prstGeom>
              <a:grpFill/>
              <a:ln w="9525">
                <a:solidFill>
                  <a:schemeClr val="tx1"/>
                </a:solidFill>
                <a:miter lim="800000"/>
                <a:headEnd/>
                <a:tailEnd/>
              </a:ln>
            </p:spPr>
            <p:txBody>
              <a:bodyPr wrap="none" anchor="ctr"/>
              <a:lstStyle/>
              <a:p>
                <a:pPr eaLnBrk="1" hangingPunct="1">
                  <a:defRPr/>
                </a:pPr>
                <a:endParaRPr lang="en-US">
                  <a:latin typeface="Arial" charset="0"/>
                </a:endParaRPr>
              </a:p>
            </p:txBody>
          </p:sp>
          <p:sp>
            <p:nvSpPr>
              <p:cNvPr id="46" name="Text Box 9">
                <a:extLst>
                  <a:ext uri="{FF2B5EF4-FFF2-40B4-BE49-F238E27FC236}">
                    <a16:creationId xmlns:a16="http://schemas.microsoft.com/office/drawing/2014/main" id="{F12EFCBC-71BB-4278-8B69-6FA5964FC8A5}"/>
                  </a:ext>
                </a:extLst>
              </p:cNvPr>
              <p:cNvSpPr txBox="1">
                <a:spLocks noChangeArrowheads="1"/>
              </p:cNvSpPr>
              <p:nvPr/>
            </p:nvSpPr>
            <p:spPr bwMode="auto">
              <a:xfrm rot="16200000">
                <a:off x="2900" y="2331"/>
                <a:ext cx="837" cy="146"/>
              </a:xfrm>
              <a:prstGeom prst="rect">
                <a:avLst/>
              </a:prstGeom>
              <a:grpFill/>
              <a:ln w="9525">
                <a:noFill/>
                <a:miter lim="800000"/>
                <a:headEnd/>
                <a:tailEnd/>
              </a:ln>
            </p:spPr>
            <p:txBody>
              <a:bodyPr wrap="none">
                <a:spAutoFit/>
              </a:bodyPr>
              <a:lstStyle/>
              <a:p>
                <a:pPr eaLnBrk="1" hangingPunct="1">
                  <a:defRPr/>
                </a:pPr>
                <a:r>
                  <a:rPr lang="en-US" sz="2000" b="1" dirty="0">
                    <a:latin typeface="Arial" charset="0"/>
                  </a:rPr>
                  <a:t>Price (per bag)</a:t>
                </a:r>
              </a:p>
            </p:txBody>
          </p:sp>
          <p:sp>
            <p:nvSpPr>
              <p:cNvPr id="48" name="Text Box 11">
                <a:extLst>
                  <a:ext uri="{FF2B5EF4-FFF2-40B4-BE49-F238E27FC236}">
                    <a16:creationId xmlns:a16="http://schemas.microsoft.com/office/drawing/2014/main" id="{B29E541E-BEE3-4E19-9CB2-821DCF21FE31}"/>
                  </a:ext>
                </a:extLst>
              </p:cNvPr>
              <p:cNvSpPr txBox="1">
                <a:spLocks noChangeArrowheads="1"/>
              </p:cNvSpPr>
              <p:nvPr/>
            </p:nvSpPr>
            <p:spPr bwMode="auto">
              <a:xfrm>
                <a:off x="4070" y="3324"/>
                <a:ext cx="752" cy="169"/>
              </a:xfrm>
              <a:prstGeom prst="rect">
                <a:avLst/>
              </a:prstGeom>
              <a:grpFill/>
              <a:ln w="9525">
                <a:noFill/>
                <a:miter lim="800000"/>
                <a:headEnd/>
                <a:tailEnd/>
              </a:ln>
            </p:spPr>
            <p:txBody>
              <a:bodyPr wrap="none">
                <a:spAutoFit/>
              </a:bodyPr>
              <a:lstStyle/>
              <a:p>
                <a:pPr eaLnBrk="1" hangingPunct="1">
                  <a:defRPr/>
                </a:pPr>
                <a:r>
                  <a:rPr lang="en-US" sz="2000" b="1" dirty="0">
                    <a:latin typeface="Arial" charset="0"/>
                  </a:rPr>
                  <a:t>Quantity (bags)</a:t>
                </a:r>
              </a:p>
            </p:txBody>
          </p:sp>
        </p:grpSp>
      </p:grpSp>
      <p:sp>
        <p:nvSpPr>
          <p:cNvPr id="12297" name="Text Box 20">
            <a:extLst>
              <a:ext uri="{FF2B5EF4-FFF2-40B4-BE49-F238E27FC236}">
                <a16:creationId xmlns:a16="http://schemas.microsoft.com/office/drawing/2014/main" id="{6DEECAFA-08D4-486B-B75C-4C1A272A918C}"/>
              </a:ext>
            </a:extLst>
          </p:cNvPr>
          <p:cNvSpPr txBox="1">
            <a:spLocks noChangeAspect="1" noChangeArrowheads="1"/>
          </p:cNvSpPr>
          <p:nvPr/>
        </p:nvSpPr>
        <p:spPr bwMode="auto">
          <a:xfrm>
            <a:off x="5292725" y="2133600"/>
            <a:ext cx="422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S</a:t>
            </a:r>
          </a:p>
        </p:txBody>
      </p:sp>
      <p:grpSp>
        <p:nvGrpSpPr>
          <p:cNvPr id="4" name="Group 31">
            <a:extLst>
              <a:ext uri="{FF2B5EF4-FFF2-40B4-BE49-F238E27FC236}">
                <a16:creationId xmlns:a16="http://schemas.microsoft.com/office/drawing/2014/main" id="{7BAB4D57-0B11-4BB6-B555-4A3AEAB4BFD3}"/>
              </a:ext>
            </a:extLst>
          </p:cNvPr>
          <p:cNvGrpSpPr>
            <a:grpSpLocks/>
          </p:cNvGrpSpPr>
          <p:nvPr/>
        </p:nvGrpSpPr>
        <p:grpSpPr bwMode="auto">
          <a:xfrm>
            <a:off x="1600200" y="3124200"/>
            <a:ext cx="2794000" cy="2481263"/>
            <a:chOff x="1600200" y="3124200"/>
            <a:chExt cx="2794309" cy="2481414"/>
          </a:xfrm>
        </p:grpSpPr>
        <p:sp>
          <p:nvSpPr>
            <p:cNvPr id="23574" name="Text Box 25">
              <a:extLst>
                <a:ext uri="{FF2B5EF4-FFF2-40B4-BE49-F238E27FC236}">
                  <a16:creationId xmlns:a16="http://schemas.microsoft.com/office/drawing/2014/main" id="{8BA1745C-C030-4DC0-988B-DE8CA3DAB41B}"/>
                </a:ext>
              </a:extLst>
            </p:cNvPr>
            <p:cNvSpPr txBox="1">
              <a:spLocks noChangeAspect="1" noChangeArrowheads="1"/>
            </p:cNvSpPr>
            <p:nvPr/>
          </p:nvSpPr>
          <p:spPr bwMode="auto">
            <a:xfrm>
              <a:off x="3886200" y="5205504"/>
              <a:ext cx="5083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Q</a:t>
              </a:r>
              <a:r>
                <a:rPr lang="en-US" altLang="cs-CZ" sz="2000" b="1" baseline="-25000"/>
                <a:t>1</a:t>
              </a:r>
            </a:p>
          </p:txBody>
        </p:sp>
        <p:sp>
          <p:nvSpPr>
            <p:cNvPr id="23575" name="Text Box 15">
              <a:extLst>
                <a:ext uri="{FF2B5EF4-FFF2-40B4-BE49-F238E27FC236}">
                  <a16:creationId xmlns:a16="http://schemas.microsoft.com/office/drawing/2014/main" id="{D5D17CBF-7AC6-4F7B-8766-01BE1D633E7B}"/>
                </a:ext>
              </a:extLst>
            </p:cNvPr>
            <p:cNvSpPr txBox="1">
              <a:spLocks noChangeAspect="1" noChangeArrowheads="1"/>
            </p:cNvSpPr>
            <p:nvPr/>
          </p:nvSpPr>
          <p:spPr bwMode="auto">
            <a:xfrm>
              <a:off x="1600200" y="3124200"/>
              <a:ext cx="5208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P</a:t>
              </a:r>
              <a:r>
                <a:rPr lang="en-US" altLang="cs-CZ" sz="2000" b="1" baseline="-25000"/>
                <a:t>1</a:t>
              </a:r>
            </a:p>
          </p:txBody>
        </p:sp>
      </p:grpSp>
      <p:grpSp>
        <p:nvGrpSpPr>
          <p:cNvPr id="5" name="Group 32">
            <a:extLst>
              <a:ext uri="{FF2B5EF4-FFF2-40B4-BE49-F238E27FC236}">
                <a16:creationId xmlns:a16="http://schemas.microsoft.com/office/drawing/2014/main" id="{827AD1FC-693A-468D-849C-5931193B853A}"/>
              </a:ext>
            </a:extLst>
          </p:cNvPr>
          <p:cNvGrpSpPr>
            <a:grpSpLocks/>
          </p:cNvGrpSpPr>
          <p:nvPr/>
        </p:nvGrpSpPr>
        <p:grpSpPr bwMode="auto">
          <a:xfrm>
            <a:off x="4267200" y="3429000"/>
            <a:ext cx="2243138" cy="708025"/>
            <a:chOff x="4267201" y="3429000"/>
            <a:chExt cx="2243304" cy="707886"/>
          </a:xfrm>
        </p:grpSpPr>
        <p:sp>
          <p:nvSpPr>
            <p:cNvPr id="23572" name="TextBox 41">
              <a:extLst>
                <a:ext uri="{FF2B5EF4-FFF2-40B4-BE49-F238E27FC236}">
                  <a16:creationId xmlns:a16="http://schemas.microsoft.com/office/drawing/2014/main" id="{931E1CEE-B754-48EE-987F-7F5889FBB5AC}"/>
                </a:ext>
              </a:extLst>
            </p:cNvPr>
            <p:cNvSpPr txBox="1">
              <a:spLocks noChangeAspect="1" noChangeArrowheads="1"/>
            </p:cNvSpPr>
            <p:nvPr/>
          </p:nvSpPr>
          <p:spPr bwMode="auto">
            <a:xfrm>
              <a:off x="4876800" y="3429000"/>
              <a:ext cx="163370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Equilibrium price</a:t>
              </a:r>
            </a:p>
          </p:txBody>
        </p:sp>
        <p:cxnSp>
          <p:nvCxnSpPr>
            <p:cNvPr id="67" name="Straight Connector 66">
              <a:extLst>
                <a:ext uri="{FF2B5EF4-FFF2-40B4-BE49-F238E27FC236}">
                  <a16:creationId xmlns:a16="http://schemas.microsoft.com/office/drawing/2014/main" id="{7A639DEB-8E38-4C39-A6ED-29D95A0F91C1}"/>
                </a:ext>
              </a:extLst>
            </p:cNvPr>
            <p:cNvCxnSpPr>
              <a:cxnSpLocks noChangeAspect="1"/>
            </p:cNvCxnSpPr>
            <p:nvPr/>
          </p:nvCxnSpPr>
          <p:spPr>
            <a:xfrm rot="10800000">
              <a:off x="4267201" y="3429000"/>
              <a:ext cx="481049" cy="171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8" name="Rectangle 67">
            <a:extLst>
              <a:ext uri="{FF2B5EF4-FFF2-40B4-BE49-F238E27FC236}">
                <a16:creationId xmlns:a16="http://schemas.microsoft.com/office/drawing/2014/main" id="{7965444C-877F-498F-AC15-0C77DF508629}"/>
              </a:ext>
            </a:extLst>
          </p:cNvPr>
          <p:cNvSpPr/>
          <p:nvPr/>
        </p:nvSpPr>
        <p:spPr>
          <a:xfrm>
            <a:off x="2057400" y="3352800"/>
            <a:ext cx="2057400" cy="1905000"/>
          </a:xfrm>
          <a:prstGeom prst="rect">
            <a:avLst/>
          </a:prstGeom>
          <a:solidFill>
            <a:srgbClr val="FFFF99">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2304" name="Freeform 37">
            <a:extLst>
              <a:ext uri="{FF2B5EF4-FFF2-40B4-BE49-F238E27FC236}">
                <a16:creationId xmlns:a16="http://schemas.microsoft.com/office/drawing/2014/main" id="{0BC3F7F4-1570-4308-A23C-18F7C97F07A6}"/>
              </a:ext>
            </a:extLst>
          </p:cNvPr>
          <p:cNvSpPr>
            <a:spLocks noChangeAspect="1"/>
          </p:cNvSpPr>
          <p:nvPr/>
        </p:nvSpPr>
        <p:spPr bwMode="auto">
          <a:xfrm rot="60000" flipV="1">
            <a:off x="2073275" y="3336925"/>
            <a:ext cx="2065338" cy="1905000"/>
          </a:xfrm>
          <a:custGeom>
            <a:avLst/>
            <a:gdLst>
              <a:gd name="T0" fmla="*/ 0 w 981"/>
              <a:gd name="T1" fmla="*/ 2147483646 h 905"/>
              <a:gd name="T2" fmla="*/ 0 w 981"/>
              <a:gd name="T3" fmla="*/ 0 h 905"/>
              <a:gd name="T4" fmla="*/ 2147483646 w 981"/>
              <a:gd name="T5" fmla="*/ 2147483646 h 905"/>
              <a:gd name="T6" fmla="*/ 0 w 981"/>
              <a:gd name="T7" fmla="*/ 2147483646 h 905"/>
              <a:gd name="T8" fmla="*/ 0 60000 65536"/>
              <a:gd name="T9" fmla="*/ 0 60000 65536"/>
              <a:gd name="T10" fmla="*/ 0 60000 65536"/>
              <a:gd name="T11" fmla="*/ 0 60000 65536"/>
              <a:gd name="T12" fmla="*/ 0 w 981"/>
              <a:gd name="T13" fmla="*/ 0 h 905"/>
              <a:gd name="T14" fmla="*/ 981 w 981"/>
              <a:gd name="T15" fmla="*/ 905 h 905"/>
            </a:gdLst>
            <a:ahLst/>
            <a:cxnLst>
              <a:cxn ang="T8">
                <a:pos x="T0" y="T1"/>
              </a:cxn>
              <a:cxn ang="T9">
                <a:pos x="T2" y="T3"/>
              </a:cxn>
              <a:cxn ang="T10">
                <a:pos x="T4" y="T5"/>
              </a:cxn>
              <a:cxn ang="T11">
                <a:pos x="T6" y="T7"/>
              </a:cxn>
            </a:cxnLst>
            <a:rect l="T12" t="T13" r="T14" b="T15"/>
            <a:pathLst>
              <a:path w="981" h="905">
                <a:moveTo>
                  <a:pt x="0" y="905"/>
                </a:moveTo>
                <a:lnTo>
                  <a:pt x="0" y="0"/>
                </a:lnTo>
                <a:lnTo>
                  <a:pt x="981" y="905"/>
                </a:lnTo>
                <a:lnTo>
                  <a:pt x="0" y="905"/>
                </a:lnTo>
                <a:close/>
              </a:path>
            </a:pathLst>
          </a:custGeom>
          <a:solidFill>
            <a:srgbClr val="99CCFF">
              <a:alpha val="83920"/>
            </a:srgbClr>
          </a:solidFill>
          <a:ln w="9525">
            <a:solidFill>
              <a:schemeClr val="tx1"/>
            </a:solidFill>
            <a:round/>
            <a:headEnd/>
            <a:tailEnd/>
          </a:ln>
        </p:spPr>
        <p:txBody>
          <a:bodyPr rot="10800000"/>
          <a:lstStyle/>
          <a:p>
            <a:endParaRPr lang="cs-CZ"/>
          </a:p>
        </p:txBody>
      </p:sp>
      <p:sp>
        <p:nvSpPr>
          <p:cNvPr id="12305" name="Line 19">
            <a:extLst>
              <a:ext uri="{FF2B5EF4-FFF2-40B4-BE49-F238E27FC236}">
                <a16:creationId xmlns:a16="http://schemas.microsoft.com/office/drawing/2014/main" id="{148181A0-D3C0-4BE1-9843-8D8DB9F28199}"/>
              </a:ext>
            </a:extLst>
          </p:cNvPr>
          <p:cNvSpPr>
            <a:spLocks noChangeAspect="1" noChangeShapeType="1"/>
          </p:cNvSpPr>
          <p:nvPr/>
        </p:nvSpPr>
        <p:spPr bwMode="auto">
          <a:xfrm rot="5700000">
            <a:off x="2082006" y="2286795"/>
            <a:ext cx="3146425" cy="2932112"/>
          </a:xfrm>
          <a:prstGeom prst="line">
            <a:avLst/>
          </a:prstGeom>
          <a:noFill/>
          <a:ln w="57150">
            <a:solidFill>
              <a:srgbClr val="A5002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0" name="Oval 22">
            <a:extLst>
              <a:ext uri="{FF2B5EF4-FFF2-40B4-BE49-F238E27FC236}">
                <a16:creationId xmlns:a16="http://schemas.microsoft.com/office/drawing/2014/main" id="{6A2B114D-D634-4BC8-B330-17D13E11E2AB}"/>
              </a:ext>
            </a:extLst>
          </p:cNvPr>
          <p:cNvSpPr>
            <a:spLocks noChangeAspect="1" noChangeArrowheads="1"/>
          </p:cNvSpPr>
          <p:nvPr/>
        </p:nvSpPr>
        <p:spPr bwMode="auto">
          <a:xfrm>
            <a:off x="4013200" y="3276600"/>
            <a:ext cx="177800" cy="177800"/>
          </a:xfrm>
          <a:prstGeom prst="ellipse">
            <a:avLst/>
          </a:prstGeom>
          <a:solidFill>
            <a:schemeClr val="bg1"/>
          </a:solidFill>
          <a:ln w="12700">
            <a:solidFill>
              <a:schemeClr val="tx1"/>
            </a:solidFill>
            <a:round/>
            <a:headEnd/>
            <a:tailEnd/>
          </a:ln>
        </p:spPr>
        <p:txBody>
          <a:bodyPr wrap="none" anchor="ctr"/>
          <a:lstStyle/>
          <a:p>
            <a:pPr eaLnBrk="1" hangingPunct="1">
              <a:defRPr/>
            </a:pPr>
            <a:endParaRPr lang="en-US">
              <a:ln w="12700">
                <a:solidFill>
                  <a:schemeClr val="tx1"/>
                </a:solidFill>
              </a:ln>
              <a:latin typeface="Arial" charset="0"/>
            </a:endParaRPr>
          </a:p>
        </p:txBody>
      </p:sp>
      <p:grpSp>
        <p:nvGrpSpPr>
          <p:cNvPr id="6" name="Group 33">
            <a:extLst>
              <a:ext uri="{FF2B5EF4-FFF2-40B4-BE49-F238E27FC236}">
                <a16:creationId xmlns:a16="http://schemas.microsoft.com/office/drawing/2014/main" id="{0AAE4E6C-9A01-4919-B4F4-60780EA0D27A}"/>
              </a:ext>
            </a:extLst>
          </p:cNvPr>
          <p:cNvGrpSpPr>
            <a:grpSpLocks/>
          </p:cNvGrpSpPr>
          <p:nvPr/>
        </p:nvGrpSpPr>
        <p:grpSpPr bwMode="auto">
          <a:xfrm>
            <a:off x="2743200" y="2057400"/>
            <a:ext cx="1785938" cy="1371600"/>
            <a:chOff x="2743200" y="2057400"/>
            <a:chExt cx="1786105" cy="1371600"/>
          </a:xfrm>
        </p:grpSpPr>
        <p:sp>
          <p:nvSpPr>
            <p:cNvPr id="23570" name="TextBox 41">
              <a:extLst>
                <a:ext uri="{FF2B5EF4-FFF2-40B4-BE49-F238E27FC236}">
                  <a16:creationId xmlns:a16="http://schemas.microsoft.com/office/drawing/2014/main" id="{BD12C967-1F4A-4E82-BAAD-D6A1FCBAD697}"/>
                </a:ext>
              </a:extLst>
            </p:cNvPr>
            <p:cNvSpPr txBox="1">
              <a:spLocks noChangeAspect="1" noChangeArrowheads="1"/>
            </p:cNvSpPr>
            <p:nvPr/>
          </p:nvSpPr>
          <p:spPr bwMode="auto">
            <a:xfrm>
              <a:off x="2895600" y="2057400"/>
              <a:ext cx="163370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Producer surplus</a:t>
              </a:r>
            </a:p>
          </p:txBody>
        </p:sp>
        <p:cxnSp>
          <p:nvCxnSpPr>
            <p:cNvPr id="30" name="Straight Connector 29">
              <a:extLst>
                <a:ext uri="{FF2B5EF4-FFF2-40B4-BE49-F238E27FC236}">
                  <a16:creationId xmlns:a16="http://schemas.microsoft.com/office/drawing/2014/main" id="{A541CB4F-2531-441D-A0D9-10C1D76E4168}"/>
                </a:ext>
              </a:extLst>
            </p:cNvPr>
            <p:cNvCxnSpPr/>
            <p:nvPr/>
          </p:nvCxnSpPr>
          <p:spPr>
            <a:xfrm rot="5400000">
              <a:off x="2667021" y="2895579"/>
              <a:ext cx="609600" cy="4572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3569" name="Text Box 11">
            <a:extLst>
              <a:ext uri="{FF2B5EF4-FFF2-40B4-BE49-F238E27FC236}">
                <a16:creationId xmlns:a16="http://schemas.microsoft.com/office/drawing/2014/main" id="{A2591801-25AF-4B19-8C67-75E5267A2204}"/>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88C4BDC2-E5C9-4F95-A621-E9112B02ED4C}" type="slidenum">
              <a:rPr lang="en-US" altLang="cs-CZ" sz="1400">
                <a:solidFill>
                  <a:schemeClr val="bg1"/>
                </a:solidFill>
                <a:cs typeface="Arial" panose="020B0604020202020204" pitchFamily="34" charset="0"/>
              </a:rPr>
              <a:pPr eaLnBrk="1" hangingPunct="1">
                <a:spcBef>
                  <a:spcPct val="0"/>
                </a:spcBef>
                <a:buFontTx/>
                <a:buNone/>
              </a:pPr>
              <a:t>11</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2" presetClass="entr" presetSubtype="4" fill="hold" nodeType="afterEffect">
                                  <p:stCondLst>
                                    <p:cond delay="0"/>
                                  </p:stCondLst>
                                  <p:childTnLst>
                                    <p:set>
                                      <p:cBhvr>
                                        <p:cTn id="11" dur="1" fill="hold">
                                          <p:stCondLst>
                                            <p:cond delay="0"/>
                                          </p:stCondLst>
                                        </p:cTn>
                                        <p:tgtEl>
                                          <p:spTgt spid="12305"/>
                                        </p:tgtEl>
                                        <p:attrNameLst>
                                          <p:attrName>style.visibility</p:attrName>
                                        </p:attrNameLst>
                                      </p:cBhvr>
                                      <p:to>
                                        <p:strVal val="visible"/>
                                      </p:to>
                                    </p:set>
                                    <p:animEffect transition="in" filter="wipe(down)">
                                      <p:cBhvr>
                                        <p:cTn id="12" dur="1000"/>
                                        <p:tgtEl>
                                          <p:spTgt spid="12305"/>
                                        </p:tgtEl>
                                      </p:cBhvr>
                                    </p:animEffect>
                                  </p:childTnLst>
                                </p:cTn>
                              </p:par>
                            </p:childTnLst>
                          </p:cTn>
                        </p:par>
                        <p:par>
                          <p:cTn id="13" fill="hold" nodeType="afterGroup">
                            <p:stCondLst>
                              <p:cond delay="2000"/>
                            </p:stCondLst>
                            <p:childTnLst>
                              <p:par>
                                <p:cTn id="14" presetID="22" presetClass="entr" presetSubtype="4" fill="hold" grpId="0" nodeType="afterEffect">
                                  <p:stCondLst>
                                    <p:cond delay="0"/>
                                  </p:stCondLst>
                                  <p:childTnLst>
                                    <p:set>
                                      <p:cBhvr>
                                        <p:cTn id="15" dur="1" fill="hold">
                                          <p:stCondLst>
                                            <p:cond delay="0"/>
                                          </p:stCondLst>
                                        </p:cTn>
                                        <p:tgtEl>
                                          <p:spTgt spid="12297"/>
                                        </p:tgtEl>
                                        <p:attrNameLst>
                                          <p:attrName>style.visibility</p:attrName>
                                        </p:attrNameLst>
                                      </p:cBhvr>
                                      <p:to>
                                        <p:strVal val="visible"/>
                                      </p:to>
                                    </p:set>
                                    <p:animEffect transition="in" filter="wipe(down)">
                                      <p:cBhvr>
                                        <p:cTn id="16" dur="1000"/>
                                        <p:tgtEl>
                                          <p:spTgt spid="1229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Effect transition="in" filter="wipe(down)">
                                      <p:cBhvr>
                                        <p:cTn id="21" dur="1000"/>
                                        <p:tgtEl>
                                          <p:spTgt spid="60"/>
                                        </p:tgtEl>
                                      </p:cBhvr>
                                    </p:animEffect>
                                  </p:childTnLst>
                                </p:cTn>
                              </p:par>
                            </p:childTnLst>
                          </p:cTn>
                        </p:par>
                        <p:par>
                          <p:cTn id="22" fill="hold" nodeType="afterGroup">
                            <p:stCondLst>
                              <p:cond delay="1000"/>
                            </p:stCondLst>
                            <p:childTnLst>
                              <p:par>
                                <p:cTn id="23" presetID="22" presetClass="entr" presetSubtype="4"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1000"/>
                                        <p:tgtEl>
                                          <p:spTgt spid="4"/>
                                        </p:tgtEl>
                                      </p:cBhvr>
                                    </p:animEffect>
                                  </p:childTnLst>
                                </p:cTn>
                              </p:par>
                            </p:childTnLst>
                          </p:cTn>
                        </p:par>
                        <p:par>
                          <p:cTn id="26" fill="hold" nodeType="afterGroup">
                            <p:stCondLst>
                              <p:cond delay="2000"/>
                            </p:stCondLst>
                            <p:childTnLst>
                              <p:par>
                                <p:cTn id="27" presetID="22" presetClass="entr" presetSubtype="4"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1000"/>
                                        <p:tgtEl>
                                          <p:spTgt spid="5"/>
                                        </p:tgtEl>
                                      </p:cBhvr>
                                    </p:animEffect>
                                  </p:childTnLst>
                                </p:cTn>
                              </p:par>
                            </p:childTnLst>
                          </p:cTn>
                        </p:par>
                        <p:par>
                          <p:cTn id="30" fill="hold" nodeType="afterGroup">
                            <p:stCondLst>
                              <p:cond delay="3000"/>
                            </p:stCondLst>
                            <p:childTnLst>
                              <p:par>
                                <p:cTn id="31" presetID="22" presetClass="entr" presetSubtype="4" fill="hold" grpId="0" nodeType="afterEffect">
                                  <p:stCondLst>
                                    <p:cond delay="0"/>
                                  </p:stCondLst>
                                  <p:childTnLst>
                                    <p:set>
                                      <p:cBhvr>
                                        <p:cTn id="32" dur="1" fill="hold">
                                          <p:stCondLst>
                                            <p:cond delay="0"/>
                                          </p:stCondLst>
                                        </p:cTn>
                                        <p:tgtEl>
                                          <p:spTgt spid="68"/>
                                        </p:tgtEl>
                                        <p:attrNameLst>
                                          <p:attrName>style.visibility</p:attrName>
                                        </p:attrNameLst>
                                      </p:cBhvr>
                                      <p:to>
                                        <p:strVal val="visible"/>
                                      </p:to>
                                    </p:set>
                                    <p:animEffect transition="in" filter="wipe(down)">
                                      <p:cBhvr>
                                        <p:cTn id="33" dur="1000"/>
                                        <p:tgtEl>
                                          <p:spTgt spid="68"/>
                                        </p:tgtEl>
                                      </p:cBhvr>
                                    </p:animEffect>
                                  </p:childTnLst>
                                </p:cTn>
                              </p:par>
                            </p:childTnLst>
                          </p:cTn>
                        </p:par>
                        <p:par>
                          <p:cTn id="34" fill="hold" nodeType="afterGroup">
                            <p:stCondLst>
                              <p:cond delay="4000"/>
                            </p:stCondLst>
                            <p:childTnLst>
                              <p:par>
                                <p:cTn id="35" presetID="22" presetClass="entr" presetSubtype="4" fill="hold" nodeType="afterEffect">
                                  <p:stCondLst>
                                    <p:cond delay="0"/>
                                  </p:stCondLst>
                                  <p:childTnLst>
                                    <p:set>
                                      <p:cBhvr>
                                        <p:cTn id="36" dur="1" fill="hold">
                                          <p:stCondLst>
                                            <p:cond delay="0"/>
                                          </p:stCondLst>
                                        </p:cTn>
                                        <p:tgtEl>
                                          <p:spTgt spid="12304"/>
                                        </p:tgtEl>
                                        <p:attrNameLst>
                                          <p:attrName>style.visibility</p:attrName>
                                        </p:attrNameLst>
                                      </p:cBhvr>
                                      <p:to>
                                        <p:strVal val="visible"/>
                                      </p:to>
                                    </p:set>
                                    <p:animEffect transition="in" filter="wipe(down)">
                                      <p:cBhvr>
                                        <p:cTn id="37" dur="1000"/>
                                        <p:tgtEl>
                                          <p:spTgt spid="12304"/>
                                        </p:tgtEl>
                                      </p:cBhvr>
                                    </p:animEffect>
                                  </p:childTnLst>
                                </p:cTn>
                              </p:par>
                            </p:childTnLst>
                          </p:cTn>
                        </p:par>
                        <p:par>
                          <p:cTn id="38" fill="hold" nodeType="afterGroup">
                            <p:stCondLst>
                              <p:cond delay="5000"/>
                            </p:stCondLst>
                            <p:childTnLst>
                              <p:par>
                                <p:cTn id="39" presetID="22" presetClass="entr" presetSubtype="4" fill="hold"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7" grpId="0"/>
      <p:bldP spid="68" grpId="0" animBg="1"/>
      <p:bldP spid="6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a:extLst>
              <a:ext uri="{FF2B5EF4-FFF2-40B4-BE49-F238E27FC236}">
                <a16:creationId xmlns:a16="http://schemas.microsoft.com/office/drawing/2014/main" id="{2FFA9045-B94B-4519-A3E6-EEE0094DDF8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5603" name="Rectangle 2">
            <a:extLst>
              <a:ext uri="{FF2B5EF4-FFF2-40B4-BE49-F238E27FC236}">
                <a16:creationId xmlns:a16="http://schemas.microsoft.com/office/drawing/2014/main" id="{DEF258E7-807D-4097-A6FA-A8000DCBEC7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Efficiency Revisited</a:t>
            </a:r>
          </a:p>
        </p:txBody>
      </p:sp>
      <p:sp>
        <p:nvSpPr>
          <p:cNvPr id="25604" name="Rectangle 4">
            <a:extLst>
              <a:ext uri="{FF2B5EF4-FFF2-40B4-BE49-F238E27FC236}">
                <a16:creationId xmlns:a16="http://schemas.microsoft.com/office/drawing/2014/main" id="{78296FAC-779F-400A-B077-3DF94A0CA21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5605" name="Rectangle 5">
            <a:extLst>
              <a:ext uri="{FF2B5EF4-FFF2-40B4-BE49-F238E27FC236}">
                <a16:creationId xmlns:a16="http://schemas.microsoft.com/office/drawing/2014/main" id="{DF116D24-3D0A-480E-B30D-D79906DF8EF6}"/>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grpSp>
        <p:nvGrpSpPr>
          <p:cNvPr id="2" name="Group 35">
            <a:extLst>
              <a:ext uri="{FF2B5EF4-FFF2-40B4-BE49-F238E27FC236}">
                <a16:creationId xmlns:a16="http://schemas.microsoft.com/office/drawing/2014/main" id="{FEE27047-6750-4E3D-B4B8-B706763C98A7}"/>
              </a:ext>
            </a:extLst>
          </p:cNvPr>
          <p:cNvGrpSpPr>
            <a:grpSpLocks/>
          </p:cNvGrpSpPr>
          <p:nvPr/>
        </p:nvGrpSpPr>
        <p:grpSpPr bwMode="auto">
          <a:xfrm>
            <a:off x="1387475" y="1598613"/>
            <a:ext cx="6059488" cy="4535487"/>
            <a:chOff x="1387479" y="1598678"/>
            <a:chExt cx="6059880" cy="4535878"/>
          </a:xfrm>
        </p:grpSpPr>
        <p:pic>
          <p:nvPicPr>
            <p:cNvPr id="25623" name="Picture 22" descr="gridlines">
              <a:extLst>
                <a:ext uri="{FF2B5EF4-FFF2-40B4-BE49-F238E27FC236}">
                  <a16:creationId xmlns:a16="http://schemas.microsoft.com/office/drawing/2014/main" id="{1F5238D8-0915-42A6-9BCB-158A10F116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808" y="1598678"/>
              <a:ext cx="5035551" cy="3776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6">
              <a:extLst>
                <a:ext uri="{FF2B5EF4-FFF2-40B4-BE49-F238E27FC236}">
                  <a16:creationId xmlns:a16="http://schemas.microsoft.com/office/drawing/2014/main" id="{E6091D55-4997-41F4-85E5-BE282CF9A10A}"/>
                </a:ext>
              </a:extLst>
            </p:cNvPr>
            <p:cNvGrpSpPr>
              <a:grpSpLocks noChangeAspect="1"/>
            </p:cNvGrpSpPr>
            <p:nvPr/>
          </p:nvGrpSpPr>
          <p:grpSpPr bwMode="auto">
            <a:xfrm>
              <a:off x="1387479" y="1600200"/>
              <a:ext cx="6010395" cy="4534356"/>
              <a:chOff x="3243" y="1576"/>
              <a:chExt cx="2271" cy="1989"/>
            </a:xfrm>
            <a:noFill/>
          </p:grpSpPr>
          <p:sp>
            <p:nvSpPr>
              <p:cNvPr id="28" name="Rectangle 5">
                <a:extLst>
                  <a:ext uri="{FF2B5EF4-FFF2-40B4-BE49-F238E27FC236}">
                    <a16:creationId xmlns:a16="http://schemas.microsoft.com/office/drawing/2014/main" id="{60AC57E7-28E3-42C7-BF44-81813FB432A1}"/>
                  </a:ext>
                </a:extLst>
              </p:cNvPr>
              <p:cNvSpPr>
                <a:spLocks noChangeArrowheads="1"/>
              </p:cNvSpPr>
              <p:nvPr/>
            </p:nvSpPr>
            <p:spPr bwMode="auto">
              <a:xfrm>
                <a:off x="3642" y="1576"/>
                <a:ext cx="1872" cy="1577"/>
              </a:xfrm>
              <a:prstGeom prst="rect">
                <a:avLst/>
              </a:prstGeom>
              <a:grpFill/>
              <a:ln w="9525">
                <a:solidFill>
                  <a:schemeClr val="tx1"/>
                </a:solidFill>
                <a:miter lim="800000"/>
                <a:headEnd/>
                <a:tailEnd/>
              </a:ln>
            </p:spPr>
            <p:txBody>
              <a:bodyPr wrap="none" anchor="ctr"/>
              <a:lstStyle/>
              <a:p>
                <a:pPr eaLnBrk="1" hangingPunct="1">
                  <a:defRPr/>
                </a:pPr>
                <a:endParaRPr lang="en-US">
                  <a:latin typeface="Arial" charset="0"/>
                </a:endParaRPr>
              </a:p>
            </p:txBody>
          </p:sp>
          <p:sp>
            <p:nvSpPr>
              <p:cNvPr id="29" name="Text Box 9">
                <a:extLst>
                  <a:ext uri="{FF2B5EF4-FFF2-40B4-BE49-F238E27FC236}">
                    <a16:creationId xmlns:a16="http://schemas.microsoft.com/office/drawing/2014/main" id="{3CA987E4-6E73-44BE-9DEF-CFDD919FA7E2}"/>
                  </a:ext>
                </a:extLst>
              </p:cNvPr>
              <p:cNvSpPr txBox="1">
                <a:spLocks noChangeArrowheads="1"/>
              </p:cNvSpPr>
              <p:nvPr/>
            </p:nvSpPr>
            <p:spPr bwMode="auto">
              <a:xfrm rot="16200000">
                <a:off x="2885" y="2328"/>
                <a:ext cx="868" cy="151"/>
              </a:xfrm>
              <a:prstGeom prst="rect">
                <a:avLst/>
              </a:prstGeom>
              <a:grpFill/>
              <a:ln w="9525">
                <a:noFill/>
                <a:miter lim="800000"/>
                <a:headEnd/>
                <a:tailEnd/>
              </a:ln>
            </p:spPr>
            <p:txBody>
              <a:bodyPr wrap="none">
                <a:spAutoFit/>
              </a:bodyPr>
              <a:lstStyle/>
              <a:p>
                <a:pPr eaLnBrk="1" hangingPunct="1">
                  <a:defRPr/>
                </a:pPr>
                <a:r>
                  <a:rPr lang="en-US" sz="2000" b="1" dirty="0">
                    <a:latin typeface="Arial" charset="0"/>
                  </a:rPr>
                  <a:t>Price (per bag)</a:t>
                </a:r>
              </a:p>
            </p:txBody>
          </p:sp>
          <p:sp>
            <p:nvSpPr>
              <p:cNvPr id="30" name="Text Box 11">
                <a:extLst>
                  <a:ext uri="{FF2B5EF4-FFF2-40B4-BE49-F238E27FC236}">
                    <a16:creationId xmlns:a16="http://schemas.microsoft.com/office/drawing/2014/main" id="{DD98F56E-7339-4194-80BC-598616C810BA}"/>
                  </a:ext>
                </a:extLst>
              </p:cNvPr>
              <p:cNvSpPr txBox="1">
                <a:spLocks noChangeArrowheads="1"/>
              </p:cNvSpPr>
              <p:nvPr/>
            </p:nvSpPr>
            <p:spPr bwMode="auto">
              <a:xfrm>
                <a:off x="4014" y="3389"/>
                <a:ext cx="780" cy="176"/>
              </a:xfrm>
              <a:prstGeom prst="rect">
                <a:avLst/>
              </a:prstGeom>
              <a:grpFill/>
              <a:ln w="9525">
                <a:noFill/>
                <a:miter lim="800000"/>
                <a:headEnd/>
                <a:tailEnd/>
              </a:ln>
            </p:spPr>
            <p:txBody>
              <a:bodyPr wrap="none">
                <a:spAutoFit/>
              </a:bodyPr>
              <a:lstStyle/>
              <a:p>
                <a:pPr eaLnBrk="1" hangingPunct="1">
                  <a:defRPr/>
                </a:pPr>
                <a:r>
                  <a:rPr lang="en-US" sz="2000" b="1" dirty="0">
                    <a:latin typeface="Arial" charset="0"/>
                  </a:rPr>
                  <a:t>Quantity (bags)</a:t>
                </a:r>
              </a:p>
            </p:txBody>
          </p:sp>
        </p:grpSp>
      </p:grpSp>
      <p:sp>
        <p:nvSpPr>
          <p:cNvPr id="13319" name="Text Box 20">
            <a:extLst>
              <a:ext uri="{FF2B5EF4-FFF2-40B4-BE49-F238E27FC236}">
                <a16:creationId xmlns:a16="http://schemas.microsoft.com/office/drawing/2014/main" id="{DB6C3829-63F0-4272-8335-F35F4EC876F7}"/>
              </a:ext>
            </a:extLst>
          </p:cNvPr>
          <p:cNvSpPr txBox="1">
            <a:spLocks noChangeAspect="1" noChangeArrowheads="1"/>
          </p:cNvSpPr>
          <p:nvPr/>
        </p:nvSpPr>
        <p:spPr bwMode="auto">
          <a:xfrm>
            <a:off x="5535613" y="2209800"/>
            <a:ext cx="4079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S</a:t>
            </a:r>
          </a:p>
        </p:txBody>
      </p:sp>
      <p:sp>
        <p:nvSpPr>
          <p:cNvPr id="13320" name="Text Box 25">
            <a:extLst>
              <a:ext uri="{FF2B5EF4-FFF2-40B4-BE49-F238E27FC236}">
                <a16:creationId xmlns:a16="http://schemas.microsoft.com/office/drawing/2014/main" id="{CCA9CADC-1750-45C1-8AA2-823E0C46ABB3}"/>
              </a:ext>
            </a:extLst>
          </p:cNvPr>
          <p:cNvSpPr txBox="1">
            <a:spLocks noChangeAspect="1" noChangeArrowheads="1"/>
          </p:cNvSpPr>
          <p:nvPr/>
        </p:nvSpPr>
        <p:spPr bwMode="auto">
          <a:xfrm>
            <a:off x="4081463" y="5249863"/>
            <a:ext cx="4905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Q</a:t>
            </a:r>
            <a:r>
              <a:rPr lang="en-US" altLang="cs-CZ" sz="2000" b="1" baseline="-25000"/>
              <a:t>1</a:t>
            </a:r>
          </a:p>
        </p:txBody>
      </p:sp>
      <p:sp>
        <p:nvSpPr>
          <p:cNvPr id="13321" name="Text Box 15">
            <a:extLst>
              <a:ext uri="{FF2B5EF4-FFF2-40B4-BE49-F238E27FC236}">
                <a16:creationId xmlns:a16="http://schemas.microsoft.com/office/drawing/2014/main" id="{F4FEFC16-610F-4BC2-9993-FD192A083F24}"/>
              </a:ext>
            </a:extLst>
          </p:cNvPr>
          <p:cNvSpPr txBox="1">
            <a:spLocks noChangeAspect="1" noChangeArrowheads="1"/>
          </p:cNvSpPr>
          <p:nvPr/>
        </p:nvSpPr>
        <p:spPr bwMode="auto">
          <a:xfrm>
            <a:off x="1981200" y="3352800"/>
            <a:ext cx="501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P</a:t>
            </a:r>
            <a:r>
              <a:rPr lang="en-US" altLang="cs-CZ" sz="2000" b="1" baseline="-25000"/>
              <a:t>1</a:t>
            </a:r>
          </a:p>
        </p:txBody>
      </p:sp>
      <p:sp>
        <p:nvSpPr>
          <p:cNvPr id="13322" name="Freeform 37">
            <a:extLst>
              <a:ext uri="{FF2B5EF4-FFF2-40B4-BE49-F238E27FC236}">
                <a16:creationId xmlns:a16="http://schemas.microsoft.com/office/drawing/2014/main" id="{F7FA23F6-CDA1-4E86-AEDA-465FA0ECD148}"/>
              </a:ext>
            </a:extLst>
          </p:cNvPr>
          <p:cNvSpPr>
            <a:spLocks noChangeAspect="1"/>
          </p:cNvSpPr>
          <p:nvPr/>
        </p:nvSpPr>
        <p:spPr bwMode="auto">
          <a:xfrm rot="60000" flipV="1">
            <a:off x="2438400" y="3452813"/>
            <a:ext cx="1879600" cy="1731962"/>
          </a:xfrm>
          <a:custGeom>
            <a:avLst/>
            <a:gdLst>
              <a:gd name="T0" fmla="*/ 0 w 981"/>
              <a:gd name="T1" fmla="*/ 2147483646 h 905"/>
              <a:gd name="T2" fmla="*/ 0 w 981"/>
              <a:gd name="T3" fmla="*/ 0 h 905"/>
              <a:gd name="T4" fmla="*/ 2147483646 w 981"/>
              <a:gd name="T5" fmla="*/ 2147483646 h 905"/>
              <a:gd name="T6" fmla="*/ 0 w 981"/>
              <a:gd name="T7" fmla="*/ 2147483646 h 905"/>
              <a:gd name="T8" fmla="*/ 0 60000 65536"/>
              <a:gd name="T9" fmla="*/ 0 60000 65536"/>
              <a:gd name="T10" fmla="*/ 0 60000 65536"/>
              <a:gd name="T11" fmla="*/ 0 60000 65536"/>
              <a:gd name="T12" fmla="*/ 0 w 981"/>
              <a:gd name="T13" fmla="*/ 0 h 905"/>
              <a:gd name="T14" fmla="*/ 981 w 981"/>
              <a:gd name="T15" fmla="*/ 905 h 905"/>
            </a:gdLst>
            <a:ahLst/>
            <a:cxnLst>
              <a:cxn ang="T8">
                <a:pos x="T0" y="T1"/>
              </a:cxn>
              <a:cxn ang="T9">
                <a:pos x="T2" y="T3"/>
              </a:cxn>
              <a:cxn ang="T10">
                <a:pos x="T4" y="T5"/>
              </a:cxn>
              <a:cxn ang="T11">
                <a:pos x="T6" y="T7"/>
              </a:cxn>
            </a:cxnLst>
            <a:rect l="T12" t="T13" r="T14" b="T15"/>
            <a:pathLst>
              <a:path w="981" h="905">
                <a:moveTo>
                  <a:pt x="0" y="905"/>
                </a:moveTo>
                <a:lnTo>
                  <a:pt x="0" y="0"/>
                </a:lnTo>
                <a:lnTo>
                  <a:pt x="981" y="905"/>
                </a:lnTo>
                <a:lnTo>
                  <a:pt x="0" y="905"/>
                </a:lnTo>
                <a:close/>
              </a:path>
            </a:pathLst>
          </a:custGeom>
          <a:solidFill>
            <a:srgbClr val="99CCFF"/>
          </a:solidFill>
          <a:ln w="9525">
            <a:solidFill>
              <a:schemeClr val="tx1"/>
            </a:solidFill>
            <a:round/>
            <a:headEnd/>
            <a:tailEnd/>
          </a:ln>
        </p:spPr>
        <p:txBody>
          <a:bodyPr rot="10800000"/>
          <a:lstStyle/>
          <a:p>
            <a:endParaRPr lang="cs-CZ"/>
          </a:p>
        </p:txBody>
      </p:sp>
      <p:sp>
        <p:nvSpPr>
          <p:cNvPr id="13323" name="Line 19">
            <a:extLst>
              <a:ext uri="{FF2B5EF4-FFF2-40B4-BE49-F238E27FC236}">
                <a16:creationId xmlns:a16="http://schemas.microsoft.com/office/drawing/2014/main" id="{22888213-DC5B-40C9-AF4F-342E68B4ED08}"/>
              </a:ext>
            </a:extLst>
          </p:cNvPr>
          <p:cNvSpPr>
            <a:spLocks noChangeAspect="1" noChangeShapeType="1"/>
          </p:cNvSpPr>
          <p:nvPr/>
        </p:nvSpPr>
        <p:spPr bwMode="auto">
          <a:xfrm rot="5700000">
            <a:off x="2448719" y="2401094"/>
            <a:ext cx="3033713" cy="2828925"/>
          </a:xfrm>
          <a:prstGeom prst="line">
            <a:avLst/>
          </a:prstGeom>
          <a:noFill/>
          <a:ln w="57150">
            <a:solidFill>
              <a:srgbClr val="A5002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325" name="Text Box 20">
            <a:extLst>
              <a:ext uri="{FF2B5EF4-FFF2-40B4-BE49-F238E27FC236}">
                <a16:creationId xmlns:a16="http://schemas.microsoft.com/office/drawing/2014/main" id="{B7689BA0-2E07-4CDE-B3C6-B7EB32863576}"/>
              </a:ext>
            </a:extLst>
          </p:cNvPr>
          <p:cNvSpPr txBox="1">
            <a:spLocks noChangeAspect="1" noChangeArrowheads="1"/>
          </p:cNvSpPr>
          <p:nvPr/>
        </p:nvSpPr>
        <p:spPr bwMode="auto">
          <a:xfrm>
            <a:off x="5638800" y="4419600"/>
            <a:ext cx="422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D</a:t>
            </a:r>
          </a:p>
        </p:txBody>
      </p:sp>
      <p:sp>
        <p:nvSpPr>
          <p:cNvPr id="13327" name="Freeform 37">
            <a:extLst>
              <a:ext uri="{FF2B5EF4-FFF2-40B4-BE49-F238E27FC236}">
                <a16:creationId xmlns:a16="http://schemas.microsoft.com/office/drawing/2014/main" id="{9EE2E8FD-EED5-408F-B72D-B94DC647F115}"/>
              </a:ext>
            </a:extLst>
          </p:cNvPr>
          <p:cNvSpPr>
            <a:spLocks noChangeAspect="1"/>
          </p:cNvSpPr>
          <p:nvPr/>
        </p:nvSpPr>
        <p:spPr bwMode="auto">
          <a:xfrm>
            <a:off x="2438400" y="1752600"/>
            <a:ext cx="1906588" cy="1757363"/>
          </a:xfrm>
          <a:custGeom>
            <a:avLst/>
            <a:gdLst>
              <a:gd name="T0" fmla="*/ 0 w 981"/>
              <a:gd name="T1" fmla="*/ 2147483646 h 905"/>
              <a:gd name="T2" fmla="*/ 0 w 981"/>
              <a:gd name="T3" fmla="*/ 0 h 905"/>
              <a:gd name="T4" fmla="*/ 2147483646 w 981"/>
              <a:gd name="T5" fmla="*/ 2147483646 h 905"/>
              <a:gd name="T6" fmla="*/ 0 w 981"/>
              <a:gd name="T7" fmla="*/ 2147483646 h 905"/>
              <a:gd name="T8" fmla="*/ 0 60000 65536"/>
              <a:gd name="T9" fmla="*/ 0 60000 65536"/>
              <a:gd name="T10" fmla="*/ 0 60000 65536"/>
              <a:gd name="T11" fmla="*/ 0 60000 65536"/>
              <a:gd name="T12" fmla="*/ 0 w 981"/>
              <a:gd name="T13" fmla="*/ 0 h 905"/>
              <a:gd name="T14" fmla="*/ 981 w 981"/>
              <a:gd name="T15" fmla="*/ 905 h 905"/>
            </a:gdLst>
            <a:ahLst/>
            <a:cxnLst>
              <a:cxn ang="T8">
                <a:pos x="T0" y="T1"/>
              </a:cxn>
              <a:cxn ang="T9">
                <a:pos x="T2" y="T3"/>
              </a:cxn>
              <a:cxn ang="T10">
                <a:pos x="T4" y="T5"/>
              </a:cxn>
              <a:cxn ang="T11">
                <a:pos x="T6" y="T7"/>
              </a:cxn>
            </a:cxnLst>
            <a:rect l="T12" t="T13" r="T14" b="T15"/>
            <a:pathLst>
              <a:path w="981" h="905">
                <a:moveTo>
                  <a:pt x="0" y="905"/>
                </a:moveTo>
                <a:lnTo>
                  <a:pt x="0" y="0"/>
                </a:lnTo>
                <a:lnTo>
                  <a:pt x="981" y="905"/>
                </a:lnTo>
                <a:lnTo>
                  <a:pt x="0" y="905"/>
                </a:lnTo>
                <a:close/>
              </a:path>
            </a:pathLst>
          </a:custGeom>
          <a:solidFill>
            <a:srgbClr val="92D050"/>
          </a:solidFill>
          <a:ln w="9525">
            <a:solidFill>
              <a:schemeClr val="tx1"/>
            </a:solidFill>
            <a:round/>
            <a:headEnd/>
            <a:tailEnd/>
          </a:ln>
        </p:spPr>
        <p:txBody>
          <a:bodyPr/>
          <a:lstStyle/>
          <a:p>
            <a:endParaRPr lang="cs-CZ"/>
          </a:p>
        </p:txBody>
      </p:sp>
      <p:grpSp>
        <p:nvGrpSpPr>
          <p:cNvPr id="4" name="Group 36">
            <a:extLst>
              <a:ext uri="{FF2B5EF4-FFF2-40B4-BE49-F238E27FC236}">
                <a16:creationId xmlns:a16="http://schemas.microsoft.com/office/drawing/2014/main" id="{907DA29E-67CE-418D-8D39-AFA4799AD6DB}"/>
              </a:ext>
            </a:extLst>
          </p:cNvPr>
          <p:cNvGrpSpPr>
            <a:grpSpLocks/>
          </p:cNvGrpSpPr>
          <p:nvPr/>
        </p:nvGrpSpPr>
        <p:grpSpPr bwMode="auto">
          <a:xfrm>
            <a:off x="3411538" y="1752600"/>
            <a:ext cx="1890712" cy="1244600"/>
            <a:chOff x="3411904" y="1752600"/>
            <a:chExt cx="1889983" cy="1244717"/>
          </a:xfrm>
        </p:grpSpPr>
        <p:sp>
          <p:nvSpPr>
            <p:cNvPr id="25621" name="TextBox 41">
              <a:extLst>
                <a:ext uri="{FF2B5EF4-FFF2-40B4-BE49-F238E27FC236}">
                  <a16:creationId xmlns:a16="http://schemas.microsoft.com/office/drawing/2014/main" id="{378D5387-43C4-4CC0-B3D7-E6AA23F890A8}"/>
                </a:ext>
              </a:extLst>
            </p:cNvPr>
            <p:cNvSpPr txBox="1">
              <a:spLocks noChangeAspect="1" noChangeArrowheads="1"/>
            </p:cNvSpPr>
            <p:nvPr/>
          </p:nvSpPr>
          <p:spPr bwMode="auto">
            <a:xfrm>
              <a:off x="3726259" y="1752600"/>
              <a:ext cx="157562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Consumer surplus</a:t>
              </a:r>
            </a:p>
          </p:txBody>
        </p:sp>
        <p:cxnSp>
          <p:nvCxnSpPr>
            <p:cNvPr id="49" name="Straight Connector 48">
              <a:extLst>
                <a:ext uri="{FF2B5EF4-FFF2-40B4-BE49-F238E27FC236}">
                  <a16:creationId xmlns:a16="http://schemas.microsoft.com/office/drawing/2014/main" id="{5A27545B-C686-4A6D-919D-97E863E77B1F}"/>
                </a:ext>
              </a:extLst>
            </p:cNvPr>
            <p:cNvCxnSpPr>
              <a:cxnSpLocks noChangeAspect="1"/>
            </p:cNvCxnSpPr>
            <p:nvPr/>
          </p:nvCxnSpPr>
          <p:spPr>
            <a:xfrm rot="5400000">
              <a:off x="3407803" y="2442566"/>
              <a:ext cx="558853" cy="550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oup 37">
            <a:extLst>
              <a:ext uri="{FF2B5EF4-FFF2-40B4-BE49-F238E27FC236}">
                <a16:creationId xmlns:a16="http://schemas.microsoft.com/office/drawing/2014/main" id="{BAA8F278-0892-45F0-84D1-86DB20622E83}"/>
              </a:ext>
            </a:extLst>
          </p:cNvPr>
          <p:cNvGrpSpPr>
            <a:grpSpLocks/>
          </p:cNvGrpSpPr>
          <p:nvPr/>
        </p:nvGrpSpPr>
        <p:grpSpPr bwMode="auto">
          <a:xfrm>
            <a:off x="3098800" y="4322763"/>
            <a:ext cx="2058988" cy="728662"/>
            <a:chOff x="3098083" y="4322965"/>
            <a:chExt cx="2058944" cy="728321"/>
          </a:xfrm>
        </p:grpSpPr>
        <p:cxnSp>
          <p:nvCxnSpPr>
            <p:cNvPr id="40" name="Straight Connector 39">
              <a:extLst>
                <a:ext uri="{FF2B5EF4-FFF2-40B4-BE49-F238E27FC236}">
                  <a16:creationId xmlns:a16="http://schemas.microsoft.com/office/drawing/2014/main" id="{79544115-B135-4CB0-B1B5-2669EE93F1BD}"/>
                </a:ext>
              </a:extLst>
            </p:cNvPr>
            <p:cNvCxnSpPr>
              <a:cxnSpLocks noChangeAspect="1"/>
            </p:cNvCxnSpPr>
            <p:nvPr/>
          </p:nvCxnSpPr>
          <p:spPr>
            <a:xfrm rot="10800000">
              <a:off x="3098083" y="4322965"/>
              <a:ext cx="481003" cy="1713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620" name="TextBox 41">
              <a:extLst>
                <a:ext uri="{FF2B5EF4-FFF2-40B4-BE49-F238E27FC236}">
                  <a16:creationId xmlns:a16="http://schemas.microsoft.com/office/drawing/2014/main" id="{BFB697E1-713F-4880-9A32-D678BB7B7F68}"/>
                </a:ext>
              </a:extLst>
            </p:cNvPr>
            <p:cNvSpPr txBox="1">
              <a:spLocks noChangeAspect="1" noChangeArrowheads="1"/>
            </p:cNvSpPr>
            <p:nvPr/>
          </p:nvSpPr>
          <p:spPr bwMode="auto">
            <a:xfrm>
              <a:off x="3581400" y="4343400"/>
              <a:ext cx="157562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Producer surplus</a:t>
              </a:r>
            </a:p>
          </p:txBody>
        </p:sp>
      </p:grpSp>
      <p:sp>
        <p:nvSpPr>
          <p:cNvPr id="13332" name="Line 19">
            <a:extLst>
              <a:ext uri="{FF2B5EF4-FFF2-40B4-BE49-F238E27FC236}">
                <a16:creationId xmlns:a16="http://schemas.microsoft.com/office/drawing/2014/main" id="{2A9F17A5-CB7E-4075-9B20-8BB9B2037424}"/>
              </a:ext>
            </a:extLst>
          </p:cNvPr>
          <p:cNvSpPr>
            <a:spLocks noChangeAspect="1" noChangeShapeType="1"/>
          </p:cNvSpPr>
          <p:nvPr/>
        </p:nvSpPr>
        <p:spPr bwMode="auto">
          <a:xfrm>
            <a:off x="2452688" y="1752600"/>
            <a:ext cx="3033712" cy="282892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Oval 22">
            <a:extLst>
              <a:ext uri="{FF2B5EF4-FFF2-40B4-BE49-F238E27FC236}">
                <a16:creationId xmlns:a16="http://schemas.microsoft.com/office/drawing/2014/main" id="{D29E611D-31CC-4665-9132-3C53F65DE365}"/>
              </a:ext>
            </a:extLst>
          </p:cNvPr>
          <p:cNvSpPr>
            <a:spLocks noChangeAspect="1" noChangeArrowheads="1"/>
          </p:cNvSpPr>
          <p:nvPr/>
        </p:nvSpPr>
        <p:spPr bwMode="auto">
          <a:xfrm>
            <a:off x="4248150" y="3409950"/>
            <a:ext cx="171450" cy="171450"/>
          </a:xfrm>
          <a:prstGeom prst="ellipse">
            <a:avLst/>
          </a:prstGeom>
          <a:solidFill>
            <a:schemeClr val="bg1"/>
          </a:solidFill>
          <a:ln w="12700">
            <a:solidFill>
              <a:schemeClr val="tx1"/>
            </a:solidFill>
            <a:round/>
            <a:headEnd/>
            <a:tailEnd/>
          </a:ln>
        </p:spPr>
        <p:txBody>
          <a:bodyPr wrap="none" anchor="ctr"/>
          <a:lstStyle/>
          <a:p>
            <a:pPr eaLnBrk="1" hangingPunct="1">
              <a:defRPr/>
            </a:pPr>
            <a:endParaRPr lang="en-US">
              <a:ln w="12700">
                <a:solidFill>
                  <a:schemeClr val="tx1"/>
                </a:solidFill>
              </a:ln>
              <a:latin typeface="Arial" charset="0"/>
            </a:endParaRPr>
          </a:p>
        </p:txBody>
      </p:sp>
      <p:sp>
        <p:nvSpPr>
          <p:cNvPr id="25618" name="Text Box 11">
            <a:extLst>
              <a:ext uri="{FF2B5EF4-FFF2-40B4-BE49-F238E27FC236}">
                <a16:creationId xmlns:a16="http://schemas.microsoft.com/office/drawing/2014/main" id="{7700C8C8-C2BD-4756-A87E-3A9398D51197}"/>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30AF09F6-0A4C-4D2D-B458-65D3F2E119FF}" type="slidenum">
              <a:rPr lang="en-US" altLang="cs-CZ" sz="1400">
                <a:solidFill>
                  <a:schemeClr val="bg1"/>
                </a:solidFill>
                <a:cs typeface="Arial" panose="020B0604020202020204" pitchFamily="34" charset="0"/>
              </a:rPr>
              <a:pPr eaLnBrk="1" hangingPunct="1">
                <a:spcBef>
                  <a:spcPct val="0"/>
                </a:spcBef>
                <a:buFontTx/>
                <a:buNone/>
              </a:pPr>
              <a:t>12</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2" presetClass="entr" presetSubtype="1" fill="hold" nodeType="afterEffect">
                                  <p:stCondLst>
                                    <p:cond delay="0"/>
                                  </p:stCondLst>
                                  <p:childTnLst>
                                    <p:set>
                                      <p:cBhvr>
                                        <p:cTn id="11" dur="1" fill="hold">
                                          <p:stCondLst>
                                            <p:cond delay="0"/>
                                          </p:stCondLst>
                                        </p:cTn>
                                        <p:tgtEl>
                                          <p:spTgt spid="13332"/>
                                        </p:tgtEl>
                                        <p:attrNameLst>
                                          <p:attrName>style.visibility</p:attrName>
                                        </p:attrNameLst>
                                      </p:cBhvr>
                                      <p:to>
                                        <p:strVal val="visible"/>
                                      </p:to>
                                    </p:set>
                                    <p:animEffect transition="in" filter="wipe(up)">
                                      <p:cBhvr>
                                        <p:cTn id="12" dur="1000"/>
                                        <p:tgtEl>
                                          <p:spTgt spid="13332"/>
                                        </p:tgtEl>
                                      </p:cBhvr>
                                    </p:animEffect>
                                  </p:childTnLst>
                                </p:cTn>
                              </p:par>
                            </p:childTnLst>
                          </p:cTn>
                        </p:par>
                        <p:par>
                          <p:cTn id="13" fill="hold" nodeType="afterGroup">
                            <p:stCondLst>
                              <p:cond delay="2000"/>
                            </p:stCondLst>
                            <p:childTnLst>
                              <p:par>
                                <p:cTn id="14" presetID="22" presetClass="entr" presetSubtype="4" fill="hold" grpId="0" nodeType="afterEffect">
                                  <p:stCondLst>
                                    <p:cond delay="0"/>
                                  </p:stCondLst>
                                  <p:childTnLst>
                                    <p:set>
                                      <p:cBhvr>
                                        <p:cTn id="15" dur="1" fill="hold">
                                          <p:stCondLst>
                                            <p:cond delay="0"/>
                                          </p:stCondLst>
                                        </p:cTn>
                                        <p:tgtEl>
                                          <p:spTgt spid="13325"/>
                                        </p:tgtEl>
                                        <p:attrNameLst>
                                          <p:attrName>style.visibility</p:attrName>
                                        </p:attrNameLst>
                                      </p:cBhvr>
                                      <p:to>
                                        <p:strVal val="visible"/>
                                      </p:to>
                                    </p:set>
                                    <p:animEffect transition="in" filter="wipe(down)">
                                      <p:cBhvr>
                                        <p:cTn id="16" dur="1000"/>
                                        <p:tgtEl>
                                          <p:spTgt spid="13325"/>
                                        </p:tgtEl>
                                      </p:cBhvr>
                                    </p:animEffect>
                                  </p:childTnLst>
                                </p:cTn>
                              </p:par>
                            </p:childTnLst>
                          </p:cTn>
                        </p:par>
                        <p:par>
                          <p:cTn id="17" fill="hold" nodeType="afterGroup">
                            <p:stCondLst>
                              <p:cond delay="3000"/>
                            </p:stCondLst>
                            <p:childTnLst>
                              <p:par>
                                <p:cTn id="18" presetID="22" presetClass="entr" presetSubtype="4" fill="hold" nodeType="afterEffect">
                                  <p:stCondLst>
                                    <p:cond delay="0"/>
                                  </p:stCondLst>
                                  <p:childTnLst>
                                    <p:set>
                                      <p:cBhvr>
                                        <p:cTn id="19" dur="1" fill="hold">
                                          <p:stCondLst>
                                            <p:cond delay="0"/>
                                          </p:stCondLst>
                                        </p:cTn>
                                        <p:tgtEl>
                                          <p:spTgt spid="13323"/>
                                        </p:tgtEl>
                                        <p:attrNameLst>
                                          <p:attrName>style.visibility</p:attrName>
                                        </p:attrNameLst>
                                      </p:cBhvr>
                                      <p:to>
                                        <p:strVal val="visible"/>
                                      </p:to>
                                    </p:set>
                                    <p:animEffect transition="in" filter="wipe(down)">
                                      <p:cBhvr>
                                        <p:cTn id="20" dur="1000"/>
                                        <p:tgtEl>
                                          <p:spTgt spid="13323"/>
                                        </p:tgtEl>
                                      </p:cBhvr>
                                    </p:animEffect>
                                  </p:childTnLst>
                                </p:cTn>
                              </p:par>
                            </p:childTnLst>
                          </p:cTn>
                        </p:par>
                        <p:par>
                          <p:cTn id="21" fill="hold" nodeType="afterGroup">
                            <p:stCondLst>
                              <p:cond delay="4000"/>
                            </p:stCondLst>
                            <p:childTnLst>
                              <p:par>
                                <p:cTn id="22" presetID="22" presetClass="entr" presetSubtype="4" fill="hold" grpId="0" nodeType="afterEffect">
                                  <p:stCondLst>
                                    <p:cond delay="0"/>
                                  </p:stCondLst>
                                  <p:childTnLst>
                                    <p:set>
                                      <p:cBhvr>
                                        <p:cTn id="23" dur="1" fill="hold">
                                          <p:stCondLst>
                                            <p:cond delay="0"/>
                                          </p:stCondLst>
                                        </p:cTn>
                                        <p:tgtEl>
                                          <p:spTgt spid="13319"/>
                                        </p:tgtEl>
                                        <p:attrNameLst>
                                          <p:attrName>style.visibility</p:attrName>
                                        </p:attrNameLst>
                                      </p:cBhvr>
                                      <p:to>
                                        <p:strVal val="visible"/>
                                      </p:to>
                                    </p:set>
                                    <p:animEffect transition="in" filter="wipe(down)">
                                      <p:cBhvr>
                                        <p:cTn id="24" dur="1000"/>
                                        <p:tgtEl>
                                          <p:spTgt spid="13319"/>
                                        </p:tgtEl>
                                      </p:cBhvr>
                                    </p:animEffect>
                                  </p:childTnLst>
                                </p:cTn>
                              </p:par>
                            </p:childTnLst>
                          </p:cTn>
                        </p:par>
                        <p:par>
                          <p:cTn id="25" fill="hold" nodeType="afterGroup">
                            <p:stCondLst>
                              <p:cond delay="5000"/>
                            </p:stCondLst>
                            <p:childTnLst>
                              <p:par>
                                <p:cTn id="26" presetID="22" presetClass="entr" presetSubtype="4" fill="hold" grpId="0" nodeType="after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wipe(down)">
                                      <p:cBhvr>
                                        <p:cTn id="28" dur="1000"/>
                                        <p:tgtEl>
                                          <p:spTgt spid="44"/>
                                        </p:tgtEl>
                                      </p:cBhvr>
                                    </p:animEffect>
                                  </p:childTnLst>
                                </p:cTn>
                              </p:par>
                            </p:childTnLst>
                          </p:cTn>
                        </p:par>
                        <p:par>
                          <p:cTn id="29" fill="hold" nodeType="afterGroup">
                            <p:stCondLst>
                              <p:cond delay="6000"/>
                            </p:stCondLst>
                            <p:childTnLst>
                              <p:par>
                                <p:cTn id="30" presetID="22" presetClass="entr" presetSubtype="4" fill="hold" grpId="0" nodeType="afterEffect">
                                  <p:stCondLst>
                                    <p:cond delay="0"/>
                                  </p:stCondLst>
                                  <p:childTnLst>
                                    <p:set>
                                      <p:cBhvr>
                                        <p:cTn id="31" dur="1" fill="hold">
                                          <p:stCondLst>
                                            <p:cond delay="0"/>
                                          </p:stCondLst>
                                        </p:cTn>
                                        <p:tgtEl>
                                          <p:spTgt spid="13321"/>
                                        </p:tgtEl>
                                        <p:attrNameLst>
                                          <p:attrName>style.visibility</p:attrName>
                                        </p:attrNameLst>
                                      </p:cBhvr>
                                      <p:to>
                                        <p:strVal val="visible"/>
                                      </p:to>
                                    </p:set>
                                    <p:animEffect transition="in" filter="wipe(down)">
                                      <p:cBhvr>
                                        <p:cTn id="32" dur="1000"/>
                                        <p:tgtEl>
                                          <p:spTgt spid="13321"/>
                                        </p:tgtEl>
                                      </p:cBhvr>
                                    </p:animEffect>
                                  </p:childTnLst>
                                </p:cTn>
                              </p:par>
                            </p:childTnLst>
                          </p:cTn>
                        </p:par>
                        <p:par>
                          <p:cTn id="33" fill="hold" nodeType="afterGroup">
                            <p:stCondLst>
                              <p:cond delay="7000"/>
                            </p:stCondLst>
                            <p:childTnLst>
                              <p:par>
                                <p:cTn id="34" presetID="22" presetClass="entr" presetSubtype="4" fill="hold" grpId="0" nodeType="afterEffect">
                                  <p:stCondLst>
                                    <p:cond delay="0"/>
                                  </p:stCondLst>
                                  <p:childTnLst>
                                    <p:set>
                                      <p:cBhvr>
                                        <p:cTn id="35" dur="1" fill="hold">
                                          <p:stCondLst>
                                            <p:cond delay="0"/>
                                          </p:stCondLst>
                                        </p:cTn>
                                        <p:tgtEl>
                                          <p:spTgt spid="13320"/>
                                        </p:tgtEl>
                                        <p:attrNameLst>
                                          <p:attrName>style.visibility</p:attrName>
                                        </p:attrNameLst>
                                      </p:cBhvr>
                                      <p:to>
                                        <p:strVal val="visible"/>
                                      </p:to>
                                    </p:set>
                                    <p:animEffect transition="in" filter="wipe(down)">
                                      <p:cBhvr>
                                        <p:cTn id="36" dur="1000"/>
                                        <p:tgtEl>
                                          <p:spTgt spid="1332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3" presetClass="entr" presetSubtype="16" fill="hold" nodeType="clickEffect">
                                  <p:stCondLst>
                                    <p:cond delay="0"/>
                                  </p:stCondLst>
                                  <p:childTnLst>
                                    <p:set>
                                      <p:cBhvr>
                                        <p:cTn id="40" dur="1" fill="hold">
                                          <p:stCondLst>
                                            <p:cond delay="0"/>
                                          </p:stCondLst>
                                        </p:cTn>
                                        <p:tgtEl>
                                          <p:spTgt spid="13327"/>
                                        </p:tgtEl>
                                        <p:attrNameLst>
                                          <p:attrName>style.visibility</p:attrName>
                                        </p:attrNameLst>
                                      </p:cBhvr>
                                      <p:to>
                                        <p:strVal val="visible"/>
                                      </p:to>
                                    </p:set>
                                    <p:anim calcmode="lin" valueType="num">
                                      <p:cBhvr>
                                        <p:cTn id="41" dur="1000" fill="hold"/>
                                        <p:tgtEl>
                                          <p:spTgt spid="13327"/>
                                        </p:tgtEl>
                                        <p:attrNameLst>
                                          <p:attrName>ppt_w</p:attrName>
                                        </p:attrNameLst>
                                      </p:cBhvr>
                                      <p:tavLst>
                                        <p:tav tm="0">
                                          <p:val>
                                            <p:fltVal val="0"/>
                                          </p:val>
                                        </p:tav>
                                        <p:tav tm="100000">
                                          <p:val>
                                            <p:strVal val="#ppt_w"/>
                                          </p:val>
                                        </p:tav>
                                      </p:tavLst>
                                    </p:anim>
                                    <p:anim calcmode="lin" valueType="num">
                                      <p:cBhvr>
                                        <p:cTn id="42" dur="1000" fill="hold"/>
                                        <p:tgtEl>
                                          <p:spTgt spid="13327"/>
                                        </p:tgtEl>
                                        <p:attrNameLst>
                                          <p:attrName>ppt_h</p:attrName>
                                        </p:attrNameLst>
                                      </p:cBhvr>
                                      <p:tavLst>
                                        <p:tav tm="0">
                                          <p:val>
                                            <p:fltVal val="0"/>
                                          </p:val>
                                        </p:tav>
                                        <p:tav tm="100000">
                                          <p:val>
                                            <p:strVal val="#ppt_h"/>
                                          </p:val>
                                        </p:tav>
                                      </p:tavLst>
                                    </p:anim>
                                  </p:childTnLst>
                                </p:cTn>
                              </p:par>
                            </p:childTnLst>
                          </p:cTn>
                        </p:par>
                        <p:par>
                          <p:cTn id="43" fill="hold" nodeType="afterGroup">
                            <p:stCondLst>
                              <p:cond delay="1000"/>
                            </p:stCondLst>
                            <p:childTnLst>
                              <p:par>
                                <p:cTn id="44" presetID="23" presetClass="entr" presetSubtype="16" fill="hold" nodeType="after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p:cTn id="46" dur="1000" fill="hold"/>
                                        <p:tgtEl>
                                          <p:spTgt spid="4"/>
                                        </p:tgtEl>
                                        <p:attrNameLst>
                                          <p:attrName>ppt_w</p:attrName>
                                        </p:attrNameLst>
                                      </p:cBhvr>
                                      <p:tavLst>
                                        <p:tav tm="0">
                                          <p:val>
                                            <p:fltVal val="0"/>
                                          </p:val>
                                        </p:tav>
                                        <p:tav tm="100000">
                                          <p:val>
                                            <p:strVal val="#ppt_w"/>
                                          </p:val>
                                        </p:tav>
                                      </p:tavLst>
                                    </p:anim>
                                    <p:anim calcmode="lin" valueType="num">
                                      <p:cBhvr>
                                        <p:cTn id="47" dur="1000" fill="hold"/>
                                        <p:tgtEl>
                                          <p:spTgt spid="4"/>
                                        </p:tgtEl>
                                        <p:attrNameLst>
                                          <p:attrName>ppt_h</p:attrName>
                                        </p:attrNameLst>
                                      </p:cBhvr>
                                      <p:tavLst>
                                        <p:tav tm="0">
                                          <p:val>
                                            <p:fltVal val="0"/>
                                          </p:val>
                                        </p:tav>
                                        <p:tav tm="100000">
                                          <p:val>
                                            <p:strVal val="#ppt_h"/>
                                          </p:val>
                                        </p:tav>
                                      </p:tavLst>
                                    </p:anim>
                                  </p:childTnLst>
                                </p:cTn>
                              </p:par>
                            </p:childTnLst>
                          </p:cTn>
                        </p:par>
                        <p:par>
                          <p:cTn id="48" fill="hold" nodeType="afterGroup">
                            <p:stCondLst>
                              <p:cond delay="2000"/>
                            </p:stCondLst>
                            <p:childTnLst>
                              <p:par>
                                <p:cTn id="49" presetID="23" presetClass="entr" presetSubtype="16" fill="hold" nodeType="afterEffect">
                                  <p:stCondLst>
                                    <p:cond delay="0"/>
                                  </p:stCondLst>
                                  <p:childTnLst>
                                    <p:set>
                                      <p:cBhvr>
                                        <p:cTn id="50" dur="1" fill="hold">
                                          <p:stCondLst>
                                            <p:cond delay="0"/>
                                          </p:stCondLst>
                                        </p:cTn>
                                        <p:tgtEl>
                                          <p:spTgt spid="13322"/>
                                        </p:tgtEl>
                                        <p:attrNameLst>
                                          <p:attrName>style.visibility</p:attrName>
                                        </p:attrNameLst>
                                      </p:cBhvr>
                                      <p:to>
                                        <p:strVal val="visible"/>
                                      </p:to>
                                    </p:set>
                                    <p:anim calcmode="lin" valueType="num">
                                      <p:cBhvr>
                                        <p:cTn id="51" dur="1000" fill="hold"/>
                                        <p:tgtEl>
                                          <p:spTgt spid="13322"/>
                                        </p:tgtEl>
                                        <p:attrNameLst>
                                          <p:attrName>ppt_w</p:attrName>
                                        </p:attrNameLst>
                                      </p:cBhvr>
                                      <p:tavLst>
                                        <p:tav tm="0">
                                          <p:val>
                                            <p:fltVal val="0"/>
                                          </p:val>
                                        </p:tav>
                                        <p:tav tm="100000">
                                          <p:val>
                                            <p:strVal val="#ppt_w"/>
                                          </p:val>
                                        </p:tav>
                                      </p:tavLst>
                                    </p:anim>
                                    <p:anim calcmode="lin" valueType="num">
                                      <p:cBhvr>
                                        <p:cTn id="52" dur="1000" fill="hold"/>
                                        <p:tgtEl>
                                          <p:spTgt spid="13322"/>
                                        </p:tgtEl>
                                        <p:attrNameLst>
                                          <p:attrName>ppt_h</p:attrName>
                                        </p:attrNameLst>
                                      </p:cBhvr>
                                      <p:tavLst>
                                        <p:tav tm="0">
                                          <p:val>
                                            <p:fltVal val="0"/>
                                          </p:val>
                                        </p:tav>
                                        <p:tav tm="100000">
                                          <p:val>
                                            <p:strVal val="#ppt_h"/>
                                          </p:val>
                                        </p:tav>
                                      </p:tavLst>
                                    </p:anim>
                                  </p:childTnLst>
                                </p:cTn>
                              </p:par>
                            </p:childTnLst>
                          </p:cTn>
                        </p:par>
                        <p:par>
                          <p:cTn id="53" fill="hold" nodeType="afterGroup">
                            <p:stCondLst>
                              <p:cond delay="3000"/>
                            </p:stCondLst>
                            <p:childTnLst>
                              <p:par>
                                <p:cTn id="54" presetID="23" presetClass="entr" presetSubtype="16" fill="hold" nodeType="afterEffect">
                                  <p:stCondLst>
                                    <p:cond delay="0"/>
                                  </p:stCondLst>
                                  <p:childTnLst>
                                    <p:set>
                                      <p:cBhvr>
                                        <p:cTn id="55" dur="1" fill="hold">
                                          <p:stCondLst>
                                            <p:cond delay="0"/>
                                          </p:stCondLst>
                                        </p:cTn>
                                        <p:tgtEl>
                                          <p:spTgt spid="5"/>
                                        </p:tgtEl>
                                        <p:attrNameLst>
                                          <p:attrName>style.visibility</p:attrName>
                                        </p:attrNameLst>
                                      </p:cBhvr>
                                      <p:to>
                                        <p:strVal val="visible"/>
                                      </p:to>
                                    </p:set>
                                    <p:anim calcmode="lin" valueType="num">
                                      <p:cBhvr>
                                        <p:cTn id="56" dur="1000" fill="hold"/>
                                        <p:tgtEl>
                                          <p:spTgt spid="5"/>
                                        </p:tgtEl>
                                        <p:attrNameLst>
                                          <p:attrName>ppt_w</p:attrName>
                                        </p:attrNameLst>
                                      </p:cBhvr>
                                      <p:tavLst>
                                        <p:tav tm="0">
                                          <p:val>
                                            <p:fltVal val="0"/>
                                          </p:val>
                                        </p:tav>
                                        <p:tav tm="100000">
                                          <p:val>
                                            <p:strVal val="#ppt_w"/>
                                          </p:val>
                                        </p:tav>
                                      </p:tavLst>
                                    </p:anim>
                                    <p:anim calcmode="lin" valueType="num">
                                      <p:cBhvr>
                                        <p:cTn id="57"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p:bldP spid="13320" grpId="0"/>
      <p:bldP spid="13321" grpId="0"/>
      <p:bldP spid="13325" grpId="0"/>
      <p:bldP spid="4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31">
            <a:extLst>
              <a:ext uri="{FF2B5EF4-FFF2-40B4-BE49-F238E27FC236}">
                <a16:creationId xmlns:a16="http://schemas.microsoft.com/office/drawing/2014/main" id="{D589AAF4-B06B-4E40-9229-3573D8402BA5}"/>
              </a:ext>
            </a:extLst>
          </p:cNvPr>
          <p:cNvGrpSpPr>
            <a:grpSpLocks/>
          </p:cNvGrpSpPr>
          <p:nvPr/>
        </p:nvGrpSpPr>
        <p:grpSpPr bwMode="auto">
          <a:xfrm>
            <a:off x="1490663" y="1522413"/>
            <a:ext cx="5900737" cy="4560887"/>
            <a:chOff x="1491428" y="1522412"/>
            <a:chExt cx="5899972" cy="4560948"/>
          </a:xfrm>
        </p:grpSpPr>
        <p:grpSp>
          <p:nvGrpSpPr>
            <p:cNvPr id="27676" name="Group 30">
              <a:extLst>
                <a:ext uri="{FF2B5EF4-FFF2-40B4-BE49-F238E27FC236}">
                  <a16:creationId xmlns:a16="http://schemas.microsoft.com/office/drawing/2014/main" id="{795D0268-BD95-4C5D-B90C-DD54276B4B57}"/>
                </a:ext>
              </a:extLst>
            </p:cNvPr>
            <p:cNvGrpSpPr>
              <a:grpSpLocks/>
            </p:cNvGrpSpPr>
            <p:nvPr/>
          </p:nvGrpSpPr>
          <p:grpSpPr bwMode="auto">
            <a:xfrm>
              <a:off x="2133600" y="1522412"/>
              <a:ext cx="5257800" cy="3816350"/>
              <a:chOff x="2133600" y="1522412"/>
              <a:chExt cx="5257800" cy="3816350"/>
            </a:xfrm>
          </p:grpSpPr>
          <p:pic>
            <p:nvPicPr>
              <p:cNvPr id="27679" name="Picture 29" descr="gridlines">
                <a:extLst>
                  <a:ext uri="{FF2B5EF4-FFF2-40B4-BE49-F238E27FC236}">
                    <a16:creationId xmlns:a16="http://schemas.microsoft.com/office/drawing/2014/main" id="{72DE64B4-ED52-4784-BB5B-766D668776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522412"/>
                <a:ext cx="52578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80" name="Rectangle 8">
                <a:extLst>
                  <a:ext uri="{FF2B5EF4-FFF2-40B4-BE49-F238E27FC236}">
                    <a16:creationId xmlns:a16="http://schemas.microsoft.com/office/drawing/2014/main" id="{9CD20BF5-0857-43FC-BE88-7805A4FCB856}"/>
                  </a:ext>
                </a:extLst>
              </p:cNvPr>
              <p:cNvSpPr>
                <a:spLocks noChangeAspect="1" noChangeArrowheads="1"/>
              </p:cNvSpPr>
              <p:nvPr/>
            </p:nvSpPr>
            <p:spPr bwMode="auto">
              <a:xfrm>
                <a:off x="2133600" y="1568450"/>
                <a:ext cx="5246688" cy="36385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sp>
          <p:nvSpPr>
            <p:cNvPr id="27677" name="TextBox 38">
              <a:extLst>
                <a:ext uri="{FF2B5EF4-FFF2-40B4-BE49-F238E27FC236}">
                  <a16:creationId xmlns:a16="http://schemas.microsoft.com/office/drawing/2014/main" id="{693EC342-75DF-4EC8-8837-A4819E1A950C}"/>
                </a:ext>
              </a:extLst>
            </p:cNvPr>
            <p:cNvSpPr txBox="1">
              <a:spLocks noChangeArrowheads="1"/>
            </p:cNvSpPr>
            <p:nvPr/>
          </p:nvSpPr>
          <p:spPr bwMode="auto">
            <a:xfrm>
              <a:off x="3413125" y="5683250"/>
              <a:ext cx="23780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Quantity (bags)</a:t>
              </a:r>
            </a:p>
          </p:txBody>
        </p:sp>
        <p:sp>
          <p:nvSpPr>
            <p:cNvPr id="27678" name="Text Box 9">
              <a:extLst>
                <a:ext uri="{FF2B5EF4-FFF2-40B4-BE49-F238E27FC236}">
                  <a16:creationId xmlns:a16="http://schemas.microsoft.com/office/drawing/2014/main" id="{0F4B170D-68C0-4EEE-9966-ADAD152B13F6}"/>
                </a:ext>
              </a:extLst>
            </p:cNvPr>
            <p:cNvSpPr txBox="1">
              <a:spLocks noChangeArrowheads="1"/>
            </p:cNvSpPr>
            <p:nvPr/>
          </p:nvSpPr>
          <p:spPr bwMode="auto">
            <a:xfrm rot="-5400000">
              <a:off x="702269" y="3330545"/>
              <a:ext cx="19784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Price (per bag)</a:t>
              </a:r>
            </a:p>
          </p:txBody>
        </p:sp>
      </p:grpSp>
      <p:cxnSp>
        <p:nvCxnSpPr>
          <p:cNvPr id="38" name="Straight Connector 37">
            <a:extLst>
              <a:ext uri="{FF2B5EF4-FFF2-40B4-BE49-F238E27FC236}">
                <a16:creationId xmlns:a16="http://schemas.microsoft.com/office/drawing/2014/main" id="{63A52B5D-DF23-464B-BFCC-5EE4C521D204}"/>
              </a:ext>
            </a:extLst>
          </p:cNvPr>
          <p:cNvCxnSpPr/>
          <p:nvPr/>
        </p:nvCxnSpPr>
        <p:spPr>
          <a:xfrm rot="16200000" flipH="1">
            <a:off x="3306763" y="4365625"/>
            <a:ext cx="16002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7652" name="Rectangle 5">
            <a:extLst>
              <a:ext uri="{FF2B5EF4-FFF2-40B4-BE49-F238E27FC236}">
                <a16:creationId xmlns:a16="http://schemas.microsoft.com/office/drawing/2014/main" id="{D5ECD642-1B7A-4934-963E-4EE262BB27D3}"/>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7653" name="Rectangle 2">
            <a:extLst>
              <a:ext uri="{FF2B5EF4-FFF2-40B4-BE49-F238E27FC236}">
                <a16:creationId xmlns:a16="http://schemas.microsoft.com/office/drawing/2014/main" id="{D9A7E829-E01C-41AA-9B3C-4EEB4640D3C2}"/>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Efficiency Losses</a:t>
            </a:r>
          </a:p>
        </p:txBody>
      </p:sp>
      <p:sp>
        <p:nvSpPr>
          <p:cNvPr id="27654" name="Rectangle 4">
            <a:extLst>
              <a:ext uri="{FF2B5EF4-FFF2-40B4-BE49-F238E27FC236}">
                <a16:creationId xmlns:a16="http://schemas.microsoft.com/office/drawing/2014/main" id="{378104B7-C5C3-4927-AE74-E515C0D5AA93}"/>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7655" name="Rectangle 6">
            <a:extLst>
              <a:ext uri="{FF2B5EF4-FFF2-40B4-BE49-F238E27FC236}">
                <a16:creationId xmlns:a16="http://schemas.microsoft.com/office/drawing/2014/main" id="{8D19B790-2C1A-45E2-8493-2BDC12822A2D}"/>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sp>
        <p:nvSpPr>
          <p:cNvPr id="27656" name="Text Box 12">
            <a:extLst>
              <a:ext uri="{FF2B5EF4-FFF2-40B4-BE49-F238E27FC236}">
                <a16:creationId xmlns:a16="http://schemas.microsoft.com/office/drawing/2014/main" id="{8CB9D0B0-3EC0-4D9F-8C6F-1BCF2C5A9095}"/>
              </a:ext>
            </a:extLst>
          </p:cNvPr>
          <p:cNvSpPr txBox="1">
            <a:spLocks noChangeArrowheads="1"/>
          </p:cNvSpPr>
          <p:nvPr/>
        </p:nvSpPr>
        <p:spPr bwMode="auto">
          <a:xfrm>
            <a:off x="2141538" y="4845050"/>
            <a:ext cx="327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c</a:t>
            </a:r>
          </a:p>
        </p:txBody>
      </p:sp>
      <p:sp>
        <p:nvSpPr>
          <p:cNvPr id="27657" name="Text Box 30">
            <a:extLst>
              <a:ext uri="{FF2B5EF4-FFF2-40B4-BE49-F238E27FC236}">
                <a16:creationId xmlns:a16="http://schemas.microsoft.com/office/drawing/2014/main" id="{05E1B2D7-AD4E-4E90-BC79-EEE28F80489C}"/>
              </a:ext>
            </a:extLst>
          </p:cNvPr>
          <p:cNvSpPr txBox="1">
            <a:spLocks noChangeArrowheads="1"/>
          </p:cNvSpPr>
          <p:nvPr/>
        </p:nvSpPr>
        <p:spPr bwMode="auto">
          <a:xfrm>
            <a:off x="6781800" y="1720850"/>
            <a:ext cx="355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S</a:t>
            </a:r>
            <a:endParaRPr lang="en-US" altLang="cs-CZ" sz="2000" b="1" baseline="-25000"/>
          </a:p>
        </p:txBody>
      </p:sp>
      <p:sp>
        <p:nvSpPr>
          <p:cNvPr id="27658" name="Text Box 44">
            <a:extLst>
              <a:ext uri="{FF2B5EF4-FFF2-40B4-BE49-F238E27FC236}">
                <a16:creationId xmlns:a16="http://schemas.microsoft.com/office/drawing/2014/main" id="{12A2A3F8-D8A4-4F78-9665-FCE3A200163A}"/>
              </a:ext>
            </a:extLst>
          </p:cNvPr>
          <p:cNvSpPr txBox="1">
            <a:spLocks noChangeArrowheads="1"/>
          </p:cNvSpPr>
          <p:nvPr/>
        </p:nvSpPr>
        <p:spPr bwMode="auto">
          <a:xfrm>
            <a:off x="4495800" y="5302250"/>
            <a:ext cx="477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Q</a:t>
            </a:r>
            <a:r>
              <a:rPr lang="en-US" altLang="cs-CZ" sz="2000" b="1" i="1" baseline="-25000"/>
              <a:t>1</a:t>
            </a:r>
          </a:p>
        </p:txBody>
      </p:sp>
      <p:sp>
        <p:nvSpPr>
          <p:cNvPr id="14347" name="Text Box 46">
            <a:extLst>
              <a:ext uri="{FF2B5EF4-FFF2-40B4-BE49-F238E27FC236}">
                <a16:creationId xmlns:a16="http://schemas.microsoft.com/office/drawing/2014/main" id="{09650981-70BC-4F14-BEC3-CF5F82A74C8A}"/>
              </a:ext>
            </a:extLst>
          </p:cNvPr>
          <p:cNvSpPr txBox="1">
            <a:spLocks noChangeArrowheads="1"/>
          </p:cNvSpPr>
          <p:nvPr/>
        </p:nvSpPr>
        <p:spPr bwMode="auto">
          <a:xfrm>
            <a:off x="3922713" y="5302250"/>
            <a:ext cx="47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Q</a:t>
            </a:r>
            <a:r>
              <a:rPr lang="en-US" altLang="cs-CZ" sz="2000" b="1" i="1" baseline="-25000"/>
              <a:t>2</a:t>
            </a:r>
          </a:p>
        </p:txBody>
      </p:sp>
      <p:sp>
        <p:nvSpPr>
          <p:cNvPr id="27660" name="Text Box 52">
            <a:extLst>
              <a:ext uri="{FF2B5EF4-FFF2-40B4-BE49-F238E27FC236}">
                <a16:creationId xmlns:a16="http://schemas.microsoft.com/office/drawing/2014/main" id="{11899484-976E-4ECB-8382-17BA573A336D}"/>
              </a:ext>
            </a:extLst>
          </p:cNvPr>
          <p:cNvSpPr txBox="1">
            <a:spLocks noChangeArrowheads="1"/>
          </p:cNvSpPr>
          <p:nvPr/>
        </p:nvSpPr>
        <p:spPr bwMode="auto">
          <a:xfrm>
            <a:off x="6985000" y="4508500"/>
            <a:ext cx="3698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D</a:t>
            </a:r>
          </a:p>
        </p:txBody>
      </p:sp>
      <p:sp>
        <p:nvSpPr>
          <p:cNvPr id="29" name="Isosceles Triangle 28">
            <a:extLst>
              <a:ext uri="{FF2B5EF4-FFF2-40B4-BE49-F238E27FC236}">
                <a16:creationId xmlns:a16="http://schemas.microsoft.com/office/drawing/2014/main" id="{08C11038-7361-4AF2-88F0-BA30F5E99F39}"/>
              </a:ext>
            </a:extLst>
          </p:cNvPr>
          <p:cNvSpPr>
            <a:spLocks/>
          </p:cNvSpPr>
          <p:nvPr/>
        </p:nvSpPr>
        <p:spPr bwMode="auto">
          <a:xfrm rot="-5400000" flipH="1" flipV="1">
            <a:off x="4038600" y="3016251"/>
            <a:ext cx="731837" cy="639762"/>
          </a:xfrm>
          <a:prstGeom prst="triangle">
            <a:avLst>
              <a:gd name="adj" fmla="val 50000"/>
            </a:avLst>
          </a:prstGeom>
          <a:solidFill>
            <a:srgbClr val="B2B2B2"/>
          </a:solidFill>
          <a:ln w="25400" algn="ctr">
            <a:solidFill>
              <a:schemeClr val="bg2"/>
            </a:solidFill>
            <a:miter lim="800000"/>
            <a:headEnd/>
            <a:tailEnd/>
          </a:ln>
        </p:spPr>
        <p:txBody>
          <a:bodyPr anchor="ctr"/>
          <a:lstStyle/>
          <a:p>
            <a:pPr algn="ctr" eaLnBrk="1" hangingPunct="1">
              <a:defRPr/>
            </a:pPr>
            <a:endParaRPr lang="en-US">
              <a:solidFill>
                <a:schemeClr val="lt1"/>
              </a:solidFill>
              <a:latin typeface="+mn-lt"/>
            </a:endParaRPr>
          </a:p>
        </p:txBody>
      </p:sp>
      <p:sp>
        <p:nvSpPr>
          <p:cNvPr id="27662" name="TextBox 30">
            <a:extLst>
              <a:ext uri="{FF2B5EF4-FFF2-40B4-BE49-F238E27FC236}">
                <a16:creationId xmlns:a16="http://schemas.microsoft.com/office/drawing/2014/main" id="{D343BA2F-C6F0-44F6-A262-2C6CA0D83694}"/>
              </a:ext>
            </a:extLst>
          </p:cNvPr>
          <p:cNvSpPr txBox="1">
            <a:spLocks noChangeArrowheads="1"/>
          </p:cNvSpPr>
          <p:nvPr/>
        </p:nvSpPr>
        <p:spPr bwMode="auto">
          <a:xfrm>
            <a:off x="4495800" y="2906713"/>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b</a:t>
            </a:r>
          </a:p>
        </p:txBody>
      </p:sp>
      <p:sp>
        <p:nvSpPr>
          <p:cNvPr id="14351" name="TextBox 31">
            <a:extLst>
              <a:ext uri="{FF2B5EF4-FFF2-40B4-BE49-F238E27FC236}">
                <a16:creationId xmlns:a16="http://schemas.microsoft.com/office/drawing/2014/main" id="{51C3C27F-AC21-4FC8-9B15-ED68C424797B}"/>
              </a:ext>
            </a:extLst>
          </p:cNvPr>
          <p:cNvSpPr txBox="1">
            <a:spLocks noChangeArrowheads="1"/>
          </p:cNvSpPr>
          <p:nvPr/>
        </p:nvSpPr>
        <p:spPr bwMode="auto">
          <a:xfrm>
            <a:off x="3962400" y="2601913"/>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d</a:t>
            </a:r>
          </a:p>
        </p:txBody>
      </p:sp>
      <p:sp>
        <p:nvSpPr>
          <p:cNvPr id="27664" name="Text Box 12">
            <a:extLst>
              <a:ext uri="{FF2B5EF4-FFF2-40B4-BE49-F238E27FC236}">
                <a16:creationId xmlns:a16="http://schemas.microsoft.com/office/drawing/2014/main" id="{1CA556F9-0653-4FE2-BC9A-FD75480CBCE6}"/>
              </a:ext>
            </a:extLst>
          </p:cNvPr>
          <p:cNvSpPr txBox="1">
            <a:spLocks noChangeArrowheads="1"/>
          </p:cNvSpPr>
          <p:nvPr/>
        </p:nvSpPr>
        <p:spPr bwMode="auto">
          <a:xfrm>
            <a:off x="2139950" y="1611313"/>
            <a:ext cx="327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a</a:t>
            </a:r>
          </a:p>
        </p:txBody>
      </p:sp>
      <p:sp>
        <p:nvSpPr>
          <p:cNvPr id="27665" name="Line 29">
            <a:extLst>
              <a:ext uri="{FF2B5EF4-FFF2-40B4-BE49-F238E27FC236}">
                <a16:creationId xmlns:a16="http://schemas.microsoft.com/office/drawing/2014/main" id="{847CF904-1B33-43D7-9B00-1DE371AF2A89}"/>
              </a:ext>
            </a:extLst>
          </p:cNvPr>
          <p:cNvSpPr>
            <a:spLocks noChangeAspect="1" noChangeShapeType="1"/>
          </p:cNvSpPr>
          <p:nvPr/>
        </p:nvSpPr>
        <p:spPr bwMode="auto">
          <a:xfrm rot="21360000" flipV="1">
            <a:off x="2092325" y="2103438"/>
            <a:ext cx="4868863" cy="2651125"/>
          </a:xfrm>
          <a:prstGeom prst="line">
            <a:avLst/>
          </a:prstGeom>
          <a:noFill/>
          <a:ln w="57150">
            <a:solidFill>
              <a:srgbClr val="A5002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7666" name="Line 32">
            <a:extLst>
              <a:ext uri="{FF2B5EF4-FFF2-40B4-BE49-F238E27FC236}">
                <a16:creationId xmlns:a16="http://schemas.microsoft.com/office/drawing/2014/main" id="{A46061D9-48DC-4DCF-89FC-ED0AC53B7990}"/>
              </a:ext>
            </a:extLst>
          </p:cNvPr>
          <p:cNvSpPr>
            <a:spLocks noChangeShapeType="1"/>
          </p:cNvSpPr>
          <p:nvPr/>
        </p:nvSpPr>
        <p:spPr bwMode="auto">
          <a:xfrm>
            <a:off x="2171700" y="1949450"/>
            <a:ext cx="4873625" cy="265112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7667" name="Oval 33">
            <a:extLst>
              <a:ext uri="{FF2B5EF4-FFF2-40B4-BE49-F238E27FC236}">
                <a16:creationId xmlns:a16="http://schemas.microsoft.com/office/drawing/2014/main" id="{2989A075-E2DA-40AA-B207-A85609278B02}"/>
              </a:ext>
            </a:extLst>
          </p:cNvPr>
          <p:cNvSpPr>
            <a:spLocks noChangeArrowheads="1"/>
          </p:cNvSpPr>
          <p:nvPr/>
        </p:nvSpPr>
        <p:spPr bwMode="auto">
          <a:xfrm>
            <a:off x="4572000" y="3260725"/>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19" name="Oval 34">
            <a:extLst>
              <a:ext uri="{FF2B5EF4-FFF2-40B4-BE49-F238E27FC236}">
                <a16:creationId xmlns:a16="http://schemas.microsoft.com/office/drawing/2014/main" id="{0765B615-A0FF-4C8E-B49C-804DDB4E7108}"/>
              </a:ext>
            </a:extLst>
          </p:cNvPr>
          <p:cNvSpPr>
            <a:spLocks noChangeAspect="1" noChangeArrowheads="1"/>
          </p:cNvSpPr>
          <p:nvPr/>
        </p:nvSpPr>
        <p:spPr bwMode="auto">
          <a:xfrm>
            <a:off x="4038600" y="2940050"/>
            <a:ext cx="92075" cy="92075"/>
          </a:xfrm>
          <a:prstGeom prst="ellipse">
            <a:avLst/>
          </a:prstGeom>
          <a:solidFill>
            <a:schemeClr val="tx2"/>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35" name="Oval 34">
            <a:extLst>
              <a:ext uri="{FF2B5EF4-FFF2-40B4-BE49-F238E27FC236}">
                <a16:creationId xmlns:a16="http://schemas.microsoft.com/office/drawing/2014/main" id="{7E022617-0F4E-472C-A1AB-DF63D0878BC8}"/>
              </a:ext>
            </a:extLst>
          </p:cNvPr>
          <p:cNvSpPr>
            <a:spLocks noChangeAspect="1" noChangeArrowheads="1"/>
          </p:cNvSpPr>
          <p:nvPr/>
        </p:nvSpPr>
        <p:spPr bwMode="auto">
          <a:xfrm>
            <a:off x="4038600" y="3613150"/>
            <a:ext cx="120650" cy="120650"/>
          </a:xfrm>
          <a:prstGeom prst="ellipse">
            <a:avLst/>
          </a:prstGeom>
          <a:solidFill>
            <a:schemeClr val="tx2"/>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cxnSp>
        <p:nvCxnSpPr>
          <p:cNvPr id="37" name="Straight Connector 36">
            <a:extLst>
              <a:ext uri="{FF2B5EF4-FFF2-40B4-BE49-F238E27FC236}">
                <a16:creationId xmlns:a16="http://schemas.microsoft.com/office/drawing/2014/main" id="{A2F94870-CE1C-4AE6-BD45-5B0AFE0226D6}"/>
              </a:ext>
            </a:extLst>
          </p:cNvPr>
          <p:cNvCxnSpPr/>
          <p:nvPr/>
        </p:nvCxnSpPr>
        <p:spPr>
          <a:xfrm rot="16200000" flipH="1">
            <a:off x="3729832" y="4307681"/>
            <a:ext cx="1828800" cy="793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359" name="TextBox 29">
            <a:extLst>
              <a:ext uri="{FF2B5EF4-FFF2-40B4-BE49-F238E27FC236}">
                <a16:creationId xmlns:a16="http://schemas.microsoft.com/office/drawing/2014/main" id="{F935CCB8-381A-4E8A-8ADC-0A16035D7F2D}"/>
              </a:ext>
            </a:extLst>
          </p:cNvPr>
          <p:cNvSpPr txBox="1">
            <a:spLocks noChangeArrowheads="1"/>
          </p:cNvSpPr>
          <p:nvPr/>
        </p:nvSpPr>
        <p:spPr bwMode="auto">
          <a:xfrm>
            <a:off x="4114800" y="3505200"/>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e</a:t>
            </a:r>
          </a:p>
        </p:txBody>
      </p:sp>
      <p:grpSp>
        <p:nvGrpSpPr>
          <p:cNvPr id="4" name="Group 32">
            <a:extLst>
              <a:ext uri="{FF2B5EF4-FFF2-40B4-BE49-F238E27FC236}">
                <a16:creationId xmlns:a16="http://schemas.microsoft.com/office/drawing/2014/main" id="{877D069A-0C1A-44E2-B747-906AC885F96C}"/>
              </a:ext>
            </a:extLst>
          </p:cNvPr>
          <p:cNvGrpSpPr>
            <a:grpSpLocks/>
          </p:cNvGrpSpPr>
          <p:nvPr/>
        </p:nvGrpSpPr>
        <p:grpSpPr bwMode="auto">
          <a:xfrm>
            <a:off x="3673475" y="1720850"/>
            <a:ext cx="2651125" cy="1600200"/>
            <a:chOff x="3673475" y="1720850"/>
            <a:chExt cx="2651125" cy="1600200"/>
          </a:xfrm>
        </p:grpSpPr>
        <p:sp>
          <p:nvSpPr>
            <p:cNvPr id="27674" name="TextBox 40">
              <a:extLst>
                <a:ext uri="{FF2B5EF4-FFF2-40B4-BE49-F238E27FC236}">
                  <a16:creationId xmlns:a16="http://schemas.microsoft.com/office/drawing/2014/main" id="{D8158B83-24CA-40F5-93E5-83A1B4169B74}"/>
                </a:ext>
              </a:extLst>
            </p:cNvPr>
            <p:cNvSpPr txBox="1">
              <a:spLocks noChangeArrowheads="1"/>
            </p:cNvSpPr>
            <p:nvPr/>
          </p:nvSpPr>
          <p:spPr bwMode="auto">
            <a:xfrm>
              <a:off x="3673475" y="1720850"/>
              <a:ext cx="26511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Efficiency loss</a:t>
              </a:r>
            </a:p>
            <a:p>
              <a:pPr eaLnBrk="1" hangingPunct="1">
                <a:spcBef>
                  <a:spcPct val="0"/>
                </a:spcBef>
                <a:buFontTx/>
                <a:buNone/>
              </a:pPr>
              <a:r>
                <a:rPr lang="en-US" altLang="cs-CZ" sz="1800" b="1"/>
                <a:t>from underproduction</a:t>
              </a:r>
            </a:p>
          </p:txBody>
        </p:sp>
        <p:cxnSp>
          <p:nvCxnSpPr>
            <p:cNvPr id="30" name="Straight Connector 29">
              <a:extLst>
                <a:ext uri="{FF2B5EF4-FFF2-40B4-BE49-F238E27FC236}">
                  <a16:creationId xmlns:a16="http://schemas.microsoft.com/office/drawing/2014/main" id="{36C52DCF-C416-4FB6-9B6D-4D285B4365FF}"/>
                </a:ext>
              </a:extLst>
            </p:cNvPr>
            <p:cNvCxnSpPr/>
            <p:nvPr/>
          </p:nvCxnSpPr>
          <p:spPr>
            <a:xfrm rot="5400000">
              <a:off x="3810000" y="2787650"/>
              <a:ext cx="914400" cy="1524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7673" name="Text Box 11">
            <a:extLst>
              <a:ext uri="{FF2B5EF4-FFF2-40B4-BE49-F238E27FC236}">
                <a16:creationId xmlns:a16="http://schemas.microsoft.com/office/drawing/2014/main" id="{4395FE11-13B9-49A1-8397-4CEABCFD91A3}"/>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8D177AA6-87ED-4BF9-BE2D-DB900FE04B8D}" type="slidenum">
              <a:rPr lang="en-US" altLang="cs-CZ" sz="1400">
                <a:solidFill>
                  <a:schemeClr val="bg1"/>
                </a:solidFill>
                <a:cs typeface="Arial" panose="020B0604020202020204" pitchFamily="34" charset="0"/>
              </a:rPr>
              <a:pPr eaLnBrk="1" hangingPunct="1">
                <a:spcBef>
                  <a:spcPct val="0"/>
                </a:spcBef>
                <a:buFontTx/>
                <a:buNone/>
              </a:pPr>
              <a:t>13</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down)">
                                      <p:cBhvr>
                                        <p:cTn id="7" dur="1000"/>
                                        <p:tgtEl>
                                          <p:spTgt spid="35"/>
                                        </p:tgtEl>
                                      </p:cBhvr>
                                    </p:animEffect>
                                  </p:childTnLst>
                                </p:cTn>
                              </p:par>
                              <p:par>
                                <p:cTn id="8" presetID="23" presetClass="entr" presetSubtype="16" fill="hold" grpId="0" nodeType="withEffect">
                                  <p:stCondLst>
                                    <p:cond delay="0"/>
                                  </p:stCondLst>
                                  <p:childTnLst>
                                    <p:set>
                                      <p:cBhvr>
                                        <p:cTn id="9" dur="1" fill="hold">
                                          <p:stCondLst>
                                            <p:cond delay="0"/>
                                          </p:stCondLst>
                                        </p:cTn>
                                        <p:tgtEl>
                                          <p:spTgt spid="14359"/>
                                        </p:tgtEl>
                                        <p:attrNameLst>
                                          <p:attrName>style.visibility</p:attrName>
                                        </p:attrNameLst>
                                      </p:cBhvr>
                                      <p:to>
                                        <p:strVal val="visible"/>
                                      </p:to>
                                    </p:set>
                                    <p:anim calcmode="lin" valueType="num">
                                      <p:cBhvr>
                                        <p:cTn id="10" dur="1000" fill="hold"/>
                                        <p:tgtEl>
                                          <p:spTgt spid="14359"/>
                                        </p:tgtEl>
                                        <p:attrNameLst>
                                          <p:attrName>ppt_w</p:attrName>
                                        </p:attrNameLst>
                                      </p:cBhvr>
                                      <p:tavLst>
                                        <p:tav tm="0">
                                          <p:val>
                                            <p:fltVal val="0"/>
                                          </p:val>
                                        </p:tav>
                                        <p:tav tm="100000">
                                          <p:val>
                                            <p:strVal val="#ppt_w"/>
                                          </p:val>
                                        </p:tav>
                                      </p:tavLst>
                                    </p:anim>
                                    <p:anim calcmode="lin" valueType="num">
                                      <p:cBhvr>
                                        <p:cTn id="11" dur="1000" fill="hold"/>
                                        <p:tgtEl>
                                          <p:spTgt spid="14359"/>
                                        </p:tgtEl>
                                        <p:attrNameLst>
                                          <p:attrName>ppt_h</p:attrName>
                                        </p:attrNameLst>
                                      </p:cBhvr>
                                      <p:tavLst>
                                        <p:tav tm="0">
                                          <p:val>
                                            <p:fltVal val="0"/>
                                          </p:val>
                                        </p:tav>
                                        <p:tav tm="100000">
                                          <p:val>
                                            <p:strVal val="#ppt_h"/>
                                          </p:val>
                                        </p:tav>
                                      </p:tavLst>
                                    </p:anim>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up)">
                                      <p:cBhvr>
                                        <p:cTn id="15" dur="1000"/>
                                        <p:tgtEl>
                                          <p:spTgt spid="38"/>
                                        </p:tgtEl>
                                      </p:cBhvr>
                                    </p:animEffect>
                                  </p:childTnLst>
                                </p:cTn>
                              </p:par>
                            </p:childTnLst>
                          </p:cTn>
                        </p:par>
                        <p:par>
                          <p:cTn id="16" fill="hold" nodeType="afterGroup">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14347"/>
                                        </p:tgtEl>
                                        <p:attrNameLst>
                                          <p:attrName>style.visibility</p:attrName>
                                        </p:attrNameLst>
                                      </p:cBhvr>
                                      <p:to>
                                        <p:strVal val="visible"/>
                                      </p:to>
                                    </p:set>
                                    <p:animEffect transition="in" filter="wipe(down)">
                                      <p:cBhvr>
                                        <p:cTn id="19" dur="1000"/>
                                        <p:tgtEl>
                                          <p:spTgt spid="14347"/>
                                        </p:tgtEl>
                                      </p:cBhvr>
                                    </p:animEffect>
                                  </p:childTnLst>
                                </p:cTn>
                              </p:par>
                            </p:childTnLst>
                          </p:cTn>
                        </p:par>
                        <p:par>
                          <p:cTn id="20" fill="hold" nodeType="afterGroup">
                            <p:stCondLst>
                              <p:cond delay="3000"/>
                            </p:stCondLst>
                            <p:childTnLst>
                              <p:par>
                                <p:cTn id="21" presetID="23" presetClass="entr" presetSubtype="16"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1000" fill="hold"/>
                                        <p:tgtEl>
                                          <p:spTgt spid="19"/>
                                        </p:tgtEl>
                                        <p:attrNameLst>
                                          <p:attrName>ppt_w</p:attrName>
                                        </p:attrNameLst>
                                      </p:cBhvr>
                                      <p:tavLst>
                                        <p:tav tm="0">
                                          <p:val>
                                            <p:fltVal val="0"/>
                                          </p:val>
                                        </p:tav>
                                        <p:tav tm="100000">
                                          <p:val>
                                            <p:strVal val="#ppt_w"/>
                                          </p:val>
                                        </p:tav>
                                      </p:tavLst>
                                    </p:anim>
                                    <p:anim calcmode="lin" valueType="num">
                                      <p:cBhvr>
                                        <p:cTn id="24" dur="1000" fill="hold"/>
                                        <p:tgtEl>
                                          <p:spTgt spid="19"/>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14351"/>
                                        </p:tgtEl>
                                        <p:attrNameLst>
                                          <p:attrName>style.visibility</p:attrName>
                                        </p:attrNameLst>
                                      </p:cBhvr>
                                      <p:to>
                                        <p:strVal val="visible"/>
                                      </p:to>
                                    </p:set>
                                    <p:anim calcmode="lin" valueType="num">
                                      <p:cBhvr>
                                        <p:cTn id="27" dur="1000" fill="hold"/>
                                        <p:tgtEl>
                                          <p:spTgt spid="14351"/>
                                        </p:tgtEl>
                                        <p:attrNameLst>
                                          <p:attrName>ppt_w</p:attrName>
                                        </p:attrNameLst>
                                      </p:cBhvr>
                                      <p:tavLst>
                                        <p:tav tm="0">
                                          <p:val>
                                            <p:fltVal val="0"/>
                                          </p:val>
                                        </p:tav>
                                        <p:tav tm="100000">
                                          <p:val>
                                            <p:strVal val="#ppt_w"/>
                                          </p:val>
                                        </p:tav>
                                      </p:tavLst>
                                    </p:anim>
                                    <p:anim calcmode="lin" valueType="num">
                                      <p:cBhvr>
                                        <p:cTn id="28" dur="1000" fill="hold"/>
                                        <p:tgtEl>
                                          <p:spTgt spid="14351"/>
                                        </p:tgtEl>
                                        <p:attrNameLst>
                                          <p:attrName>ppt_h</p:attrName>
                                        </p:attrNameLst>
                                      </p:cBhvr>
                                      <p:tavLst>
                                        <p:tav tm="0">
                                          <p:val>
                                            <p:fltVal val="0"/>
                                          </p:val>
                                        </p:tav>
                                        <p:tav tm="100000">
                                          <p:val>
                                            <p:strVal val="#ppt_h"/>
                                          </p:val>
                                        </p:tav>
                                      </p:tavLst>
                                    </p:anim>
                                  </p:childTnLst>
                                </p:cTn>
                              </p:par>
                            </p:childTnLst>
                          </p:cTn>
                        </p:par>
                        <p:par>
                          <p:cTn id="29" fill="hold" nodeType="afterGroup">
                            <p:stCondLst>
                              <p:cond delay="4000"/>
                            </p:stCondLst>
                            <p:childTnLst>
                              <p:par>
                                <p:cTn id="30" presetID="23" presetClass="entr" presetSubtype="16" fill="hold" grpId="0" nodeType="after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p:cTn id="32" dur="1000" fill="hold"/>
                                        <p:tgtEl>
                                          <p:spTgt spid="29"/>
                                        </p:tgtEl>
                                        <p:attrNameLst>
                                          <p:attrName>ppt_w</p:attrName>
                                        </p:attrNameLst>
                                      </p:cBhvr>
                                      <p:tavLst>
                                        <p:tav tm="0">
                                          <p:val>
                                            <p:fltVal val="0"/>
                                          </p:val>
                                        </p:tav>
                                        <p:tav tm="100000">
                                          <p:val>
                                            <p:strVal val="#ppt_w"/>
                                          </p:val>
                                        </p:tav>
                                      </p:tavLst>
                                    </p:anim>
                                    <p:anim calcmode="lin" valueType="num">
                                      <p:cBhvr>
                                        <p:cTn id="33" dur="1000" fill="hold"/>
                                        <p:tgtEl>
                                          <p:spTgt spid="29"/>
                                        </p:tgtEl>
                                        <p:attrNameLst>
                                          <p:attrName>ppt_h</p:attrName>
                                        </p:attrNameLst>
                                      </p:cBhvr>
                                      <p:tavLst>
                                        <p:tav tm="0">
                                          <p:val>
                                            <p:fltVal val="0"/>
                                          </p:val>
                                        </p:tav>
                                        <p:tav tm="100000">
                                          <p:val>
                                            <p:strVal val="#ppt_h"/>
                                          </p:val>
                                        </p:tav>
                                      </p:tavLst>
                                    </p:anim>
                                  </p:childTnLst>
                                </p:cTn>
                              </p:par>
                            </p:childTnLst>
                          </p:cTn>
                        </p:par>
                        <p:par>
                          <p:cTn id="34" fill="hold" nodeType="afterGroup">
                            <p:stCondLst>
                              <p:cond delay="5000"/>
                            </p:stCondLst>
                            <p:childTnLst>
                              <p:par>
                                <p:cTn id="35" presetID="22" presetClass="entr" presetSubtype="4"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down)">
                                      <p:cBhvr>
                                        <p:cTn id="3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7" grpId="0"/>
      <p:bldP spid="29" grpId="0" animBg="1"/>
      <p:bldP spid="14351" grpId="0"/>
      <p:bldP spid="19" grpId="0" animBg="1"/>
      <p:bldP spid="35" grpId="0" animBg="1"/>
      <p:bldP spid="1435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9" descr="gridlines">
            <a:extLst>
              <a:ext uri="{FF2B5EF4-FFF2-40B4-BE49-F238E27FC236}">
                <a16:creationId xmlns:a16="http://schemas.microsoft.com/office/drawing/2014/main" id="{2DF46ED2-364C-4A4C-991B-685DD1DD6F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524000"/>
            <a:ext cx="5257800" cy="377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8" name="Straight Connector 37">
            <a:extLst>
              <a:ext uri="{FF2B5EF4-FFF2-40B4-BE49-F238E27FC236}">
                <a16:creationId xmlns:a16="http://schemas.microsoft.com/office/drawing/2014/main" id="{DEBA8D0A-48C8-4FE6-9123-79DE018083DB}"/>
              </a:ext>
            </a:extLst>
          </p:cNvPr>
          <p:cNvCxnSpPr/>
          <p:nvPr/>
        </p:nvCxnSpPr>
        <p:spPr>
          <a:xfrm rot="5400000">
            <a:off x="4267200" y="4419600"/>
            <a:ext cx="13716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9700" name="Rectangle 5">
            <a:extLst>
              <a:ext uri="{FF2B5EF4-FFF2-40B4-BE49-F238E27FC236}">
                <a16:creationId xmlns:a16="http://schemas.microsoft.com/office/drawing/2014/main" id="{30F0E294-0960-4A98-8138-DDDB5AD83AF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9701" name="Rectangle 2">
            <a:extLst>
              <a:ext uri="{FF2B5EF4-FFF2-40B4-BE49-F238E27FC236}">
                <a16:creationId xmlns:a16="http://schemas.microsoft.com/office/drawing/2014/main" id="{143632B0-55CA-49C8-8310-450FD02BD7E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Efficiency Losses</a:t>
            </a:r>
          </a:p>
        </p:txBody>
      </p:sp>
      <p:sp>
        <p:nvSpPr>
          <p:cNvPr id="29702" name="Rectangle 4">
            <a:extLst>
              <a:ext uri="{FF2B5EF4-FFF2-40B4-BE49-F238E27FC236}">
                <a16:creationId xmlns:a16="http://schemas.microsoft.com/office/drawing/2014/main" id="{FBB361A7-0131-41FD-A89B-E15ABE82D70E}"/>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9703" name="Rectangle 6">
            <a:extLst>
              <a:ext uri="{FF2B5EF4-FFF2-40B4-BE49-F238E27FC236}">
                <a16:creationId xmlns:a16="http://schemas.microsoft.com/office/drawing/2014/main" id="{6D0C40AE-6C65-437D-872E-394170A454D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sp>
        <p:nvSpPr>
          <p:cNvPr id="29704" name="Rectangle 8">
            <a:extLst>
              <a:ext uri="{FF2B5EF4-FFF2-40B4-BE49-F238E27FC236}">
                <a16:creationId xmlns:a16="http://schemas.microsoft.com/office/drawing/2014/main" id="{B733483E-ACBF-4C21-BA4F-5D75AD5C389D}"/>
              </a:ext>
            </a:extLst>
          </p:cNvPr>
          <p:cNvSpPr>
            <a:spLocks noChangeAspect="1" noChangeArrowheads="1"/>
          </p:cNvSpPr>
          <p:nvPr/>
        </p:nvSpPr>
        <p:spPr bwMode="auto">
          <a:xfrm>
            <a:off x="1828800" y="1524000"/>
            <a:ext cx="5246688" cy="36385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9705" name="Text Box 12">
            <a:extLst>
              <a:ext uri="{FF2B5EF4-FFF2-40B4-BE49-F238E27FC236}">
                <a16:creationId xmlns:a16="http://schemas.microsoft.com/office/drawing/2014/main" id="{F9EDB61D-F084-49BC-88A1-1DFDB0244662}"/>
              </a:ext>
            </a:extLst>
          </p:cNvPr>
          <p:cNvSpPr txBox="1">
            <a:spLocks noChangeArrowheads="1"/>
          </p:cNvSpPr>
          <p:nvPr/>
        </p:nvSpPr>
        <p:spPr bwMode="auto">
          <a:xfrm>
            <a:off x="1836738" y="4800600"/>
            <a:ext cx="327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c</a:t>
            </a:r>
          </a:p>
        </p:txBody>
      </p:sp>
      <p:sp>
        <p:nvSpPr>
          <p:cNvPr id="29706" name="Text Box 30">
            <a:extLst>
              <a:ext uri="{FF2B5EF4-FFF2-40B4-BE49-F238E27FC236}">
                <a16:creationId xmlns:a16="http://schemas.microsoft.com/office/drawing/2014/main" id="{FC5393C9-30E7-41D4-BB62-52374BF255A7}"/>
              </a:ext>
            </a:extLst>
          </p:cNvPr>
          <p:cNvSpPr txBox="1">
            <a:spLocks noChangeArrowheads="1"/>
          </p:cNvSpPr>
          <p:nvPr/>
        </p:nvSpPr>
        <p:spPr bwMode="auto">
          <a:xfrm>
            <a:off x="6477000" y="1676400"/>
            <a:ext cx="355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S</a:t>
            </a:r>
            <a:endParaRPr lang="en-US" altLang="cs-CZ" sz="2000" b="1" baseline="-25000"/>
          </a:p>
        </p:txBody>
      </p:sp>
      <p:sp>
        <p:nvSpPr>
          <p:cNvPr id="29707" name="Text Box 44">
            <a:extLst>
              <a:ext uri="{FF2B5EF4-FFF2-40B4-BE49-F238E27FC236}">
                <a16:creationId xmlns:a16="http://schemas.microsoft.com/office/drawing/2014/main" id="{15252261-B208-451D-B7AD-14FDC256866F}"/>
              </a:ext>
            </a:extLst>
          </p:cNvPr>
          <p:cNvSpPr txBox="1">
            <a:spLocks noChangeArrowheads="1"/>
          </p:cNvSpPr>
          <p:nvPr/>
        </p:nvSpPr>
        <p:spPr bwMode="auto">
          <a:xfrm>
            <a:off x="4191000" y="5257800"/>
            <a:ext cx="477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Q</a:t>
            </a:r>
            <a:r>
              <a:rPr lang="en-US" altLang="cs-CZ" sz="2000" b="1" i="1" baseline="-25000"/>
              <a:t>1</a:t>
            </a:r>
          </a:p>
        </p:txBody>
      </p:sp>
      <p:sp>
        <p:nvSpPr>
          <p:cNvPr id="3" name="Text Box 46">
            <a:extLst>
              <a:ext uri="{FF2B5EF4-FFF2-40B4-BE49-F238E27FC236}">
                <a16:creationId xmlns:a16="http://schemas.microsoft.com/office/drawing/2014/main" id="{9EB06C8B-232B-4226-94A4-6E8131B72790}"/>
              </a:ext>
            </a:extLst>
          </p:cNvPr>
          <p:cNvSpPr txBox="1">
            <a:spLocks noChangeArrowheads="1"/>
          </p:cNvSpPr>
          <p:nvPr/>
        </p:nvSpPr>
        <p:spPr bwMode="auto">
          <a:xfrm>
            <a:off x="4837113" y="5257800"/>
            <a:ext cx="47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Q</a:t>
            </a:r>
            <a:r>
              <a:rPr lang="en-US" altLang="cs-CZ" sz="2000" b="1" i="1" baseline="-25000"/>
              <a:t>3</a:t>
            </a:r>
          </a:p>
        </p:txBody>
      </p:sp>
      <p:sp>
        <p:nvSpPr>
          <p:cNvPr id="29709" name="Text Box 52">
            <a:extLst>
              <a:ext uri="{FF2B5EF4-FFF2-40B4-BE49-F238E27FC236}">
                <a16:creationId xmlns:a16="http://schemas.microsoft.com/office/drawing/2014/main" id="{A1A8E665-9896-42DB-85BD-AFB94A84B407}"/>
              </a:ext>
            </a:extLst>
          </p:cNvPr>
          <p:cNvSpPr txBox="1">
            <a:spLocks noChangeArrowheads="1"/>
          </p:cNvSpPr>
          <p:nvPr/>
        </p:nvSpPr>
        <p:spPr bwMode="auto">
          <a:xfrm>
            <a:off x="6680200" y="4464050"/>
            <a:ext cx="3698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D</a:t>
            </a:r>
          </a:p>
        </p:txBody>
      </p:sp>
      <p:sp>
        <p:nvSpPr>
          <p:cNvPr id="29" name="Isosceles Triangle 28">
            <a:extLst>
              <a:ext uri="{FF2B5EF4-FFF2-40B4-BE49-F238E27FC236}">
                <a16:creationId xmlns:a16="http://schemas.microsoft.com/office/drawing/2014/main" id="{FFA1735F-8132-4D9A-B27C-3E0F8BDE587C}"/>
              </a:ext>
            </a:extLst>
          </p:cNvPr>
          <p:cNvSpPr>
            <a:spLocks/>
          </p:cNvSpPr>
          <p:nvPr/>
        </p:nvSpPr>
        <p:spPr bwMode="auto">
          <a:xfrm rot="-5400000">
            <a:off x="4297363" y="2941637"/>
            <a:ext cx="731838" cy="639763"/>
          </a:xfrm>
          <a:prstGeom prst="triangle">
            <a:avLst>
              <a:gd name="adj" fmla="val 50000"/>
            </a:avLst>
          </a:prstGeom>
          <a:solidFill>
            <a:srgbClr val="B2B2B2"/>
          </a:solidFill>
          <a:ln w="25400" algn="ctr">
            <a:solidFill>
              <a:schemeClr val="bg2"/>
            </a:solidFill>
            <a:miter lim="800000"/>
            <a:headEnd/>
            <a:tailEnd/>
          </a:ln>
        </p:spPr>
        <p:txBody>
          <a:bodyPr rot="10800000" anchor="ctr"/>
          <a:lstStyle/>
          <a:p>
            <a:pPr algn="ctr" eaLnBrk="1" hangingPunct="1">
              <a:defRPr/>
            </a:pPr>
            <a:endParaRPr lang="en-US">
              <a:solidFill>
                <a:schemeClr val="lt1"/>
              </a:solidFill>
              <a:latin typeface="+mn-lt"/>
            </a:endParaRPr>
          </a:p>
        </p:txBody>
      </p:sp>
      <p:sp>
        <p:nvSpPr>
          <p:cNvPr id="29711" name="TextBox 30">
            <a:extLst>
              <a:ext uri="{FF2B5EF4-FFF2-40B4-BE49-F238E27FC236}">
                <a16:creationId xmlns:a16="http://schemas.microsoft.com/office/drawing/2014/main" id="{984D205F-ABB8-4D38-8F56-F1AB6B9D0555}"/>
              </a:ext>
            </a:extLst>
          </p:cNvPr>
          <p:cNvSpPr txBox="1">
            <a:spLocks noChangeArrowheads="1"/>
          </p:cNvSpPr>
          <p:nvPr/>
        </p:nvSpPr>
        <p:spPr bwMode="auto">
          <a:xfrm>
            <a:off x="4191000" y="2862263"/>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b</a:t>
            </a:r>
          </a:p>
        </p:txBody>
      </p:sp>
      <p:sp>
        <p:nvSpPr>
          <p:cNvPr id="4" name="TextBox 31">
            <a:extLst>
              <a:ext uri="{FF2B5EF4-FFF2-40B4-BE49-F238E27FC236}">
                <a16:creationId xmlns:a16="http://schemas.microsoft.com/office/drawing/2014/main" id="{A82C298B-F01A-44D6-8FF9-F45481241A1A}"/>
              </a:ext>
            </a:extLst>
          </p:cNvPr>
          <p:cNvSpPr txBox="1">
            <a:spLocks noChangeArrowheads="1"/>
          </p:cNvSpPr>
          <p:nvPr/>
        </p:nvSpPr>
        <p:spPr bwMode="auto">
          <a:xfrm>
            <a:off x="4876800" y="2514600"/>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f</a:t>
            </a:r>
          </a:p>
        </p:txBody>
      </p:sp>
      <p:sp>
        <p:nvSpPr>
          <p:cNvPr id="29713" name="Text Box 12">
            <a:extLst>
              <a:ext uri="{FF2B5EF4-FFF2-40B4-BE49-F238E27FC236}">
                <a16:creationId xmlns:a16="http://schemas.microsoft.com/office/drawing/2014/main" id="{D0CC9600-20FD-483F-B460-0AA3F8D8AC2C}"/>
              </a:ext>
            </a:extLst>
          </p:cNvPr>
          <p:cNvSpPr txBox="1">
            <a:spLocks noChangeArrowheads="1"/>
          </p:cNvSpPr>
          <p:nvPr/>
        </p:nvSpPr>
        <p:spPr bwMode="auto">
          <a:xfrm>
            <a:off x="1835150" y="1566863"/>
            <a:ext cx="327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a</a:t>
            </a:r>
          </a:p>
        </p:txBody>
      </p:sp>
      <p:sp>
        <p:nvSpPr>
          <p:cNvPr id="29714" name="Line 29">
            <a:extLst>
              <a:ext uri="{FF2B5EF4-FFF2-40B4-BE49-F238E27FC236}">
                <a16:creationId xmlns:a16="http://schemas.microsoft.com/office/drawing/2014/main" id="{DF6EEA4D-E958-4F29-AF0A-72BF348FADC9}"/>
              </a:ext>
            </a:extLst>
          </p:cNvPr>
          <p:cNvSpPr>
            <a:spLocks noChangeAspect="1" noChangeShapeType="1"/>
          </p:cNvSpPr>
          <p:nvPr/>
        </p:nvSpPr>
        <p:spPr bwMode="auto">
          <a:xfrm rot="21360000" flipV="1">
            <a:off x="1774825" y="2058988"/>
            <a:ext cx="4868863" cy="2651125"/>
          </a:xfrm>
          <a:prstGeom prst="line">
            <a:avLst/>
          </a:prstGeom>
          <a:noFill/>
          <a:ln w="57150">
            <a:solidFill>
              <a:srgbClr val="A5002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715" name="Line 32">
            <a:extLst>
              <a:ext uri="{FF2B5EF4-FFF2-40B4-BE49-F238E27FC236}">
                <a16:creationId xmlns:a16="http://schemas.microsoft.com/office/drawing/2014/main" id="{4D42DDB0-C3CA-40EE-BC6D-CA6A6CB5C0DE}"/>
              </a:ext>
            </a:extLst>
          </p:cNvPr>
          <p:cNvSpPr>
            <a:spLocks noChangeShapeType="1"/>
          </p:cNvSpPr>
          <p:nvPr/>
        </p:nvSpPr>
        <p:spPr bwMode="auto">
          <a:xfrm>
            <a:off x="1866900" y="1905000"/>
            <a:ext cx="4873625" cy="265112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716" name="Oval 33">
            <a:extLst>
              <a:ext uri="{FF2B5EF4-FFF2-40B4-BE49-F238E27FC236}">
                <a16:creationId xmlns:a16="http://schemas.microsoft.com/office/drawing/2014/main" id="{06FE6FFD-6CA7-40F3-8B13-EDEDF695EDE0}"/>
              </a:ext>
            </a:extLst>
          </p:cNvPr>
          <p:cNvSpPr>
            <a:spLocks noChangeArrowheads="1"/>
          </p:cNvSpPr>
          <p:nvPr/>
        </p:nvSpPr>
        <p:spPr bwMode="auto">
          <a:xfrm>
            <a:off x="4267200" y="3216275"/>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cxnSp>
        <p:nvCxnSpPr>
          <p:cNvPr id="37" name="Straight Connector 36">
            <a:extLst>
              <a:ext uri="{FF2B5EF4-FFF2-40B4-BE49-F238E27FC236}">
                <a16:creationId xmlns:a16="http://schemas.microsoft.com/office/drawing/2014/main" id="{05330AD0-F1D3-4E09-93B3-4909A1948B93}"/>
              </a:ext>
            </a:extLst>
          </p:cNvPr>
          <p:cNvCxnSpPr/>
          <p:nvPr/>
        </p:nvCxnSpPr>
        <p:spPr>
          <a:xfrm rot="16200000" flipH="1">
            <a:off x="3421063" y="4267200"/>
            <a:ext cx="18288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5381" name="TextBox 29">
            <a:extLst>
              <a:ext uri="{FF2B5EF4-FFF2-40B4-BE49-F238E27FC236}">
                <a16:creationId xmlns:a16="http://schemas.microsoft.com/office/drawing/2014/main" id="{925B071A-D83E-46AC-8DB6-D1481BBB4766}"/>
              </a:ext>
            </a:extLst>
          </p:cNvPr>
          <p:cNvSpPr txBox="1">
            <a:spLocks noChangeArrowheads="1"/>
          </p:cNvSpPr>
          <p:nvPr/>
        </p:nvSpPr>
        <p:spPr bwMode="auto">
          <a:xfrm>
            <a:off x="4953000" y="3352800"/>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g</a:t>
            </a:r>
          </a:p>
        </p:txBody>
      </p:sp>
      <p:sp>
        <p:nvSpPr>
          <p:cNvPr id="29719" name="TextBox 38">
            <a:extLst>
              <a:ext uri="{FF2B5EF4-FFF2-40B4-BE49-F238E27FC236}">
                <a16:creationId xmlns:a16="http://schemas.microsoft.com/office/drawing/2014/main" id="{BF2E17B2-6F1E-4E14-A3B4-B66758D0D220}"/>
              </a:ext>
            </a:extLst>
          </p:cNvPr>
          <p:cNvSpPr txBox="1">
            <a:spLocks noChangeArrowheads="1"/>
          </p:cNvSpPr>
          <p:nvPr/>
        </p:nvSpPr>
        <p:spPr bwMode="auto">
          <a:xfrm>
            <a:off x="3581400" y="5638800"/>
            <a:ext cx="237807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Quantity (bags)</a:t>
            </a:r>
          </a:p>
          <a:p>
            <a:pPr algn="ctr" eaLnBrk="1" hangingPunct="1">
              <a:spcBef>
                <a:spcPct val="0"/>
              </a:spcBef>
              <a:buFontTx/>
              <a:buNone/>
            </a:pPr>
            <a:endParaRPr lang="en-US" altLang="cs-CZ" sz="1800" b="1"/>
          </a:p>
        </p:txBody>
      </p:sp>
      <p:sp>
        <p:nvSpPr>
          <p:cNvPr id="29720" name="Text Box 9">
            <a:extLst>
              <a:ext uri="{FF2B5EF4-FFF2-40B4-BE49-F238E27FC236}">
                <a16:creationId xmlns:a16="http://schemas.microsoft.com/office/drawing/2014/main" id="{C183CD52-C31C-44AF-8D73-3D42219C1F60}"/>
              </a:ext>
            </a:extLst>
          </p:cNvPr>
          <p:cNvSpPr txBox="1">
            <a:spLocks noChangeArrowheads="1"/>
          </p:cNvSpPr>
          <p:nvPr/>
        </p:nvSpPr>
        <p:spPr bwMode="auto">
          <a:xfrm rot="-5400000">
            <a:off x="397669" y="3285332"/>
            <a:ext cx="197802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Price (per bag)</a:t>
            </a:r>
          </a:p>
        </p:txBody>
      </p:sp>
      <p:sp>
        <p:nvSpPr>
          <p:cNvPr id="35" name="Oval 34">
            <a:extLst>
              <a:ext uri="{FF2B5EF4-FFF2-40B4-BE49-F238E27FC236}">
                <a16:creationId xmlns:a16="http://schemas.microsoft.com/office/drawing/2014/main" id="{220FD326-893D-4573-A656-7CCD292F253A}"/>
              </a:ext>
            </a:extLst>
          </p:cNvPr>
          <p:cNvSpPr>
            <a:spLocks noChangeAspect="1" noChangeArrowheads="1"/>
          </p:cNvSpPr>
          <p:nvPr/>
        </p:nvSpPr>
        <p:spPr bwMode="auto">
          <a:xfrm>
            <a:off x="4876800" y="3581400"/>
            <a:ext cx="136525" cy="136525"/>
          </a:xfrm>
          <a:prstGeom prst="ellipse">
            <a:avLst/>
          </a:prstGeom>
          <a:solidFill>
            <a:schemeClr val="tx2"/>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grpSp>
        <p:nvGrpSpPr>
          <p:cNvPr id="2" name="Group 39">
            <a:extLst>
              <a:ext uri="{FF2B5EF4-FFF2-40B4-BE49-F238E27FC236}">
                <a16:creationId xmlns:a16="http://schemas.microsoft.com/office/drawing/2014/main" id="{D8A3F6A6-40DD-46DF-82AD-8600C7355D49}"/>
              </a:ext>
            </a:extLst>
          </p:cNvPr>
          <p:cNvGrpSpPr>
            <a:grpSpLocks/>
          </p:cNvGrpSpPr>
          <p:nvPr/>
        </p:nvGrpSpPr>
        <p:grpSpPr bwMode="auto">
          <a:xfrm>
            <a:off x="2987675" y="1792288"/>
            <a:ext cx="2651125" cy="1408112"/>
            <a:chOff x="2987675" y="1792288"/>
            <a:chExt cx="2651125" cy="1408112"/>
          </a:xfrm>
        </p:grpSpPr>
        <p:sp>
          <p:nvSpPr>
            <p:cNvPr id="29725" name="TextBox 40">
              <a:extLst>
                <a:ext uri="{FF2B5EF4-FFF2-40B4-BE49-F238E27FC236}">
                  <a16:creationId xmlns:a16="http://schemas.microsoft.com/office/drawing/2014/main" id="{EC022BA8-04CF-4973-8082-45F6A1BF280A}"/>
                </a:ext>
              </a:extLst>
            </p:cNvPr>
            <p:cNvSpPr txBox="1">
              <a:spLocks noChangeArrowheads="1"/>
            </p:cNvSpPr>
            <p:nvPr/>
          </p:nvSpPr>
          <p:spPr bwMode="auto">
            <a:xfrm>
              <a:off x="2987675" y="1792288"/>
              <a:ext cx="26511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Efficiency loss</a:t>
              </a:r>
            </a:p>
            <a:p>
              <a:pPr eaLnBrk="1" hangingPunct="1">
                <a:spcBef>
                  <a:spcPct val="0"/>
                </a:spcBef>
                <a:buFontTx/>
                <a:buNone/>
              </a:pPr>
              <a:r>
                <a:rPr lang="en-US" altLang="cs-CZ" sz="1800" b="1"/>
                <a:t>from overproduction </a:t>
              </a:r>
            </a:p>
          </p:txBody>
        </p:sp>
        <p:cxnSp>
          <p:nvCxnSpPr>
            <p:cNvPr id="33" name="Straight Connector 32">
              <a:extLst>
                <a:ext uri="{FF2B5EF4-FFF2-40B4-BE49-F238E27FC236}">
                  <a16:creationId xmlns:a16="http://schemas.microsoft.com/office/drawing/2014/main" id="{46D96B0C-0857-453A-A5E0-AE7BF8CC7E09}"/>
                </a:ext>
              </a:extLst>
            </p:cNvPr>
            <p:cNvCxnSpPr/>
            <p:nvPr/>
          </p:nvCxnSpPr>
          <p:spPr>
            <a:xfrm rot="16200000" flipH="1">
              <a:off x="4229100" y="2705100"/>
              <a:ext cx="762000" cy="2286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39" name="Oval 38">
            <a:extLst>
              <a:ext uri="{FF2B5EF4-FFF2-40B4-BE49-F238E27FC236}">
                <a16:creationId xmlns:a16="http://schemas.microsoft.com/office/drawing/2014/main" id="{AEF8232F-52F2-428E-A8F8-72CE282BFCB1}"/>
              </a:ext>
            </a:extLst>
          </p:cNvPr>
          <p:cNvSpPr>
            <a:spLocks noChangeAspect="1" noChangeArrowheads="1"/>
          </p:cNvSpPr>
          <p:nvPr/>
        </p:nvSpPr>
        <p:spPr bwMode="auto">
          <a:xfrm>
            <a:off x="4876800" y="2819400"/>
            <a:ext cx="136525" cy="136525"/>
          </a:xfrm>
          <a:prstGeom prst="ellipse">
            <a:avLst/>
          </a:prstGeom>
          <a:solidFill>
            <a:schemeClr val="tx2"/>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29724" name="Text Box 11">
            <a:extLst>
              <a:ext uri="{FF2B5EF4-FFF2-40B4-BE49-F238E27FC236}">
                <a16:creationId xmlns:a16="http://schemas.microsoft.com/office/drawing/2014/main" id="{36CB8AAC-F3C4-49D6-9B7A-31E039D91F08}"/>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F5D36AD9-B3FE-4CA7-A5E3-BF8C68283A4B}" type="slidenum">
              <a:rPr lang="en-US" altLang="cs-CZ" sz="1400">
                <a:solidFill>
                  <a:schemeClr val="bg1"/>
                </a:solidFill>
                <a:cs typeface="Arial" panose="020B0604020202020204" pitchFamily="34" charset="0"/>
              </a:rPr>
              <a:pPr eaLnBrk="1" hangingPunct="1">
                <a:spcBef>
                  <a:spcPct val="0"/>
                </a:spcBef>
                <a:buFontTx/>
                <a:buNone/>
              </a:pPr>
              <a:t>14</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down)">
                                      <p:cBhvr>
                                        <p:cTn id="7" dur="1000"/>
                                        <p:tgtEl>
                                          <p:spTgt spid="35"/>
                                        </p:tgtEl>
                                      </p:cBhvr>
                                    </p:animEffect>
                                  </p:childTnLst>
                                </p:cTn>
                              </p:par>
                            </p:childTnLst>
                          </p:cTn>
                        </p:par>
                        <p:par>
                          <p:cTn id="8" fill="hold" nodeType="afterGroup">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5381"/>
                                        </p:tgtEl>
                                        <p:attrNameLst>
                                          <p:attrName>style.visibility</p:attrName>
                                        </p:attrNameLst>
                                      </p:cBhvr>
                                      <p:to>
                                        <p:strVal val="visible"/>
                                      </p:to>
                                    </p:set>
                                    <p:animEffect transition="in" filter="wipe(down)">
                                      <p:cBhvr>
                                        <p:cTn id="11" dur="1000"/>
                                        <p:tgtEl>
                                          <p:spTgt spid="15381"/>
                                        </p:tgtEl>
                                      </p:cBhvr>
                                    </p:animEffect>
                                  </p:childTnLst>
                                </p:cTn>
                              </p:par>
                            </p:childTnLst>
                          </p:cTn>
                        </p:par>
                        <p:par>
                          <p:cTn id="12" fill="hold" nodeType="afterGroup">
                            <p:stCondLst>
                              <p:cond delay="2000"/>
                            </p:stCondLst>
                            <p:childTnLst>
                              <p:par>
                                <p:cTn id="13" presetID="22" presetClass="entr" presetSubtype="1"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up)">
                                      <p:cBhvr>
                                        <p:cTn id="15" dur="500"/>
                                        <p:tgtEl>
                                          <p:spTgt spid="38"/>
                                        </p:tgtEl>
                                      </p:cBhvr>
                                    </p:animEffect>
                                  </p:childTnLst>
                                </p:cTn>
                              </p:par>
                            </p:childTnLst>
                          </p:cTn>
                        </p:par>
                        <p:par>
                          <p:cTn id="16" fill="hold" nodeType="afterGroup">
                            <p:stCondLst>
                              <p:cond delay="2500"/>
                            </p:stCondLst>
                            <p:childTnLst>
                              <p:par>
                                <p:cTn id="17" presetID="22" presetClass="entr" presetSubtype="4"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1000"/>
                                        <p:tgtEl>
                                          <p:spTgt spid="3"/>
                                        </p:tgtEl>
                                      </p:cBhvr>
                                    </p:animEffect>
                                  </p:childTnLst>
                                </p:cTn>
                              </p:par>
                            </p:childTnLst>
                          </p:cTn>
                        </p:par>
                        <p:par>
                          <p:cTn id="20" fill="hold" nodeType="afterGroup">
                            <p:stCondLst>
                              <p:cond delay="3500"/>
                            </p:stCondLst>
                            <p:childTnLst>
                              <p:par>
                                <p:cTn id="21" presetID="22" presetClass="entr" presetSubtype="4"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wipe(down)">
                                      <p:cBhvr>
                                        <p:cTn id="23" dur="1000"/>
                                        <p:tgtEl>
                                          <p:spTgt spid="39"/>
                                        </p:tgtEl>
                                      </p:cBhvr>
                                    </p:animEffect>
                                  </p:childTnLst>
                                </p:cTn>
                              </p:par>
                            </p:childTnLst>
                          </p:cTn>
                        </p:par>
                        <p:par>
                          <p:cTn id="24" fill="hold" nodeType="afterGroup">
                            <p:stCondLst>
                              <p:cond delay="4500"/>
                            </p:stCondLst>
                            <p:childTnLst>
                              <p:par>
                                <p:cTn id="25" presetID="22" presetClass="entr" presetSubtype="4"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1000"/>
                                        <p:tgtEl>
                                          <p:spTgt spid="4"/>
                                        </p:tgtEl>
                                      </p:cBhvr>
                                    </p:animEffect>
                                  </p:childTnLst>
                                </p:cTn>
                              </p:par>
                            </p:childTnLst>
                          </p:cTn>
                        </p:par>
                        <p:par>
                          <p:cTn id="28" fill="hold" nodeType="afterGroup">
                            <p:stCondLst>
                              <p:cond delay="5500"/>
                            </p:stCondLst>
                            <p:childTnLst>
                              <p:par>
                                <p:cTn id="29" presetID="23" presetClass="entr" presetSubtype="16"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1000" fill="hold"/>
                                        <p:tgtEl>
                                          <p:spTgt spid="29"/>
                                        </p:tgtEl>
                                        <p:attrNameLst>
                                          <p:attrName>ppt_w</p:attrName>
                                        </p:attrNameLst>
                                      </p:cBhvr>
                                      <p:tavLst>
                                        <p:tav tm="0">
                                          <p:val>
                                            <p:fltVal val="0"/>
                                          </p:val>
                                        </p:tav>
                                        <p:tav tm="100000">
                                          <p:val>
                                            <p:strVal val="#ppt_w"/>
                                          </p:val>
                                        </p:tav>
                                      </p:tavLst>
                                    </p:anim>
                                    <p:anim calcmode="lin" valueType="num">
                                      <p:cBhvr>
                                        <p:cTn id="32" dur="1000" fill="hold"/>
                                        <p:tgtEl>
                                          <p:spTgt spid="29"/>
                                        </p:tgtEl>
                                        <p:attrNameLst>
                                          <p:attrName>ppt_h</p:attrName>
                                        </p:attrNameLst>
                                      </p:cBhvr>
                                      <p:tavLst>
                                        <p:tav tm="0">
                                          <p:val>
                                            <p:fltVal val="0"/>
                                          </p:val>
                                        </p:tav>
                                        <p:tav tm="100000">
                                          <p:val>
                                            <p:strVal val="#ppt_h"/>
                                          </p:val>
                                        </p:tav>
                                      </p:tavLst>
                                    </p:anim>
                                  </p:childTnLst>
                                </p:cTn>
                              </p:par>
                            </p:childTnLst>
                          </p:cTn>
                        </p:par>
                        <p:par>
                          <p:cTn id="33" fill="hold" nodeType="afterGroup">
                            <p:stCondLst>
                              <p:cond delay="6500"/>
                            </p:stCondLst>
                            <p:childTnLst>
                              <p:par>
                                <p:cTn id="34" presetID="22" presetClass="entr" presetSubtype="4"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ipe(down)">
                                      <p:cBhvr>
                                        <p:cTn id="3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9" grpId="0" animBg="1"/>
      <p:bldP spid="4" grpId="0"/>
      <p:bldP spid="15381" grpId="0"/>
      <p:bldP spid="35" grpId="0" animBg="1"/>
      <p:bldP spid="3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8B3848BB-8A17-417E-B177-06ED517624F3}"/>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1747" name="Rectangle 2">
            <a:extLst>
              <a:ext uri="{FF2B5EF4-FFF2-40B4-BE49-F238E27FC236}">
                <a16:creationId xmlns:a16="http://schemas.microsoft.com/office/drawing/2014/main" id="{A417369A-9215-49D2-B124-00DBED351DE1}"/>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Private Goods</a:t>
            </a:r>
          </a:p>
        </p:txBody>
      </p:sp>
      <p:sp>
        <p:nvSpPr>
          <p:cNvPr id="31748" name="Rectangle 3">
            <a:extLst>
              <a:ext uri="{FF2B5EF4-FFF2-40B4-BE49-F238E27FC236}">
                <a16:creationId xmlns:a16="http://schemas.microsoft.com/office/drawing/2014/main" id="{9D018C97-877B-4095-BAA5-F0EB564F9491}"/>
              </a:ext>
            </a:extLst>
          </p:cNvPr>
          <p:cNvSpPr>
            <a:spLocks noGrp="1" noChangeArrowheads="1"/>
          </p:cNvSpPr>
          <p:nvPr>
            <p:ph type="body" idx="1"/>
          </p:nvPr>
        </p:nvSpPr>
        <p:spPr>
          <a:xfrm>
            <a:off x="533400" y="1066800"/>
            <a:ext cx="8229600" cy="4525963"/>
          </a:xfrm>
        </p:spPr>
        <p:txBody>
          <a:bodyPr/>
          <a:lstStyle/>
          <a:p>
            <a:pPr eaLnBrk="1" hangingPunct="1">
              <a:buClr>
                <a:srgbClr val="3399FF"/>
              </a:buClr>
              <a:buSzPct val="125000"/>
            </a:pPr>
            <a:r>
              <a:rPr lang="en-US" altLang="cs-CZ" sz="3600"/>
              <a:t>Produced in the market by firms</a:t>
            </a:r>
          </a:p>
          <a:p>
            <a:pPr eaLnBrk="1" hangingPunct="1">
              <a:buClr>
                <a:srgbClr val="3399FF"/>
              </a:buClr>
              <a:buSzPct val="125000"/>
            </a:pPr>
            <a:r>
              <a:rPr lang="en-US" altLang="cs-CZ" sz="3600"/>
              <a:t>Offered for sale</a:t>
            </a:r>
          </a:p>
          <a:p>
            <a:pPr eaLnBrk="1" hangingPunct="1">
              <a:buClr>
                <a:srgbClr val="3399FF"/>
              </a:buClr>
              <a:buSzPct val="125000"/>
            </a:pPr>
            <a:r>
              <a:rPr lang="en-US" altLang="cs-CZ" sz="3600"/>
              <a:t>Characteristics</a:t>
            </a:r>
          </a:p>
          <a:p>
            <a:pPr lvl="1" eaLnBrk="1" hangingPunct="1">
              <a:buClr>
                <a:srgbClr val="3399FF"/>
              </a:buClr>
              <a:buSzPct val="125000"/>
              <a:buFont typeface="Arial" panose="020B0604020202020204" pitchFamily="34" charset="0"/>
              <a:buChar char="•"/>
            </a:pPr>
            <a:r>
              <a:rPr lang="en-US" altLang="cs-CZ" sz="3600"/>
              <a:t>Rivalry</a:t>
            </a:r>
          </a:p>
          <a:p>
            <a:pPr lvl="1" eaLnBrk="1" hangingPunct="1">
              <a:buClr>
                <a:srgbClr val="3399FF"/>
              </a:buClr>
              <a:buSzPct val="125000"/>
              <a:buFont typeface="Arial" panose="020B0604020202020204" pitchFamily="34" charset="0"/>
              <a:buChar char="•"/>
            </a:pPr>
            <a:r>
              <a:rPr lang="en-US" altLang="cs-CZ" sz="3600"/>
              <a:t>Excludability</a:t>
            </a:r>
            <a:endParaRPr lang="cs-CZ" altLang="cs-CZ" sz="3600"/>
          </a:p>
          <a:p>
            <a:pPr lvl="1" eaLnBrk="1" hangingPunct="1">
              <a:buClr>
                <a:srgbClr val="3399FF"/>
              </a:buClr>
              <a:buSzPct val="125000"/>
              <a:buFont typeface="Arial" panose="020B0604020202020204" pitchFamily="34" charset="0"/>
              <a:buChar char="•"/>
            </a:pPr>
            <a:r>
              <a:rPr lang="en-US" altLang="cs-CZ" sz="1800"/>
              <a:t>Episode 33: Public Goods https://www.youtube.com/watch?v=mYtW1Ug7L_s</a:t>
            </a:r>
          </a:p>
        </p:txBody>
      </p:sp>
      <p:sp>
        <p:nvSpPr>
          <p:cNvPr id="31749" name="Rectangle 4">
            <a:extLst>
              <a:ext uri="{FF2B5EF4-FFF2-40B4-BE49-F238E27FC236}">
                <a16:creationId xmlns:a16="http://schemas.microsoft.com/office/drawing/2014/main" id="{5EBED151-1164-4B9F-ABA9-EE5806E2AB26}"/>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1750" name="Rectangle 5">
            <a:extLst>
              <a:ext uri="{FF2B5EF4-FFF2-40B4-BE49-F238E27FC236}">
                <a16:creationId xmlns:a16="http://schemas.microsoft.com/office/drawing/2014/main" id="{839227E9-3162-4FAB-ABE4-B057EB3C8AED}"/>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LO3</a:t>
            </a:r>
          </a:p>
        </p:txBody>
      </p:sp>
      <p:sp>
        <p:nvSpPr>
          <p:cNvPr id="31751" name="Text Box 11">
            <a:extLst>
              <a:ext uri="{FF2B5EF4-FFF2-40B4-BE49-F238E27FC236}">
                <a16:creationId xmlns:a16="http://schemas.microsoft.com/office/drawing/2014/main" id="{5DFC8AE0-0F45-4F72-B19E-529B8D457360}"/>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173DA3C1-F330-4E3A-9E84-B1405378D19A}" type="slidenum">
              <a:rPr lang="en-US" altLang="cs-CZ" sz="1400">
                <a:solidFill>
                  <a:schemeClr val="bg1"/>
                </a:solidFill>
                <a:cs typeface="Arial" panose="020B0604020202020204" pitchFamily="34" charset="0"/>
              </a:rPr>
              <a:pPr eaLnBrk="1" hangingPunct="1">
                <a:spcBef>
                  <a:spcPct val="0"/>
                </a:spcBef>
                <a:buFontTx/>
                <a:buNone/>
              </a:pPr>
              <a:t>15</a:t>
            </a:fld>
            <a:endParaRPr lang="en-US" altLang="cs-CZ" sz="1400">
              <a:solidFill>
                <a:schemeClr val="bg1"/>
              </a:solidFill>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a:extLst>
              <a:ext uri="{FF2B5EF4-FFF2-40B4-BE49-F238E27FC236}">
                <a16:creationId xmlns:a16="http://schemas.microsoft.com/office/drawing/2014/main" id="{BA3DC8DC-65C5-413A-BE8A-8FE05FA5EC7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3795" name="Rectangle 2">
            <a:extLst>
              <a:ext uri="{FF2B5EF4-FFF2-40B4-BE49-F238E27FC236}">
                <a16:creationId xmlns:a16="http://schemas.microsoft.com/office/drawing/2014/main" id="{E88320D4-A675-4C8E-BD71-F914F592E38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Public Goods</a:t>
            </a:r>
          </a:p>
        </p:txBody>
      </p:sp>
      <p:sp>
        <p:nvSpPr>
          <p:cNvPr id="33796" name="Rectangle 3">
            <a:extLst>
              <a:ext uri="{FF2B5EF4-FFF2-40B4-BE49-F238E27FC236}">
                <a16:creationId xmlns:a16="http://schemas.microsoft.com/office/drawing/2014/main" id="{A8684E09-98AF-4270-8BC6-BB386AFA7CB9}"/>
              </a:ext>
            </a:extLst>
          </p:cNvPr>
          <p:cNvSpPr>
            <a:spLocks noGrp="1" noChangeArrowheads="1"/>
          </p:cNvSpPr>
          <p:nvPr>
            <p:ph type="body" idx="1"/>
          </p:nvPr>
        </p:nvSpPr>
        <p:spPr>
          <a:xfrm>
            <a:off x="685800" y="1143000"/>
            <a:ext cx="8229600" cy="4525963"/>
          </a:xfrm>
        </p:spPr>
        <p:txBody>
          <a:bodyPr/>
          <a:lstStyle/>
          <a:p>
            <a:pPr eaLnBrk="1" hangingPunct="1">
              <a:buClr>
                <a:srgbClr val="3399FF"/>
              </a:buClr>
              <a:buSzPct val="125000"/>
            </a:pPr>
            <a:r>
              <a:rPr lang="en-US" altLang="cs-CZ" sz="3600"/>
              <a:t>Provided by government</a:t>
            </a:r>
          </a:p>
          <a:p>
            <a:pPr lvl="1" eaLnBrk="1" hangingPunct="1">
              <a:buClr>
                <a:srgbClr val="3399FF"/>
              </a:buClr>
              <a:buSzPct val="125000"/>
              <a:buFont typeface="Arial" panose="020B0604020202020204" pitchFamily="34" charset="0"/>
              <a:buChar char="•"/>
            </a:pPr>
            <a:r>
              <a:rPr lang="en-US" altLang="cs-CZ" sz="3600"/>
              <a:t>Offered for free</a:t>
            </a:r>
          </a:p>
          <a:p>
            <a:pPr eaLnBrk="1" hangingPunct="1">
              <a:buClr>
                <a:srgbClr val="3399FF"/>
              </a:buClr>
              <a:buSzPct val="125000"/>
            </a:pPr>
            <a:r>
              <a:rPr lang="en-US" altLang="cs-CZ" sz="3600"/>
              <a:t>Characteristics</a:t>
            </a:r>
          </a:p>
          <a:p>
            <a:pPr lvl="1" eaLnBrk="1" hangingPunct="1">
              <a:buClr>
                <a:srgbClr val="3399FF"/>
              </a:buClr>
              <a:buSzPct val="125000"/>
              <a:buFont typeface="Arial" panose="020B0604020202020204" pitchFamily="34" charset="0"/>
              <a:buChar char="•"/>
            </a:pPr>
            <a:r>
              <a:rPr lang="en-US" altLang="cs-CZ" sz="3600"/>
              <a:t>Nonrivalry</a:t>
            </a:r>
          </a:p>
          <a:p>
            <a:pPr lvl="1" eaLnBrk="1" hangingPunct="1">
              <a:buClr>
                <a:srgbClr val="3399FF"/>
              </a:buClr>
              <a:buSzPct val="125000"/>
              <a:buFont typeface="Arial" panose="020B0604020202020204" pitchFamily="34" charset="0"/>
              <a:buChar char="•"/>
            </a:pPr>
            <a:r>
              <a:rPr lang="en-US" altLang="cs-CZ" sz="3600"/>
              <a:t>Nonexcludability</a:t>
            </a:r>
          </a:p>
          <a:p>
            <a:pPr lvl="1" eaLnBrk="1" hangingPunct="1">
              <a:buClr>
                <a:srgbClr val="3399FF"/>
              </a:buClr>
              <a:buSzPct val="125000"/>
              <a:buFont typeface="Arial" panose="020B0604020202020204" pitchFamily="34" charset="0"/>
              <a:buChar char="•"/>
            </a:pPr>
            <a:r>
              <a:rPr lang="en-US" altLang="cs-CZ" sz="3600"/>
              <a:t>Free-rider problem</a:t>
            </a:r>
          </a:p>
        </p:txBody>
      </p:sp>
      <p:sp>
        <p:nvSpPr>
          <p:cNvPr id="33797" name="Rectangle 4">
            <a:extLst>
              <a:ext uri="{FF2B5EF4-FFF2-40B4-BE49-F238E27FC236}">
                <a16:creationId xmlns:a16="http://schemas.microsoft.com/office/drawing/2014/main" id="{FC9446D5-347A-4424-B9B9-F83EFDD1D5D2}"/>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3798" name="Rectangle 5">
            <a:extLst>
              <a:ext uri="{FF2B5EF4-FFF2-40B4-BE49-F238E27FC236}">
                <a16:creationId xmlns:a16="http://schemas.microsoft.com/office/drawing/2014/main" id="{80E54EF8-D5CC-4180-B1D8-F56D2EBD689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LO3</a:t>
            </a:r>
          </a:p>
        </p:txBody>
      </p:sp>
      <p:sp>
        <p:nvSpPr>
          <p:cNvPr id="33799" name="Text Box 11">
            <a:extLst>
              <a:ext uri="{FF2B5EF4-FFF2-40B4-BE49-F238E27FC236}">
                <a16:creationId xmlns:a16="http://schemas.microsoft.com/office/drawing/2014/main" id="{84CDD7A2-98B0-42A7-9F25-F29D4B2724F2}"/>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11E28CE3-7E46-4F39-8DEC-9AFB89E02804}" type="slidenum">
              <a:rPr lang="en-US" altLang="cs-CZ" sz="1400">
                <a:solidFill>
                  <a:schemeClr val="bg1"/>
                </a:solidFill>
                <a:cs typeface="Arial" panose="020B0604020202020204" pitchFamily="34" charset="0"/>
              </a:rPr>
              <a:pPr eaLnBrk="1" hangingPunct="1">
                <a:spcBef>
                  <a:spcPct val="0"/>
                </a:spcBef>
                <a:buFontTx/>
                <a:buNone/>
              </a:pPr>
              <a:t>16</a:t>
            </a:fld>
            <a:endParaRPr lang="en-US" altLang="cs-CZ" sz="1400">
              <a:solidFill>
                <a:schemeClr val="bg1"/>
              </a:solidFill>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a:extLst>
              <a:ext uri="{FF2B5EF4-FFF2-40B4-BE49-F238E27FC236}">
                <a16:creationId xmlns:a16="http://schemas.microsoft.com/office/drawing/2014/main" id="{5F3D6B93-298A-4827-85B4-E6153013B8B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5843" name="Rectangle 2">
            <a:extLst>
              <a:ext uri="{FF2B5EF4-FFF2-40B4-BE49-F238E27FC236}">
                <a16:creationId xmlns:a16="http://schemas.microsoft.com/office/drawing/2014/main" id="{2B99E94D-F453-45E4-A796-8EE5645E11C3}"/>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Demand for Public Goods</a:t>
            </a:r>
          </a:p>
        </p:txBody>
      </p:sp>
      <p:sp>
        <p:nvSpPr>
          <p:cNvPr id="35844" name="Rectangle 4">
            <a:extLst>
              <a:ext uri="{FF2B5EF4-FFF2-40B4-BE49-F238E27FC236}">
                <a16:creationId xmlns:a16="http://schemas.microsoft.com/office/drawing/2014/main" id="{CE081932-6301-4790-B379-9A698E223348}"/>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5845" name="Rectangle 6">
            <a:extLst>
              <a:ext uri="{FF2B5EF4-FFF2-40B4-BE49-F238E27FC236}">
                <a16:creationId xmlns:a16="http://schemas.microsoft.com/office/drawing/2014/main" id="{B4319CB0-308F-47CE-8ED1-98B9D41A8F2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LO3</a:t>
            </a:r>
          </a:p>
        </p:txBody>
      </p:sp>
      <p:graphicFrame>
        <p:nvGraphicFramePr>
          <p:cNvPr id="7" name="Table 6">
            <a:extLst>
              <a:ext uri="{FF2B5EF4-FFF2-40B4-BE49-F238E27FC236}">
                <a16:creationId xmlns:a16="http://schemas.microsoft.com/office/drawing/2014/main" id="{00B057B4-F76F-4FC7-8FCD-291E4299E89A}"/>
              </a:ext>
            </a:extLst>
          </p:cNvPr>
          <p:cNvGraphicFramePr>
            <a:graphicFrameLocks noGrp="1"/>
          </p:cNvGraphicFramePr>
          <p:nvPr/>
        </p:nvGraphicFramePr>
        <p:xfrm>
          <a:off x="106363" y="1447800"/>
          <a:ext cx="8961437" cy="4114800"/>
        </p:xfrm>
        <a:graphic>
          <a:graphicData uri="http://schemas.openxmlformats.org/drawingml/2006/table">
            <a:tbl>
              <a:tblPr/>
              <a:tblGrid>
                <a:gridCol w="1385887">
                  <a:extLst>
                    <a:ext uri="{9D8B030D-6E8A-4147-A177-3AD203B41FA5}">
                      <a16:colId xmlns:a16="http://schemas.microsoft.com/office/drawing/2014/main" val="20000"/>
                    </a:ext>
                  </a:extLst>
                </a:gridCol>
                <a:gridCol w="2401888">
                  <a:extLst>
                    <a:ext uri="{9D8B030D-6E8A-4147-A177-3AD203B41FA5}">
                      <a16:colId xmlns:a16="http://schemas.microsoft.com/office/drawing/2014/main" val="20001"/>
                    </a:ext>
                  </a:extLst>
                </a:gridCol>
                <a:gridCol w="461962">
                  <a:extLst>
                    <a:ext uri="{9D8B030D-6E8A-4147-A177-3AD203B41FA5}">
                      <a16:colId xmlns:a16="http://schemas.microsoft.com/office/drawing/2014/main" val="20002"/>
                    </a:ext>
                  </a:extLst>
                </a:gridCol>
                <a:gridCol w="1847850">
                  <a:extLst>
                    <a:ext uri="{9D8B030D-6E8A-4147-A177-3AD203B41FA5}">
                      <a16:colId xmlns:a16="http://schemas.microsoft.com/office/drawing/2014/main" val="20003"/>
                    </a:ext>
                  </a:extLst>
                </a:gridCol>
                <a:gridCol w="461963">
                  <a:extLst>
                    <a:ext uri="{9D8B030D-6E8A-4147-A177-3AD203B41FA5}">
                      <a16:colId xmlns:a16="http://schemas.microsoft.com/office/drawing/2014/main" val="20004"/>
                    </a:ext>
                  </a:extLst>
                </a:gridCol>
                <a:gridCol w="2401887">
                  <a:extLst>
                    <a:ext uri="{9D8B030D-6E8A-4147-A177-3AD203B41FA5}">
                      <a16:colId xmlns:a16="http://schemas.microsoft.com/office/drawing/2014/main" val="20005"/>
                    </a:ext>
                  </a:extLst>
                </a:gridCol>
              </a:tblGrid>
              <a:tr h="447675">
                <a:tc gridSpan="6">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Demand for a Public Good, Two Individuals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4319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Quantity of Public Good</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Adams’ Willingness to Pay (Price)</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1" i="0" u="none" strike="noStrike" cap="none" normalizeH="0" baseline="0">
                        <a:ln>
                          <a:noFill/>
                        </a:ln>
                        <a:solidFill>
                          <a:srgbClr val="000000"/>
                        </a:solidFill>
                        <a:effectLst/>
                        <a:latin typeface="Arial" panose="020B0604020202020204" pitchFamily="34" charset="0"/>
                      </a:endParaRP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Benson’s Willingness to Pay (Price)</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1" i="0" u="none" strike="noStrike" cap="none" normalizeH="0" baseline="0">
                        <a:ln>
                          <a:noFill/>
                        </a:ln>
                        <a:solidFill>
                          <a:srgbClr val="000000"/>
                        </a:solidFill>
                        <a:effectLst/>
                        <a:latin typeface="Arial" panose="020B0604020202020204" pitchFamily="34" charset="0"/>
                      </a:endParaRP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Collective Willingness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to Pay (Price)</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4476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44608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4476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44608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4476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bl>
          </a:graphicData>
        </a:graphic>
      </p:graphicFrame>
      <p:sp>
        <p:nvSpPr>
          <p:cNvPr id="35899" name="Text Box 11">
            <a:extLst>
              <a:ext uri="{FF2B5EF4-FFF2-40B4-BE49-F238E27FC236}">
                <a16:creationId xmlns:a16="http://schemas.microsoft.com/office/drawing/2014/main" id="{16A19719-AFBB-4469-B578-FEC060C13D9C}"/>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8F1E45CF-D1E1-41A5-AB5F-0A5844706CF4}" type="slidenum">
              <a:rPr lang="en-US" altLang="cs-CZ" sz="1400">
                <a:solidFill>
                  <a:schemeClr val="bg1"/>
                </a:solidFill>
                <a:cs typeface="Arial" panose="020B0604020202020204" pitchFamily="34" charset="0"/>
              </a:rPr>
              <a:pPr eaLnBrk="1" hangingPunct="1">
                <a:spcBef>
                  <a:spcPct val="0"/>
                </a:spcBef>
                <a:buFontTx/>
                <a:buNone/>
              </a:pPr>
              <a:t>17</a:t>
            </a:fld>
            <a:endParaRPr lang="en-US" altLang="cs-CZ" sz="1400">
              <a:solidFill>
                <a:schemeClr val="bg1"/>
              </a:solidFill>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a:extLst>
              <a:ext uri="{FF2B5EF4-FFF2-40B4-BE49-F238E27FC236}">
                <a16:creationId xmlns:a16="http://schemas.microsoft.com/office/drawing/2014/main" id="{3A5F5C8C-4ABD-4751-9FA1-E3113DEE21DC}"/>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7891" name="Rectangle 2">
            <a:extLst>
              <a:ext uri="{FF2B5EF4-FFF2-40B4-BE49-F238E27FC236}">
                <a16:creationId xmlns:a16="http://schemas.microsoft.com/office/drawing/2014/main" id="{797F3B92-F8E2-40EA-BEA8-EF5831A5A6F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Demand for Public Goods</a:t>
            </a:r>
          </a:p>
        </p:txBody>
      </p:sp>
      <p:sp>
        <p:nvSpPr>
          <p:cNvPr id="37892" name="Rectangle 4">
            <a:extLst>
              <a:ext uri="{FF2B5EF4-FFF2-40B4-BE49-F238E27FC236}">
                <a16:creationId xmlns:a16="http://schemas.microsoft.com/office/drawing/2014/main" id="{74ACA826-062D-4578-9FB3-38CB0EEA12B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7893" name="Rectangle 7">
            <a:extLst>
              <a:ext uri="{FF2B5EF4-FFF2-40B4-BE49-F238E27FC236}">
                <a16:creationId xmlns:a16="http://schemas.microsoft.com/office/drawing/2014/main" id="{30DE7174-1A84-4489-B033-740D59818B5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LO3</a:t>
            </a:r>
          </a:p>
        </p:txBody>
      </p:sp>
      <p:grpSp>
        <p:nvGrpSpPr>
          <p:cNvPr id="2" name="Group 146">
            <a:extLst>
              <a:ext uri="{FF2B5EF4-FFF2-40B4-BE49-F238E27FC236}">
                <a16:creationId xmlns:a16="http://schemas.microsoft.com/office/drawing/2014/main" id="{6EEE5FF9-3637-4C24-A9E2-DC4EF997CE40}"/>
              </a:ext>
            </a:extLst>
          </p:cNvPr>
          <p:cNvGrpSpPr>
            <a:grpSpLocks/>
          </p:cNvGrpSpPr>
          <p:nvPr/>
        </p:nvGrpSpPr>
        <p:grpSpPr bwMode="auto">
          <a:xfrm>
            <a:off x="3805237" y="762000"/>
            <a:ext cx="3351213" cy="1660525"/>
            <a:chOff x="2370" y="1953"/>
            <a:chExt cx="2111" cy="1046"/>
          </a:xfrm>
          <a:noFill/>
        </p:grpSpPr>
        <p:grpSp>
          <p:nvGrpSpPr>
            <p:cNvPr id="3" name="Group 116">
              <a:extLst>
                <a:ext uri="{FF2B5EF4-FFF2-40B4-BE49-F238E27FC236}">
                  <a16:creationId xmlns:a16="http://schemas.microsoft.com/office/drawing/2014/main" id="{AFCBDBBE-B966-4BBF-8246-661DB5230FB7}"/>
                </a:ext>
              </a:extLst>
            </p:cNvPr>
            <p:cNvGrpSpPr>
              <a:grpSpLocks/>
            </p:cNvGrpSpPr>
            <p:nvPr/>
          </p:nvGrpSpPr>
          <p:grpSpPr bwMode="auto">
            <a:xfrm>
              <a:off x="2569" y="2048"/>
              <a:ext cx="1785" cy="802"/>
              <a:chOff x="2569" y="2048"/>
              <a:chExt cx="1785" cy="802"/>
            </a:xfrm>
            <a:grpFill/>
          </p:grpSpPr>
          <p:sp>
            <p:nvSpPr>
              <p:cNvPr id="20" name="Rectangle 17">
                <a:extLst>
                  <a:ext uri="{FF2B5EF4-FFF2-40B4-BE49-F238E27FC236}">
                    <a16:creationId xmlns:a16="http://schemas.microsoft.com/office/drawing/2014/main" id="{B120231B-9617-496F-B038-F7639BC5563A}"/>
                  </a:ext>
                </a:extLst>
              </p:cNvPr>
              <p:cNvSpPr>
                <a:spLocks noChangeArrowheads="1"/>
              </p:cNvSpPr>
              <p:nvPr/>
            </p:nvSpPr>
            <p:spPr bwMode="auto">
              <a:xfrm>
                <a:off x="2569" y="2048"/>
                <a:ext cx="1784" cy="798"/>
              </a:xfrm>
              <a:prstGeom prst="rect">
                <a:avLst/>
              </a:prstGeom>
              <a:grpFill/>
              <a:ln w="9525">
                <a:solidFill>
                  <a:schemeClr val="tx1"/>
                </a:solidFill>
                <a:miter lim="800000"/>
                <a:headEnd/>
                <a:tailEnd/>
              </a:ln>
            </p:spPr>
            <p:txBody>
              <a:bodyPr wrap="none" anchor="ctr"/>
              <a:lstStyle/>
              <a:p>
                <a:pPr eaLnBrk="1" hangingPunct="1">
                  <a:defRPr/>
                </a:pPr>
                <a:endParaRPr lang="en-US">
                  <a:latin typeface="Arial" charset="0"/>
                </a:endParaRPr>
              </a:p>
            </p:txBody>
          </p:sp>
          <p:grpSp>
            <p:nvGrpSpPr>
              <p:cNvPr id="4" name="Group 41">
                <a:extLst>
                  <a:ext uri="{FF2B5EF4-FFF2-40B4-BE49-F238E27FC236}">
                    <a16:creationId xmlns:a16="http://schemas.microsoft.com/office/drawing/2014/main" id="{9139B6E0-7D57-42E6-B812-3E916DB895B2}"/>
                  </a:ext>
                </a:extLst>
              </p:cNvPr>
              <p:cNvGrpSpPr>
                <a:grpSpLocks/>
              </p:cNvGrpSpPr>
              <p:nvPr/>
            </p:nvGrpSpPr>
            <p:grpSpPr bwMode="auto">
              <a:xfrm>
                <a:off x="2859" y="2052"/>
                <a:ext cx="1186" cy="798"/>
                <a:chOff x="2861" y="559"/>
                <a:chExt cx="1186" cy="1117"/>
              </a:xfrm>
              <a:grpFill/>
            </p:grpSpPr>
            <p:sp>
              <p:nvSpPr>
                <p:cNvPr id="29" name="Line 42">
                  <a:extLst>
                    <a:ext uri="{FF2B5EF4-FFF2-40B4-BE49-F238E27FC236}">
                      <a16:creationId xmlns:a16="http://schemas.microsoft.com/office/drawing/2014/main" id="{51C027F1-F9C5-4DC3-A822-FADC7247A05E}"/>
                    </a:ext>
                  </a:extLst>
                </p:cNvPr>
                <p:cNvSpPr>
                  <a:spLocks noChangeShapeType="1"/>
                </p:cNvSpPr>
                <p:nvPr/>
              </p:nvSpPr>
              <p:spPr bwMode="auto">
                <a:xfrm>
                  <a:off x="2861"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30" name="Line 43">
                  <a:extLst>
                    <a:ext uri="{FF2B5EF4-FFF2-40B4-BE49-F238E27FC236}">
                      <a16:creationId xmlns:a16="http://schemas.microsoft.com/office/drawing/2014/main" id="{6A37534D-831E-4FF9-9C3B-429F308ACB3D}"/>
                    </a:ext>
                  </a:extLst>
                </p:cNvPr>
                <p:cNvSpPr>
                  <a:spLocks noChangeShapeType="1"/>
                </p:cNvSpPr>
                <p:nvPr/>
              </p:nvSpPr>
              <p:spPr bwMode="auto">
                <a:xfrm>
                  <a:off x="3158"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31" name="Line 44">
                  <a:extLst>
                    <a:ext uri="{FF2B5EF4-FFF2-40B4-BE49-F238E27FC236}">
                      <a16:creationId xmlns:a16="http://schemas.microsoft.com/office/drawing/2014/main" id="{FE0D43BC-F6B0-439C-A214-DFA6443FBF8B}"/>
                    </a:ext>
                  </a:extLst>
                </p:cNvPr>
                <p:cNvSpPr>
                  <a:spLocks noChangeShapeType="1"/>
                </p:cNvSpPr>
                <p:nvPr/>
              </p:nvSpPr>
              <p:spPr bwMode="auto">
                <a:xfrm>
                  <a:off x="3454"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32" name="Line 45">
                  <a:extLst>
                    <a:ext uri="{FF2B5EF4-FFF2-40B4-BE49-F238E27FC236}">
                      <a16:creationId xmlns:a16="http://schemas.microsoft.com/office/drawing/2014/main" id="{00309CA4-8356-48DB-B32E-58778372E3BC}"/>
                    </a:ext>
                  </a:extLst>
                </p:cNvPr>
                <p:cNvSpPr>
                  <a:spLocks noChangeShapeType="1"/>
                </p:cNvSpPr>
                <p:nvPr/>
              </p:nvSpPr>
              <p:spPr bwMode="auto">
                <a:xfrm>
                  <a:off x="3751"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33" name="Line 46">
                  <a:extLst>
                    <a:ext uri="{FF2B5EF4-FFF2-40B4-BE49-F238E27FC236}">
                      <a16:creationId xmlns:a16="http://schemas.microsoft.com/office/drawing/2014/main" id="{E696F125-71F6-4E99-B0D6-1C8A5068A147}"/>
                    </a:ext>
                  </a:extLst>
                </p:cNvPr>
                <p:cNvSpPr>
                  <a:spLocks noChangeShapeType="1"/>
                </p:cNvSpPr>
                <p:nvPr/>
              </p:nvSpPr>
              <p:spPr bwMode="auto">
                <a:xfrm>
                  <a:off x="4047"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grpSp>
          <p:grpSp>
            <p:nvGrpSpPr>
              <p:cNvPr id="5" name="Group 100">
                <a:extLst>
                  <a:ext uri="{FF2B5EF4-FFF2-40B4-BE49-F238E27FC236}">
                    <a16:creationId xmlns:a16="http://schemas.microsoft.com/office/drawing/2014/main" id="{027A1E58-D307-4AD1-A0D5-F46F1F2B01F6}"/>
                  </a:ext>
                </a:extLst>
              </p:cNvPr>
              <p:cNvGrpSpPr>
                <a:grpSpLocks/>
              </p:cNvGrpSpPr>
              <p:nvPr/>
            </p:nvGrpSpPr>
            <p:grpSpPr bwMode="auto">
              <a:xfrm>
                <a:off x="2573" y="2181"/>
                <a:ext cx="1781" cy="553"/>
                <a:chOff x="2573" y="2181"/>
                <a:chExt cx="1781" cy="553"/>
              </a:xfrm>
              <a:grpFill/>
            </p:grpSpPr>
            <p:sp>
              <p:nvSpPr>
                <p:cNvPr id="23" name="Line 81">
                  <a:extLst>
                    <a:ext uri="{FF2B5EF4-FFF2-40B4-BE49-F238E27FC236}">
                      <a16:creationId xmlns:a16="http://schemas.microsoft.com/office/drawing/2014/main" id="{8311EC98-2FAB-4D94-B789-8278E32FF64B}"/>
                    </a:ext>
                  </a:extLst>
                </p:cNvPr>
                <p:cNvSpPr>
                  <a:spLocks noChangeShapeType="1"/>
                </p:cNvSpPr>
                <p:nvPr/>
              </p:nvSpPr>
              <p:spPr bwMode="auto">
                <a:xfrm rot="-5400000">
                  <a:off x="3464" y="1510"/>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24" name="Line 82">
                  <a:extLst>
                    <a:ext uri="{FF2B5EF4-FFF2-40B4-BE49-F238E27FC236}">
                      <a16:creationId xmlns:a16="http://schemas.microsoft.com/office/drawing/2014/main" id="{F6B7A601-FF20-4FF3-B71F-52A98FC5EFA4}"/>
                    </a:ext>
                  </a:extLst>
                </p:cNvPr>
                <p:cNvSpPr>
                  <a:spLocks noChangeShapeType="1"/>
                </p:cNvSpPr>
                <p:nvPr/>
              </p:nvSpPr>
              <p:spPr bwMode="auto">
                <a:xfrm rot="-5400000">
                  <a:off x="3464" y="1400"/>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25" name="Line 83">
                  <a:extLst>
                    <a:ext uri="{FF2B5EF4-FFF2-40B4-BE49-F238E27FC236}">
                      <a16:creationId xmlns:a16="http://schemas.microsoft.com/office/drawing/2014/main" id="{3D8F8746-CFD0-4345-B5C5-9B04FA63DBD7}"/>
                    </a:ext>
                  </a:extLst>
                </p:cNvPr>
                <p:cNvSpPr>
                  <a:spLocks noChangeShapeType="1"/>
                </p:cNvSpPr>
                <p:nvPr/>
              </p:nvSpPr>
              <p:spPr bwMode="auto">
                <a:xfrm rot="-5400000">
                  <a:off x="3464" y="1290"/>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26" name="Line 86">
                  <a:extLst>
                    <a:ext uri="{FF2B5EF4-FFF2-40B4-BE49-F238E27FC236}">
                      <a16:creationId xmlns:a16="http://schemas.microsoft.com/office/drawing/2014/main" id="{00C53CB1-CEE7-4C52-9E2D-D8C9F6B01316}"/>
                    </a:ext>
                  </a:extLst>
                </p:cNvPr>
                <p:cNvSpPr>
                  <a:spLocks noChangeShapeType="1"/>
                </p:cNvSpPr>
                <p:nvPr/>
              </p:nvSpPr>
              <p:spPr bwMode="auto">
                <a:xfrm rot="-5400000">
                  <a:off x="3464" y="1843"/>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27" name="Line 87">
                  <a:extLst>
                    <a:ext uri="{FF2B5EF4-FFF2-40B4-BE49-F238E27FC236}">
                      <a16:creationId xmlns:a16="http://schemas.microsoft.com/office/drawing/2014/main" id="{D56C9367-DC0E-4AD6-B593-D27BB3386A52}"/>
                    </a:ext>
                  </a:extLst>
                </p:cNvPr>
                <p:cNvSpPr>
                  <a:spLocks noChangeShapeType="1"/>
                </p:cNvSpPr>
                <p:nvPr/>
              </p:nvSpPr>
              <p:spPr bwMode="auto">
                <a:xfrm rot="-5400000">
                  <a:off x="3464" y="1733"/>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28" name="Line 88">
                  <a:extLst>
                    <a:ext uri="{FF2B5EF4-FFF2-40B4-BE49-F238E27FC236}">
                      <a16:creationId xmlns:a16="http://schemas.microsoft.com/office/drawing/2014/main" id="{40CC604D-87D4-42AE-866E-1638E53BA831}"/>
                    </a:ext>
                  </a:extLst>
                </p:cNvPr>
                <p:cNvSpPr>
                  <a:spLocks noChangeShapeType="1"/>
                </p:cNvSpPr>
                <p:nvPr/>
              </p:nvSpPr>
              <p:spPr bwMode="auto">
                <a:xfrm rot="-5400000">
                  <a:off x="3464" y="1623"/>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grpSp>
        </p:grpSp>
        <p:sp>
          <p:nvSpPr>
            <p:cNvPr id="11" name="Text Box 119">
              <a:extLst>
                <a:ext uri="{FF2B5EF4-FFF2-40B4-BE49-F238E27FC236}">
                  <a16:creationId xmlns:a16="http://schemas.microsoft.com/office/drawing/2014/main" id="{4E0906A6-C921-45DD-8985-1CBCADAB7332}"/>
                </a:ext>
              </a:extLst>
            </p:cNvPr>
            <p:cNvSpPr txBox="1">
              <a:spLocks noChangeArrowheads="1"/>
            </p:cNvSpPr>
            <p:nvPr/>
          </p:nvSpPr>
          <p:spPr bwMode="auto">
            <a:xfrm>
              <a:off x="2370" y="2081"/>
              <a:ext cx="222" cy="748"/>
            </a:xfrm>
            <a:prstGeom prst="rect">
              <a:avLst/>
            </a:prstGeom>
            <a:grpFill/>
            <a:ln w="9525">
              <a:noFill/>
              <a:miter lim="800000"/>
              <a:headEnd/>
              <a:tailEnd/>
            </a:ln>
          </p:spPr>
          <p:txBody>
            <a:bodyPr wrap="none">
              <a:spAutoFit/>
            </a:bodyPr>
            <a:lstStyle/>
            <a:p>
              <a:pPr algn="r" eaLnBrk="1" hangingPunct="1">
                <a:defRPr/>
              </a:pPr>
              <a:r>
                <a:rPr lang="en-US" sz="1200" b="1">
                  <a:latin typeface="Arial" charset="0"/>
                </a:rPr>
                <a:t>$6</a:t>
              </a:r>
            </a:p>
            <a:p>
              <a:pPr algn="r" eaLnBrk="1" hangingPunct="1">
                <a:defRPr/>
              </a:pPr>
              <a:r>
                <a:rPr lang="en-US" sz="1200" b="1">
                  <a:latin typeface="Arial" charset="0"/>
                </a:rPr>
                <a:t>5</a:t>
              </a:r>
            </a:p>
            <a:p>
              <a:pPr algn="r" eaLnBrk="1" hangingPunct="1">
                <a:defRPr/>
              </a:pPr>
              <a:r>
                <a:rPr lang="en-US" sz="1200" b="1">
                  <a:latin typeface="Arial" charset="0"/>
                </a:rPr>
                <a:t>4</a:t>
              </a:r>
            </a:p>
            <a:p>
              <a:pPr algn="r" eaLnBrk="1" hangingPunct="1">
                <a:defRPr/>
              </a:pPr>
              <a:r>
                <a:rPr lang="en-US" sz="1200" b="1">
                  <a:latin typeface="Arial" charset="0"/>
                </a:rPr>
                <a:t>3</a:t>
              </a:r>
            </a:p>
            <a:p>
              <a:pPr algn="r" eaLnBrk="1" hangingPunct="1">
                <a:defRPr/>
              </a:pPr>
              <a:r>
                <a:rPr lang="en-US" sz="1200" b="1">
                  <a:latin typeface="Arial" charset="0"/>
                </a:rPr>
                <a:t>2</a:t>
              </a:r>
            </a:p>
            <a:p>
              <a:pPr algn="r" eaLnBrk="1" hangingPunct="1">
                <a:defRPr/>
              </a:pPr>
              <a:r>
                <a:rPr lang="en-US" sz="1200" b="1">
                  <a:latin typeface="Arial" charset="0"/>
                </a:rPr>
                <a:t>1</a:t>
              </a:r>
            </a:p>
          </p:txBody>
        </p:sp>
        <p:sp>
          <p:nvSpPr>
            <p:cNvPr id="12" name="Text Box 121">
              <a:extLst>
                <a:ext uri="{FF2B5EF4-FFF2-40B4-BE49-F238E27FC236}">
                  <a16:creationId xmlns:a16="http://schemas.microsoft.com/office/drawing/2014/main" id="{171FE065-A3BD-4CC8-82AB-AC126488426C}"/>
                </a:ext>
              </a:extLst>
            </p:cNvPr>
            <p:cNvSpPr txBox="1">
              <a:spLocks noChangeArrowheads="1"/>
            </p:cNvSpPr>
            <p:nvPr/>
          </p:nvSpPr>
          <p:spPr bwMode="auto">
            <a:xfrm>
              <a:off x="2422" y="2797"/>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0</a:t>
              </a:r>
            </a:p>
          </p:txBody>
        </p:sp>
        <p:sp>
          <p:nvSpPr>
            <p:cNvPr id="13" name="Text Box 126">
              <a:extLst>
                <a:ext uri="{FF2B5EF4-FFF2-40B4-BE49-F238E27FC236}">
                  <a16:creationId xmlns:a16="http://schemas.microsoft.com/office/drawing/2014/main" id="{56251A45-2961-4044-ADD5-BB5104B82C52}"/>
                </a:ext>
              </a:extLst>
            </p:cNvPr>
            <p:cNvSpPr txBox="1">
              <a:spLocks noChangeArrowheads="1"/>
            </p:cNvSpPr>
            <p:nvPr/>
          </p:nvSpPr>
          <p:spPr bwMode="auto">
            <a:xfrm>
              <a:off x="2410" y="1953"/>
              <a:ext cx="180" cy="173"/>
            </a:xfrm>
            <a:prstGeom prst="rect">
              <a:avLst/>
            </a:prstGeom>
            <a:grpFill/>
            <a:ln w="9525">
              <a:noFill/>
              <a:miter lim="800000"/>
              <a:headEnd/>
              <a:tailEnd/>
            </a:ln>
          </p:spPr>
          <p:txBody>
            <a:bodyPr wrap="none">
              <a:spAutoFit/>
            </a:bodyPr>
            <a:lstStyle/>
            <a:p>
              <a:pPr eaLnBrk="1" hangingPunct="1">
                <a:defRPr/>
              </a:pPr>
              <a:r>
                <a:rPr lang="en-US" sz="1200" b="1" i="1">
                  <a:latin typeface="Arial" charset="0"/>
                </a:rPr>
                <a:t>P</a:t>
              </a:r>
            </a:p>
          </p:txBody>
        </p:sp>
        <p:sp>
          <p:nvSpPr>
            <p:cNvPr id="14" name="Text Box 127">
              <a:extLst>
                <a:ext uri="{FF2B5EF4-FFF2-40B4-BE49-F238E27FC236}">
                  <a16:creationId xmlns:a16="http://schemas.microsoft.com/office/drawing/2014/main" id="{AFFBD6AC-2878-4862-B590-249A3783953B}"/>
                </a:ext>
              </a:extLst>
            </p:cNvPr>
            <p:cNvSpPr txBox="1">
              <a:spLocks noChangeArrowheads="1"/>
            </p:cNvSpPr>
            <p:nvPr/>
          </p:nvSpPr>
          <p:spPr bwMode="auto">
            <a:xfrm>
              <a:off x="4290" y="2810"/>
              <a:ext cx="191" cy="173"/>
            </a:xfrm>
            <a:prstGeom prst="rect">
              <a:avLst/>
            </a:prstGeom>
            <a:grpFill/>
            <a:ln w="9525">
              <a:noFill/>
              <a:miter lim="800000"/>
              <a:headEnd/>
              <a:tailEnd/>
            </a:ln>
          </p:spPr>
          <p:txBody>
            <a:bodyPr wrap="none">
              <a:spAutoFit/>
            </a:bodyPr>
            <a:lstStyle/>
            <a:p>
              <a:pPr eaLnBrk="1" hangingPunct="1">
                <a:defRPr/>
              </a:pPr>
              <a:r>
                <a:rPr lang="en-US" sz="1200" b="1" i="1">
                  <a:latin typeface="Arial" charset="0"/>
                </a:rPr>
                <a:t>Q</a:t>
              </a:r>
            </a:p>
          </p:txBody>
        </p:sp>
        <p:sp>
          <p:nvSpPr>
            <p:cNvPr id="15" name="Text Box 135">
              <a:extLst>
                <a:ext uri="{FF2B5EF4-FFF2-40B4-BE49-F238E27FC236}">
                  <a16:creationId xmlns:a16="http://schemas.microsoft.com/office/drawing/2014/main" id="{731509BE-7829-41F1-86FF-24BD203F38C7}"/>
                </a:ext>
              </a:extLst>
            </p:cNvPr>
            <p:cNvSpPr txBox="1">
              <a:spLocks noChangeArrowheads="1"/>
            </p:cNvSpPr>
            <p:nvPr/>
          </p:nvSpPr>
          <p:spPr bwMode="auto">
            <a:xfrm>
              <a:off x="2770" y="2826"/>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1</a:t>
              </a:r>
            </a:p>
          </p:txBody>
        </p:sp>
        <p:sp>
          <p:nvSpPr>
            <p:cNvPr id="16" name="Text Box 136">
              <a:extLst>
                <a:ext uri="{FF2B5EF4-FFF2-40B4-BE49-F238E27FC236}">
                  <a16:creationId xmlns:a16="http://schemas.microsoft.com/office/drawing/2014/main" id="{1C8E8EEB-2BAF-468F-97CF-AC047645B471}"/>
                </a:ext>
              </a:extLst>
            </p:cNvPr>
            <p:cNvSpPr txBox="1">
              <a:spLocks noChangeArrowheads="1"/>
            </p:cNvSpPr>
            <p:nvPr/>
          </p:nvSpPr>
          <p:spPr bwMode="auto">
            <a:xfrm>
              <a:off x="3069" y="2826"/>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2</a:t>
              </a:r>
            </a:p>
          </p:txBody>
        </p:sp>
        <p:sp>
          <p:nvSpPr>
            <p:cNvPr id="17" name="Text Box 137">
              <a:extLst>
                <a:ext uri="{FF2B5EF4-FFF2-40B4-BE49-F238E27FC236}">
                  <a16:creationId xmlns:a16="http://schemas.microsoft.com/office/drawing/2014/main" id="{EF96CC71-CC3C-48BF-AA5D-0FFC0A3AA8F3}"/>
                </a:ext>
              </a:extLst>
            </p:cNvPr>
            <p:cNvSpPr txBox="1">
              <a:spLocks noChangeArrowheads="1"/>
            </p:cNvSpPr>
            <p:nvPr/>
          </p:nvSpPr>
          <p:spPr bwMode="auto">
            <a:xfrm>
              <a:off x="3361" y="2826"/>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3</a:t>
              </a:r>
            </a:p>
          </p:txBody>
        </p:sp>
        <p:sp>
          <p:nvSpPr>
            <p:cNvPr id="18" name="Text Box 138">
              <a:extLst>
                <a:ext uri="{FF2B5EF4-FFF2-40B4-BE49-F238E27FC236}">
                  <a16:creationId xmlns:a16="http://schemas.microsoft.com/office/drawing/2014/main" id="{FFD6EF3D-6482-42AF-A564-8A9DF35F78F0}"/>
                </a:ext>
              </a:extLst>
            </p:cNvPr>
            <p:cNvSpPr txBox="1">
              <a:spLocks noChangeArrowheads="1"/>
            </p:cNvSpPr>
            <p:nvPr/>
          </p:nvSpPr>
          <p:spPr bwMode="auto">
            <a:xfrm>
              <a:off x="3660" y="2826"/>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4</a:t>
              </a:r>
            </a:p>
          </p:txBody>
        </p:sp>
        <p:sp>
          <p:nvSpPr>
            <p:cNvPr id="19" name="Text Box 139">
              <a:extLst>
                <a:ext uri="{FF2B5EF4-FFF2-40B4-BE49-F238E27FC236}">
                  <a16:creationId xmlns:a16="http://schemas.microsoft.com/office/drawing/2014/main" id="{F9B36EF1-4F47-485F-87C8-6B3788B60F31}"/>
                </a:ext>
              </a:extLst>
            </p:cNvPr>
            <p:cNvSpPr txBox="1">
              <a:spLocks noChangeArrowheads="1"/>
            </p:cNvSpPr>
            <p:nvPr/>
          </p:nvSpPr>
          <p:spPr bwMode="auto">
            <a:xfrm>
              <a:off x="3959" y="2826"/>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5</a:t>
              </a:r>
            </a:p>
          </p:txBody>
        </p:sp>
      </p:grpSp>
      <p:grpSp>
        <p:nvGrpSpPr>
          <p:cNvPr id="6" name="Group 147">
            <a:extLst>
              <a:ext uri="{FF2B5EF4-FFF2-40B4-BE49-F238E27FC236}">
                <a16:creationId xmlns:a16="http://schemas.microsoft.com/office/drawing/2014/main" id="{6910260A-0A79-4F56-B612-2521D1B4C211}"/>
              </a:ext>
            </a:extLst>
          </p:cNvPr>
          <p:cNvGrpSpPr>
            <a:grpSpLocks/>
          </p:cNvGrpSpPr>
          <p:nvPr/>
        </p:nvGrpSpPr>
        <p:grpSpPr bwMode="auto">
          <a:xfrm>
            <a:off x="3802062" y="2517775"/>
            <a:ext cx="3360738" cy="1657350"/>
            <a:chOff x="2368" y="3052"/>
            <a:chExt cx="2117" cy="1044"/>
          </a:xfrm>
          <a:noFill/>
        </p:grpSpPr>
        <p:grpSp>
          <p:nvGrpSpPr>
            <p:cNvPr id="7" name="Group 117">
              <a:extLst>
                <a:ext uri="{FF2B5EF4-FFF2-40B4-BE49-F238E27FC236}">
                  <a16:creationId xmlns:a16="http://schemas.microsoft.com/office/drawing/2014/main" id="{44A4C634-341E-4736-9D3D-DD5309D09A91}"/>
                </a:ext>
              </a:extLst>
            </p:cNvPr>
            <p:cNvGrpSpPr>
              <a:grpSpLocks/>
            </p:cNvGrpSpPr>
            <p:nvPr/>
          </p:nvGrpSpPr>
          <p:grpSpPr bwMode="auto">
            <a:xfrm>
              <a:off x="2574" y="3145"/>
              <a:ext cx="1785" cy="802"/>
              <a:chOff x="2574" y="3145"/>
              <a:chExt cx="1785" cy="802"/>
            </a:xfrm>
            <a:grpFill/>
          </p:grpSpPr>
          <p:sp>
            <p:nvSpPr>
              <p:cNvPr id="45" name="Rectangle 101">
                <a:extLst>
                  <a:ext uri="{FF2B5EF4-FFF2-40B4-BE49-F238E27FC236}">
                    <a16:creationId xmlns:a16="http://schemas.microsoft.com/office/drawing/2014/main" id="{C4D328B0-3B97-4FE5-9FB8-BEEF77963384}"/>
                  </a:ext>
                </a:extLst>
              </p:cNvPr>
              <p:cNvSpPr>
                <a:spLocks noChangeArrowheads="1"/>
              </p:cNvSpPr>
              <p:nvPr/>
            </p:nvSpPr>
            <p:spPr bwMode="auto">
              <a:xfrm>
                <a:off x="2574" y="3145"/>
                <a:ext cx="1784" cy="798"/>
              </a:xfrm>
              <a:prstGeom prst="rect">
                <a:avLst/>
              </a:prstGeom>
              <a:grpFill/>
              <a:ln w="9525">
                <a:solidFill>
                  <a:schemeClr val="tx1"/>
                </a:solidFill>
                <a:miter lim="800000"/>
                <a:headEnd/>
                <a:tailEnd/>
              </a:ln>
            </p:spPr>
            <p:txBody>
              <a:bodyPr wrap="none" anchor="ctr"/>
              <a:lstStyle/>
              <a:p>
                <a:pPr eaLnBrk="1" hangingPunct="1">
                  <a:defRPr/>
                </a:pPr>
                <a:endParaRPr lang="en-US">
                  <a:latin typeface="Arial" charset="0"/>
                </a:endParaRPr>
              </a:p>
            </p:txBody>
          </p:sp>
          <p:grpSp>
            <p:nvGrpSpPr>
              <p:cNvPr id="8" name="Group 102">
                <a:extLst>
                  <a:ext uri="{FF2B5EF4-FFF2-40B4-BE49-F238E27FC236}">
                    <a16:creationId xmlns:a16="http://schemas.microsoft.com/office/drawing/2014/main" id="{1F50DE9C-363F-4642-9967-8BB0799FD340}"/>
                  </a:ext>
                </a:extLst>
              </p:cNvPr>
              <p:cNvGrpSpPr>
                <a:grpSpLocks/>
              </p:cNvGrpSpPr>
              <p:nvPr/>
            </p:nvGrpSpPr>
            <p:grpSpPr bwMode="auto">
              <a:xfrm>
                <a:off x="2864" y="3149"/>
                <a:ext cx="1186" cy="798"/>
                <a:chOff x="2861" y="559"/>
                <a:chExt cx="1186" cy="1117"/>
              </a:xfrm>
              <a:grpFill/>
            </p:grpSpPr>
            <p:sp>
              <p:nvSpPr>
                <p:cNvPr id="54" name="Line 103">
                  <a:extLst>
                    <a:ext uri="{FF2B5EF4-FFF2-40B4-BE49-F238E27FC236}">
                      <a16:creationId xmlns:a16="http://schemas.microsoft.com/office/drawing/2014/main" id="{E37F70E5-7F4A-475E-AE13-0E9A73FF6BC9}"/>
                    </a:ext>
                  </a:extLst>
                </p:cNvPr>
                <p:cNvSpPr>
                  <a:spLocks noChangeShapeType="1"/>
                </p:cNvSpPr>
                <p:nvPr/>
              </p:nvSpPr>
              <p:spPr bwMode="auto">
                <a:xfrm>
                  <a:off x="2861"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55" name="Line 104">
                  <a:extLst>
                    <a:ext uri="{FF2B5EF4-FFF2-40B4-BE49-F238E27FC236}">
                      <a16:creationId xmlns:a16="http://schemas.microsoft.com/office/drawing/2014/main" id="{0BFBF67C-ED41-49D4-A07E-543DCED44E99}"/>
                    </a:ext>
                  </a:extLst>
                </p:cNvPr>
                <p:cNvSpPr>
                  <a:spLocks noChangeShapeType="1"/>
                </p:cNvSpPr>
                <p:nvPr/>
              </p:nvSpPr>
              <p:spPr bwMode="auto">
                <a:xfrm>
                  <a:off x="3158"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56" name="Line 105">
                  <a:extLst>
                    <a:ext uri="{FF2B5EF4-FFF2-40B4-BE49-F238E27FC236}">
                      <a16:creationId xmlns:a16="http://schemas.microsoft.com/office/drawing/2014/main" id="{5C23FA36-91E2-470B-B05D-F1CB8BF1BEE2}"/>
                    </a:ext>
                  </a:extLst>
                </p:cNvPr>
                <p:cNvSpPr>
                  <a:spLocks noChangeShapeType="1"/>
                </p:cNvSpPr>
                <p:nvPr/>
              </p:nvSpPr>
              <p:spPr bwMode="auto">
                <a:xfrm>
                  <a:off x="3454"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57" name="Line 106">
                  <a:extLst>
                    <a:ext uri="{FF2B5EF4-FFF2-40B4-BE49-F238E27FC236}">
                      <a16:creationId xmlns:a16="http://schemas.microsoft.com/office/drawing/2014/main" id="{7B88D01E-BEC3-4238-9E12-77BEC80E84F0}"/>
                    </a:ext>
                  </a:extLst>
                </p:cNvPr>
                <p:cNvSpPr>
                  <a:spLocks noChangeShapeType="1"/>
                </p:cNvSpPr>
                <p:nvPr/>
              </p:nvSpPr>
              <p:spPr bwMode="auto">
                <a:xfrm>
                  <a:off x="3751"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58" name="Line 107">
                  <a:extLst>
                    <a:ext uri="{FF2B5EF4-FFF2-40B4-BE49-F238E27FC236}">
                      <a16:creationId xmlns:a16="http://schemas.microsoft.com/office/drawing/2014/main" id="{04D06FF1-022E-417F-8695-244EFBD2ED58}"/>
                    </a:ext>
                  </a:extLst>
                </p:cNvPr>
                <p:cNvSpPr>
                  <a:spLocks noChangeShapeType="1"/>
                </p:cNvSpPr>
                <p:nvPr/>
              </p:nvSpPr>
              <p:spPr bwMode="auto">
                <a:xfrm>
                  <a:off x="4047"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grpSp>
          <p:grpSp>
            <p:nvGrpSpPr>
              <p:cNvPr id="9" name="Group 108">
                <a:extLst>
                  <a:ext uri="{FF2B5EF4-FFF2-40B4-BE49-F238E27FC236}">
                    <a16:creationId xmlns:a16="http://schemas.microsoft.com/office/drawing/2014/main" id="{B212E633-B692-4FAC-B4F5-16E3F1807F33}"/>
                  </a:ext>
                </a:extLst>
              </p:cNvPr>
              <p:cNvGrpSpPr>
                <a:grpSpLocks/>
              </p:cNvGrpSpPr>
              <p:nvPr/>
            </p:nvGrpSpPr>
            <p:grpSpPr bwMode="auto">
              <a:xfrm>
                <a:off x="2578" y="3278"/>
                <a:ext cx="1781" cy="553"/>
                <a:chOff x="2573" y="2181"/>
                <a:chExt cx="1781" cy="553"/>
              </a:xfrm>
              <a:grpFill/>
            </p:grpSpPr>
            <p:sp>
              <p:nvSpPr>
                <p:cNvPr id="48" name="Line 109">
                  <a:extLst>
                    <a:ext uri="{FF2B5EF4-FFF2-40B4-BE49-F238E27FC236}">
                      <a16:creationId xmlns:a16="http://schemas.microsoft.com/office/drawing/2014/main" id="{C1C26037-516E-464E-9240-DE906C624346}"/>
                    </a:ext>
                  </a:extLst>
                </p:cNvPr>
                <p:cNvSpPr>
                  <a:spLocks noChangeShapeType="1"/>
                </p:cNvSpPr>
                <p:nvPr/>
              </p:nvSpPr>
              <p:spPr bwMode="auto">
                <a:xfrm rot="-5400000">
                  <a:off x="3464" y="1510"/>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49" name="Line 110">
                  <a:extLst>
                    <a:ext uri="{FF2B5EF4-FFF2-40B4-BE49-F238E27FC236}">
                      <a16:creationId xmlns:a16="http://schemas.microsoft.com/office/drawing/2014/main" id="{8D059C53-3BFB-449C-B341-2266CA51ED01}"/>
                    </a:ext>
                  </a:extLst>
                </p:cNvPr>
                <p:cNvSpPr>
                  <a:spLocks noChangeShapeType="1"/>
                </p:cNvSpPr>
                <p:nvPr/>
              </p:nvSpPr>
              <p:spPr bwMode="auto">
                <a:xfrm rot="-5400000">
                  <a:off x="3464" y="1400"/>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50" name="Line 111">
                  <a:extLst>
                    <a:ext uri="{FF2B5EF4-FFF2-40B4-BE49-F238E27FC236}">
                      <a16:creationId xmlns:a16="http://schemas.microsoft.com/office/drawing/2014/main" id="{36EF43B4-3FFF-40A2-AACA-E0DF885454D0}"/>
                    </a:ext>
                  </a:extLst>
                </p:cNvPr>
                <p:cNvSpPr>
                  <a:spLocks noChangeShapeType="1"/>
                </p:cNvSpPr>
                <p:nvPr/>
              </p:nvSpPr>
              <p:spPr bwMode="auto">
                <a:xfrm rot="-5400000">
                  <a:off x="3464" y="1290"/>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51" name="Line 112">
                  <a:extLst>
                    <a:ext uri="{FF2B5EF4-FFF2-40B4-BE49-F238E27FC236}">
                      <a16:creationId xmlns:a16="http://schemas.microsoft.com/office/drawing/2014/main" id="{90B54242-2AF4-435A-ADA9-B1C64B54F32D}"/>
                    </a:ext>
                  </a:extLst>
                </p:cNvPr>
                <p:cNvSpPr>
                  <a:spLocks noChangeShapeType="1"/>
                </p:cNvSpPr>
                <p:nvPr/>
              </p:nvSpPr>
              <p:spPr bwMode="auto">
                <a:xfrm rot="-5400000">
                  <a:off x="3464" y="1843"/>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52" name="Line 113">
                  <a:extLst>
                    <a:ext uri="{FF2B5EF4-FFF2-40B4-BE49-F238E27FC236}">
                      <a16:creationId xmlns:a16="http://schemas.microsoft.com/office/drawing/2014/main" id="{A1A25E51-72B0-40D0-811C-2A9861BE5487}"/>
                    </a:ext>
                  </a:extLst>
                </p:cNvPr>
                <p:cNvSpPr>
                  <a:spLocks noChangeShapeType="1"/>
                </p:cNvSpPr>
                <p:nvPr/>
              </p:nvSpPr>
              <p:spPr bwMode="auto">
                <a:xfrm rot="-5400000">
                  <a:off x="3464" y="1733"/>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53" name="Line 114">
                  <a:extLst>
                    <a:ext uri="{FF2B5EF4-FFF2-40B4-BE49-F238E27FC236}">
                      <a16:creationId xmlns:a16="http://schemas.microsoft.com/office/drawing/2014/main" id="{F85BFC5D-EC2A-4FB1-AC02-66A123F5BCD3}"/>
                    </a:ext>
                  </a:extLst>
                </p:cNvPr>
                <p:cNvSpPr>
                  <a:spLocks noChangeShapeType="1"/>
                </p:cNvSpPr>
                <p:nvPr/>
              </p:nvSpPr>
              <p:spPr bwMode="auto">
                <a:xfrm rot="-5400000">
                  <a:off x="3464" y="1623"/>
                  <a:ext cx="0" cy="1781"/>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grpSp>
        </p:grpSp>
        <p:sp>
          <p:nvSpPr>
            <p:cNvPr id="36" name="Text Box 120">
              <a:extLst>
                <a:ext uri="{FF2B5EF4-FFF2-40B4-BE49-F238E27FC236}">
                  <a16:creationId xmlns:a16="http://schemas.microsoft.com/office/drawing/2014/main" id="{3ACB2C53-77F0-4E64-AA1A-2F9E5BDD679C}"/>
                </a:ext>
              </a:extLst>
            </p:cNvPr>
            <p:cNvSpPr txBox="1">
              <a:spLocks noChangeArrowheads="1"/>
            </p:cNvSpPr>
            <p:nvPr/>
          </p:nvSpPr>
          <p:spPr bwMode="auto">
            <a:xfrm>
              <a:off x="2368" y="3178"/>
              <a:ext cx="222" cy="748"/>
            </a:xfrm>
            <a:prstGeom prst="rect">
              <a:avLst/>
            </a:prstGeom>
            <a:grpFill/>
            <a:ln w="9525">
              <a:noFill/>
              <a:miter lim="800000"/>
              <a:headEnd/>
              <a:tailEnd/>
            </a:ln>
          </p:spPr>
          <p:txBody>
            <a:bodyPr wrap="none">
              <a:spAutoFit/>
            </a:bodyPr>
            <a:lstStyle/>
            <a:p>
              <a:pPr algn="r" eaLnBrk="1" hangingPunct="1">
                <a:defRPr/>
              </a:pPr>
              <a:r>
                <a:rPr lang="en-US" sz="1200" b="1">
                  <a:latin typeface="Arial" charset="0"/>
                </a:rPr>
                <a:t>$6</a:t>
              </a:r>
            </a:p>
            <a:p>
              <a:pPr algn="r" eaLnBrk="1" hangingPunct="1">
                <a:defRPr/>
              </a:pPr>
              <a:r>
                <a:rPr lang="en-US" sz="1200" b="1">
                  <a:latin typeface="Arial" charset="0"/>
                </a:rPr>
                <a:t>5</a:t>
              </a:r>
            </a:p>
            <a:p>
              <a:pPr algn="r" eaLnBrk="1" hangingPunct="1">
                <a:defRPr/>
              </a:pPr>
              <a:r>
                <a:rPr lang="en-US" sz="1200" b="1">
                  <a:latin typeface="Arial" charset="0"/>
                </a:rPr>
                <a:t>4</a:t>
              </a:r>
            </a:p>
            <a:p>
              <a:pPr algn="r" eaLnBrk="1" hangingPunct="1">
                <a:defRPr/>
              </a:pPr>
              <a:r>
                <a:rPr lang="en-US" sz="1200" b="1">
                  <a:latin typeface="Arial" charset="0"/>
                </a:rPr>
                <a:t>3</a:t>
              </a:r>
            </a:p>
            <a:p>
              <a:pPr algn="r" eaLnBrk="1" hangingPunct="1">
                <a:defRPr/>
              </a:pPr>
              <a:r>
                <a:rPr lang="en-US" sz="1200" b="1">
                  <a:latin typeface="Arial" charset="0"/>
                </a:rPr>
                <a:t>2</a:t>
              </a:r>
            </a:p>
            <a:p>
              <a:pPr algn="r" eaLnBrk="1" hangingPunct="1">
                <a:defRPr/>
              </a:pPr>
              <a:r>
                <a:rPr lang="en-US" sz="1200" b="1">
                  <a:latin typeface="Arial" charset="0"/>
                </a:rPr>
                <a:t>1</a:t>
              </a:r>
            </a:p>
          </p:txBody>
        </p:sp>
        <p:sp>
          <p:nvSpPr>
            <p:cNvPr id="37" name="Text Box 122">
              <a:extLst>
                <a:ext uri="{FF2B5EF4-FFF2-40B4-BE49-F238E27FC236}">
                  <a16:creationId xmlns:a16="http://schemas.microsoft.com/office/drawing/2014/main" id="{049859B6-0C72-4482-9085-3F715EE1C211}"/>
                </a:ext>
              </a:extLst>
            </p:cNvPr>
            <p:cNvSpPr txBox="1">
              <a:spLocks noChangeArrowheads="1"/>
            </p:cNvSpPr>
            <p:nvPr/>
          </p:nvSpPr>
          <p:spPr bwMode="auto">
            <a:xfrm>
              <a:off x="2427" y="3866"/>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0</a:t>
              </a:r>
            </a:p>
          </p:txBody>
        </p:sp>
        <p:sp>
          <p:nvSpPr>
            <p:cNvPr id="38" name="Text Box 125">
              <a:extLst>
                <a:ext uri="{FF2B5EF4-FFF2-40B4-BE49-F238E27FC236}">
                  <a16:creationId xmlns:a16="http://schemas.microsoft.com/office/drawing/2014/main" id="{E59F1252-F941-45E4-94DB-93AFE462EFB9}"/>
                </a:ext>
              </a:extLst>
            </p:cNvPr>
            <p:cNvSpPr txBox="1">
              <a:spLocks noChangeArrowheads="1"/>
            </p:cNvSpPr>
            <p:nvPr/>
          </p:nvSpPr>
          <p:spPr bwMode="auto">
            <a:xfrm>
              <a:off x="2406" y="3052"/>
              <a:ext cx="180" cy="173"/>
            </a:xfrm>
            <a:prstGeom prst="rect">
              <a:avLst/>
            </a:prstGeom>
            <a:grpFill/>
            <a:ln w="9525">
              <a:noFill/>
              <a:miter lim="800000"/>
              <a:headEnd/>
              <a:tailEnd/>
            </a:ln>
          </p:spPr>
          <p:txBody>
            <a:bodyPr wrap="none">
              <a:spAutoFit/>
            </a:bodyPr>
            <a:lstStyle/>
            <a:p>
              <a:pPr eaLnBrk="1" hangingPunct="1">
                <a:defRPr/>
              </a:pPr>
              <a:r>
                <a:rPr lang="en-US" sz="1200" b="1" i="1">
                  <a:latin typeface="Arial" charset="0"/>
                </a:rPr>
                <a:t>P</a:t>
              </a:r>
            </a:p>
          </p:txBody>
        </p:sp>
        <p:sp>
          <p:nvSpPr>
            <p:cNvPr id="39" name="Text Box 128">
              <a:extLst>
                <a:ext uri="{FF2B5EF4-FFF2-40B4-BE49-F238E27FC236}">
                  <a16:creationId xmlns:a16="http://schemas.microsoft.com/office/drawing/2014/main" id="{53986A50-E1E7-4119-BA96-DF957891D281}"/>
                </a:ext>
              </a:extLst>
            </p:cNvPr>
            <p:cNvSpPr txBox="1">
              <a:spLocks noChangeArrowheads="1"/>
            </p:cNvSpPr>
            <p:nvPr/>
          </p:nvSpPr>
          <p:spPr bwMode="auto">
            <a:xfrm>
              <a:off x="4294" y="3902"/>
              <a:ext cx="191" cy="173"/>
            </a:xfrm>
            <a:prstGeom prst="rect">
              <a:avLst/>
            </a:prstGeom>
            <a:grpFill/>
            <a:ln w="9525">
              <a:noFill/>
              <a:miter lim="800000"/>
              <a:headEnd/>
              <a:tailEnd/>
            </a:ln>
          </p:spPr>
          <p:txBody>
            <a:bodyPr wrap="none">
              <a:spAutoFit/>
            </a:bodyPr>
            <a:lstStyle/>
            <a:p>
              <a:pPr eaLnBrk="1" hangingPunct="1">
                <a:defRPr/>
              </a:pPr>
              <a:r>
                <a:rPr lang="en-US" sz="1200" b="1" i="1">
                  <a:latin typeface="Arial" charset="0"/>
                </a:rPr>
                <a:t>Q</a:t>
              </a:r>
            </a:p>
          </p:txBody>
        </p:sp>
        <p:sp>
          <p:nvSpPr>
            <p:cNvPr id="40" name="Text Box 140">
              <a:extLst>
                <a:ext uri="{FF2B5EF4-FFF2-40B4-BE49-F238E27FC236}">
                  <a16:creationId xmlns:a16="http://schemas.microsoft.com/office/drawing/2014/main" id="{ECA9AB90-1797-4D14-9C54-6D4FD7F6C52B}"/>
                </a:ext>
              </a:extLst>
            </p:cNvPr>
            <p:cNvSpPr txBox="1">
              <a:spLocks noChangeArrowheads="1"/>
            </p:cNvSpPr>
            <p:nvPr/>
          </p:nvSpPr>
          <p:spPr bwMode="auto">
            <a:xfrm>
              <a:off x="2775" y="3923"/>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1</a:t>
              </a:r>
            </a:p>
          </p:txBody>
        </p:sp>
        <p:sp>
          <p:nvSpPr>
            <p:cNvPr id="41" name="Text Box 141">
              <a:extLst>
                <a:ext uri="{FF2B5EF4-FFF2-40B4-BE49-F238E27FC236}">
                  <a16:creationId xmlns:a16="http://schemas.microsoft.com/office/drawing/2014/main" id="{1B7FC516-2A7C-4D6E-A75E-4D0E67EF5C65}"/>
                </a:ext>
              </a:extLst>
            </p:cNvPr>
            <p:cNvSpPr txBox="1">
              <a:spLocks noChangeArrowheads="1"/>
            </p:cNvSpPr>
            <p:nvPr/>
          </p:nvSpPr>
          <p:spPr bwMode="auto">
            <a:xfrm>
              <a:off x="3074" y="3923"/>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2</a:t>
              </a:r>
            </a:p>
          </p:txBody>
        </p:sp>
        <p:sp>
          <p:nvSpPr>
            <p:cNvPr id="42" name="Text Box 142">
              <a:extLst>
                <a:ext uri="{FF2B5EF4-FFF2-40B4-BE49-F238E27FC236}">
                  <a16:creationId xmlns:a16="http://schemas.microsoft.com/office/drawing/2014/main" id="{FB0E65EA-188C-49EE-BB7A-8A2EE9C1CA35}"/>
                </a:ext>
              </a:extLst>
            </p:cNvPr>
            <p:cNvSpPr txBox="1">
              <a:spLocks noChangeArrowheads="1"/>
            </p:cNvSpPr>
            <p:nvPr/>
          </p:nvSpPr>
          <p:spPr bwMode="auto">
            <a:xfrm>
              <a:off x="3366" y="3923"/>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3</a:t>
              </a:r>
            </a:p>
          </p:txBody>
        </p:sp>
        <p:sp>
          <p:nvSpPr>
            <p:cNvPr id="43" name="Text Box 143">
              <a:extLst>
                <a:ext uri="{FF2B5EF4-FFF2-40B4-BE49-F238E27FC236}">
                  <a16:creationId xmlns:a16="http://schemas.microsoft.com/office/drawing/2014/main" id="{232503E4-36A3-4089-8E5E-44CB326AD09D}"/>
                </a:ext>
              </a:extLst>
            </p:cNvPr>
            <p:cNvSpPr txBox="1">
              <a:spLocks noChangeArrowheads="1"/>
            </p:cNvSpPr>
            <p:nvPr/>
          </p:nvSpPr>
          <p:spPr bwMode="auto">
            <a:xfrm>
              <a:off x="3665" y="3923"/>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4</a:t>
              </a:r>
            </a:p>
          </p:txBody>
        </p:sp>
        <p:sp>
          <p:nvSpPr>
            <p:cNvPr id="44" name="Text Box 144">
              <a:extLst>
                <a:ext uri="{FF2B5EF4-FFF2-40B4-BE49-F238E27FC236}">
                  <a16:creationId xmlns:a16="http://schemas.microsoft.com/office/drawing/2014/main" id="{E74C6C1F-2B54-4066-9044-54CB78689DB4}"/>
                </a:ext>
              </a:extLst>
            </p:cNvPr>
            <p:cNvSpPr txBox="1">
              <a:spLocks noChangeArrowheads="1"/>
            </p:cNvSpPr>
            <p:nvPr/>
          </p:nvSpPr>
          <p:spPr bwMode="auto">
            <a:xfrm>
              <a:off x="3964" y="3923"/>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5</a:t>
              </a:r>
            </a:p>
          </p:txBody>
        </p:sp>
      </p:grpSp>
      <p:sp>
        <p:nvSpPr>
          <p:cNvPr id="37896" name="Text Box 148">
            <a:extLst>
              <a:ext uri="{FF2B5EF4-FFF2-40B4-BE49-F238E27FC236}">
                <a16:creationId xmlns:a16="http://schemas.microsoft.com/office/drawing/2014/main" id="{781600E9-AA2A-4F27-9D22-21B29D14B0D8}"/>
              </a:ext>
            </a:extLst>
          </p:cNvPr>
          <p:cNvSpPr txBox="1">
            <a:spLocks noChangeArrowheads="1"/>
          </p:cNvSpPr>
          <p:nvPr/>
        </p:nvSpPr>
        <p:spPr bwMode="auto">
          <a:xfrm>
            <a:off x="5135563" y="4054475"/>
            <a:ext cx="776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Adams</a:t>
            </a:r>
          </a:p>
        </p:txBody>
      </p:sp>
      <p:sp>
        <p:nvSpPr>
          <p:cNvPr id="37897" name="Text Box 149">
            <a:extLst>
              <a:ext uri="{FF2B5EF4-FFF2-40B4-BE49-F238E27FC236}">
                <a16:creationId xmlns:a16="http://schemas.microsoft.com/office/drawing/2014/main" id="{D6C8E4BC-AC7F-456C-898F-7E384D71CCD6}"/>
              </a:ext>
            </a:extLst>
          </p:cNvPr>
          <p:cNvSpPr txBox="1">
            <a:spLocks noChangeArrowheads="1"/>
          </p:cNvSpPr>
          <p:nvPr/>
        </p:nvSpPr>
        <p:spPr bwMode="auto">
          <a:xfrm>
            <a:off x="5099050" y="2295525"/>
            <a:ext cx="8334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Benson</a:t>
            </a:r>
          </a:p>
        </p:txBody>
      </p:sp>
      <p:sp>
        <p:nvSpPr>
          <p:cNvPr id="37898" name="Line 157">
            <a:extLst>
              <a:ext uri="{FF2B5EF4-FFF2-40B4-BE49-F238E27FC236}">
                <a16:creationId xmlns:a16="http://schemas.microsoft.com/office/drawing/2014/main" id="{60BC10A8-7397-4A44-98B2-0C79FB2EF07A}"/>
              </a:ext>
            </a:extLst>
          </p:cNvPr>
          <p:cNvSpPr>
            <a:spLocks noChangeShapeType="1"/>
          </p:cNvSpPr>
          <p:nvPr/>
        </p:nvSpPr>
        <p:spPr bwMode="auto">
          <a:xfrm>
            <a:off x="4433888" y="3159125"/>
            <a:ext cx="1817687" cy="67627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899" name="Line 158">
            <a:extLst>
              <a:ext uri="{FF2B5EF4-FFF2-40B4-BE49-F238E27FC236}">
                <a16:creationId xmlns:a16="http://schemas.microsoft.com/office/drawing/2014/main" id="{FB1C3C02-DE4A-4AEF-ABBB-84578390951D}"/>
              </a:ext>
            </a:extLst>
          </p:cNvPr>
          <p:cNvSpPr>
            <a:spLocks noChangeShapeType="1"/>
          </p:cNvSpPr>
          <p:nvPr/>
        </p:nvSpPr>
        <p:spPr bwMode="auto">
          <a:xfrm>
            <a:off x="4464050" y="1255713"/>
            <a:ext cx="1817688" cy="67627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900" name="Text Box 162">
            <a:extLst>
              <a:ext uri="{FF2B5EF4-FFF2-40B4-BE49-F238E27FC236}">
                <a16:creationId xmlns:a16="http://schemas.microsoft.com/office/drawing/2014/main" id="{DDD5382A-FAB8-4AD8-AA3B-95D7F05A6A5D}"/>
              </a:ext>
            </a:extLst>
          </p:cNvPr>
          <p:cNvSpPr txBox="1">
            <a:spLocks noChangeArrowheads="1"/>
          </p:cNvSpPr>
          <p:nvPr/>
        </p:nvSpPr>
        <p:spPr bwMode="auto">
          <a:xfrm>
            <a:off x="6259513" y="3627438"/>
            <a:ext cx="3762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i="1"/>
              <a:t>D</a:t>
            </a:r>
            <a:r>
              <a:rPr lang="en-US" altLang="cs-CZ" sz="1400" b="1" i="1" baseline="-25000"/>
              <a:t>1</a:t>
            </a:r>
          </a:p>
        </p:txBody>
      </p:sp>
      <p:sp>
        <p:nvSpPr>
          <p:cNvPr id="37901" name="Text Box 163">
            <a:extLst>
              <a:ext uri="{FF2B5EF4-FFF2-40B4-BE49-F238E27FC236}">
                <a16:creationId xmlns:a16="http://schemas.microsoft.com/office/drawing/2014/main" id="{91DC3808-0776-4901-9ABF-A5F4DD875FC6}"/>
              </a:ext>
            </a:extLst>
          </p:cNvPr>
          <p:cNvSpPr txBox="1">
            <a:spLocks noChangeArrowheads="1"/>
          </p:cNvSpPr>
          <p:nvPr/>
        </p:nvSpPr>
        <p:spPr bwMode="auto">
          <a:xfrm>
            <a:off x="6256338" y="1701800"/>
            <a:ext cx="3762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i="1"/>
              <a:t>D</a:t>
            </a:r>
            <a:r>
              <a:rPr lang="en-US" altLang="cs-CZ" sz="1400" b="1" i="1" baseline="-25000"/>
              <a:t>2</a:t>
            </a:r>
          </a:p>
        </p:txBody>
      </p:sp>
      <p:sp>
        <p:nvSpPr>
          <p:cNvPr id="37902" name="Text Box 166">
            <a:extLst>
              <a:ext uri="{FF2B5EF4-FFF2-40B4-BE49-F238E27FC236}">
                <a16:creationId xmlns:a16="http://schemas.microsoft.com/office/drawing/2014/main" id="{BDBF8DB6-B4DD-421C-BCD6-28EBBDA88D02}"/>
              </a:ext>
            </a:extLst>
          </p:cNvPr>
          <p:cNvSpPr txBox="1">
            <a:spLocks noChangeArrowheads="1"/>
          </p:cNvSpPr>
          <p:nvPr/>
        </p:nvSpPr>
        <p:spPr bwMode="auto">
          <a:xfrm>
            <a:off x="1698625" y="2586038"/>
            <a:ext cx="197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Adams’ Demand</a:t>
            </a:r>
          </a:p>
        </p:txBody>
      </p:sp>
      <p:sp>
        <p:nvSpPr>
          <p:cNvPr id="37903" name="Text Box 167">
            <a:extLst>
              <a:ext uri="{FF2B5EF4-FFF2-40B4-BE49-F238E27FC236}">
                <a16:creationId xmlns:a16="http://schemas.microsoft.com/office/drawing/2014/main" id="{464AC133-2F38-466B-8B6E-74363516DE9B}"/>
              </a:ext>
            </a:extLst>
          </p:cNvPr>
          <p:cNvSpPr txBox="1">
            <a:spLocks noChangeArrowheads="1"/>
          </p:cNvSpPr>
          <p:nvPr/>
        </p:nvSpPr>
        <p:spPr bwMode="auto">
          <a:xfrm>
            <a:off x="1698625" y="904875"/>
            <a:ext cx="2178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Benson’s Demand</a:t>
            </a:r>
          </a:p>
        </p:txBody>
      </p:sp>
      <p:sp>
        <p:nvSpPr>
          <p:cNvPr id="23568" name="Text Box 169">
            <a:extLst>
              <a:ext uri="{FF2B5EF4-FFF2-40B4-BE49-F238E27FC236}">
                <a16:creationId xmlns:a16="http://schemas.microsoft.com/office/drawing/2014/main" id="{2339F4FF-8846-4F33-9E6B-B72019DF0D03}"/>
              </a:ext>
            </a:extLst>
          </p:cNvPr>
          <p:cNvSpPr txBox="1">
            <a:spLocks noChangeArrowheads="1"/>
          </p:cNvSpPr>
          <p:nvPr/>
        </p:nvSpPr>
        <p:spPr bwMode="auto">
          <a:xfrm>
            <a:off x="1746250" y="2857500"/>
            <a:ext cx="165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solidFill>
                  <a:schemeClr val="bg2"/>
                </a:solidFill>
              </a:rPr>
              <a:t>$3 for 2 Items</a:t>
            </a:r>
          </a:p>
        </p:txBody>
      </p:sp>
      <p:sp>
        <p:nvSpPr>
          <p:cNvPr id="23569" name="Text Box 170">
            <a:extLst>
              <a:ext uri="{FF2B5EF4-FFF2-40B4-BE49-F238E27FC236}">
                <a16:creationId xmlns:a16="http://schemas.microsoft.com/office/drawing/2014/main" id="{736036BA-AB53-4820-8C89-FA106FA1ACEA}"/>
              </a:ext>
            </a:extLst>
          </p:cNvPr>
          <p:cNvSpPr txBox="1">
            <a:spLocks noChangeArrowheads="1"/>
          </p:cNvSpPr>
          <p:nvPr/>
        </p:nvSpPr>
        <p:spPr bwMode="auto">
          <a:xfrm>
            <a:off x="1743075" y="1220788"/>
            <a:ext cx="1657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solidFill>
                  <a:schemeClr val="bg2"/>
                </a:solidFill>
              </a:rPr>
              <a:t>$4 for 2 Items</a:t>
            </a:r>
          </a:p>
        </p:txBody>
      </p:sp>
      <p:sp>
        <p:nvSpPr>
          <p:cNvPr id="23570" name="Text Box 172">
            <a:extLst>
              <a:ext uri="{FF2B5EF4-FFF2-40B4-BE49-F238E27FC236}">
                <a16:creationId xmlns:a16="http://schemas.microsoft.com/office/drawing/2014/main" id="{2D899E3F-E0D7-48AC-AE90-01D0588DA54C}"/>
              </a:ext>
            </a:extLst>
          </p:cNvPr>
          <p:cNvSpPr txBox="1">
            <a:spLocks noChangeArrowheads="1"/>
          </p:cNvSpPr>
          <p:nvPr/>
        </p:nvSpPr>
        <p:spPr bwMode="auto">
          <a:xfrm>
            <a:off x="1743075" y="3554413"/>
            <a:ext cx="1657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solidFill>
                  <a:schemeClr val="bg2"/>
                </a:solidFill>
              </a:rPr>
              <a:t>$1 for 4 Items</a:t>
            </a:r>
          </a:p>
        </p:txBody>
      </p:sp>
      <p:sp>
        <p:nvSpPr>
          <p:cNvPr id="23571" name="Text Box 173">
            <a:extLst>
              <a:ext uri="{FF2B5EF4-FFF2-40B4-BE49-F238E27FC236}">
                <a16:creationId xmlns:a16="http://schemas.microsoft.com/office/drawing/2014/main" id="{08DE95B6-529D-4F4A-82CE-727A5A8F2996}"/>
              </a:ext>
            </a:extLst>
          </p:cNvPr>
          <p:cNvSpPr txBox="1">
            <a:spLocks noChangeArrowheads="1"/>
          </p:cNvSpPr>
          <p:nvPr/>
        </p:nvSpPr>
        <p:spPr bwMode="auto">
          <a:xfrm>
            <a:off x="1751013" y="1784350"/>
            <a:ext cx="165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solidFill>
                  <a:schemeClr val="bg2"/>
                </a:solidFill>
              </a:rPr>
              <a:t>$2 for 4 Items</a:t>
            </a:r>
          </a:p>
        </p:txBody>
      </p:sp>
      <p:sp>
        <p:nvSpPr>
          <p:cNvPr id="23572" name="Line 182">
            <a:extLst>
              <a:ext uri="{FF2B5EF4-FFF2-40B4-BE49-F238E27FC236}">
                <a16:creationId xmlns:a16="http://schemas.microsoft.com/office/drawing/2014/main" id="{1F5F3DF8-F09D-45A9-A192-FCAE3FB4523B}"/>
              </a:ext>
            </a:extLst>
          </p:cNvPr>
          <p:cNvSpPr>
            <a:spLocks noChangeShapeType="1"/>
          </p:cNvSpPr>
          <p:nvPr/>
        </p:nvSpPr>
        <p:spPr bwMode="auto">
          <a:xfrm flipH="1">
            <a:off x="4119563" y="1476375"/>
            <a:ext cx="925512" cy="158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3573" name="Line 183">
            <a:extLst>
              <a:ext uri="{FF2B5EF4-FFF2-40B4-BE49-F238E27FC236}">
                <a16:creationId xmlns:a16="http://schemas.microsoft.com/office/drawing/2014/main" id="{4B8F418D-94C0-4F59-BB79-6793C9605726}"/>
              </a:ext>
            </a:extLst>
          </p:cNvPr>
          <p:cNvSpPr>
            <a:spLocks noChangeShapeType="1"/>
          </p:cNvSpPr>
          <p:nvPr/>
        </p:nvSpPr>
        <p:spPr bwMode="auto">
          <a:xfrm flipH="1">
            <a:off x="4119563" y="1839913"/>
            <a:ext cx="1887537" cy="1587"/>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3574" name="Line 184">
            <a:extLst>
              <a:ext uri="{FF2B5EF4-FFF2-40B4-BE49-F238E27FC236}">
                <a16:creationId xmlns:a16="http://schemas.microsoft.com/office/drawing/2014/main" id="{8E1A942A-578B-47A3-AF04-456D91BFE701}"/>
              </a:ext>
            </a:extLst>
          </p:cNvPr>
          <p:cNvSpPr>
            <a:spLocks noChangeShapeType="1"/>
          </p:cNvSpPr>
          <p:nvPr/>
        </p:nvSpPr>
        <p:spPr bwMode="auto">
          <a:xfrm flipH="1">
            <a:off x="4119563" y="3392488"/>
            <a:ext cx="925512" cy="1587"/>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3575" name="Line 185">
            <a:extLst>
              <a:ext uri="{FF2B5EF4-FFF2-40B4-BE49-F238E27FC236}">
                <a16:creationId xmlns:a16="http://schemas.microsoft.com/office/drawing/2014/main" id="{AA5AE72B-791C-4471-AFD4-DBA967888823}"/>
              </a:ext>
            </a:extLst>
          </p:cNvPr>
          <p:cNvSpPr>
            <a:spLocks noChangeShapeType="1"/>
          </p:cNvSpPr>
          <p:nvPr/>
        </p:nvSpPr>
        <p:spPr bwMode="auto">
          <a:xfrm flipH="1">
            <a:off x="4119563" y="3756025"/>
            <a:ext cx="1874837" cy="158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3576" name="Line 186">
            <a:extLst>
              <a:ext uri="{FF2B5EF4-FFF2-40B4-BE49-F238E27FC236}">
                <a16:creationId xmlns:a16="http://schemas.microsoft.com/office/drawing/2014/main" id="{AB613025-5AF7-4CCB-BE31-BCD97551A965}"/>
              </a:ext>
            </a:extLst>
          </p:cNvPr>
          <p:cNvSpPr>
            <a:spLocks noChangeShapeType="1"/>
          </p:cNvSpPr>
          <p:nvPr/>
        </p:nvSpPr>
        <p:spPr bwMode="auto">
          <a:xfrm>
            <a:off x="5043488" y="1465263"/>
            <a:ext cx="1587" cy="7112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3577" name="Line 188">
            <a:extLst>
              <a:ext uri="{FF2B5EF4-FFF2-40B4-BE49-F238E27FC236}">
                <a16:creationId xmlns:a16="http://schemas.microsoft.com/office/drawing/2014/main" id="{83AF7356-3D2E-4671-BED1-3D31D7E9A4A5}"/>
              </a:ext>
            </a:extLst>
          </p:cNvPr>
          <p:cNvSpPr>
            <a:spLocks noChangeShapeType="1"/>
          </p:cNvSpPr>
          <p:nvPr/>
        </p:nvSpPr>
        <p:spPr bwMode="auto">
          <a:xfrm>
            <a:off x="5051425" y="3376613"/>
            <a:ext cx="1588" cy="5524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77" name="Oval 151">
            <a:extLst>
              <a:ext uri="{FF2B5EF4-FFF2-40B4-BE49-F238E27FC236}">
                <a16:creationId xmlns:a16="http://schemas.microsoft.com/office/drawing/2014/main" id="{CD886DEC-BFC3-4681-9EE0-7E9F318883EA}"/>
              </a:ext>
            </a:extLst>
          </p:cNvPr>
          <p:cNvSpPr>
            <a:spLocks noChangeArrowheads="1"/>
          </p:cNvSpPr>
          <p:nvPr/>
        </p:nvSpPr>
        <p:spPr bwMode="auto">
          <a:xfrm>
            <a:off x="5002213" y="3343275"/>
            <a:ext cx="112712" cy="112713"/>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eaLnBrk="1" hangingPunct="1">
              <a:defRPr/>
            </a:pPr>
            <a:endParaRPr lang="en-US">
              <a:solidFill>
                <a:srgbClr val="FFFFFF"/>
              </a:solidFill>
              <a:ea typeface="ＭＳ Ｐゴシック" pitchFamily="34" charset="-128"/>
            </a:endParaRPr>
          </a:p>
        </p:txBody>
      </p:sp>
      <p:sp>
        <p:nvSpPr>
          <p:cNvPr id="23579" name="Line 189">
            <a:extLst>
              <a:ext uri="{FF2B5EF4-FFF2-40B4-BE49-F238E27FC236}">
                <a16:creationId xmlns:a16="http://schemas.microsoft.com/office/drawing/2014/main" id="{7490F689-6087-46E6-A06E-94C69D69439B}"/>
              </a:ext>
            </a:extLst>
          </p:cNvPr>
          <p:cNvSpPr>
            <a:spLocks noChangeShapeType="1"/>
          </p:cNvSpPr>
          <p:nvPr/>
        </p:nvSpPr>
        <p:spPr bwMode="auto">
          <a:xfrm>
            <a:off x="6003925" y="3735388"/>
            <a:ext cx="1588" cy="1905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79" name="Oval 153">
            <a:extLst>
              <a:ext uri="{FF2B5EF4-FFF2-40B4-BE49-F238E27FC236}">
                <a16:creationId xmlns:a16="http://schemas.microsoft.com/office/drawing/2014/main" id="{DDE3B9F2-F58A-401C-A98E-C2C4159AB744}"/>
              </a:ext>
            </a:extLst>
          </p:cNvPr>
          <p:cNvSpPr>
            <a:spLocks noChangeArrowheads="1"/>
          </p:cNvSpPr>
          <p:nvPr/>
        </p:nvSpPr>
        <p:spPr bwMode="auto">
          <a:xfrm>
            <a:off x="4987925" y="1406525"/>
            <a:ext cx="112713" cy="112713"/>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eaLnBrk="1" hangingPunct="1">
              <a:defRPr/>
            </a:pPr>
            <a:endParaRPr lang="en-US">
              <a:solidFill>
                <a:srgbClr val="FFFFFF"/>
              </a:solidFill>
              <a:ea typeface="ＭＳ Ｐゴシック" pitchFamily="34" charset="-128"/>
            </a:endParaRPr>
          </a:p>
        </p:txBody>
      </p:sp>
      <p:sp>
        <p:nvSpPr>
          <p:cNvPr id="23581" name="Line 187">
            <a:extLst>
              <a:ext uri="{FF2B5EF4-FFF2-40B4-BE49-F238E27FC236}">
                <a16:creationId xmlns:a16="http://schemas.microsoft.com/office/drawing/2014/main" id="{18A027EB-F4B3-4BF2-B76F-33396CD637BF}"/>
              </a:ext>
            </a:extLst>
          </p:cNvPr>
          <p:cNvSpPr>
            <a:spLocks noChangeShapeType="1"/>
          </p:cNvSpPr>
          <p:nvPr/>
        </p:nvSpPr>
        <p:spPr bwMode="auto">
          <a:xfrm>
            <a:off x="5995988" y="1824038"/>
            <a:ext cx="1587" cy="3492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1" name="Oval 152">
            <a:extLst>
              <a:ext uri="{FF2B5EF4-FFF2-40B4-BE49-F238E27FC236}">
                <a16:creationId xmlns:a16="http://schemas.microsoft.com/office/drawing/2014/main" id="{59920550-8B1A-4B85-857A-B21F79D104B7}"/>
              </a:ext>
            </a:extLst>
          </p:cNvPr>
          <p:cNvSpPr>
            <a:spLocks noChangeArrowheads="1"/>
          </p:cNvSpPr>
          <p:nvPr/>
        </p:nvSpPr>
        <p:spPr bwMode="auto">
          <a:xfrm>
            <a:off x="5943600" y="3684588"/>
            <a:ext cx="112713" cy="112712"/>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eaLnBrk="1" hangingPunct="1">
              <a:defRPr/>
            </a:pPr>
            <a:endParaRPr lang="en-US">
              <a:solidFill>
                <a:srgbClr val="FFFFFF"/>
              </a:solidFill>
              <a:ea typeface="ＭＳ Ｐゴシック" pitchFamily="34" charset="-128"/>
            </a:endParaRPr>
          </a:p>
        </p:txBody>
      </p:sp>
      <p:sp>
        <p:nvSpPr>
          <p:cNvPr id="82" name="Oval 154">
            <a:extLst>
              <a:ext uri="{FF2B5EF4-FFF2-40B4-BE49-F238E27FC236}">
                <a16:creationId xmlns:a16="http://schemas.microsoft.com/office/drawing/2014/main" id="{3218DEFF-8ACA-4BFF-AF12-39145B7DB930}"/>
              </a:ext>
            </a:extLst>
          </p:cNvPr>
          <p:cNvSpPr>
            <a:spLocks noChangeArrowheads="1"/>
          </p:cNvSpPr>
          <p:nvPr/>
        </p:nvSpPr>
        <p:spPr bwMode="auto">
          <a:xfrm>
            <a:off x="5940425" y="1770063"/>
            <a:ext cx="112713" cy="112712"/>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eaLnBrk="1" hangingPunct="1">
              <a:defRPr/>
            </a:pPr>
            <a:endParaRPr lang="en-US">
              <a:solidFill>
                <a:srgbClr val="FFFFFF"/>
              </a:solidFill>
              <a:ea typeface="ＭＳ Ｐゴシック" pitchFamily="34" charset="-128"/>
            </a:endParaRPr>
          </a:p>
        </p:txBody>
      </p:sp>
      <p:grpSp>
        <p:nvGrpSpPr>
          <p:cNvPr id="10" name="Group 145">
            <a:extLst>
              <a:ext uri="{FF2B5EF4-FFF2-40B4-BE49-F238E27FC236}">
                <a16:creationId xmlns:a16="http://schemas.microsoft.com/office/drawing/2014/main" id="{84DA4C14-BCA1-4B45-9809-054A2D933E64}"/>
              </a:ext>
            </a:extLst>
          </p:cNvPr>
          <p:cNvGrpSpPr>
            <a:grpSpLocks/>
          </p:cNvGrpSpPr>
          <p:nvPr/>
        </p:nvGrpSpPr>
        <p:grpSpPr bwMode="auto">
          <a:xfrm>
            <a:off x="3806825" y="4270375"/>
            <a:ext cx="3384550" cy="2193925"/>
            <a:chOff x="2362" y="461"/>
            <a:chExt cx="2132" cy="1382"/>
          </a:xfrm>
          <a:noFill/>
        </p:grpSpPr>
        <p:grpSp>
          <p:nvGrpSpPr>
            <p:cNvPr id="21" name="Group 115">
              <a:extLst>
                <a:ext uri="{FF2B5EF4-FFF2-40B4-BE49-F238E27FC236}">
                  <a16:creationId xmlns:a16="http://schemas.microsoft.com/office/drawing/2014/main" id="{7E0DDAF1-CB18-4B95-AFDE-0FE10F5D6C7F}"/>
                </a:ext>
              </a:extLst>
            </p:cNvPr>
            <p:cNvGrpSpPr>
              <a:grpSpLocks/>
            </p:cNvGrpSpPr>
            <p:nvPr/>
          </p:nvGrpSpPr>
          <p:grpSpPr bwMode="auto">
            <a:xfrm>
              <a:off x="2564" y="559"/>
              <a:ext cx="1785" cy="1120"/>
              <a:chOff x="2564" y="559"/>
              <a:chExt cx="1785" cy="1120"/>
            </a:xfrm>
            <a:grpFill/>
          </p:grpSpPr>
          <p:sp>
            <p:nvSpPr>
              <p:cNvPr id="93" name="Rectangle 16">
                <a:extLst>
                  <a:ext uri="{FF2B5EF4-FFF2-40B4-BE49-F238E27FC236}">
                    <a16:creationId xmlns:a16="http://schemas.microsoft.com/office/drawing/2014/main" id="{152C4DC0-5416-4929-B524-8C9E912D24F5}"/>
                  </a:ext>
                </a:extLst>
              </p:cNvPr>
              <p:cNvSpPr>
                <a:spLocks noChangeArrowheads="1"/>
              </p:cNvSpPr>
              <p:nvPr/>
            </p:nvSpPr>
            <p:spPr bwMode="auto">
              <a:xfrm>
                <a:off x="2564" y="562"/>
                <a:ext cx="1784" cy="1117"/>
              </a:xfrm>
              <a:prstGeom prst="rect">
                <a:avLst/>
              </a:prstGeom>
              <a:grpFill/>
              <a:ln w="9525">
                <a:solidFill>
                  <a:schemeClr val="tx1"/>
                </a:solidFill>
                <a:miter lim="800000"/>
                <a:headEnd/>
                <a:tailEnd/>
              </a:ln>
            </p:spPr>
            <p:txBody>
              <a:bodyPr wrap="none" anchor="ctr"/>
              <a:lstStyle/>
              <a:p>
                <a:pPr eaLnBrk="1" hangingPunct="1">
                  <a:defRPr/>
                </a:pPr>
                <a:endParaRPr lang="en-US">
                  <a:latin typeface="Arial" charset="0"/>
                </a:endParaRPr>
              </a:p>
            </p:txBody>
          </p:sp>
          <p:grpSp>
            <p:nvGrpSpPr>
              <p:cNvPr id="22" name="Group 40">
                <a:extLst>
                  <a:ext uri="{FF2B5EF4-FFF2-40B4-BE49-F238E27FC236}">
                    <a16:creationId xmlns:a16="http://schemas.microsoft.com/office/drawing/2014/main" id="{0EBEEE94-12D5-41E2-9241-551FBD96F592}"/>
                  </a:ext>
                </a:extLst>
              </p:cNvPr>
              <p:cNvGrpSpPr>
                <a:grpSpLocks/>
              </p:cNvGrpSpPr>
              <p:nvPr/>
            </p:nvGrpSpPr>
            <p:grpSpPr bwMode="auto">
              <a:xfrm>
                <a:off x="2861" y="559"/>
                <a:ext cx="1186" cy="1117"/>
                <a:chOff x="2861" y="559"/>
                <a:chExt cx="1186" cy="1117"/>
              </a:xfrm>
              <a:grpFill/>
            </p:grpSpPr>
            <p:sp>
              <p:nvSpPr>
                <p:cNvPr id="105" name="Line 20">
                  <a:extLst>
                    <a:ext uri="{FF2B5EF4-FFF2-40B4-BE49-F238E27FC236}">
                      <a16:creationId xmlns:a16="http://schemas.microsoft.com/office/drawing/2014/main" id="{0097D2DE-CE17-4BEC-9BF8-74127ADAF5A6}"/>
                    </a:ext>
                  </a:extLst>
                </p:cNvPr>
                <p:cNvSpPr>
                  <a:spLocks noChangeShapeType="1"/>
                </p:cNvSpPr>
                <p:nvPr/>
              </p:nvSpPr>
              <p:spPr bwMode="auto">
                <a:xfrm>
                  <a:off x="2861"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106" name="Line 21">
                  <a:extLst>
                    <a:ext uri="{FF2B5EF4-FFF2-40B4-BE49-F238E27FC236}">
                      <a16:creationId xmlns:a16="http://schemas.microsoft.com/office/drawing/2014/main" id="{34BE947C-80B8-4340-A892-C13AB065E082}"/>
                    </a:ext>
                  </a:extLst>
                </p:cNvPr>
                <p:cNvSpPr>
                  <a:spLocks noChangeShapeType="1"/>
                </p:cNvSpPr>
                <p:nvPr/>
              </p:nvSpPr>
              <p:spPr bwMode="auto">
                <a:xfrm>
                  <a:off x="3158"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107" name="Line 22">
                  <a:extLst>
                    <a:ext uri="{FF2B5EF4-FFF2-40B4-BE49-F238E27FC236}">
                      <a16:creationId xmlns:a16="http://schemas.microsoft.com/office/drawing/2014/main" id="{02CC2A08-8AC5-426F-8EF7-06E5986417C3}"/>
                    </a:ext>
                  </a:extLst>
                </p:cNvPr>
                <p:cNvSpPr>
                  <a:spLocks noChangeShapeType="1"/>
                </p:cNvSpPr>
                <p:nvPr/>
              </p:nvSpPr>
              <p:spPr bwMode="auto">
                <a:xfrm>
                  <a:off x="3454"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108" name="Line 23">
                  <a:extLst>
                    <a:ext uri="{FF2B5EF4-FFF2-40B4-BE49-F238E27FC236}">
                      <a16:creationId xmlns:a16="http://schemas.microsoft.com/office/drawing/2014/main" id="{B43991F1-8023-42FC-84A7-140820C0D44A}"/>
                    </a:ext>
                  </a:extLst>
                </p:cNvPr>
                <p:cNvSpPr>
                  <a:spLocks noChangeShapeType="1"/>
                </p:cNvSpPr>
                <p:nvPr/>
              </p:nvSpPr>
              <p:spPr bwMode="auto">
                <a:xfrm>
                  <a:off x="3751"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109" name="Line 24">
                  <a:extLst>
                    <a:ext uri="{FF2B5EF4-FFF2-40B4-BE49-F238E27FC236}">
                      <a16:creationId xmlns:a16="http://schemas.microsoft.com/office/drawing/2014/main" id="{EE861062-28EF-4294-981F-4709EEFE7336}"/>
                    </a:ext>
                  </a:extLst>
                </p:cNvPr>
                <p:cNvSpPr>
                  <a:spLocks noChangeShapeType="1"/>
                </p:cNvSpPr>
                <p:nvPr/>
              </p:nvSpPr>
              <p:spPr bwMode="auto">
                <a:xfrm>
                  <a:off x="4047" y="55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grpSp>
          <p:grpSp>
            <p:nvGrpSpPr>
              <p:cNvPr id="19488" name="Group 79">
                <a:extLst>
                  <a:ext uri="{FF2B5EF4-FFF2-40B4-BE49-F238E27FC236}">
                    <a16:creationId xmlns:a16="http://schemas.microsoft.com/office/drawing/2014/main" id="{DC20F267-9CC5-4F94-BEF8-99F8EFAE5C94}"/>
                  </a:ext>
                </a:extLst>
              </p:cNvPr>
              <p:cNvGrpSpPr>
                <a:grpSpLocks/>
              </p:cNvGrpSpPr>
              <p:nvPr/>
            </p:nvGrpSpPr>
            <p:grpSpPr bwMode="auto">
              <a:xfrm>
                <a:off x="2568" y="675"/>
                <a:ext cx="1781" cy="885"/>
                <a:chOff x="1385" y="675"/>
                <a:chExt cx="1117" cy="885"/>
              </a:xfrm>
              <a:grpFill/>
            </p:grpSpPr>
            <p:sp>
              <p:nvSpPr>
                <p:cNvPr id="96" name="Line 34">
                  <a:extLst>
                    <a:ext uri="{FF2B5EF4-FFF2-40B4-BE49-F238E27FC236}">
                      <a16:creationId xmlns:a16="http://schemas.microsoft.com/office/drawing/2014/main" id="{85443C06-5249-408C-A619-608EF40A0F44}"/>
                    </a:ext>
                  </a:extLst>
                </p:cNvPr>
                <p:cNvSpPr>
                  <a:spLocks noChangeShapeType="1"/>
                </p:cNvSpPr>
                <p:nvPr/>
              </p:nvSpPr>
              <p:spPr bwMode="auto">
                <a:xfrm rot="-5400000">
                  <a:off x="1944" y="556"/>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97" name="Line 35">
                  <a:extLst>
                    <a:ext uri="{FF2B5EF4-FFF2-40B4-BE49-F238E27FC236}">
                      <a16:creationId xmlns:a16="http://schemas.microsoft.com/office/drawing/2014/main" id="{3669FB98-3017-4122-9EF8-0FD32B1315F5}"/>
                    </a:ext>
                  </a:extLst>
                </p:cNvPr>
                <p:cNvSpPr>
                  <a:spLocks noChangeShapeType="1"/>
                </p:cNvSpPr>
                <p:nvPr/>
              </p:nvSpPr>
              <p:spPr bwMode="auto">
                <a:xfrm rot="-5400000">
                  <a:off x="1944" y="446"/>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98" name="Line 36">
                  <a:extLst>
                    <a:ext uri="{FF2B5EF4-FFF2-40B4-BE49-F238E27FC236}">
                      <a16:creationId xmlns:a16="http://schemas.microsoft.com/office/drawing/2014/main" id="{876E8556-4926-4920-8C5D-03549059E9AF}"/>
                    </a:ext>
                  </a:extLst>
                </p:cNvPr>
                <p:cNvSpPr>
                  <a:spLocks noChangeShapeType="1"/>
                </p:cNvSpPr>
                <p:nvPr/>
              </p:nvSpPr>
              <p:spPr bwMode="auto">
                <a:xfrm rot="-5400000">
                  <a:off x="1944" y="336"/>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99" name="Line 37">
                  <a:extLst>
                    <a:ext uri="{FF2B5EF4-FFF2-40B4-BE49-F238E27FC236}">
                      <a16:creationId xmlns:a16="http://schemas.microsoft.com/office/drawing/2014/main" id="{2F26764A-8D54-45E7-BD44-72CEB229F30A}"/>
                    </a:ext>
                  </a:extLst>
                </p:cNvPr>
                <p:cNvSpPr>
                  <a:spLocks noChangeShapeType="1"/>
                </p:cNvSpPr>
                <p:nvPr/>
              </p:nvSpPr>
              <p:spPr bwMode="auto">
                <a:xfrm rot="-5400000">
                  <a:off x="1944" y="226"/>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100" name="Line 38">
                  <a:extLst>
                    <a:ext uri="{FF2B5EF4-FFF2-40B4-BE49-F238E27FC236}">
                      <a16:creationId xmlns:a16="http://schemas.microsoft.com/office/drawing/2014/main" id="{F1B8C6F9-F096-415E-90DE-0C5D2B8248E7}"/>
                    </a:ext>
                  </a:extLst>
                </p:cNvPr>
                <p:cNvSpPr>
                  <a:spLocks noChangeShapeType="1"/>
                </p:cNvSpPr>
                <p:nvPr/>
              </p:nvSpPr>
              <p:spPr bwMode="auto">
                <a:xfrm rot="-5400000">
                  <a:off x="1944" y="116"/>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101" name="Line 63">
                  <a:extLst>
                    <a:ext uri="{FF2B5EF4-FFF2-40B4-BE49-F238E27FC236}">
                      <a16:creationId xmlns:a16="http://schemas.microsoft.com/office/drawing/2014/main" id="{8AB0262E-96C5-4DC1-A0AF-7945142CA9BC}"/>
                    </a:ext>
                  </a:extLst>
                </p:cNvPr>
                <p:cNvSpPr>
                  <a:spLocks noChangeShapeType="1"/>
                </p:cNvSpPr>
                <p:nvPr/>
              </p:nvSpPr>
              <p:spPr bwMode="auto">
                <a:xfrm rot="-5400000">
                  <a:off x="1944" y="88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102" name="Line 64">
                  <a:extLst>
                    <a:ext uri="{FF2B5EF4-FFF2-40B4-BE49-F238E27FC236}">
                      <a16:creationId xmlns:a16="http://schemas.microsoft.com/office/drawing/2014/main" id="{05EBA7B9-E4F7-4DE8-831C-F78320B20311}"/>
                    </a:ext>
                  </a:extLst>
                </p:cNvPr>
                <p:cNvSpPr>
                  <a:spLocks noChangeShapeType="1"/>
                </p:cNvSpPr>
                <p:nvPr/>
              </p:nvSpPr>
              <p:spPr bwMode="auto">
                <a:xfrm rot="-5400000">
                  <a:off x="1944" y="77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103" name="Line 65">
                  <a:extLst>
                    <a:ext uri="{FF2B5EF4-FFF2-40B4-BE49-F238E27FC236}">
                      <a16:creationId xmlns:a16="http://schemas.microsoft.com/office/drawing/2014/main" id="{7380643E-80C4-4D05-B28E-C67BF7586984}"/>
                    </a:ext>
                  </a:extLst>
                </p:cNvPr>
                <p:cNvSpPr>
                  <a:spLocks noChangeShapeType="1"/>
                </p:cNvSpPr>
                <p:nvPr/>
              </p:nvSpPr>
              <p:spPr bwMode="auto">
                <a:xfrm rot="-5400000">
                  <a:off x="1944" y="669"/>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sp>
              <p:nvSpPr>
                <p:cNvPr id="104" name="Line 76">
                  <a:extLst>
                    <a:ext uri="{FF2B5EF4-FFF2-40B4-BE49-F238E27FC236}">
                      <a16:creationId xmlns:a16="http://schemas.microsoft.com/office/drawing/2014/main" id="{E3ED8D0F-84B7-496E-802A-54A3C6F8F45A}"/>
                    </a:ext>
                  </a:extLst>
                </p:cNvPr>
                <p:cNvSpPr>
                  <a:spLocks noChangeShapeType="1"/>
                </p:cNvSpPr>
                <p:nvPr/>
              </p:nvSpPr>
              <p:spPr bwMode="auto">
                <a:xfrm rot="-5400000">
                  <a:off x="1944" y="1001"/>
                  <a:ext cx="0" cy="1117"/>
                </a:xfrm>
                <a:prstGeom prst="line">
                  <a:avLst/>
                </a:prstGeom>
                <a:grpFill/>
                <a:ln w="9525">
                  <a:solidFill>
                    <a:schemeClr val="bg2"/>
                  </a:solidFill>
                  <a:round/>
                  <a:headEnd/>
                  <a:tailEnd/>
                </a:ln>
              </p:spPr>
              <p:txBody>
                <a:bodyPr/>
                <a:lstStyle/>
                <a:p>
                  <a:pPr eaLnBrk="1" hangingPunct="1">
                    <a:defRPr/>
                  </a:pPr>
                  <a:endParaRPr lang="en-US">
                    <a:latin typeface="Arial" charset="0"/>
                  </a:endParaRPr>
                </a:p>
              </p:txBody>
            </p:sp>
          </p:grpSp>
        </p:grpSp>
        <p:sp>
          <p:nvSpPr>
            <p:cNvPr id="84" name="Text Box 118">
              <a:extLst>
                <a:ext uri="{FF2B5EF4-FFF2-40B4-BE49-F238E27FC236}">
                  <a16:creationId xmlns:a16="http://schemas.microsoft.com/office/drawing/2014/main" id="{BC9FC721-F407-419E-8834-7AB4DE1B6328}"/>
                </a:ext>
              </a:extLst>
            </p:cNvPr>
            <p:cNvSpPr txBox="1">
              <a:spLocks noChangeArrowheads="1"/>
            </p:cNvSpPr>
            <p:nvPr/>
          </p:nvSpPr>
          <p:spPr bwMode="auto">
            <a:xfrm>
              <a:off x="2362" y="496"/>
              <a:ext cx="222" cy="1178"/>
            </a:xfrm>
            <a:prstGeom prst="rect">
              <a:avLst/>
            </a:prstGeom>
            <a:grpFill/>
            <a:ln w="9525">
              <a:noFill/>
              <a:miter lim="800000"/>
              <a:headEnd/>
              <a:tailEnd/>
            </a:ln>
          </p:spPr>
          <p:txBody>
            <a:bodyPr wrap="none">
              <a:spAutoFit/>
            </a:bodyPr>
            <a:lstStyle/>
            <a:p>
              <a:pPr algn="r" eaLnBrk="1" hangingPunct="1">
                <a:lnSpc>
                  <a:spcPct val="195000"/>
                </a:lnSpc>
                <a:defRPr/>
              </a:pPr>
              <a:r>
                <a:rPr lang="en-US" sz="1200" b="1">
                  <a:latin typeface="Arial" charset="0"/>
                </a:rPr>
                <a:t>$9</a:t>
              </a:r>
            </a:p>
            <a:p>
              <a:pPr algn="r" eaLnBrk="1" hangingPunct="1">
                <a:lnSpc>
                  <a:spcPct val="195000"/>
                </a:lnSpc>
                <a:defRPr/>
              </a:pPr>
              <a:r>
                <a:rPr lang="en-US" sz="1200" b="1">
                  <a:latin typeface="Arial" charset="0"/>
                </a:rPr>
                <a:t>7</a:t>
              </a:r>
            </a:p>
            <a:p>
              <a:pPr algn="r" eaLnBrk="1" hangingPunct="1">
                <a:lnSpc>
                  <a:spcPct val="195000"/>
                </a:lnSpc>
                <a:defRPr/>
              </a:pPr>
              <a:r>
                <a:rPr lang="en-US" sz="1200" b="1">
                  <a:latin typeface="Arial" charset="0"/>
                </a:rPr>
                <a:t>5</a:t>
              </a:r>
            </a:p>
            <a:p>
              <a:pPr algn="r" eaLnBrk="1" hangingPunct="1">
                <a:lnSpc>
                  <a:spcPct val="195000"/>
                </a:lnSpc>
                <a:defRPr/>
              </a:pPr>
              <a:r>
                <a:rPr lang="en-US" sz="1200" b="1">
                  <a:latin typeface="Arial" charset="0"/>
                </a:rPr>
                <a:t>3</a:t>
              </a:r>
            </a:p>
            <a:p>
              <a:pPr algn="r" eaLnBrk="1" hangingPunct="1">
                <a:lnSpc>
                  <a:spcPct val="195000"/>
                </a:lnSpc>
                <a:defRPr/>
              </a:pPr>
              <a:r>
                <a:rPr lang="en-US" sz="1200" b="1">
                  <a:latin typeface="Arial" charset="0"/>
                </a:rPr>
                <a:t>1</a:t>
              </a:r>
            </a:p>
          </p:txBody>
        </p:sp>
        <p:sp>
          <p:nvSpPr>
            <p:cNvPr id="85" name="Text Box 123">
              <a:extLst>
                <a:ext uri="{FF2B5EF4-FFF2-40B4-BE49-F238E27FC236}">
                  <a16:creationId xmlns:a16="http://schemas.microsoft.com/office/drawing/2014/main" id="{E09769AE-2D83-4E0B-A926-45388ACEC887}"/>
                </a:ext>
              </a:extLst>
            </p:cNvPr>
            <p:cNvSpPr txBox="1">
              <a:spLocks noChangeArrowheads="1"/>
            </p:cNvSpPr>
            <p:nvPr/>
          </p:nvSpPr>
          <p:spPr bwMode="auto">
            <a:xfrm>
              <a:off x="2427" y="1633"/>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0</a:t>
              </a:r>
            </a:p>
          </p:txBody>
        </p:sp>
        <p:sp>
          <p:nvSpPr>
            <p:cNvPr id="86" name="Text Box 124">
              <a:extLst>
                <a:ext uri="{FF2B5EF4-FFF2-40B4-BE49-F238E27FC236}">
                  <a16:creationId xmlns:a16="http://schemas.microsoft.com/office/drawing/2014/main" id="{D1FDD384-6162-4731-8AB2-CC209FE24C7A}"/>
                </a:ext>
              </a:extLst>
            </p:cNvPr>
            <p:cNvSpPr txBox="1">
              <a:spLocks noChangeArrowheads="1"/>
            </p:cNvSpPr>
            <p:nvPr/>
          </p:nvSpPr>
          <p:spPr bwMode="auto">
            <a:xfrm>
              <a:off x="2374" y="461"/>
              <a:ext cx="191" cy="192"/>
            </a:xfrm>
            <a:prstGeom prst="rect">
              <a:avLst/>
            </a:prstGeom>
            <a:grpFill/>
            <a:ln w="9525">
              <a:noFill/>
              <a:miter lim="800000"/>
              <a:headEnd/>
              <a:tailEnd/>
            </a:ln>
          </p:spPr>
          <p:txBody>
            <a:bodyPr wrap="none">
              <a:spAutoFit/>
            </a:bodyPr>
            <a:lstStyle/>
            <a:p>
              <a:pPr eaLnBrk="1" hangingPunct="1">
                <a:defRPr/>
              </a:pPr>
              <a:r>
                <a:rPr lang="en-US" sz="1400" b="1" i="1">
                  <a:latin typeface="Arial" charset="0"/>
                </a:rPr>
                <a:t>P</a:t>
              </a:r>
            </a:p>
          </p:txBody>
        </p:sp>
        <p:sp>
          <p:nvSpPr>
            <p:cNvPr id="87" name="Text Box 129">
              <a:extLst>
                <a:ext uri="{FF2B5EF4-FFF2-40B4-BE49-F238E27FC236}">
                  <a16:creationId xmlns:a16="http://schemas.microsoft.com/office/drawing/2014/main" id="{330D5F3E-0AA7-478C-9349-6B65A2CEDAA1}"/>
                </a:ext>
              </a:extLst>
            </p:cNvPr>
            <p:cNvSpPr txBox="1">
              <a:spLocks noChangeArrowheads="1"/>
            </p:cNvSpPr>
            <p:nvPr/>
          </p:nvSpPr>
          <p:spPr bwMode="auto">
            <a:xfrm>
              <a:off x="4291" y="1651"/>
              <a:ext cx="203" cy="192"/>
            </a:xfrm>
            <a:prstGeom prst="rect">
              <a:avLst/>
            </a:prstGeom>
            <a:grpFill/>
            <a:ln w="9525">
              <a:noFill/>
              <a:miter lim="800000"/>
              <a:headEnd/>
              <a:tailEnd/>
            </a:ln>
          </p:spPr>
          <p:txBody>
            <a:bodyPr wrap="none">
              <a:spAutoFit/>
            </a:bodyPr>
            <a:lstStyle/>
            <a:p>
              <a:pPr eaLnBrk="1" hangingPunct="1">
                <a:defRPr/>
              </a:pPr>
              <a:r>
                <a:rPr lang="en-US" sz="1400" b="1" i="1">
                  <a:latin typeface="Arial" charset="0"/>
                </a:rPr>
                <a:t>Q</a:t>
              </a:r>
            </a:p>
          </p:txBody>
        </p:sp>
        <p:sp>
          <p:nvSpPr>
            <p:cNvPr id="88" name="Text Box 130">
              <a:extLst>
                <a:ext uri="{FF2B5EF4-FFF2-40B4-BE49-F238E27FC236}">
                  <a16:creationId xmlns:a16="http://schemas.microsoft.com/office/drawing/2014/main" id="{8FE1EF98-1F5F-4DD9-A639-C4CAEA84EC49}"/>
                </a:ext>
              </a:extLst>
            </p:cNvPr>
            <p:cNvSpPr txBox="1">
              <a:spLocks noChangeArrowheads="1"/>
            </p:cNvSpPr>
            <p:nvPr/>
          </p:nvSpPr>
          <p:spPr bwMode="auto">
            <a:xfrm>
              <a:off x="2772" y="1659"/>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1</a:t>
              </a:r>
            </a:p>
          </p:txBody>
        </p:sp>
        <p:sp>
          <p:nvSpPr>
            <p:cNvPr id="89" name="Text Box 131">
              <a:extLst>
                <a:ext uri="{FF2B5EF4-FFF2-40B4-BE49-F238E27FC236}">
                  <a16:creationId xmlns:a16="http://schemas.microsoft.com/office/drawing/2014/main" id="{33393D13-B658-4623-997F-6E3584440C77}"/>
                </a:ext>
              </a:extLst>
            </p:cNvPr>
            <p:cNvSpPr txBox="1">
              <a:spLocks noChangeArrowheads="1"/>
            </p:cNvSpPr>
            <p:nvPr/>
          </p:nvSpPr>
          <p:spPr bwMode="auto">
            <a:xfrm>
              <a:off x="3071" y="1659"/>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2</a:t>
              </a:r>
            </a:p>
          </p:txBody>
        </p:sp>
        <p:sp>
          <p:nvSpPr>
            <p:cNvPr id="90" name="Text Box 132">
              <a:extLst>
                <a:ext uri="{FF2B5EF4-FFF2-40B4-BE49-F238E27FC236}">
                  <a16:creationId xmlns:a16="http://schemas.microsoft.com/office/drawing/2014/main" id="{1A3657FB-B6A2-4037-A24A-E20A72ADA9E6}"/>
                </a:ext>
              </a:extLst>
            </p:cNvPr>
            <p:cNvSpPr txBox="1">
              <a:spLocks noChangeArrowheads="1"/>
            </p:cNvSpPr>
            <p:nvPr/>
          </p:nvSpPr>
          <p:spPr bwMode="auto">
            <a:xfrm>
              <a:off x="3363" y="1659"/>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3</a:t>
              </a:r>
            </a:p>
          </p:txBody>
        </p:sp>
        <p:sp>
          <p:nvSpPr>
            <p:cNvPr id="91" name="Text Box 133">
              <a:extLst>
                <a:ext uri="{FF2B5EF4-FFF2-40B4-BE49-F238E27FC236}">
                  <a16:creationId xmlns:a16="http://schemas.microsoft.com/office/drawing/2014/main" id="{C88E08A2-2112-4B21-968C-0FC77C29BEE0}"/>
                </a:ext>
              </a:extLst>
            </p:cNvPr>
            <p:cNvSpPr txBox="1">
              <a:spLocks noChangeArrowheads="1"/>
            </p:cNvSpPr>
            <p:nvPr/>
          </p:nvSpPr>
          <p:spPr bwMode="auto">
            <a:xfrm>
              <a:off x="3662" y="1659"/>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4</a:t>
              </a:r>
            </a:p>
          </p:txBody>
        </p:sp>
        <p:sp>
          <p:nvSpPr>
            <p:cNvPr id="92" name="Text Box 134">
              <a:extLst>
                <a:ext uri="{FF2B5EF4-FFF2-40B4-BE49-F238E27FC236}">
                  <a16:creationId xmlns:a16="http://schemas.microsoft.com/office/drawing/2014/main" id="{CE447D04-EBDD-4481-A8CE-F34B97520554}"/>
                </a:ext>
              </a:extLst>
            </p:cNvPr>
            <p:cNvSpPr txBox="1">
              <a:spLocks noChangeArrowheads="1"/>
            </p:cNvSpPr>
            <p:nvPr/>
          </p:nvSpPr>
          <p:spPr bwMode="auto">
            <a:xfrm>
              <a:off x="3961" y="1659"/>
              <a:ext cx="169" cy="173"/>
            </a:xfrm>
            <a:prstGeom prst="rect">
              <a:avLst/>
            </a:prstGeom>
            <a:grpFill/>
            <a:ln w="9525">
              <a:noFill/>
              <a:miter lim="800000"/>
              <a:headEnd/>
              <a:tailEnd/>
            </a:ln>
          </p:spPr>
          <p:txBody>
            <a:bodyPr wrap="none">
              <a:spAutoFit/>
            </a:bodyPr>
            <a:lstStyle/>
            <a:p>
              <a:pPr eaLnBrk="1" hangingPunct="1">
                <a:defRPr/>
              </a:pPr>
              <a:r>
                <a:rPr lang="en-US" sz="1200" b="1">
                  <a:latin typeface="Arial" charset="0"/>
                </a:rPr>
                <a:t>5</a:t>
              </a:r>
            </a:p>
          </p:txBody>
        </p:sp>
      </p:grpSp>
      <p:sp>
        <p:nvSpPr>
          <p:cNvPr id="37921" name="Text Box 150">
            <a:extLst>
              <a:ext uri="{FF2B5EF4-FFF2-40B4-BE49-F238E27FC236}">
                <a16:creationId xmlns:a16="http://schemas.microsoft.com/office/drawing/2014/main" id="{D9591EED-EDB8-4D8C-95D6-6698DD701594}"/>
              </a:ext>
            </a:extLst>
          </p:cNvPr>
          <p:cNvSpPr txBox="1">
            <a:spLocks noChangeArrowheads="1"/>
          </p:cNvSpPr>
          <p:nvPr/>
        </p:nvSpPr>
        <p:spPr bwMode="auto">
          <a:xfrm>
            <a:off x="4143375" y="6324600"/>
            <a:ext cx="2773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Collective Demand and Supply</a:t>
            </a:r>
          </a:p>
        </p:txBody>
      </p:sp>
      <p:sp>
        <p:nvSpPr>
          <p:cNvPr id="111" name="Line 159">
            <a:extLst>
              <a:ext uri="{FF2B5EF4-FFF2-40B4-BE49-F238E27FC236}">
                <a16:creationId xmlns:a16="http://schemas.microsoft.com/office/drawing/2014/main" id="{89955620-2A75-4BF7-A961-F1F79931FB4A}"/>
              </a:ext>
            </a:extLst>
          </p:cNvPr>
          <p:cNvSpPr>
            <a:spLocks noChangeShapeType="1"/>
          </p:cNvSpPr>
          <p:nvPr/>
        </p:nvSpPr>
        <p:spPr bwMode="auto">
          <a:xfrm>
            <a:off x="4700588" y="4667250"/>
            <a:ext cx="1681162" cy="1262063"/>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2" name="Oval 155">
            <a:extLst>
              <a:ext uri="{FF2B5EF4-FFF2-40B4-BE49-F238E27FC236}">
                <a16:creationId xmlns:a16="http://schemas.microsoft.com/office/drawing/2014/main" id="{B47C207B-A157-47E6-8EF0-5202D6328F6F}"/>
              </a:ext>
            </a:extLst>
          </p:cNvPr>
          <p:cNvSpPr>
            <a:spLocks noChangeArrowheads="1"/>
          </p:cNvSpPr>
          <p:nvPr/>
        </p:nvSpPr>
        <p:spPr bwMode="auto">
          <a:xfrm>
            <a:off x="5010150" y="4891088"/>
            <a:ext cx="112713" cy="112712"/>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eaLnBrk="1" hangingPunct="1">
              <a:defRPr/>
            </a:pPr>
            <a:endParaRPr lang="en-US">
              <a:solidFill>
                <a:srgbClr val="FFFFFF"/>
              </a:solidFill>
              <a:ea typeface="ＭＳ Ｐゴシック" pitchFamily="34" charset="-128"/>
            </a:endParaRPr>
          </a:p>
        </p:txBody>
      </p:sp>
      <p:sp>
        <p:nvSpPr>
          <p:cNvPr id="113" name="Oval 156">
            <a:extLst>
              <a:ext uri="{FF2B5EF4-FFF2-40B4-BE49-F238E27FC236}">
                <a16:creationId xmlns:a16="http://schemas.microsoft.com/office/drawing/2014/main" id="{E6BA2692-59C9-4B45-9258-8122F72A808B}"/>
              </a:ext>
            </a:extLst>
          </p:cNvPr>
          <p:cNvSpPr>
            <a:spLocks noChangeArrowheads="1"/>
          </p:cNvSpPr>
          <p:nvPr/>
        </p:nvSpPr>
        <p:spPr bwMode="auto">
          <a:xfrm>
            <a:off x="5962650" y="5599113"/>
            <a:ext cx="112713" cy="112712"/>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eaLnBrk="1" hangingPunct="1">
              <a:defRPr/>
            </a:pPr>
            <a:endParaRPr lang="en-US">
              <a:solidFill>
                <a:srgbClr val="FFFFFF"/>
              </a:solidFill>
              <a:ea typeface="ＭＳ Ｐゴシック" pitchFamily="34" charset="-128"/>
            </a:endParaRPr>
          </a:p>
        </p:txBody>
      </p:sp>
      <p:sp>
        <p:nvSpPr>
          <p:cNvPr id="37925" name="Line 160">
            <a:extLst>
              <a:ext uri="{FF2B5EF4-FFF2-40B4-BE49-F238E27FC236}">
                <a16:creationId xmlns:a16="http://schemas.microsoft.com/office/drawing/2014/main" id="{7CD5AA8F-E66E-4FBE-AA6B-51CBF9CACDBC}"/>
              </a:ext>
            </a:extLst>
          </p:cNvPr>
          <p:cNvSpPr>
            <a:spLocks noChangeShapeType="1"/>
          </p:cNvSpPr>
          <p:nvPr/>
        </p:nvSpPr>
        <p:spPr bwMode="auto">
          <a:xfrm flipV="1">
            <a:off x="4608513" y="4606925"/>
            <a:ext cx="1851025" cy="1400175"/>
          </a:xfrm>
          <a:prstGeom prst="line">
            <a:avLst/>
          </a:prstGeom>
          <a:noFill/>
          <a:ln w="57150">
            <a:solidFill>
              <a:srgbClr val="A5002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5" name="Text Box 164">
            <a:extLst>
              <a:ext uri="{FF2B5EF4-FFF2-40B4-BE49-F238E27FC236}">
                <a16:creationId xmlns:a16="http://schemas.microsoft.com/office/drawing/2014/main" id="{A85DEC12-9ED4-45E9-B238-9E029F40E37A}"/>
              </a:ext>
            </a:extLst>
          </p:cNvPr>
          <p:cNvSpPr txBox="1">
            <a:spLocks noChangeArrowheads="1"/>
          </p:cNvSpPr>
          <p:nvPr/>
        </p:nvSpPr>
        <p:spPr bwMode="auto">
          <a:xfrm>
            <a:off x="6334125" y="5686425"/>
            <a:ext cx="3952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i="1"/>
              <a:t>D</a:t>
            </a:r>
            <a:r>
              <a:rPr lang="en-US" altLang="cs-CZ" sz="1400" b="1" i="1" baseline="-25000"/>
              <a:t>C</a:t>
            </a:r>
          </a:p>
        </p:txBody>
      </p:sp>
      <p:sp>
        <p:nvSpPr>
          <p:cNvPr id="37927" name="Text Box 165">
            <a:extLst>
              <a:ext uri="{FF2B5EF4-FFF2-40B4-BE49-F238E27FC236}">
                <a16:creationId xmlns:a16="http://schemas.microsoft.com/office/drawing/2014/main" id="{D52CB17E-3DA6-4C8C-B97E-2D4AAFA907B9}"/>
              </a:ext>
            </a:extLst>
          </p:cNvPr>
          <p:cNvSpPr txBox="1">
            <a:spLocks noChangeArrowheads="1"/>
          </p:cNvSpPr>
          <p:nvPr/>
        </p:nvSpPr>
        <p:spPr bwMode="auto">
          <a:xfrm>
            <a:off x="6453188" y="4416425"/>
            <a:ext cx="3032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i="1"/>
              <a:t>S</a:t>
            </a:r>
            <a:endParaRPr lang="en-US" altLang="cs-CZ" sz="1400" b="1" i="1" baseline="-25000"/>
          </a:p>
        </p:txBody>
      </p:sp>
      <p:sp>
        <p:nvSpPr>
          <p:cNvPr id="37928" name="Text Box 168">
            <a:extLst>
              <a:ext uri="{FF2B5EF4-FFF2-40B4-BE49-F238E27FC236}">
                <a16:creationId xmlns:a16="http://schemas.microsoft.com/office/drawing/2014/main" id="{435FF1BE-9CFA-48D1-9839-3CBE3AC20E7B}"/>
              </a:ext>
            </a:extLst>
          </p:cNvPr>
          <p:cNvSpPr txBox="1">
            <a:spLocks noChangeArrowheads="1"/>
          </p:cNvSpPr>
          <p:nvPr/>
        </p:nvSpPr>
        <p:spPr bwMode="auto">
          <a:xfrm>
            <a:off x="1676400" y="4422775"/>
            <a:ext cx="2228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Collective Demand</a:t>
            </a:r>
          </a:p>
        </p:txBody>
      </p:sp>
      <p:sp>
        <p:nvSpPr>
          <p:cNvPr id="118" name="Text Box 171">
            <a:extLst>
              <a:ext uri="{FF2B5EF4-FFF2-40B4-BE49-F238E27FC236}">
                <a16:creationId xmlns:a16="http://schemas.microsoft.com/office/drawing/2014/main" id="{4A91C82F-032C-4CB9-A4C1-BE3061E615CA}"/>
              </a:ext>
            </a:extLst>
          </p:cNvPr>
          <p:cNvSpPr txBox="1">
            <a:spLocks noChangeArrowheads="1"/>
          </p:cNvSpPr>
          <p:nvPr/>
        </p:nvSpPr>
        <p:spPr bwMode="auto">
          <a:xfrm>
            <a:off x="1765300" y="4760913"/>
            <a:ext cx="1657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solidFill>
                  <a:schemeClr val="bg2"/>
                </a:solidFill>
              </a:rPr>
              <a:t>$7 for 2 Items</a:t>
            </a:r>
          </a:p>
        </p:txBody>
      </p:sp>
      <p:sp>
        <p:nvSpPr>
          <p:cNvPr id="119" name="Text Box 174">
            <a:extLst>
              <a:ext uri="{FF2B5EF4-FFF2-40B4-BE49-F238E27FC236}">
                <a16:creationId xmlns:a16="http://schemas.microsoft.com/office/drawing/2014/main" id="{0E97B562-AE9C-450D-B895-A8EB09DB0C17}"/>
              </a:ext>
            </a:extLst>
          </p:cNvPr>
          <p:cNvSpPr txBox="1">
            <a:spLocks noChangeArrowheads="1"/>
          </p:cNvSpPr>
          <p:nvPr/>
        </p:nvSpPr>
        <p:spPr bwMode="auto">
          <a:xfrm>
            <a:off x="1762125" y="5280025"/>
            <a:ext cx="165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solidFill>
                  <a:schemeClr val="bg2"/>
                </a:solidFill>
              </a:rPr>
              <a:t>$3 for 4 Items</a:t>
            </a:r>
          </a:p>
        </p:txBody>
      </p:sp>
      <p:sp>
        <p:nvSpPr>
          <p:cNvPr id="37931" name="Text Box 175">
            <a:extLst>
              <a:ext uri="{FF2B5EF4-FFF2-40B4-BE49-F238E27FC236}">
                <a16:creationId xmlns:a16="http://schemas.microsoft.com/office/drawing/2014/main" id="{DEB5C697-3550-4CF1-9E90-BAD3B96D780E}"/>
              </a:ext>
            </a:extLst>
          </p:cNvPr>
          <p:cNvSpPr txBox="1">
            <a:spLocks noChangeArrowheads="1"/>
          </p:cNvSpPr>
          <p:nvPr/>
        </p:nvSpPr>
        <p:spPr bwMode="auto">
          <a:xfrm>
            <a:off x="1758950" y="5743575"/>
            <a:ext cx="2076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u="sng"/>
              <a:t>Connect the Dots</a:t>
            </a:r>
          </a:p>
        </p:txBody>
      </p:sp>
      <p:sp>
        <p:nvSpPr>
          <p:cNvPr id="121" name="Line 176">
            <a:extLst>
              <a:ext uri="{FF2B5EF4-FFF2-40B4-BE49-F238E27FC236}">
                <a16:creationId xmlns:a16="http://schemas.microsoft.com/office/drawing/2014/main" id="{C6EA4210-7DFD-4ACD-A832-714FBF887F54}"/>
              </a:ext>
            </a:extLst>
          </p:cNvPr>
          <p:cNvSpPr>
            <a:spLocks noChangeShapeType="1"/>
          </p:cNvSpPr>
          <p:nvPr/>
        </p:nvSpPr>
        <p:spPr bwMode="auto">
          <a:xfrm flipH="1">
            <a:off x="4132263" y="5310188"/>
            <a:ext cx="138906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22" name="Line 177">
            <a:extLst>
              <a:ext uri="{FF2B5EF4-FFF2-40B4-BE49-F238E27FC236}">
                <a16:creationId xmlns:a16="http://schemas.microsoft.com/office/drawing/2014/main" id="{B23803AB-FC7A-411C-8A07-CE0EB2F7F824}"/>
              </a:ext>
            </a:extLst>
          </p:cNvPr>
          <p:cNvSpPr>
            <a:spLocks noChangeShapeType="1"/>
          </p:cNvSpPr>
          <p:nvPr/>
        </p:nvSpPr>
        <p:spPr bwMode="auto">
          <a:xfrm>
            <a:off x="5532438" y="5299075"/>
            <a:ext cx="0" cy="8921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23" name="Oval 161">
            <a:extLst>
              <a:ext uri="{FF2B5EF4-FFF2-40B4-BE49-F238E27FC236}">
                <a16:creationId xmlns:a16="http://schemas.microsoft.com/office/drawing/2014/main" id="{DFA7C40D-10BA-4D75-BF97-D1BA86C733D5}"/>
              </a:ext>
            </a:extLst>
          </p:cNvPr>
          <p:cNvSpPr>
            <a:spLocks noChangeArrowheads="1"/>
          </p:cNvSpPr>
          <p:nvPr/>
        </p:nvSpPr>
        <p:spPr bwMode="auto">
          <a:xfrm>
            <a:off x="5473700" y="5243513"/>
            <a:ext cx="112713" cy="112712"/>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125" name="Text Box 179">
            <a:extLst>
              <a:ext uri="{FF2B5EF4-FFF2-40B4-BE49-F238E27FC236}">
                <a16:creationId xmlns:a16="http://schemas.microsoft.com/office/drawing/2014/main" id="{E11BA57A-A862-46D0-8EA8-F257CA48883B}"/>
              </a:ext>
            </a:extLst>
          </p:cNvPr>
          <p:cNvSpPr txBox="1">
            <a:spLocks noChangeArrowheads="1"/>
          </p:cNvSpPr>
          <p:nvPr/>
        </p:nvSpPr>
        <p:spPr bwMode="auto">
          <a:xfrm>
            <a:off x="7165975" y="4456113"/>
            <a:ext cx="11112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800" b="1" i="1"/>
              <a:t>Optimal</a:t>
            </a:r>
          </a:p>
          <a:p>
            <a:pPr algn="ctr" eaLnBrk="1" hangingPunct="1">
              <a:lnSpc>
                <a:spcPct val="85000"/>
              </a:lnSpc>
              <a:spcBef>
                <a:spcPct val="0"/>
              </a:spcBef>
              <a:buFontTx/>
              <a:buNone/>
            </a:pPr>
            <a:r>
              <a:rPr lang="en-US" altLang="cs-CZ" sz="1800" b="1" i="1"/>
              <a:t>Quantity</a:t>
            </a:r>
          </a:p>
        </p:txBody>
      </p:sp>
      <p:sp>
        <p:nvSpPr>
          <p:cNvPr id="126" name="Line 180">
            <a:extLst>
              <a:ext uri="{FF2B5EF4-FFF2-40B4-BE49-F238E27FC236}">
                <a16:creationId xmlns:a16="http://schemas.microsoft.com/office/drawing/2014/main" id="{579FD01C-6E8C-4066-BAD9-4789B1AF3E82}"/>
              </a:ext>
            </a:extLst>
          </p:cNvPr>
          <p:cNvSpPr>
            <a:spLocks noChangeShapeType="1"/>
          </p:cNvSpPr>
          <p:nvPr/>
        </p:nvSpPr>
        <p:spPr bwMode="auto">
          <a:xfrm flipH="1">
            <a:off x="5678488" y="4700588"/>
            <a:ext cx="1524000" cy="598487"/>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nvGrpSpPr>
          <p:cNvPr id="19490" name="Group 131">
            <a:extLst>
              <a:ext uri="{FF2B5EF4-FFF2-40B4-BE49-F238E27FC236}">
                <a16:creationId xmlns:a16="http://schemas.microsoft.com/office/drawing/2014/main" id="{E5D16D2C-1228-4251-B00F-C2E077634FB4}"/>
              </a:ext>
            </a:extLst>
          </p:cNvPr>
          <p:cNvGrpSpPr>
            <a:grpSpLocks/>
          </p:cNvGrpSpPr>
          <p:nvPr/>
        </p:nvGrpSpPr>
        <p:grpSpPr bwMode="auto">
          <a:xfrm>
            <a:off x="6197600" y="5235575"/>
            <a:ext cx="2228850" cy="715963"/>
            <a:chOff x="6197600" y="5235575"/>
            <a:chExt cx="2228850" cy="715963"/>
          </a:xfrm>
        </p:grpSpPr>
        <p:sp>
          <p:nvSpPr>
            <p:cNvPr id="37943" name="Text Box 178">
              <a:extLst>
                <a:ext uri="{FF2B5EF4-FFF2-40B4-BE49-F238E27FC236}">
                  <a16:creationId xmlns:a16="http://schemas.microsoft.com/office/drawing/2014/main" id="{419BC262-9452-496E-A3BB-6911CA7DA3CD}"/>
                </a:ext>
              </a:extLst>
            </p:cNvPr>
            <p:cNvSpPr txBox="1">
              <a:spLocks noChangeArrowheads="1"/>
            </p:cNvSpPr>
            <p:nvPr/>
          </p:nvSpPr>
          <p:spPr bwMode="auto">
            <a:xfrm>
              <a:off x="7112000" y="5235575"/>
              <a:ext cx="131445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600" b="1" i="1"/>
                <a:t>Collective</a:t>
              </a:r>
            </a:p>
            <a:p>
              <a:pPr algn="ctr" eaLnBrk="1" hangingPunct="1">
                <a:lnSpc>
                  <a:spcPct val="85000"/>
                </a:lnSpc>
                <a:spcBef>
                  <a:spcPct val="0"/>
                </a:spcBef>
                <a:buFontTx/>
                <a:buNone/>
              </a:pPr>
              <a:r>
                <a:rPr lang="en-US" altLang="cs-CZ" sz="1600" b="1" i="1"/>
                <a:t>Willingness</a:t>
              </a:r>
            </a:p>
            <a:p>
              <a:pPr algn="ctr" eaLnBrk="1" hangingPunct="1">
                <a:lnSpc>
                  <a:spcPct val="85000"/>
                </a:lnSpc>
                <a:spcBef>
                  <a:spcPct val="0"/>
                </a:spcBef>
                <a:buFontTx/>
                <a:buNone/>
              </a:pPr>
              <a:r>
                <a:rPr lang="en-US" altLang="cs-CZ" sz="1600" b="1" i="1"/>
                <a:t>To Pay</a:t>
              </a:r>
            </a:p>
          </p:txBody>
        </p:sp>
        <p:sp>
          <p:nvSpPr>
            <p:cNvPr id="37944" name="Line 181">
              <a:extLst>
                <a:ext uri="{FF2B5EF4-FFF2-40B4-BE49-F238E27FC236}">
                  <a16:creationId xmlns:a16="http://schemas.microsoft.com/office/drawing/2014/main" id="{5ADD1281-69BA-43E8-8407-E7DB6D5AEE31}"/>
                </a:ext>
              </a:extLst>
            </p:cNvPr>
            <p:cNvSpPr>
              <a:spLocks noChangeShapeType="1"/>
            </p:cNvSpPr>
            <p:nvPr/>
          </p:nvSpPr>
          <p:spPr bwMode="auto">
            <a:xfrm flipH="1">
              <a:off x="6197600" y="5572125"/>
              <a:ext cx="914400" cy="1571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
        <p:nvSpPr>
          <p:cNvPr id="128" name="Line 176">
            <a:extLst>
              <a:ext uri="{FF2B5EF4-FFF2-40B4-BE49-F238E27FC236}">
                <a16:creationId xmlns:a16="http://schemas.microsoft.com/office/drawing/2014/main" id="{5F7F4E5F-49BB-40EB-A5E2-63D969F913BC}"/>
              </a:ext>
            </a:extLst>
          </p:cNvPr>
          <p:cNvSpPr>
            <a:spLocks noChangeShapeType="1"/>
          </p:cNvSpPr>
          <p:nvPr/>
        </p:nvSpPr>
        <p:spPr bwMode="auto">
          <a:xfrm flipH="1">
            <a:off x="4121150" y="4943475"/>
            <a:ext cx="96043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29" name="Line 177">
            <a:extLst>
              <a:ext uri="{FF2B5EF4-FFF2-40B4-BE49-F238E27FC236}">
                <a16:creationId xmlns:a16="http://schemas.microsoft.com/office/drawing/2014/main" id="{AA863D3D-DCB2-4A8C-9BCE-7FDBD0E044F6}"/>
              </a:ext>
            </a:extLst>
          </p:cNvPr>
          <p:cNvSpPr>
            <a:spLocks noChangeShapeType="1"/>
          </p:cNvSpPr>
          <p:nvPr/>
        </p:nvSpPr>
        <p:spPr bwMode="auto">
          <a:xfrm>
            <a:off x="5068888" y="5000625"/>
            <a:ext cx="0" cy="117951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0" name="Line 176">
            <a:extLst>
              <a:ext uri="{FF2B5EF4-FFF2-40B4-BE49-F238E27FC236}">
                <a16:creationId xmlns:a16="http://schemas.microsoft.com/office/drawing/2014/main" id="{7F13FB26-4D14-4DB8-83E5-DD0B23608C02}"/>
              </a:ext>
            </a:extLst>
          </p:cNvPr>
          <p:cNvSpPr>
            <a:spLocks noChangeShapeType="1"/>
          </p:cNvSpPr>
          <p:nvPr/>
        </p:nvSpPr>
        <p:spPr bwMode="auto">
          <a:xfrm flipH="1">
            <a:off x="4130675" y="5668963"/>
            <a:ext cx="18859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1" name="Line 177">
            <a:extLst>
              <a:ext uri="{FF2B5EF4-FFF2-40B4-BE49-F238E27FC236}">
                <a16:creationId xmlns:a16="http://schemas.microsoft.com/office/drawing/2014/main" id="{6950AE6A-0A2A-42D3-9AA9-BABC3855512D}"/>
              </a:ext>
            </a:extLst>
          </p:cNvPr>
          <p:cNvSpPr>
            <a:spLocks noChangeShapeType="1"/>
          </p:cNvSpPr>
          <p:nvPr/>
        </p:nvSpPr>
        <p:spPr bwMode="auto">
          <a:xfrm>
            <a:off x="6003925" y="5692775"/>
            <a:ext cx="0" cy="4953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37942" name="Text Box 11">
            <a:extLst>
              <a:ext uri="{FF2B5EF4-FFF2-40B4-BE49-F238E27FC236}">
                <a16:creationId xmlns:a16="http://schemas.microsoft.com/office/drawing/2014/main" id="{DA220EBC-50E9-42D7-9513-185FAE474728}"/>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8EE64D7D-6F1E-4E2D-AA5B-2A8DDE3C3FC8}" type="slidenum">
              <a:rPr lang="en-US" altLang="cs-CZ" sz="1400">
                <a:solidFill>
                  <a:schemeClr val="bg1"/>
                </a:solidFill>
                <a:cs typeface="Arial" panose="020B0604020202020204" pitchFamily="34" charset="0"/>
              </a:rPr>
              <a:pPr eaLnBrk="1" hangingPunct="1">
                <a:spcBef>
                  <a:spcPct val="0"/>
                </a:spcBef>
                <a:buFontTx/>
                <a:buNone/>
              </a:pPr>
              <a:t>18</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down)">
                                      <p:cBhvr>
                                        <p:cTn id="7" dur="1000"/>
                                        <p:tgtEl>
                                          <p:spTgt spid="79"/>
                                        </p:tgtEl>
                                      </p:cBhvr>
                                    </p:animEffect>
                                  </p:childTnLst>
                                </p:cTn>
                              </p:par>
                            </p:childTnLst>
                          </p:cTn>
                        </p:par>
                        <p:par>
                          <p:cTn id="8" fill="hold" nodeType="afterGroup">
                            <p:stCondLst>
                              <p:cond delay="1000"/>
                            </p:stCondLst>
                            <p:childTnLst>
                              <p:par>
                                <p:cTn id="9" presetID="22" presetClass="entr" presetSubtype="2" fill="hold" nodeType="afterEffect">
                                  <p:stCondLst>
                                    <p:cond delay="0"/>
                                  </p:stCondLst>
                                  <p:childTnLst>
                                    <p:set>
                                      <p:cBhvr>
                                        <p:cTn id="10" dur="1" fill="hold">
                                          <p:stCondLst>
                                            <p:cond delay="0"/>
                                          </p:stCondLst>
                                        </p:cTn>
                                        <p:tgtEl>
                                          <p:spTgt spid="23572"/>
                                        </p:tgtEl>
                                        <p:attrNameLst>
                                          <p:attrName>style.visibility</p:attrName>
                                        </p:attrNameLst>
                                      </p:cBhvr>
                                      <p:to>
                                        <p:strVal val="visible"/>
                                      </p:to>
                                    </p:set>
                                    <p:animEffect transition="in" filter="wipe(right)">
                                      <p:cBhvr>
                                        <p:cTn id="11" dur="1000"/>
                                        <p:tgtEl>
                                          <p:spTgt spid="23572"/>
                                        </p:tgtEl>
                                      </p:cBhvr>
                                    </p:animEffect>
                                  </p:childTnLst>
                                </p:cTn>
                              </p:par>
                            </p:childTnLst>
                          </p:cTn>
                        </p:par>
                        <p:par>
                          <p:cTn id="12" fill="hold" nodeType="afterGroup">
                            <p:stCondLst>
                              <p:cond delay="2000"/>
                            </p:stCondLst>
                            <p:childTnLst>
                              <p:par>
                                <p:cTn id="13" presetID="22" presetClass="entr" presetSubtype="1" fill="hold" nodeType="afterEffect">
                                  <p:stCondLst>
                                    <p:cond delay="0"/>
                                  </p:stCondLst>
                                  <p:childTnLst>
                                    <p:set>
                                      <p:cBhvr>
                                        <p:cTn id="14" dur="1" fill="hold">
                                          <p:stCondLst>
                                            <p:cond delay="0"/>
                                          </p:stCondLst>
                                        </p:cTn>
                                        <p:tgtEl>
                                          <p:spTgt spid="23576"/>
                                        </p:tgtEl>
                                        <p:attrNameLst>
                                          <p:attrName>style.visibility</p:attrName>
                                        </p:attrNameLst>
                                      </p:cBhvr>
                                      <p:to>
                                        <p:strVal val="visible"/>
                                      </p:to>
                                    </p:set>
                                    <p:animEffect transition="in" filter="wipe(up)">
                                      <p:cBhvr>
                                        <p:cTn id="15" dur="1000"/>
                                        <p:tgtEl>
                                          <p:spTgt spid="23576"/>
                                        </p:tgtEl>
                                      </p:cBhvr>
                                    </p:animEffect>
                                  </p:childTnLst>
                                </p:cTn>
                              </p:par>
                            </p:childTnLst>
                          </p:cTn>
                        </p:par>
                        <p:par>
                          <p:cTn id="16" fill="hold" nodeType="afterGroup">
                            <p:stCondLst>
                              <p:cond delay="3000"/>
                            </p:stCondLst>
                            <p:childTnLst>
                              <p:par>
                                <p:cTn id="17" presetID="23" presetClass="entr" presetSubtype="16" fill="hold" grpId="0" nodeType="afterEffect">
                                  <p:stCondLst>
                                    <p:cond delay="0"/>
                                  </p:stCondLst>
                                  <p:childTnLst>
                                    <p:set>
                                      <p:cBhvr>
                                        <p:cTn id="18" dur="1" fill="hold">
                                          <p:stCondLst>
                                            <p:cond delay="0"/>
                                          </p:stCondLst>
                                        </p:cTn>
                                        <p:tgtEl>
                                          <p:spTgt spid="23569"/>
                                        </p:tgtEl>
                                        <p:attrNameLst>
                                          <p:attrName>style.visibility</p:attrName>
                                        </p:attrNameLst>
                                      </p:cBhvr>
                                      <p:to>
                                        <p:strVal val="visible"/>
                                      </p:to>
                                    </p:set>
                                    <p:anim calcmode="lin" valueType="num">
                                      <p:cBhvr>
                                        <p:cTn id="19" dur="1000" fill="hold"/>
                                        <p:tgtEl>
                                          <p:spTgt spid="23569"/>
                                        </p:tgtEl>
                                        <p:attrNameLst>
                                          <p:attrName>ppt_w</p:attrName>
                                        </p:attrNameLst>
                                      </p:cBhvr>
                                      <p:tavLst>
                                        <p:tav tm="0">
                                          <p:val>
                                            <p:fltVal val="0"/>
                                          </p:val>
                                        </p:tav>
                                        <p:tav tm="100000">
                                          <p:val>
                                            <p:strVal val="#ppt_w"/>
                                          </p:val>
                                        </p:tav>
                                      </p:tavLst>
                                    </p:anim>
                                    <p:anim calcmode="lin" valueType="num">
                                      <p:cBhvr>
                                        <p:cTn id="20" dur="1000" fill="hold"/>
                                        <p:tgtEl>
                                          <p:spTgt spid="23569"/>
                                        </p:tgtEl>
                                        <p:attrNameLst>
                                          <p:attrName>ppt_h</p:attrName>
                                        </p:attrNameLst>
                                      </p:cBhvr>
                                      <p:tavLst>
                                        <p:tav tm="0">
                                          <p:val>
                                            <p:fltVal val="0"/>
                                          </p:val>
                                        </p:tav>
                                        <p:tav tm="100000">
                                          <p:val>
                                            <p:strVal val="#ppt_h"/>
                                          </p:val>
                                        </p:tav>
                                      </p:tavLst>
                                    </p:anim>
                                  </p:childTnLst>
                                </p:cTn>
                              </p:par>
                            </p:childTnLst>
                          </p:cTn>
                        </p:par>
                        <p:par>
                          <p:cTn id="21" fill="hold" nodeType="afterGroup">
                            <p:stCondLst>
                              <p:cond delay="4000"/>
                            </p:stCondLst>
                            <p:childTnLst>
                              <p:par>
                                <p:cTn id="22" presetID="22" presetClass="entr" presetSubtype="4" fill="hold" grpId="0" nodeType="afterEffect">
                                  <p:stCondLst>
                                    <p:cond delay="0"/>
                                  </p:stCondLst>
                                  <p:childTnLst>
                                    <p:set>
                                      <p:cBhvr>
                                        <p:cTn id="23" dur="1" fill="hold">
                                          <p:stCondLst>
                                            <p:cond delay="0"/>
                                          </p:stCondLst>
                                        </p:cTn>
                                        <p:tgtEl>
                                          <p:spTgt spid="77"/>
                                        </p:tgtEl>
                                        <p:attrNameLst>
                                          <p:attrName>style.visibility</p:attrName>
                                        </p:attrNameLst>
                                      </p:cBhvr>
                                      <p:to>
                                        <p:strVal val="visible"/>
                                      </p:to>
                                    </p:set>
                                    <p:animEffect transition="in" filter="wipe(down)">
                                      <p:cBhvr>
                                        <p:cTn id="24" dur="1000"/>
                                        <p:tgtEl>
                                          <p:spTgt spid="77"/>
                                        </p:tgtEl>
                                      </p:cBhvr>
                                    </p:animEffect>
                                  </p:childTnLst>
                                </p:cTn>
                              </p:par>
                            </p:childTnLst>
                          </p:cTn>
                        </p:par>
                        <p:par>
                          <p:cTn id="25" fill="hold" nodeType="afterGroup">
                            <p:stCondLst>
                              <p:cond delay="5000"/>
                            </p:stCondLst>
                            <p:childTnLst>
                              <p:par>
                                <p:cTn id="26" presetID="22" presetClass="entr" presetSubtype="2" fill="hold" nodeType="afterEffect">
                                  <p:stCondLst>
                                    <p:cond delay="0"/>
                                  </p:stCondLst>
                                  <p:childTnLst>
                                    <p:set>
                                      <p:cBhvr>
                                        <p:cTn id="27" dur="1" fill="hold">
                                          <p:stCondLst>
                                            <p:cond delay="0"/>
                                          </p:stCondLst>
                                        </p:cTn>
                                        <p:tgtEl>
                                          <p:spTgt spid="23574"/>
                                        </p:tgtEl>
                                        <p:attrNameLst>
                                          <p:attrName>style.visibility</p:attrName>
                                        </p:attrNameLst>
                                      </p:cBhvr>
                                      <p:to>
                                        <p:strVal val="visible"/>
                                      </p:to>
                                    </p:set>
                                    <p:animEffect transition="in" filter="wipe(right)">
                                      <p:cBhvr>
                                        <p:cTn id="28" dur="1000"/>
                                        <p:tgtEl>
                                          <p:spTgt spid="23574"/>
                                        </p:tgtEl>
                                      </p:cBhvr>
                                    </p:animEffect>
                                  </p:childTnLst>
                                </p:cTn>
                              </p:par>
                            </p:childTnLst>
                          </p:cTn>
                        </p:par>
                        <p:par>
                          <p:cTn id="29" fill="hold" nodeType="afterGroup">
                            <p:stCondLst>
                              <p:cond delay="6000"/>
                            </p:stCondLst>
                            <p:childTnLst>
                              <p:par>
                                <p:cTn id="30" presetID="22" presetClass="entr" presetSubtype="1" fill="hold" nodeType="afterEffect">
                                  <p:stCondLst>
                                    <p:cond delay="0"/>
                                  </p:stCondLst>
                                  <p:childTnLst>
                                    <p:set>
                                      <p:cBhvr>
                                        <p:cTn id="31" dur="1" fill="hold">
                                          <p:stCondLst>
                                            <p:cond delay="0"/>
                                          </p:stCondLst>
                                        </p:cTn>
                                        <p:tgtEl>
                                          <p:spTgt spid="23577"/>
                                        </p:tgtEl>
                                        <p:attrNameLst>
                                          <p:attrName>style.visibility</p:attrName>
                                        </p:attrNameLst>
                                      </p:cBhvr>
                                      <p:to>
                                        <p:strVal val="visible"/>
                                      </p:to>
                                    </p:set>
                                    <p:animEffect transition="in" filter="wipe(up)">
                                      <p:cBhvr>
                                        <p:cTn id="32" dur="1000"/>
                                        <p:tgtEl>
                                          <p:spTgt spid="23577"/>
                                        </p:tgtEl>
                                      </p:cBhvr>
                                    </p:animEffect>
                                  </p:childTnLst>
                                </p:cTn>
                              </p:par>
                            </p:childTnLst>
                          </p:cTn>
                        </p:par>
                        <p:par>
                          <p:cTn id="33" fill="hold" nodeType="afterGroup">
                            <p:stCondLst>
                              <p:cond delay="7000"/>
                            </p:stCondLst>
                            <p:childTnLst>
                              <p:par>
                                <p:cTn id="34" presetID="23" presetClass="entr" presetSubtype="16" fill="hold" grpId="0" nodeType="afterEffect">
                                  <p:stCondLst>
                                    <p:cond delay="0"/>
                                  </p:stCondLst>
                                  <p:childTnLst>
                                    <p:set>
                                      <p:cBhvr>
                                        <p:cTn id="35" dur="1" fill="hold">
                                          <p:stCondLst>
                                            <p:cond delay="0"/>
                                          </p:stCondLst>
                                        </p:cTn>
                                        <p:tgtEl>
                                          <p:spTgt spid="23568"/>
                                        </p:tgtEl>
                                        <p:attrNameLst>
                                          <p:attrName>style.visibility</p:attrName>
                                        </p:attrNameLst>
                                      </p:cBhvr>
                                      <p:to>
                                        <p:strVal val="visible"/>
                                      </p:to>
                                    </p:set>
                                    <p:anim calcmode="lin" valueType="num">
                                      <p:cBhvr>
                                        <p:cTn id="36" dur="1000" fill="hold"/>
                                        <p:tgtEl>
                                          <p:spTgt spid="23568"/>
                                        </p:tgtEl>
                                        <p:attrNameLst>
                                          <p:attrName>ppt_w</p:attrName>
                                        </p:attrNameLst>
                                      </p:cBhvr>
                                      <p:tavLst>
                                        <p:tav tm="0">
                                          <p:val>
                                            <p:fltVal val="0"/>
                                          </p:val>
                                        </p:tav>
                                        <p:tav tm="100000">
                                          <p:val>
                                            <p:strVal val="#ppt_w"/>
                                          </p:val>
                                        </p:tav>
                                      </p:tavLst>
                                    </p:anim>
                                    <p:anim calcmode="lin" valueType="num">
                                      <p:cBhvr>
                                        <p:cTn id="37" dur="1000" fill="hold"/>
                                        <p:tgtEl>
                                          <p:spTgt spid="23568"/>
                                        </p:tgtEl>
                                        <p:attrNameLst>
                                          <p:attrName>ppt_h</p:attrName>
                                        </p:attrNameLst>
                                      </p:cBhvr>
                                      <p:tavLst>
                                        <p:tav tm="0">
                                          <p:val>
                                            <p:fltVal val="0"/>
                                          </p:val>
                                        </p:tav>
                                        <p:tav tm="100000">
                                          <p:val>
                                            <p:strVal val="#ppt_h"/>
                                          </p:val>
                                        </p:tav>
                                      </p:tavLst>
                                    </p:anim>
                                  </p:childTnLst>
                                </p:cTn>
                              </p:par>
                            </p:childTnLst>
                          </p:cTn>
                        </p:par>
                        <p:par>
                          <p:cTn id="38" fill="hold" nodeType="afterGroup">
                            <p:stCondLst>
                              <p:cond delay="8000"/>
                            </p:stCondLst>
                            <p:childTnLst>
                              <p:par>
                                <p:cTn id="39" presetID="22" presetClass="entr" presetSubtype="4" fill="hold" grpId="0" nodeType="afterEffect">
                                  <p:stCondLst>
                                    <p:cond delay="0"/>
                                  </p:stCondLst>
                                  <p:childTnLst>
                                    <p:set>
                                      <p:cBhvr>
                                        <p:cTn id="40" dur="1" fill="hold">
                                          <p:stCondLst>
                                            <p:cond delay="0"/>
                                          </p:stCondLst>
                                        </p:cTn>
                                        <p:tgtEl>
                                          <p:spTgt spid="112"/>
                                        </p:tgtEl>
                                        <p:attrNameLst>
                                          <p:attrName>style.visibility</p:attrName>
                                        </p:attrNameLst>
                                      </p:cBhvr>
                                      <p:to>
                                        <p:strVal val="visible"/>
                                      </p:to>
                                    </p:set>
                                    <p:animEffect transition="in" filter="wipe(down)">
                                      <p:cBhvr>
                                        <p:cTn id="41" dur="1000"/>
                                        <p:tgtEl>
                                          <p:spTgt spid="112"/>
                                        </p:tgtEl>
                                      </p:cBhvr>
                                    </p:animEffect>
                                  </p:childTnLst>
                                </p:cTn>
                              </p:par>
                            </p:childTnLst>
                          </p:cTn>
                        </p:par>
                        <p:par>
                          <p:cTn id="42" fill="hold" nodeType="afterGroup">
                            <p:stCondLst>
                              <p:cond delay="9000"/>
                            </p:stCondLst>
                            <p:childTnLst>
                              <p:par>
                                <p:cTn id="43" presetID="22" presetClass="entr" presetSubtype="2" fill="hold" nodeType="afterEffect">
                                  <p:stCondLst>
                                    <p:cond delay="0"/>
                                  </p:stCondLst>
                                  <p:childTnLst>
                                    <p:set>
                                      <p:cBhvr>
                                        <p:cTn id="44" dur="1" fill="hold">
                                          <p:stCondLst>
                                            <p:cond delay="0"/>
                                          </p:stCondLst>
                                        </p:cTn>
                                        <p:tgtEl>
                                          <p:spTgt spid="128"/>
                                        </p:tgtEl>
                                        <p:attrNameLst>
                                          <p:attrName>style.visibility</p:attrName>
                                        </p:attrNameLst>
                                      </p:cBhvr>
                                      <p:to>
                                        <p:strVal val="visible"/>
                                      </p:to>
                                    </p:set>
                                    <p:animEffect transition="in" filter="wipe(right)">
                                      <p:cBhvr>
                                        <p:cTn id="45" dur="1000"/>
                                        <p:tgtEl>
                                          <p:spTgt spid="128"/>
                                        </p:tgtEl>
                                      </p:cBhvr>
                                    </p:animEffect>
                                  </p:childTnLst>
                                </p:cTn>
                              </p:par>
                            </p:childTnLst>
                          </p:cTn>
                        </p:par>
                        <p:par>
                          <p:cTn id="46" fill="hold" nodeType="afterGroup">
                            <p:stCondLst>
                              <p:cond delay="10000"/>
                            </p:stCondLst>
                            <p:childTnLst>
                              <p:par>
                                <p:cTn id="47" presetID="22" presetClass="entr" presetSubtype="1" fill="hold" nodeType="afterEffect">
                                  <p:stCondLst>
                                    <p:cond delay="0"/>
                                  </p:stCondLst>
                                  <p:childTnLst>
                                    <p:set>
                                      <p:cBhvr>
                                        <p:cTn id="48" dur="1" fill="hold">
                                          <p:stCondLst>
                                            <p:cond delay="0"/>
                                          </p:stCondLst>
                                        </p:cTn>
                                        <p:tgtEl>
                                          <p:spTgt spid="129"/>
                                        </p:tgtEl>
                                        <p:attrNameLst>
                                          <p:attrName>style.visibility</p:attrName>
                                        </p:attrNameLst>
                                      </p:cBhvr>
                                      <p:to>
                                        <p:strVal val="visible"/>
                                      </p:to>
                                    </p:set>
                                    <p:animEffect transition="in" filter="wipe(up)">
                                      <p:cBhvr>
                                        <p:cTn id="49" dur="1000"/>
                                        <p:tgtEl>
                                          <p:spTgt spid="129"/>
                                        </p:tgtEl>
                                      </p:cBhvr>
                                    </p:animEffect>
                                  </p:childTnLst>
                                </p:cTn>
                              </p:par>
                            </p:childTnLst>
                          </p:cTn>
                        </p:par>
                        <p:par>
                          <p:cTn id="50" fill="hold" nodeType="afterGroup">
                            <p:stCondLst>
                              <p:cond delay="11000"/>
                            </p:stCondLst>
                            <p:childTnLst>
                              <p:par>
                                <p:cTn id="51" presetID="23" presetClass="entr" presetSubtype="16" fill="hold" grpId="0" nodeType="afterEffect">
                                  <p:stCondLst>
                                    <p:cond delay="0"/>
                                  </p:stCondLst>
                                  <p:childTnLst>
                                    <p:set>
                                      <p:cBhvr>
                                        <p:cTn id="52" dur="1" fill="hold">
                                          <p:stCondLst>
                                            <p:cond delay="0"/>
                                          </p:stCondLst>
                                        </p:cTn>
                                        <p:tgtEl>
                                          <p:spTgt spid="118"/>
                                        </p:tgtEl>
                                        <p:attrNameLst>
                                          <p:attrName>style.visibility</p:attrName>
                                        </p:attrNameLst>
                                      </p:cBhvr>
                                      <p:to>
                                        <p:strVal val="visible"/>
                                      </p:to>
                                    </p:set>
                                    <p:anim calcmode="lin" valueType="num">
                                      <p:cBhvr>
                                        <p:cTn id="53" dur="1000" fill="hold"/>
                                        <p:tgtEl>
                                          <p:spTgt spid="118"/>
                                        </p:tgtEl>
                                        <p:attrNameLst>
                                          <p:attrName>ppt_w</p:attrName>
                                        </p:attrNameLst>
                                      </p:cBhvr>
                                      <p:tavLst>
                                        <p:tav tm="0">
                                          <p:val>
                                            <p:fltVal val="0"/>
                                          </p:val>
                                        </p:tav>
                                        <p:tav tm="100000">
                                          <p:val>
                                            <p:strVal val="#ppt_w"/>
                                          </p:val>
                                        </p:tav>
                                      </p:tavLst>
                                    </p:anim>
                                    <p:anim calcmode="lin" valueType="num">
                                      <p:cBhvr>
                                        <p:cTn id="54" dur="1000" fill="hold"/>
                                        <p:tgtEl>
                                          <p:spTgt spid="118"/>
                                        </p:tgtEl>
                                        <p:attrNameLst>
                                          <p:attrName>ppt_h</p:attrName>
                                        </p:attrNameLst>
                                      </p:cBhvr>
                                      <p:tavLst>
                                        <p:tav tm="0">
                                          <p:val>
                                            <p:fltVal val="0"/>
                                          </p:val>
                                        </p:tav>
                                        <p:tav tm="100000">
                                          <p:val>
                                            <p:strVal val="#ppt_h"/>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82"/>
                                        </p:tgtEl>
                                        <p:attrNameLst>
                                          <p:attrName>style.visibility</p:attrName>
                                        </p:attrNameLst>
                                      </p:cBhvr>
                                      <p:to>
                                        <p:strVal val="visible"/>
                                      </p:to>
                                    </p:set>
                                    <p:animEffect transition="in" filter="wipe(down)">
                                      <p:cBhvr>
                                        <p:cTn id="59" dur="1000"/>
                                        <p:tgtEl>
                                          <p:spTgt spid="82"/>
                                        </p:tgtEl>
                                      </p:cBhvr>
                                    </p:animEffect>
                                  </p:childTnLst>
                                </p:cTn>
                              </p:par>
                            </p:childTnLst>
                          </p:cTn>
                        </p:par>
                        <p:par>
                          <p:cTn id="60" fill="hold" nodeType="afterGroup">
                            <p:stCondLst>
                              <p:cond delay="1000"/>
                            </p:stCondLst>
                            <p:childTnLst>
                              <p:par>
                                <p:cTn id="61" presetID="22" presetClass="entr" presetSubtype="2" fill="hold" nodeType="afterEffect">
                                  <p:stCondLst>
                                    <p:cond delay="0"/>
                                  </p:stCondLst>
                                  <p:childTnLst>
                                    <p:set>
                                      <p:cBhvr>
                                        <p:cTn id="62" dur="1" fill="hold">
                                          <p:stCondLst>
                                            <p:cond delay="0"/>
                                          </p:stCondLst>
                                        </p:cTn>
                                        <p:tgtEl>
                                          <p:spTgt spid="23573"/>
                                        </p:tgtEl>
                                        <p:attrNameLst>
                                          <p:attrName>style.visibility</p:attrName>
                                        </p:attrNameLst>
                                      </p:cBhvr>
                                      <p:to>
                                        <p:strVal val="visible"/>
                                      </p:to>
                                    </p:set>
                                    <p:animEffect transition="in" filter="wipe(right)">
                                      <p:cBhvr>
                                        <p:cTn id="63" dur="1000"/>
                                        <p:tgtEl>
                                          <p:spTgt spid="23573"/>
                                        </p:tgtEl>
                                      </p:cBhvr>
                                    </p:animEffect>
                                  </p:childTnLst>
                                </p:cTn>
                              </p:par>
                            </p:childTnLst>
                          </p:cTn>
                        </p:par>
                        <p:par>
                          <p:cTn id="64" fill="hold" nodeType="afterGroup">
                            <p:stCondLst>
                              <p:cond delay="2000"/>
                            </p:stCondLst>
                            <p:childTnLst>
                              <p:par>
                                <p:cTn id="65" presetID="22" presetClass="entr" presetSubtype="1" fill="hold" nodeType="afterEffect">
                                  <p:stCondLst>
                                    <p:cond delay="0"/>
                                  </p:stCondLst>
                                  <p:childTnLst>
                                    <p:set>
                                      <p:cBhvr>
                                        <p:cTn id="66" dur="1" fill="hold">
                                          <p:stCondLst>
                                            <p:cond delay="0"/>
                                          </p:stCondLst>
                                        </p:cTn>
                                        <p:tgtEl>
                                          <p:spTgt spid="23581"/>
                                        </p:tgtEl>
                                        <p:attrNameLst>
                                          <p:attrName>style.visibility</p:attrName>
                                        </p:attrNameLst>
                                      </p:cBhvr>
                                      <p:to>
                                        <p:strVal val="visible"/>
                                      </p:to>
                                    </p:set>
                                    <p:animEffect transition="in" filter="wipe(up)">
                                      <p:cBhvr>
                                        <p:cTn id="67" dur="1000"/>
                                        <p:tgtEl>
                                          <p:spTgt spid="23581"/>
                                        </p:tgtEl>
                                      </p:cBhvr>
                                    </p:animEffect>
                                  </p:childTnLst>
                                </p:cTn>
                              </p:par>
                            </p:childTnLst>
                          </p:cTn>
                        </p:par>
                        <p:par>
                          <p:cTn id="68" fill="hold" nodeType="afterGroup">
                            <p:stCondLst>
                              <p:cond delay="3000"/>
                            </p:stCondLst>
                            <p:childTnLst>
                              <p:par>
                                <p:cTn id="69" presetID="23" presetClass="entr" presetSubtype="16" fill="hold" grpId="0" nodeType="afterEffect">
                                  <p:stCondLst>
                                    <p:cond delay="0"/>
                                  </p:stCondLst>
                                  <p:childTnLst>
                                    <p:set>
                                      <p:cBhvr>
                                        <p:cTn id="70" dur="1" fill="hold">
                                          <p:stCondLst>
                                            <p:cond delay="0"/>
                                          </p:stCondLst>
                                        </p:cTn>
                                        <p:tgtEl>
                                          <p:spTgt spid="23571"/>
                                        </p:tgtEl>
                                        <p:attrNameLst>
                                          <p:attrName>style.visibility</p:attrName>
                                        </p:attrNameLst>
                                      </p:cBhvr>
                                      <p:to>
                                        <p:strVal val="visible"/>
                                      </p:to>
                                    </p:set>
                                    <p:anim calcmode="lin" valueType="num">
                                      <p:cBhvr>
                                        <p:cTn id="71" dur="1000" fill="hold"/>
                                        <p:tgtEl>
                                          <p:spTgt spid="23571"/>
                                        </p:tgtEl>
                                        <p:attrNameLst>
                                          <p:attrName>ppt_w</p:attrName>
                                        </p:attrNameLst>
                                      </p:cBhvr>
                                      <p:tavLst>
                                        <p:tav tm="0">
                                          <p:val>
                                            <p:fltVal val="0"/>
                                          </p:val>
                                        </p:tav>
                                        <p:tav tm="100000">
                                          <p:val>
                                            <p:strVal val="#ppt_w"/>
                                          </p:val>
                                        </p:tav>
                                      </p:tavLst>
                                    </p:anim>
                                    <p:anim calcmode="lin" valueType="num">
                                      <p:cBhvr>
                                        <p:cTn id="72" dur="1000" fill="hold"/>
                                        <p:tgtEl>
                                          <p:spTgt spid="23571"/>
                                        </p:tgtEl>
                                        <p:attrNameLst>
                                          <p:attrName>ppt_h</p:attrName>
                                        </p:attrNameLst>
                                      </p:cBhvr>
                                      <p:tavLst>
                                        <p:tav tm="0">
                                          <p:val>
                                            <p:fltVal val="0"/>
                                          </p:val>
                                        </p:tav>
                                        <p:tav tm="100000">
                                          <p:val>
                                            <p:strVal val="#ppt_h"/>
                                          </p:val>
                                        </p:tav>
                                      </p:tavLst>
                                    </p:anim>
                                  </p:childTnLst>
                                </p:cTn>
                              </p:par>
                            </p:childTnLst>
                          </p:cTn>
                        </p:par>
                        <p:par>
                          <p:cTn id="73" fill="hold" nodeType="afterGroup">
                            <p:stCondLst>
                              <p:cond delay="4000"/>
                            </p:stCondLst>
                            <p:childTnLst>
                              <p:par>
                                <p:cTn id="74" presetID="22" presetClass="entr" presetSubtype="4" fill="hold" grpId="0" nodeType="afterEffect">
                                  <p:stCondLst>
                                    <p:cond delay="0"/>
                                  </p:stCondLst>
                                  <p:childTnLst>
                                    <p:set>
                                      <p:cBhvr>
                                        <p:cTn id="75" dur="1" fill="hold">
                                          <p:stCondLst>
                                            <p:cond delay="0"/>
                                          </p:stCondLst>
                                        </p:cTn>
                                        <p:tgtEl>
                                          <p:spTgt spid="81"/>
                                        </p:tgtEl>
                                        <p:attrNameLst>
                                          <p:attrName>style.visibility</p:attrName>
                                        </p:attrNameLst>
                                      </p:cBhvr>
                                      <p:to>
                                        <p:strVal val="visible"/>
                                      </p:to>
                                    </p:set>
                                    <p:animEffect transition="in" filter="wipe(down)">
                                      <p:cBhvr>
                                        <p:cTn id="76" dur="1000"/>
                                        <p:tgtEl>
                                          <p:spTgt spid="81"/>
                                        </p:tgtEl>
                                      </p:cBhvr>
                                    </p:animEffect>
                                  </p:childTnLst>
                                </p:cTn>
                              </p:par>
                            </p:childTnLst>
                          </p:cTn>
                        </p:par>
                        <p:par>
                          <p:cTn id="77" fill="hold" nodeType="afterGroup">
                            <p:stCondLst>
                              <p:cond delay="5000"/>
                            </p:stCondLst>
                            <p:childTnLst>
                              <p:par>
                                <p:cTn id="78" presetID="22" presetClass="entr" presetSubtype="2" fill="hold" nodeType="afterEffect">
                                  <p:stCondLst>
                                    <p:cond delay="0"/>
                                  </p:stCondLst>
                                  <p:childTnLst>
                                    <p:set>
                                      <p:cBhvr>
                                        <p:cTn id="79" dur="1" fill="hold">
                                          <p:stCondLst>
                                            <p:cond delay="0"/>
                                          </p:stCondLst>
                                        </p:cTn>
                                        <p:tgtEl>
                                          <p:spTgt spid="23575"/>
                                        </p:tgtEl>
                                        <p:attrNameLst>
                                          <p:attrName>style.visibility</p:attrName>
                                        </p:attrNameLst>
                                      </p:cBhvr>
                                      <p:to>
                                        <p:strVal val="visible"/>
                                      </p:to>
                                    </p:set>
                                    <p:animEffect transition="in" filter="wipe(right)">
                                      <p:cBhvr>
                                        <p:cTn id="80" dur="1000"/>
                                        <p:tgtEl>
                                          <p:spTgt spid="23575"/>
                                        </p:tgtEl>
                                      </p:cBhvr>
                                    </p:animEffect>
                                  </p:childTnLst>
                                </p:cTn>
                              </p:par>
                            </p:childTnLst>
                          </p:cTn>
                        </p:par>
                        <p:par>
                          <p:cTn id="81" fill="hold" nodeType="afterGroup">
                            <p:stCondLst>
                              <p:cond delay="6000"/>
                            </p:stCondLst>
                            <p:childTnLst>
                              <p:par>
                                <p:cTn id="82" presetID="22" presetClass="entr" presetSubtype="1" fill="hold" nodeType="afterEffect">
                                  <p:stCondLst>
                                    <p:cond delay="0"/>
                                  </p:stCondLst>
                                  <p:childTnLst>
                                    <p:set>
                                      <p:cBhvr>
                                        <p:cTn id="83" dur="1" fill="hold">
                                          <p:stCondLst>
                                            <p:cond delay="0"/>
                                          </p:stCondLst>
                                        </p:cTn>
                                        <p:tgtEl>
                                          <p:spTgt spid="23579"/>
                                        </p:tgtEl>
                                        <p:attrNameLst>
                                          <p:attrName>style.visibility</p:attrName>
                                        </p:attrNameLst>
                                      </p:cBhvr>
                                      <p:to>
                                        <p:strVal val="visible"/>
                                      </p:to>
                                    </p:set>
                                    <p:animEffect transition="in" filter="wipe(up)">
                                      <p:cBhvr>
                                        <p:cTn id="84" dur="1000"/>
                                        <p:tgtEl>
                                          <p:spTgt spid="23579"/>
                                        </p:tgtEl>
                                      </p:cBhvr>
                                    </p:animEffect>
                                  </p:childTnLst>
                                </p:cTn>
                              </p:par>
                            </p:childTnLst>
                          </p:cTn>
                        </p:par>
                        <p:par>
                          <p:cTn id="85" fill="hold" nodeType="afterGroup">
                            <p:stCondLst>
                              <p:cond delay="7000"/>
                            </p:stCondLst>
                            <p:childTnLst>
                              <p:par>
                                <p:cTn id="86" presetID="23" presetClass="entr" presetSubtype="16" fill="hold" grpId="0" nodeType="afterEffect">
                                  <p:stCondLst>
                                    <p:cond delay="0"/>
                                  </p:stCondLst>
                                  <p:childTnLst>
                                    <p:set>
                                      <p:cBhvr>
                                        <p:cTn id="87" dur="1" fill="hold">
                                          <p:stCondLst>
                                            <p:cond delay="0"/>
                                          </p:stCondLst>
                                        </p:cTn>
                                        <p:tgtEl>
                                          <p:spTgt spid="23570"/>
                                        </p:tgtEl>
                                        <p:attrNameLst>
                                          <p:attrName>style.visibility</p:attrName>
                                        </p:attrNameLst>
                                      </p:cBhvr>
                                      <p:to>
                                        <p:strVal val="visible"/>
                                      </p:to>
                                    </p:set>
                                    <p:anim calcmode="lin" valueType="num">
                                      <p:cBhvr>
                                        <p:cTn id="88" dur="1000" fill="hold"/>
                                        <p:tgtEl>
                                          <p:spTgt spid="23570"/>
                                        </p:tgtEl>
                                        <p:attrNameLst>
                                          <p:attrName>ppt_w</p:attrName>
                                        </p:attrNameLst>
                                      </p:cBhvr>
                                      <p:tavLst>
                                        <p:tav tm="0">
                                          <p:val>
                                            <p:fltVal val="0"/>
                                          </p:val>
                                        </p:tav>
                                        <p:tav tm="100000">
                                          <p:val>
                                            <p:strVal val="#ppt_w"/>
                                          </p:val>
                                        </p:tav>
                                      </p:tavLst>
                                    </p:anim>
                                    <p:anim calcmode="lin" valueType="num">
                                      <p:cBhvr>
                                        <p:cTn id="89" dur="1000" fill="hold"/>
                                        <p:tgtEl>
                                          <p:spTgt spid="23570"/>
                                        </p:tgtEl>
                                        <p:attrNameLst>
                                          <p:attrName>ppt_h</p:attrName>
                                        </p:attrNameLst>
                                      </p:cBhvr>
                                      <p:tavLst>
                                        <p:tav tm="0">
                                          <p:val>
                                            <p:fltVal val="0"/>
                                          </p:val>
                                        </p:tav>
                                        <p:tav tm="100000">
                                          <p:val>
                                            <p:strVal val="#ppt_h"/>
                                          </p:val>
                                        </p:tav>
                                      </p:tavLst>
                                    </p:anim>
                                  </p:childTnLst>
                                </p:cTn>
                              </p:par>
                            </p:childTnLst>
                          </p:cTn>
                        </p:par>
                        <p:par>
                          <p:cTn id="90" fill="hold" nodeType="afterGroup">
                            <p:stCondLst>
                              <p:cond delay="8000"/>
                            </p:stCondLst>
                            <p:childTnLst>
                              <p:par>
                                <p:cTn id="91" presetID="22" presetClass="entr" presetSubtype="4" fill="hold" grpId="0" nodeType="afterEffect">
                                  <p:stCondLst>
                                    <p:cond delay="0"/>
                                  </p:stCondLst>
                                  <p:childTnLst>
                                    <p:set>
                                      <p:cBhvr>
                                        <p:cTn id="92" dur="1" fill="hold">
                                          <p:stCondLst>
                                            <p:cond delay="0"/>
                                          </p:stCondLst>
                                        </p:cTn>
                                        <p:tgtEl>
                                          <p:spTgt spid="113"/>
                                        </p:tgtEl>
                                        <p:attrNameLst>
                                          <p:attrName>style.visibility</p:attrName>
                                        </p:attrNameLst>
                                      </p:cBhvr>
                                      <p:to>
                                        <p:strVal val="visible"/>
                                      </p:to>
                                    </p:set>
                                    <p:animEffect transition="in" filter="wipe(down)">
                                      <p:cBhvr>
                                        <p:cTn id="93" dur="1000"/>
                                        <p:tgtEl>
                                          <p:spTgt spid="113"/>
                                        </p:tgtEl>
                                      </p:cBhvr>
                                    </p:animEffect>
                                  </p:childTnLst>
                                </p:cTn>
                              </p:par>
                            </p:childTnLst>
                          </p:cTn>
                        </p:par>
                        <p:par>
                          <p:cTn id="94" fill="hold" nodeType="afterGroup">
                            <p:stCondLst>
                              <p:cond delay="9000"/>
                            </p:stCondLst>
                            <p:childTnLst>
                              <p:par>
                                <p:cTn id="95" presetID="22" presetClass="entr" presetSubtype="2" fill="hold" nodeType="afterEffect">
                                  <p:stCondLst>
                                    <p:cond delay="0"/>
                                  </p:stCondLst>
                                  <p:childTnLst>
                                    <p:set>
                                      <p:cBhvr>
                                        <p:cTn id="96" dur="1" fill="hold">
                                          <p:stCondLst>
                                            <p:cond delay="0"/>
                                          </p:stCondLst>
                                        </p:cTn>
                                        <p:tgtEl>
                                          <p:spTgt spid="130"/>
                                        </p:tgtEl>
                                        <p:attrNameLst>
                                          <p:attrName>style.visibility</p:attrName>
                                        </p:attrNameLst>
                                      </p:cBhvr>
                                      <p:to>
                                        <p:strVal val="visible"/>
                                      </p:to>
                                    </p:set>
                                    <p:animEffect transition="in" filter="wipe(right)">
                                      <p:cBhvr>
                                        <p:cTn id="97" dur="1000"/>
                                        <p:tgtEl>
                                          <p:spTgt spid="130"/>
                                        </p:tgtEl>
                                      </p:cBhvr>
                                    </p:animEffect>
                                  </p:childTnLst>
                                </p:cTn>
                              </p:par>
                            </p:childTnLst>
                          </p:cTn>
                        </p:par>
                        <p:par>
                          <p:cTn id="98" fill="hold" nodeType="afterGroup">
                            <p:stCondLst>
                              <p:cond delay="10000"/>
                            </p:stCondLst>
                            <p:childTnLst>
                              <p:par>
                                <p:cTn id="99" presetID="22" presetClass="entr" presetSubtype="1" fill="hold" nodeType="afterEffect">
                                  <p:stCondLst>
                                    <p:cond delay="0"/>
                                  </p:stCondLst>
                                  <p:childTnLst>
                                    <p:set>
                                      <p:cBhvr>
                                        <p:cTn id="100" dur="1" fill="hold">
                                          <p:stCondLst>
                                            <p:cond delay="0"/>
                                          </p:stCondLst>
                                        </p:cTn>
                                        <p:tgtEl>
                                          <p:spTgt spid="131"/>
                                        </p:tgtEl>
                                        <p:attrNameLst>
                                          <p:attrName>style.visibility</p:attrName>
                                        </p:attrNameLst>
                                      </p:cBhvr>
                                      <p:to>
                                        <p:strVal val="visible"/>
                                      </p:to>
                                    </p:set>
                                    <p:animEffect transition="in" filter="wipe(up)">
                                      <p:cBhvr>
                                        <p:cTn id="101" dur="1000"/>
                                        <p:tgtEl>
                                          <p:spTgt spid="131"/>
                                        </p:tgtEl>
                                      </p:cBhvr>
                                    </p:animEffect>
                                  </p:childTnLst>
                                </p:cTn>
                              </p:par>
                            </p:childTnLst>
                          </p:cTn>
                        </p:par>
                        <p:par>
                          <p:cTn id="102" fill="hold" nodeType="afterGroup">
                            <p:stCondLst>
                              <p:cond delay="11000"/>
                            </p:stCondLst>
                            <p:childTnLst>
                              <p:par>
                                <p:cTn id="103" presetID="23" presetClass="entr" presetSubtype="16" fill="hold" grpId="0" nodeType="afterEffect">
                                  <p:stCondLst>
                                    <p:cond delay="0"/>
                                  </p:stCondLst>
                                  <p:childTnLst>
                                    <p:set>
                                      <p:cBhvr>
                                        <p:cTn id="104" dur="1" fill="hold">
                                          <p:stCondLst>
                                            <p:cond delay="0"/>
                                          </p:stCondLst>
                                        </p:cTn>
                                        <p:tgtEl>
                                          <p:spTgt spid="119"/>
                                        </p:tgtEl>
                                        <p:attrNameLst>
                                          <p:attrName>style.visibility</p:attrName>
                                        </p:attrNameLst>
                                      </p:cBhvr>
                                      <p:to>
                                        <p:strVal val="visible"/>
                                      </p:to>
                                    </p:set>
                                    <p:anim calcmode="lin" valueType="num">
                                      <p:cBhvr>
                                        <p:cTn id="105" dur="1000" fill="hold"/>
                                        <p:tgtEl>
                                          <p:spTgt spid="119"/>
                                        </p:tgtEl>
                                        <p:attrNameLst>
                                          <p:attrName>ppt_w</p:attrName>
                                        </p:attrNameLst>
                                      </p:cBhvr>
                                      <p:tavLst>
                                        <p:tav tm="0">
                                          <p:val>
                                            <p:fltVal val="0"/>
                                          </p:val>
                                        </p:tav>
                                        <p:tav tm="100000">
                                          <p:val>
                                            <p:strVal val="#ppt_w"/>
                                          </p:val>
                                        </p:tav>
                                      </p:tavLst>
                                    </p:anim>
                                    <p:anim calcmode="lin" valueType="num">
                                      <p:cBhvr>
                                        <p:cTn id="106" dur="1000" fill="hold"/>
                                        <p:tgtEl>
                                          <p:spTgt spid="119"/>
                                        </p:tgtEl>
                                        <p:attrNameLst>
                                          <p:attrName>ppt_h</p:attrName>
                                        </p:attrNameLst>
                                      </p:cBhvr>
                                      <p:tavLst>
                                        <p:tav tm="0">
                                          <p:val>
                                            <p:fltVal val="0"/>
                                          </p:val>
                                        </p:tav>
                                        <p:tav tm="100000">
                                          <p:val>
                                            <p:strVal val="#ppt_h"/>
                                          </p:val>
                                        </p:tav>
                                      </p:tavLst>
                                    </p:anim>
                                  </p:childTnLst>
                                </p:cTn>
                              </p:par>
                            </p:childTnLst>
                          </p:cTn>
                        </p:par>
                        <p:par>
                          <p:cTn id="107" fill="hold" nodeType="afterGroup">
                            <p:stCondLst>
                              <p:cond delay="12000"/>
                            </p:stCondLst>
                            <p:childTnLst>
                              <p:par>
                                <p:cTn id="108" presetID="22" presetClass="entr" presetSubtype="1" fill="hold" nodeType="afterEffect">
                                  <p:stCondLst>
                                    <p:cond delay="0"/>
                                  </p:stCondLst>
                                  <p:childTnLst>
                                    <p:set>
                                      <p:cBhvr>
                                        <p:cTn id="109" dur="1" fill="hold">
                                          <p:stCondLst>
                                            <p:cond delay="0"/>
                                          </p:stCondLst>
                                        </p:cTn>
                                        <p:tgtEl>
                                          <p:spTgt spid="111"/>
                                        </p:tgtEl>
                                        <p:attrNameLst>
                                          <p:attrName>style.visibility</p:attrName>
                                        </p:attrNameLst>
                                      </p:cBhvr>
                                      <p:to>
                                        <p:strVal val="visible"/>
                                      </p:to>
                                    </p:set>
                                    <p:animEffect transition="in" filter="wipe(up)">
                                      <p:cBhvr>
                                        <p:cTn id="110" dur="1000"/>
                                        <p:tgtEl>
                                          <p:spTgt spid="111"/>
                                        </p:tgtEl>
                                      </p:cBhvr>
                                    </p:animEffect>
                                  </p:childTnLst>
                                </p:cTn>
                              </p:par>
                            </p:childTnLst>
                          </p:cTn>
                        </p:par>
                        <p:par>
                          <p:cTn id="111" fill="hold" nodeType="afterGroup">
                            <p:stCondLst>
                              <p:cond delay="13000"/>
                            </p:stCondLst>
                            <p:childTnLst>
                              <p:par>
                                <p:cTn id="112" presetID="23" presetClass="entr" presetSubtype="16" fill="hold" grpId="0" nodeType="afterEffect">
                                  <p:stCondLst>
                                    <p:cond delay="0"/>
                                  </p:stCondLst>
                                  <p:childTnLst>
                                    <p:set>
                                      <p:cBhvr>
                                        <p:cTn id="113" dur="1" fill="hold">
                                          <p:stCondLst>
                                            <p:cond delay="0"/>
                                          </p:stCondLst>
                                        </p:cTn>
                                        <p:tgtEl>
                                          <p:spTgt spid="115"/>
                                        </p:tgtEl>
                                        <p:attrNameLst>
                                          <p:attrName>style.visibility</p:attrName>
                                        </p:attrNameLst>
                                      </p:cBhvr>
                                      <p:to>
                                        <p:strVal val="visible"/>
                                      </p:to>
                                    </p:set>
                                    <p:anim calcmode="lin" valueType="num">
                                      <p:cBhvr>
                                        <p:cTn id="114" dur="1000" fill="hold"/>
                                        <p:tgtEl>
                                          <p:spTgt spid="115"/>
                                        </p:tgtEl>
                                        <p:attrNameLst>
                                          <p:attrName>ppt_w</p:attrName>
                                        </p:attrNameLst>
                                      </p:cBhvr>
                                      <p:tavLst>
                                        <p:tav tm="0">
                                          <p:val>
                                            <p:fltVal val="0"/>
                                          </p:val>
                                        </p:tav>
                                        <p:tav tm="100000">
                                          <p:val>
                                            <p:strVal val="#ppt_w"/>
                                          </p:val>
                                        </p:tav>
                                      </p:tavLst>
                                    </p:anim>
                                    <p:anim calcmode="lin" valueType="num">
                                      <p:cBhvr>
                                        <p:cTn id="115" dur="1000" fill="hold"/>
                                        <p:tgtEl>
                                          <p:spTgt spid="115"/>
                                        </p:tgtEl>
                                        <p:attrNameLst>
                                          <p:attrName>ppt_h</p:attrName>
                                        </p:attrNameLst>
                                      </p:cBhvr>
                                      <p:tavLst>
                                        <p:tav tm="0">
                                          <p:val>
                                            <p:fltVal val="0"/>
                                          </p:val>
                                        </p:tav>
                                        <p:tav tm="100000">
                                          <p:val>
                                            <p:strVal val="#ppt_h"/>
                                          </p:val>
                                        </p:tav>
                                      </p:tavLst>
                                    </p:anim>
                                  </p:childTnLst>
                                </p:cTn>
                              </p:par>
                            </p:childTnLst>
                          </p:cTn>
                        </p:par>
                        <p:par>
                          <p:cTn id="116" fill="hold" nodeType="afterGroup">
                            <p:stCondLst>
                              <p:cond delay="14000"/>
                            </p:stCondLst>
                            <p:childTnLst>
                              <p:par>
                                <p:cTn id="117" presetID="23" presetClass="entr" presetSubtype="16" fill="hold" nodeType="afterEffect">
                                  <p:stCondLst>
                                    <p:cond delay="0"/>
                                  </p:stCondLst>
                                  <p:childTnLst>
                                    <p:set>
                                      <p:cBhvr>
                                        <p:cTn id="118" dur="1" fill="hold">
                                          <p:stCondLst>
                                            <p:cond delay="0"/>
                                          </p:stCondLst>
                                        </p:cTn>
                                        <p:tgtEl>
                                          <p:spTgt spid="19490"/>
                                        </p:tgtEl>
                                        <p:attrNameLst>
                                          <p:attrName>style.visibility</p:attrName>
                                        </p:attrNameLst>
                                      </p:cBhvr>
                                      <p:to>
                                        <p:strVal val="visible"/>
                                      </p:to>
                                    </p:set>
                                    <p:anim calcmode="lin" valueType="num">
                                      <p:cBhvr>
                                        <p:cTn id="119" dur="1000" fill="hold"/>
                                        <p:tgtEl>
                                          <p:spTgt spid="19490"/>
                                        </p:tgtEl>
                                        <p:attrNameLst>
                                          <p:attrName>ppt_w</p:attrName>
                                        </p:attrNameLst>
                                      </p:cBhvr>
                                      <p:tavLst>
                                        <p:tav tm="0">
                                          <p:val>
                                            <p:fltVal val="0"/>
                                          </p:val>
                                        </p:tav>
                                        <p:tav tm="100000">
                                          <p:val>
                                            <p:strVal val="#ppt_w"/>
                                          </p:val>
                                        </p:tav>
                                      </p:tavLst>
                                    </p:anim>
                                    <p:anim calcmode="lin" valueType="num">
                                      <p:cBhvr>
                                        <p:cTn id="120" dur="1000" fill="hold"/>
                                        <p:tgtEl>
                                          <p:spTgt spid="19490"/>
                                        </p:tgtEl>
                                        <p:attrNameLst>
                                          <p:attrName>ppt_h</p:attrName>
                                        </p:attrNameLst>
                                      </p:cBhvr>
                                      <p:tavLst>
                                        <p:tav tm="0">
                                          <p:val>
                                            <p:fltVal val="0"/>
                                          </p:val>
                                        </p:tav>
                                        <p:tav tm="100000">
                                          <p:val>
                                            <p:strVal val="#ppt_h"/>
                                          </p:val>
                                        </p:tav>
                                      </p:tavLst>
                                    </p:anim>
                                  </p:childTnLst>
                                </p:cTn>
                              </p:par>
                            </p:childTnLst>
                          </p:cTn>
                        </p:par>
                        <p:par>
                          <p:cTn id="121" fill="hold" nodeType="afterGroup">
                            <p:stCondLst>
                              <p:cond delay="15000"/>
                            </p:stCondLst>
                            <p:childTnLst>
                              <p:par>
                                <p:cTn id="122" presetID="22" presetClass="entr" presetSubtype="4" fill="hold" grpId="0" nodeType="afterEffect">
                                  <p:stCondLst>
                                    <p:cond delay="0"/>
                                  </p:stCondLst>
                                  <p:childTnLst>
                                    <p:set>
                                      <p:cBhvr>
                                        <p:cTn id="123" dur="1" fill="hold">
                                          <p:stCondLst>
                                            <p:cond delay="0"/>
                                          </p:stCondLst>
                                        </p:cTn>
                                        <p:tgtEl>
                                          <p:spTgt spid="123"/>
                                        </p:tgtEl>
                                        <p:attrNameLst>
                                          <p:attrName>style.visibility</p:attrName>
                                        </p:attrNameLst>
                                      </p:cBhvr>
                                      <p:to>
                                        <p:strVal val="visible"/>
                                      </p:to>
                                    </p:set>
                                    <p:animEffect transition="in" filter="wipe(down)">
                                      <p:cBhvr>
                                        <p:cTn id="124" dur="1000"/>
                                        <p:tgtEl>
                                          <p:spTgt spid="123"/>
                                        </p:tgtEl>
                                      </p:cBhvr>
                                    </p:animEffect>
                                  </p:childTnLst>
                                </p:cTn>
                              </p:par>
                            </p:childTnLst>
                          </p:cTn>
                        </p:par>
                        <p:par>
                          <p:cTn id="125" fill="hold" nodeType="afterGroup">
                            <p:stCondLst>
                              <p:cond delay="16000"/>
                            </p:stCondLst>
                            <p:childTnLst>
                              <p:par>
                                <p:cTn id="126" presetID="23" presetClass="entr" presetSubtype="16" fill="hold" nodeType="afterEffect">
                                  <p:stCondLst>
                                    <p:cond delay="0"/>
                                  </p:stCondLst>
                                  <p:childTnLst>
                                    <p:set>
                                      <p:cBhvr>
                                        <p:cTn id="127" dur="1" fill="hold">
                                          <p:stCondLst>
                                            <p:cond delay="0"/>
                                          </p:stCondLst>
                                        </p:cTn>
                                        <p:tgtEl>
                                          <p:spTgt spid="126"/>
                                        </p:tgtEl>
                                        <p:attrNameLst>
                                          <p:attrName>style.visibility</p:attrName>
                                        </p:attrNameLst>
                                      </p:cBhvr>
                                      <p:to>
                                        <p:strVal val="visible"/>
                                      </p:to>
                                    </p:set>
                                    <p:anim calcmode="lin" valueType="num">
                                      <p:cBhvr>
                                        <p:cTn id="128" dur="1000" fill="hold"/>
                                        <p:tgtEl>
                                          <p:spTgt spid="126"/>
                                        </p:tgtEl>
                                        <p:attrNameLst>
                                          <p:attrName>ppt_w</p:attrName>
                                        </p:attrNameLst>
                                      </p:cBhvr>
                                      <p:tavLst>
                                        <p:tav tm="0">
                                          <p:val>
                                            <p:fltVal val="0"/>
                                          </p:val>
                                        </p:tav>
                                        <p:tav tm="100000">
                                          <p:val>
                                            <p:strVal val="#ppt_w"/>
                                          </p:val>
                                        </p:tav>
                                      </p:tavLst>
                                    </p:anim>
                                    <p:anim calcmode="lin" valueType="num">
                                      <p:cBhvr>
                                        <p:cTn id="129" dur="1000" fill="hold"/>
                                        <p:tgtEl>
                                          <p:spTgt spid="126"/>
                                        </p:tgtEl>
                                        <p:attrNameLst>
                                          <p:attrName>ppt_h</p:attrName>
                                        </p:attrNameLst>
                                      </p:cBhvr>
                                      <p:tavLst>
                                        <p:tav tm="0">
                                          <p:val>
                                            <p:fltVal val="0"/>
                                          </p:val>
                                        </p:tav>
                                        <p:tav tm="100000">
                                          <p:val>
                                            <p:strVal val="#ppt_h"/>
                                          </p:val>
                                        </p:tav>
                                      </p:tavLst>
                                    </p:anim>
                                  </p:childTnLst>
                                </p:cTn>
                              </p:par>
                              <p:par>
                                <p:cTn id="130" presetID="23" presetClass="entr" presetSubtype="16" fill="hold" grpId="0" nodeType="withEffect">
                                  <p:stCondLst>
                                    <p:cond delay="0"/>
                                  </p:stCondLst>
                                  <p:childTnLst>
                                    <p:set>
                                      <p:cBhvr>
                                        <p:cTn id="131" dur="1" fill="hold">
                                          <p:stCondLst>
                                            <p:cond delay="0"/>
                                          </p:stCondLst>
                                        </p:cTn>
                                        <p:tgtEl>
                                          <p:spTgt spid="125"/>
                                        </p:tgtEl>
                                        <p:attrNameLst>
                                          <p:attrName>style.visibility</p:attrName>
                                        </p:attrNameLst>
                                      </p:cBhvr>
                                      <p:to>
                                        <p:strVal val="visible"/>
                                      </p:to>
                                    </p:set>
                                    <p:anim calcmode="lin" valueType="num">
                                      <p:cBhvr>
                                        <p:cTn id="132" dur="1000" fill="hold"/>
                                        <p:tgtEl>
                                          <p:spTgt spid="125"/>
                                        </p:tgtEl>
                                        <p:attrNameLst>
                                          <p:attrName>ppt_w</p:attrName>
                                        </p:attrNameLst>
                                      </p:cBhvr>
                                      <p:tavLst>
                                        <p:tav tm="0">
                                          <p:val>
                                            <p:fltVal val="0"/>
                                          </p:val>
                                        </p:tav>
                                        <p:tav tm="100000">
                                          <p:val>
                                            <p:strVal val="#ppt_w"/>
                                          </p:val>
                                        </p:tav>
                                      </p:tavLst>
                                    </p:anim>
                                    <p:anim calcmode="lin" valueType="num">
                                      <p:cBhvr>
                                        <p:cTn id="133" dur="1000" fill="hold"/>
                                        <p:tgtEl>
                                          <p:spTgt spid="125"/>
                                        </p:tgtEl>
                                        <p:attrNameLst>
                                          <p:attrName>ppt_h</p:attrName>
                                        </p:attrNameLst>
                                      </p:cBhvr>
                                      <p:tavLst>
                                        <p:tav tm="0">
                                          <p:val>
                                            <p:fltVal val="0"/>
                                          </p:val>
                                        </p:tav>
                                        <p:tav tm="100000">
                                          <p:val>
                                            <p:strVal val="#ppt_h"/>
                                          </p:val>
                                        </p:tav>
                                      </p:tavLst>
                                    </p:anim>
                                  </p:childTnLst>
                                </p:cTn>
                              </p:par>
                            </p:childTnLst>
                          </p:cTn>
                        </p:par>
                        <p:par>
                          <p:cTn id="134" fill="hold" nodeType="afterGroup">
                            <p:stCondLst>
                              <p:cond delay="17000"/>
                            </p:stCondLst>
                            <p:childTnLst>
                              <p:par>
                                <p:cTn id="135" presetID="22" presetClass="entr" presetSubtype="2" fill="hold" nodeType="afterEffect">
                                  <p:stCondLst>
                                    <p:cond delay="0"/>
                                  </p:stCondLst>
                                  <p:childTnLst>
                                    <p:set>
                                      <p:cBhvr>
                                        <p:cTn id="136" dur="1" fill="hold">
                                          <p:stCondLst>
                                            <p:cond delay="0"/>
                                          </p:stCondLst>
                                        </p:cTn>
                                        <p:tgtEl>
                                          <p:spTgt spid="121"/>
                                        </p:tgtEl>
                                        <p:attrNameLst>
                                          <p:attrName>style.visibility</p:attrName>
                                        </p:attrNameLst>
                                      </p:cBhvr>
                                      <p:to>
                                        <p:strVal val="visible"/>
                                      </p:to>
                                    </p:set>
                                    <p:animEffect transition="in" filter="wipe(right)">
                                      <p:cBhvr>
                                        <p:cTn id="137" dur="1000"/>
                                        <p:tgtEl>
                                          <p:spTgt spid="121"/>
                                        </p:tgtEl>
                                      </p:cBhvr>
                                    </p:animEffect>
                                  </p:childTnLst>
                                </p:cTn>
                              </p:par>
                            </p:childTnLst>
                          </p:cTn>
                        </p:par>
                        <p:par>
                          <p:cTn id="138" fill="hold" nodeType="afterGroup">
                            <p:stCondLst>
                              <p:cond delay="18000"/>
                            </p:stCondLst>
                            <p:childTnLst>
                              <p:par>
                                <p:cTn id="139" presetID="22" presetClass="entr" presetSubtype="1" fill="hold" nodeType="afterEffect">
                                  <p:stCondLst>
                                    <p:cond delay="0"/>
                                  </p:stCondLst>
                                  <p:childTnLst>
                                    <p:set>
                                      <p:cBhvr>
                                        <p:cTn id="140" dur="1" fill="hold">
                                          <p:stCondLst>
                                            <p:cond delay="0"/>
                                          </p:stCondLst>
                                        </p:cTn>
                                        <p:tgtEl>
                                          <p:spTgt spid="122"/>
                                        </p:tgtEl>
                                        <p:attrNameLst>
                                          <p:attrName>style.visibility</p:attrName>
                                        </p:attrNameLst>
                                      </p:cBhvr>
                                      <p:to>
                                        <p:strVal val="visible"/>
                                      </p:to>
                                    </p:set>
                                    <p:animEffect transition="in" filter="wipe(up)">
                                      <p:cBhvr>
                                        <p:cTn id="141"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8" grpId="0"/>
      <p:bldP spid="23569" grpId="0"/>
      <p:bldP spid="23570" grpId="0"/>
      <p:bldP spid="23571" grpId="0"/>
      <p:bldP spid="77" grpId="0" animBg="1"/>
      <p:bldP spid="79" grpId="0" animBg="1"/>
      <p:bldP spid="81" grpId="0" animBg="1"/>
      <p:bldP spid="82" grpId="0" animBg="1"/>
      <p:bldP spid="112" grpId="0" animBg="1"/>
      <p:bldP spid="113" grpId="0" animBg="1"/>
      <p:bldP spid="115" grpId="0"/>
      <p:bldP spid="118" grpId="0"/>
      <p:bldP spid="119" grpId="0"/>
      <p:bldP spid="123" grpId="0" animBg="1"/>
      <p:bldP spid="12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a:extLst>
              <a:ext uri="{FF2B5EF4-FFF2-40B4-BE49-F238E27FC236}">
                <a16:creationId xmlns:a16="http://schemas.microsoft.com/office/drawing/2014/main" id="{E889275F-3E23-458E-A0FF-D37E8332941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9939" name="Rectangle 2">
            <a:extLst>
              <a:ext uri="{FF2B5EF4-FFF2-40B4-BE49-F238E27FC236}">
                <a16:creationId xmlns:a16="http://schemas.microsoft.com/office/drawing/2014/main" id="{A05A638C-13E6-4BB2-8A2B-7E4BB3449643}"/>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Cost-Benefit Analysis</a:t>
            </a:r>
          </a:p>
        </p:txBody>
      </p:sp>
      <p:sp>
        <p:nvSpPr>
          <p:cNvPr id="39940" name="Rectangle 3">
            <a:extLst>
              <a:ext uri="{FF2B5EF4-FFF2-40B4-BE49-F238E27FC236}">
                <a16:creationId xmlns:a16="http://schemas.microsoft.com/office/drawing/2014/main" id="{6F420DFB-9F4C-4249-A1BE-05AAF19B69AB}"/>
              </a:ext>
            </a:extLst>
          </p:cNvPr>
          <p:cNvSpPr>
            <a:spLocks noGrp="1" noChangeArrowheads="1"/>
          </p:cNvSpPr>
          <p:nvPr>
            <p:ph type="body" idx="1"/>
          </p:nvPr>
        </p:nvSpPr>
        <p:spPr>
          <a:xfrm>
            <a:off x="381000" y="990600"/>
            <a:ext cx="8229600" cy="5257800"/>
          </a:xfrm>
        </p:spPr>
        <p:txBody>
          <a:bodyPr/>
          <a:lstStyle/>
          <a:p>
            <a:pPr eaLnBrk="1" hangingPunct="1">
              <a:buClr>
                <a:srgbClr val="3399FF"/>
              </a:buClr>
              <a:buSzPct val="125000"/>
            </a:pPr>
            <a:r>
              <a:rPr lang="en-US" altLang="cs-CZ" sz="3600"/>
              <a:t>Cost </a:t>
            </a:r>
          </a:p>
          <a:p>
            <a:pPr lvl="1" eaLnBrk="1" hangingPunct="1">
              <a:buClr>
                <a:srgbClr val="3399FF"/>
              </a:buClr>
              <a:buSzPct val="125000"/>
              <a:buFont typeface="Arial" panose="020B0604020202020204" pitchFamily="34" charset="0"/>
              <a:buChar char="•"/>
            </a:pPr>
            <a:r>
              <a:rPr lang="en-US" altLang="cs-CZ" sz="3600"/>
              <a:t>Resources diverted from private good production</a:t>
            </a:r>
          </a:p>
          <a:p>
            <a:pPr lvl="1" eaLnBrk="1" hangingPunct="1">
              <a:buClr>
                <a:srgbClr val="3399FF"/>
              </a:buClr>
              <a:buSzPct val="125000"/>
              <a:buFont typeface="Arial" panose="020B0604020202020204" pitchFamily="34" charset="0"/>
              <a:buChar char="•"/>
            </a:pPr>
            <a:r>
              <a:rPr lang="en-US" altLang="cs-CZ" sz="3600"/>
              <a:t>Private goods that will not be produced</a:t>
            </a:r>
          </a:p>
          <a:p>
            <a:pPr eaLnBrk="1" hangingPunct="1">
              <a:buClr>
                <a:srgbClr val="3399FF"/>
              </a:buClr>
              <a:buSzPct val="125000"/>
            </a:pPr>
            <a:r>
              <a:rPr lang="en-US" altLang="cs-CZ" sz="3600"/>
              <a:t>Benefit</a:t>
            </a:r>
          </a:p>
          <a:p>
            <a:pPr lvl="1" eaLnBrk="1" hangingPunct="1">
              <a:buClr>
                <a:srgbClr val="3399FF"/>
              </a:buClr>
              <a:buSzPct val="125000"/>
              <a:buFont typeface="Arial" panose="020B0604020202020204" pitchFamily="34" charset="0"/>
              <a:buChar char="•"/>
            </a:pPr>
            <a:r>
              <a:rPr lang="en-US" altLang="cs-CZ" sz="3600"/>
              <a:t>The extra satisfaction from the output of more public goods</a:t>
            </a:r>
          </a:p>
          <a:p>
            <a:pPr eaLnBrk="1" hangingPunct="1">
              <a:buClr>
                <a:srgbClr val="3399FF"/>
              </a:buClr>
              <a:buSzPct val="125000"/>
              <a:buFontTx/>
              <a:buNone/>
            </a:pPr>
            <a:endParaRPr lang="en-US" altLang="cs-CZ" sz="2800"/>
          </a:p>
        </p:txBody>
      </p:sp>
      <p:sp>
        <p:nvSpPr>
          <p:cNvPr id="39941" name="Rectangle 4">
            <a:extLst>
              <a:ext uri="{FF2B5EF4-FFF2-40B4-BE49-F238E27FC236}">
                <a16:creationId xmlns:a16="http://schemas.microsoft.com/office/drawing/2014/main" id="{E134BD48-EFB5-46C3-A74A-B7490263F2E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9942" name="Rectangle 5">
            <a:extLst>
              <a:ext uri="{FF2B5EF4-FFF2-40B4-BE49-F238E27FC236}">
                <a16:creationId xmlns:a16="http://schemas.microsoft.com/office/drawing/2014/main" id="{AB09835C-D9B5-499D-96E1-3C2430FC064F}"/>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LO3</a:t>
            </a:r>
          </a:p>
        </p:txBody>
      </p:sp>
      <p:sp>
        <p:nvSpPr>
          <p:cNvPr id="39943" name="Text Box 11">
            <a:extLst>
              <a:ext uri="{FF2B5EF4-FFF2-40B4-BE49-F238E27FC236}">
                <a16:creationId xmlns:a16="http://schemas.microsoft.com/office/drawing/2014/main" id="{FC2E616F-C2A5-47E8-A44D-369DD23BD8A5}"/>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A2271E65-60D2-4C2C-8008-3996E8F23C6D}" type="slidenum">
              <a:rPr lang="en-US" altLang="cs-CZ" sz="1400">
                <a:solidFill>
                  <a:schemeClr val="bg1"/>
                </a:solidFill>
                <a:cs typeface="Arial" panose="020B0604020202020204" pitchFamily="34" charset="0"/>
              </a:rPr>
              <a:pPr eaLnBrk="1" hangingPunct="1">
                <a:spcBef>
                  <a:spcPct val="0"/>
                </a:spcBef>
                <a:buFontTx/>
                <a:buNone/>
              </a:pPr>
              <a:t>19</a:t>
            </a:fld>
            <a:endParaRPr lang="en-US" altLang="cs-CZ" sz="1400">
              <a:solidFill>
                <a:schemeClr val="bg1"/>
              </a:solidFill>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AF29AB7B-EA29-4E60-8177-BE2F2C97F99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5123" name="Rectangle 2">
            <a:extLst>
              <a:ext uri="{FF2B5EF4-FFF2-40B4-BE49-F238E27FC236}">
                <a16:creationId xmlns:a16="http://schemas.microsoft.com/office/drawing/2014/main" id="{BFC4BFE8-2AE8-410D-808A-855049AFF44B}"/>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Market Failures</a:t>
            </a:r>
          </a:p>
        </p:txBody>
      </p:sp>
      <p:sp>
        <p:nvSpPr>
          <p:cNvPr id="5124" name="Rectangle 3">
            <a:extLst>
              <a:ext uri="{FF2B5EF4-FFF2-40B4-BE49-F238E27FC236}">
                <a16:creationId xmlns:a16="http://schemas.microsoft.com/office/drawing/2014/main" id="{199A80B5-AB01-41F2-95BC-80534FB5ED7C}"/>
              </a:ext>
            </a:extLst>
          </p:cNvPr>
          <p:cNvSpPr>
            <a:spLocks noGrp="1" noChangeArrowheads="1"/>
          </p:cNvSpPr>
          <p:nvPr>
            <p:ph type="body" idx="1"/>
          </p:nvPr>
        </p:nvSpPr>
        <p:spPr>
          <a:xfrm>
            <a:off x="609600" y="990600"/>
            <a:ext cx="8229600" cy="4525963"/>
          </a:xfrm>
        </p:spPr>
        <p:txBody>
          <a:bodyPr/>
          <a:lstStyle/>
          <a:p>
            <a:pPr eaLnBrk="1" hangingPunct="1">
              <a:buClr>
                <a:srgbClr val="3399FF"/>
              </a:buClr>
              <a:buSzPct val="125000"/>
            </a:pPr>
            <a:r>
              <a:rPr lang="en-US" altLang="cs-CZ" sz="3600"/>
              <a:t>Market fails to produce the right amount of the product</a:t>
            </a:r>
          </a:p>
          <a:p>
            <a:pPr eaLnBrk="1" hangingPunct="1">
              <a:buClr>
                <a:srgbClr val="3399FF"/>
              </a:buClr>
              <a:buSzPct val="125000"/>
            </a:pPr>
            <a:r>
              <a:rPr lang="en-US" altLang="cs-CZ" sz="3600"/>
              <a:t>Resources may be:</a:t>
            </a:r>
          </a:p>
          <a:p>
            <a:pPr lvl="1" eaLnBrk="1" hangingPunct="1">
              <a:buClr>
                <a:srgbClr val="3399FF"/>
              </a:buClr>
              <a:buSzPct val="125000"/>
              <a:buFont typeface="Arial" panose="020B0604020202020204" pitchFamily="34" charset="0"/>
              <a:buChar char="•"/>
            </a:pPr>
            <a:r>
              <a:rPr lang="en-US" altLang="cs-CZ" sz="3600"/>
              <a:t>Over-allocated</a:t>
            </a:r>
          </a:p>
          <a:p>
            <a:pPr lvl="1" eaLnBrk="1" hangingPunct="1">
              <a:buClr>
                <a:srgbClr val="3399FF"/>
              </a:buClr>
              <a:buSzPct val="125000"/>
              <a:buFont typeface="Arial" panose="020B0604020202020204" pitchFamily="34" charset="0"/>
              <a:buChar char="•"/>
            </a:pPr>
            <a:r>
              <a:rPr lang="en-US" altLang="cs-CZ" sz="3600"/>
              <a:t>Under-allocated</a:t>
            </a:r>
            <a:endParaRPr lang="cs-CZ" altLang="cs-CZ" sz="3600"/>
          </a:p>
          <a:p>
            <a:pPr lvl="1" eaLnBrk="1" hangingPunct="1">
              <a:buClr>
                <a:srgbClr val="3399FF"/>
              </a:buClr>
              <a:buSzPct val="125000"/>
              <a:buFont typeface="Arial" panose="020B0604020202020204" pitchFamily="34" charset="0"/>
              <a:buChar char="•"/>
            </a:pPr>
            <a:r>
              <a:rPr lang="en-US" altLang="cs-CZ" sz="1600"/>
              <a:t>Episode 31: Market Failures https://www.youtube.com/watch?v=rJixtB0GluQ</a:t>
            </a:r>
          </a:p>
        </p:txBody>
      </p:sp>
      <p:sp>
        <p:nvSpPr>
          <p:cNvPr id="5125" name="Rectangle 4">
            <a:extLst>
              <a:ext uri="{FF2B5EF4-FFF2-40B4-BE49-F238E27FC236}">
                <a16:creationId xmlns:a16="http://schemas.microsoft.com/office/drawing/2014/main" id="{33C5D5AD-EB77-4AE6-A35A-1ED75A32FD08}"/>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126" name="Rectangle 5">
            <a:extLst>
              <a:ext uri="{FF2B5EF4-FFF2-40B4-BE49-F238E27FC236}">
                <a16:creationId xmlns:a16="http://schemas.microsoft.com/office/drawing/2014/main" id="{2E937ACC-7EF3-4687-AD74-B393918B71EA}"/>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LO1</a:t>
            </a:r>
          </a:p>
        </p:txBody>
      </p:sp>
      <p:sp>
        <p:nvSpPr>
          <p:cNvPr id="5127" name="Text Box 11">
            <a:extLst>
              <a:ext uri="{FF2B5EF4-FFF2-40B4-BE49-F238E27FC236}">
                <a16:creationId xmlns:a16="http://schemas.microsoft.com/office/drawing/2014/main" id="{02794B4B-D984-4C3B-8E67-A9C4A3175BFA}"/>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AB17E35D-21C6-4EAE-AF99-AE7D9894D20B}" type="slidenum">
              <a:rPr lang="en-US" altLang="cs-CZ" sz="1400">
                <a:solidFill>
                  <a:schemeClr val="bg1"/>
                </a:solidFill>
                <a:cs typeface="Arial" panose="020B0604020202020204" pitchFamily="34" charset="0"/>
              </a:rPr>
              <a:pPr eaLnBrk="1" hangingPunct="1">
                <a:spcBef>
                  <a:spcPct val="0"/>
                </a:spcBef>
                <a:buFontTx/>
                <a:buNone/>
              </a:pPr>
              <a:t>2</a:t>
            </a:fld>
            <a:endParaRPr lang="en-US" altLang="cs-CZ" sz="1400">
              <a:solidFill>
                <a:schemeClr val="bg1"/>
              </a:solidFill>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a:extLst>
              <a:ext uri="{FF2B5EF4-FFF2-40B4-BE49-F238E27FC236}">
                <a16:creationId xmlns:a16="http://schemas.microsoft.com/office/drawing/2014/main" id="{AE44025E-F842-4777-9AA2-931B70E3028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41987" name="Rectangle 2">
            <a:extLst>
              <a:ext uri="{FF2B5EF4-FFF2-40B4-BE49-F238E27FC236}">
                <a16:creationId xmlns:a16="http://schemas.microsoft.com/office/drawing/2014/main" id="{D0DB0E08-BBDB-4773-97E5-3737834EE828}"/>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Cost-Benefit Analysis</a:t>
            </a:r>
          </a:p>
        </p:txBody>
      </p:sp>
      <p:sp>
        <p:nvSpPr>
          <p:cNvPr id="41988" name="Rectangle 4">
            <a:extLst>
              <a:ext uri="{FF2B5EF4-FFF2-40B4-BE49-F238E27FC236}">
                <a16:creationId xmlns:a16="http://schemas.microsoft.com/office/drawing/2014/main" id="{7C5190DC-ED07-4A05-A0D7-01467A8DBABE}"/>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1989" name="Rectangle 6">
            <a:extLst>
              <a:ext uri="{FF2B5EF4-FFF2-40B4-BE49-F238E27FC236}">
                <a16:creationId xmlns:a16="http://schemas.microsoft.com/office/drawing/2014/main" id="{0C670E8A-7DEE-4752-88C0-A2459862418F}"/>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LO3</a:t>
            </a:r>
          </a:p>
        </p:txBody>
      </p:sp>
      <p:graphicFrame>
        <p:nvGraphicFramePr>
          <p:cNvPr id="7" name="Table 6">
            <a:extLst>
              <a:ext uri="{FF2B5EF4-FFF2-40B4-BE49-F238E27FC236}">
                <a16:creationId xmlns:a16="http://schemas.microsoft.com/office/drawing/2014/main" id="{EB2C2BB1-8316-4DA5-BCA7-4FB1463EE073}"/>
              </a:ext>
            </a:extLst>
          </p:cNvPr>
          <p:cNvGraphicFramePr>
            <a:graphicFrameLocks noGrp="1"/>
          </p:cNvGraphicFramePr>
          <p:nvPr/>
        </p:nvGraphicFramePr>
        <p:xfrm>
          <a:off x="76200" y="1544638"/>
          <a:ext cx="9051925" cy="3408362"/>
        </p:xfrm>
        <a:graphic>
          <a:graphicData uri="http://schemas.openxmlformats.org/drawingml/2006/table">
            <a:tbl>
              <a:tblPr/>
              <a:tblGrid>
                <a:gridCol w="2835275">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187450">
                  <a:extLst>
                    <a:ext uri="{9D8B030D-6E8A-4147-A177-3AD203B41FA5}">
                      <a16:colId xmlns:a16="http://schemas.microsoft.com/office/drawing/2014/main" val="20002"/>
                    </a:ext>
                  </a:extLst>
                </a:gridCol>
                <a:gridCol w="1006475">
                  <a:extLst>
                    <a:ext uri="{9D8B030D-6E8A-4147-A177-3AD203B41FA5}">
                      <a16:colId xmlns:a16="http://schemas.microsoft.com/office/drawing/2014/main" val="20003"/>
                    </a:ext>
                  </a:extLst>
                </a:gridCol>
                <a:gridCol w="1189038">
                  <a:extLst>
                    <a:ext uri="{9D8B030D-6E8A-4147-A177-3AD203B41FA5}">
                      <a16:colId xmlns:a16="http://schemas.microsoft.com/office/drawing/2014/main" val="20004"/>
                    </a:ext>
                  </a:extLst>
                </a:gridCol>
                <a:gridCol w="1462087">
                  <a:extLst>
                    <a:ext uri="{9D8B030D-6E8A-4147-A177-3AD203B41FA5}">
                      <a16:colId xmlns:a16="http://schemas.microsoft.com/office/drawing/2014/main" val="20005"/>
                    </a:ext>
                  </a:extLst>
                </a:gridCol>
              </a:tblGrid>
              <a:tr h="640020">
                <a:tc gridSpan="6">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Cost-Benefit Analysis for a National Highway Construction Project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(in Billions)</a:t>
                      </a:r>
                      <a:endParaRPr kumimoji="0" lang="en-US" altLang="cs-CZ" sz="1800" b="1" i="0" u="none" strike="noStrike" cap="none" normalizeH="0" baseline="0">
                        <a:ln>
                          <a:noFill/>
                        </a:ln>
                        <a:solidFill>
                          <a:srgbClr val="FFFFFF"/>
                        </a:solidFill>
                        <a:effectLst/>
                        <a:latin typeface="Arial" panose="020B0604020202020204" pitchFamily="34"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91431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Plan</a:t>
                      </a: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Total Cost of Project</a:t>
                      </a: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Marginal Cost</a:t>
                      </a: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Total Benefit</a:t>
                      </a: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Marginal Benefit</a:t>
                      </a: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(6)</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Net Benefit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(4) – (2)</a:t>
                      </a: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37144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700" b="0" i="0" u="none" strike="noStrike" cap="none" normalizeH="0" baseline="0">
                          <a:ln>
                            <a:noFill/>
                          </a:ln>
                          <a:solidFill>
                            <a:srgbClr val="000000"/>
                          </a:solidFill>
                          <a:effectLst/>
                          <a:latin typeface="Arial" panose="020B0604020202020204" pitchFamily="34" charset="0"/>
                        </a:rPr>
                        <a:t>No new construction</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698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700" b="0" i="0" u="none" strike="noStrike" cap="none" normalizeH="0" baseline="0">
                          <a:ln>
                            <a:noFill/>
                          </a:ln>
                          <a:solidFill>
                            <a:srgbClr val="000000"/>
                          </a:solidFill>
                          <a:effectLst/>
                          <a:latin typeface="Arial" panose="020B0604020202020204" pitchFamily="34" charset="0"/>
                        </a:rPr>
                        <a:t>A: Widen existing highways</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37144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700" b="0" i="0" u="none" strike="noStrike" cap="none" normalizeH="0" baseline="0">
                          <a:ln>
                            <a:noFill/>
                          </a:ln>
                          <a:solidFill>
                            <a:srgbClr val="000000"/>
                          </a:solidFill>
                          <a:effectLst/>
                          <a:latin typeface="Arial" panose="020B0604020202020204" pitchFamily="34" charset="0"/>
                        </a:rPr>
                        <a:t>B: New 2-lane highways</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13</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37144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700" b="0" i="0" u="none" strike="noStrike" cap="none" normalizeH="0" baseline="0">
                          <a:ln>
                            <a:noFill/>
                          </a:ln>
                          <a:solidFill>
                            <a:srgbClr val="000000"/>
                          </a:solidFill>
                          <a:effectLst/>
                          <a:latin typeface="Arial" panose="020B0604020202020204" pitchFamily="34" charset="0"/>
                        </a:rPr>
                        <a:t>C: New 4-lane highways</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18</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22</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3698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700" b="0" i="0" u="none" strike="noStrike" cap="none" normalizeH="0" baseline="0">
                          <a:ln>
                            <a:noFill/>
                          </a:ln>
                          <a:solidFill>
                            <a:srgbClr val="000000"/>
                          </a:solidFill>
                          <a:effectLst/>
                          <a:latin typeface="Arial" panose="020B0604020202020204" pitchFamily="34" charset="0"/>
                        </a:rPr>
                        <a:t>D: New 6-lane highways</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28</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26</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bl>
          </a:graphicData>
        </a:graphic>
      </p:graphicFrame>
      <p:sp>
        <p:nvSpPr>
          <p:cNvPr id="42043" name="Text Box 11">
            <a:extLst>
              <a:ext uri="{FF2B5EF4-FFF2-40B4-BE49-F238E27FC236}">
                <a16:creationId xmlns:a16="http://schemas.microsoft.com/office/drawing/2014/main" id="{3703D9B5-6C18-45C7-A850-50C08820E466}"/>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0C00025C-D8F0-449C-8515-03C2A7134F38}" type="slidenum">
              <a:rPr lang="en-US" altLang="cs-CZ" sz="1400">
                <a:solidFill>
                  <a:schemeClr val="bg1"/>
                </a:solidFill>
                <a:cs typeface="Arial" panose="020B0604020202020204" pitchFamily="34" charset="0"/>
              </a:rPr>
              <a:pPr eaLnBrk="1" hangingPunct="1">
                <a:spcBef>
                  <a:spcPct val="0"/>
                </a:spcBef>
                <a:buFontTx/>
                <a:buNone/>
              </a:pPr>
              <a:t>20</a:t>
            </a:fld>
            <a:endParaRPr lang="en-US" altLang="cs-CZ" sz="1400">
              <a:solidFill>
                <a:schemeClr val="bg1"/>
              </a:solidFill>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a:extLst>
              <a:ext uri="{FF2B5EF4-FFF2-40B4-BE49-F238E27FC236}">
                <a16:creationId xmlns:a16="http://schemas.microsoft.com/office/drawing/2014/main" id="{15B75884-69E5-4603-A1DC-9AC24092546A}"/>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44035" name="Rectangle 2">
            <a:extLst>
              <a:ext uri="{FF2B5EF4-FFF2-40B4-BE49-F238E27FC236}">
                <a16:creationId xmlns:a16="http://schemas.microsoft.com/office/drawing/2014/main" id="{D2482623-B36F-440C-8D6A-538D1C76C003}"/>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Quasi-Public Goods</a:t>
            </a:r>
          </a:p>
        </p:txBody>
      </p:sp>
      <p:sp>
        <p:nvSpPr>
          <p:cNvPr id="44036" name="Rectangle 3">
            <a:extLst>
              <a:ext uri="{FF2B5EF4-FFF2-40B4-BE49-F238E27FC236}">
                <a16:creationId xmlns:a16="http://schemas.microsoft.com/office/drawing/2014/main" id="{B3FBDC87-A08D-4B42-8C00-00690368EA0E}"/>
              </a:ext>
            </a:extLst>
          </p:cNvPr>
          <p:cNvSpPr>
            <a:spLocks noGrp="1" noChangeArrowheads="1"/>
          </p:cNvSpPr>
          <p:nvPr>
            <p:ph type="body" idx="1"/>
          </p:nvPr>
        </p:nvSpPr>
        <p:spPr>
          <a:xfrm>
            <a:off x="609600" y="1066800"/>
            <a:ext cx="8229600" cy="4525963"/>
          </a:xfrm>
        </p:spPr>
        <p:txBody>
          <a:bodyPr/>
          <a:lstStyle/>
          <a:p>
            <a:pPr eaLnBrk="1" hangingPunct="1">
              <a:buClr>
                <a:srgbClr val="3399FF"/>
              </a:buClr>
              <a:buSzPct val="125000"/>
            </a:pPr>
            <a:r>
              <a:rPr lang="en-US" altLang="cs-CZ" sz="3600"/>
              <a:t>Could be provided through the market system</a:t>
            </a:r>
          </a:p>
          <a:p>
            <a:pPr eaLnBrk="1" hangingPunct="1">
              <a:buClr>
                <a:srgbClr val="3399FF"/>
              </a:buClr>
              <a:buSzPct val="125000"/>
            </a:pPr>
            <a:r>
              <a:rPr lang="en-US" altLang="cs-CZ" sz="3600"/>
              <a:t>Because of positive externalities the government provides them</a:t>
            </a:r>
          </a:p>
          <a:p>
            <a:pPr eaLnBrk="1" hangingPunct="1">
              <a:buClr>
                <a:srgbClr val="3399FF"/>
              </a:buClr>
              <a:buSzPct val="125000"/>
            </a:pPr>
            <a:r>
              <a:rPr lang="en-US" altLang="cs-CZ" sz="3600"/>
              <a:t>Examples: education, streets, libraries</a:t>
            </a:r>
          </a:p>
        </p:txBody>
      </p:sp>
      <p:sp>
        <p:nvSpPr>
          <p:cNvPr id="44037" name="Rectangle 4">
            <a:extLst>
              <a:ext uri="{FF2B5EF4-FFF2-40B4-BE49-F238E27FC236}">
                <a16:creationId xmlns:a16="http://schemas.microsoft.com/office/drawing/2014/main" id="{8BECEFC4-F092-405F-84CD-B052EE34AAB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4038" name="Rectangle 5">
            <a:extLst>
              <a:ext uri="{FF2B5EF4-FFF2-40B4-BE49-F238E27FC236}">
                <a16:creationId xmlns:a16="http://schemas.microsoft.com/office/drawing/2014/main" id="{FE3F6A3B-33EC-4B28-B840-83874E724412}"/>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LO3</a:t>
            </a:r>
          </a:p>
        </p:txBody>
      </p:sp>
      <p:sp>
        <p:nvSpPr>
          <p:cNvPr id="44039" name="Text Box 11">
            <a:extLst>
              <a:ext uri="{FF2B5EF4-FFF2-40B4-BE49-F238E27FC236}">
                <a16:creationId xmlns:a16="http://schemas.microsoft.com/office/drawing/2014/main" id="{2EF63DA6-B826-4C9A-91F4-1DBFB08BC0AE}"/>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58102477-D3EB-4831-80CB-A3B447B09F64}" type="slidenum">
              <a:rPr lang="en-US" altLang="cs-CZ" sz="1400">
                <a:solidFill>
                  <a:schemeClr val="bg1"/>
                </a:solidFill>
                <a:cs typeface="Arial" panose="020B0604020202020204" pitchFamily="34" charset="0"/>
              </a:rPr>
              <a:pPr eaLnBrk="1" hangingPunct="1">
                <a:spcBef>
                  <a:spcPct val="0"/>
                </a:spcBef>
                <a:buFontTx/>
                <a:buNone/>
              </a:pPr>
              <a:t>21</a:t>
            </a:fld>
            <a:endParaRPr lang="en-US" altLang="cs-CZ" sz="1400">
              <a:solidFill>
                <a:schemeClr val="bg1"/>
              </a:solidFill>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a:extLst>
              <a:ext uri="{FF2B5EF4-FFF2-40B4-BE49-F238E27FC236}">
                <a16:creationId xmlns:a16="http://schemas.microsoft.com/office/drawing/2014/main" id="{D8F227AA-1862-4AF4-9725-41D08F6A1462}"/>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46083" name="Rectangle 2">
            <a:extLst>
              <a:ext uri="{FF2B5EF4-FFF2-40B4-BE49-F238E27FC236}">
                <a16:creationId xmlns:a16="http://schemas.microsoft.com/office/drawing/2014/main" id="{E37E19F5-2248-4302-B2B8-6AD961E83316}"/>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The Reallocation Process</a:t>
            </a:r>
          </a:p>
        </p:txBody>
      </p:sp>
      <p:sp>
        <p:nvSpPr>
          <p:cNvPr id="46084" name="Rectangle 3">
            <a:extLst>
              <a:ext uri="{FF2B5EF4-FFF2-40B4-BE49-F238E27FC236}">
                <a16:creationId xmlns:a16="http://schemas.microsoft.com/office/drawing/2014/main" id="{41DA2E7C-085C-4054-B981-B1D4E5495121}"/>
              </a:ext>
            </a:extLst>
          </p:cNvPr>
          <p:cNvSpPr>
            <a:spLocks noGrp="1" noChangeArrowheads="1"/>
          </p:cNvSpPr>
          <p:nvPr>
            <p:ph type="body" idx="1"/>
          </p:nvPr>
        </p:nvSpPr>
        <p:spPr>
          <a:xfrm>
            <a:off x="533400" y="1066800"/>
            <a:ext cx="8229600" cy="4525963"/>
          </a:xfrm>
        </p:spPr>
        <p:txBody>
          <a:bodyPr/>
          <a:lstStyle/>
          <a:p>
            <a:pPr eaLnBrk="1" hangingPunct="1">
              <a:buClr>
                <a:srgbClr val="3399FF"/>
              </a:buClr>
              <a:buSzPct val="125000"/>
            </a:pPr>
            <a:r>
              <a:rPr lang="en-US" altLang="cs-CZ" sz="3600"/>
              <a:t>Government</a:t>
            </a:r>
          </a:p>
          <a:p>
            <a:pPr lvl="1" eaLnBrk="1" hangingPunct="1">
              <a:buClr>
                <a:srgbClr val="3399FF"/>
              </a:buClr>
              <a:buSzPct val="125000"/>
              <a:buFont typeface="Arial" panose="020B0604020202020204" pitchFamily="34" charset="0"/>
              <a:buChar char="•"/>
            </a:pPr>
            <a:r>
              <a:rPr lang="en-US" altLang="cs-CZ" sz="3600"/>
              <a:t>Taxes individuals and businesses</a:t>
            </a:r>
          </a:p>
          <a:p>
            <a:pPr lvl="1" eaLnBrk="1" hangingPunct="1">
              <a:buClr>
                <a:srgbClr val="3399FF"/>
              </a:buClr>
              <a:buSzPct val="125000"/>
              <a:buFont typeface="Arial" panose="020B0604020202020204" pitchFamily="34" charset="0"/>
              <a:buChar char="•"/>
            </a:pPr>
            <a:r>
              <a:rPr lang="en-US" altLang="cs-CZ" sz="3600"/>
              <a:t>Takes the money and spends on production of public goods</a:t>
            </a:r>
          </a:p>
        </p:txBody>
      </p:sp>
      <p:sp>
        <p:nvSpPr>
          <p:cNvPr id="46085" name="Rectangle 4">
            <a:extLst>
              <a:ext uri="{FF2B5EF4-FFF2-40B4-BE49-F238E27FC236}">
                <a16:creationId xmlns:a16="http://schemas.microsoft.com/office/drawing/2014/main" id="{873D8952-2430-418D-9B71-00240F25B6AC}"/>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6086" name="Rectangle 5">
            <a:extLst>
              <a:ext uri="{FF2B5EF4-FFF2-40B4-BE49-F238E27FC236}">
                <a16:creationId xmlns:a16="http://schemas.microsoft.com/office/drawing/2014/main" id="{9095EC95-3D02-4DEA-988F-EB1904AA973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LO3</a:t>
            </a:r>
          </a:p>
        </p:txBody>
      </p:sp>
      <p:sp>
        <p:nvSpPr>
          <p:cNvPr id="46087" name="Text Box 11">
            <a:extLst>
              <a:ext uri="{FF2B5EF4-FFF2-40B4-BE49-F238E27FC236}">
                <a16:creationId xmlns:a16="http://schemas.microsoft.com/office/drawing/2014/main" id="{1CFAF91A-6BDE-4785-9789-5E04F6E87E1C}"/>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127113C0-7CD4-4882-8F23-24DBF4B5F5CA}" type="slidenum">
              <a:rPr lang="en-US" altLang="cs-CZ" sz="1400">
                <a:solidFill>
                  <a:schemeClr val="bg1"/>
                </a:solidFill>
                <a:cs typeface="Arial" panose="020B0604020202020204" pitchFamily="34" charset="0"/>
              </a:rPr>
              <a:pPr eaLnBrk="1" hangingPunct="1">
                <a:spcBef>
                  <a:spcPct val="0"/>
                </a:spcBef>
                <a:buFontTx/>
                <a:buNone/>
              </a:pPr>
              <a:t>22</a:t>
            </a:fld>
            <a:endParaRPr lang="en-US" altLang="cs-CZ" sz="1400">
              <a:solidFill>
                <a:schemeClr val="bg1"/>
              </a:solidFill>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a:extLst>
              <a:ext uri="{FF2B5EF4-FFF2-40B4-BE49-F238E27FC236}">
                <a16:creationId xmlns:a16="http://schemas.microsoft.com/office/drawing/2014/main" id="{91769C4F-7DA8-41EF-AA85-4E642DDAF11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48131" name="Rectangle 2">
            <a:extLst>
              <a:ext uri="{FF2B5EF4-FFF2-40B4-BE49-F238E27FC236}">
                <a16:creationId xmlns:a16="http://schemas.microsoft.com/office/drawing/2014/main" id="{02491431-EAAB-47C5-AA72-A8F454D42B3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Externalities</a:t>
            </a:r>
          </a:p>
        </p:txBody>
      </p:sp>
      <p:sp>
        <p:nvSpPr>
          <p:cNvPr id="48132" name="Rectangle 3">
            <a:extLst>
              <a:ext uri="{FF2B5EF4-FFF2-40B4-BE49-F238E27FC236}">
                <a16:creationId xmlns:a16="http://schemas.microsoft.com/office/drawing/2014/main" id="{D18B50EA-961B-4611-9519-39070FDD0450}"/>
              </a:ext>
            </a:extLst>
          </p:cNvPr>
          <p:cNvSpPr>
            <a:spLocks noGrp="1" noChangeArrowheads="1"/>
          </p:cNvSpPr>
          <p:nvPr>
            <p:ph type="body" idx="1"/>
          </p:nvPr>
        </p:nvSpPr>
        <p:spPr>
          <a:xfrm>
            <a:off x="533400" y="1143000"/>
            <a:ext cx="8229600" cy="5334000"/>
          </a:xfrm>
        </p:spPr>
        <p:txBody>
          <a:bodyPr/>
          <a:lstStyle/>
          <a:p>
            <a:pPr eaLnBrk="1" hangingPunct="1">
              <a:buClr>
                <a:srgbClr val="3399FF"/>
              </a:buClr>
              <a:buSzPct val="125000"/>
            </a:pPr>
            <a:r>
              <a:rPr lang="en-US" altLang="cs-CZ" sz="3600"/>
              <a:t>A cost or benefit accruing to a third party external to the transaction</a:t>
            </a:r>
          </a:p>
          <a:p>
            <a:pPr eaLnBrk="1" hangingPunct="1">
              <a:buClr>
                <a:srgbClr val="3399FF"/>
              </a:buClr>
              <a:buSzPct val="125000"/>
            </a:pPr>
            <a:r>
              <a:rPr lang="en-US" altLang="cs-CZ" sz="3600"/>
              <a:t>Positive externalities</a:t>
            </a:r>
          </a:p>
          <a:p>
            <a:pPr lvl="1" eaLnBrk="1" hangingPunct="1">
              <a:buClr>
                <a:srgbClr val="3399FF"/>
              </a:buClr>
              <a:buSzPct val="125000"/>
              <a:buFont typeface="Arial" panose="020B0604020202020204" pitchFamily="34" charset="0"/>
              <a:buChar char="•"/>
            </a:pPr>
            <a:r>
              <a:rPr lang="en-US" altLang="cs-CZ" sz="3600"/>
              <a:t>Too little is produced</a:t>
            </a:r>
          </a:p>
          <a:p>
            <a:pPr lvl="1" eaLnBrk="1" hangingPunct="1">
              <a:buClr>
                <a:srgbClr val="3399FF"/>
              </a:buClr>
              <a:buSzPct val="125000"/>
              <a:buFont typeface="Arial" panose="020B0604020202020204" pitchFamily="34" charset="0"/>
              <a:buChar char="•"/>
            </a:pPr>
            <a:r>
              <a:rPr lang="en-US" altLang="cs-CZ" sz="3600"/>
              <a:t>Demand-side market failures</a:t>
            </a:r>
          </a:p>
          <a:p>
            <a:pPr eaLnBrk="1" hangingPunct="1">
              <a:buClr>
                <a:srgbClr val="3399FF"/>
              </a:buClr>
              <a:buSzPct val="125000"/>
            </a:pPr>
            <a:r>
              <a:rPr lang="en-US" altLang="cs-CZ" sz="3600"/>
              <a:t>Negative externalities</a:t>
            </a:r>
          </a:p>
          <a:p>
            <a:pPr lvl="1" eaLnBrk="1" hangingPunct="1">
              <a:buClr>
                <a:srgbClr val="3399FF"/>
              </a:buClr>
              <a:buSzPct val="125000"/>
              <a:buFont typeface="Arial" panose="020B0604020202020204" pitchFamily="34" charset="0"/>
              <a:buChar char="•"/>
            </a:pPr>
            <a:r>
              <a:rPr lang="en-US" altLang="cs-CZ" sz="3600"/>
              <a:t>Too much is produced</a:t>
            </a:r>
          </a:p>
          <a:p>
            <a:pPr lvl="1" eaLnBrk="1" hangingPunct="1">
              <a:buClr>
                <a:srgbClr val="3399FF"/>
              </a:buClr>
              <a:buSzPct val="125000"/>
              <a:buFont typeface="Arial" panose="020B0604020202020204" pitchFamily="34" charset="0"/>
              <a:buChar char="•"/>
            </a:pPr>
            <a:r>
              <a:rPr lang="en-US" altLang="cs-CZ" sz="3600"/>
              <a:t>Supply side market failures</a:t>
            </a:r>
            <a:endParaRPr lang="cs-CZ" altLang="cs-CZ" sz="3600"/>
          </a:p>
          <a:p>
            <a:pPr lvl="1" eaLnBrk="1" hangingPunct="1">
              <a:buClr>
                <a:srgbClr val="3399FF"/>
              </a:buClr>
              <a:buSzPct val="125000"/>
              <a:buFont typeface="Arial" panose="020B0604020202020204" pitchFamily="34" charset="0"/>
              <a:buChar char="•"/>
            </a:pPr>
            <a:r>
              <a:rPr lang="en-US" altLang="cs-CZ" sz="1400"/>
              <a:t>Episode 32: Externalities https://www.youtube.com/watch?v=yC5R9WPId0s</a:t>
            </a:r>
          </a:p>
        </p:txBody>
      </p:sp>
      <p:sp>
        <p:nvSpPr>
          <p:cNvPr id="48133" name="Rectangle 4">
            <a:extLst>
              <a:ext uri="{FF2B5EF4-FFF2-40B4-BE49-F238E27FC236}">
                <a16:creationId xmlns:a16="http://schemas.microsoft.com/office/drawing/2014/main" id="{8B7B20DF-3721-4C2A-B990-D49A547B7393}"/>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8134" name="Rectangle 5">
            <a:extLst>
              <a:ext uri="{FF2B5EF4-FFF2-40B4-BE49-F238E27FC236}">
                <a16:creationId xmlns:a16="http://schemas.microsoft.com/office/drawing/2014/main" id="{A1A48597-912C-4A2B-BBBF-B1E02752E86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LO4</a:t>
            </a:r>
          </a:p>
        </p:txBody>
      </p:sp>
      <p:sp>
        <p:nvSpPr>
          <p:cNvPr id="48135" name="Text Box 11">
            <a:extLst>
              <a:ext uri="{FF2B5EF4-FFF2-40B4-BE49-F238E27FC236}">
                <a16:creationId xmlns:a16="http://schemas.microsoft.com/office/drawing/2014/main" id="{8EDBDA34-9F63-4D79-8145-2FB9859B417D}"/>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363E2B90-960B-42A7-82E1-0D5BFEBC3AA2}" type="slidenum">
              <a:rPr lang="en-US" altLang="cs-CZ" sz="1400">
                <a:solidFill>
                  <a:schemeClr val="bg1"/>
                </a:solidFill>
                <a:cs typeface="Arial" panose="020B0604020202020204" pitchFamily="34" charset="0"/>
              </a:rPr>
              <a:pPr eaLnBrk="1" hangingPunct="1">
                <a:spcBef>
                  <a:spcPct val="0"/>
                </a:spcBef>
                <a:buFontTx/>
                <a:buNone/>
              </a:pPr>
              <a:t>23</a:t>
            </a:fld>
            <a:endParaRPr lang="en-US" altLang="cs-CZ" sz="1400">
              <a:solidFill>
                <a:schemeClr val="bg1"/>
              </a:solidFill>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65" descr="gridlines">
            <a:extLst>
              <a:ext uri="{FF2B5EF4-FFF2-40B4-BE49-F238E27FC236}">
                <a16:creationId xmlns:a16="http://schemas.microsoft.com/office/drawing/2014/main" id="{2CB92CF2-3673-4064-89AB-E9B267231F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514600"/>
            <a:ext cx="3048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79" name="Picture 64" descr="gridlines">
            <a:extLst>
              <a:ext uri="{FF2B5EF4-FFF2-40B4-BE49-F238E27FC236}">
                <a16:creationId xmlns:a16="http://schemas.microsoft.com/office/drawing/2014/main" id="{6820B71B-7B1D-4853-BE26-E1BCEA3631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438400"/>
            <a:ext cx="29940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Isosceles Triangle 55">
            <a:extLst>
              <a:ext uri="{FF2B5EF4-FFF2-40B4-BE49-F238E27FC236}">
                <a16:creationId xmlns:a16="http://schemas.microsoft.com/office/drawing/2014/main" id="{3E39DD97-FD93-46DA-804D-B856882EA610}"/>
              </a:ext>
            </a:extLst>
          </p:cNvPr>
          <p:cNvSpPr>
            <a:spLocks noChangeArrowheads="1"/>
          </p:cNvSpPr>
          <p:nvPr/>
        </p:nvSpPr>
        <p:spPr bwMode="auto">
          <a:xfrm rot="-5220000">
            <a:off x="2362200" y="3048000"/>
            <a:ext cx="457200" cy="457200"/>
          </a:xfrm>
          <a:prstGeom prst="triangle">
            <a:avLst>
              <a:gd name="adj" fmla="val 50000"/>
            </a:avLst>
          </a:prstGeom>
          <a:solidFill>
            <a:srgbClr val="B2B2B2"/>
          </a:solidFill>
          <a:ln w="25400" algn="ctr">
            <a:solidFill>
              <a:schemeClr val="bg2"/>
            </a:solidFill>
            <a:miter lim="800000"/>
            <a:headEnd/>
            <a:tailEnd/>
          </a:ln>
        </p:spPr>
        <p:txBody>
          <a:bodyPr vert="eaVert" anchor="ctr"/>
          <a:lstStyle/>
          <a:p>
            <a:pPr algn="ctr" eaLnBrk="1" hangingPunct="1">
              <a:defRPr/>
            </a:pPr>
            <a:endParaRPr lang="en-US">
              <a:solidFill>
                <a:schemeClr val="lt1"/>
              </a:solidFill>
              <a:latin typeface="+mn-lt"/>
            </a:endParaRPr>
          </a:p>
        </p:txBody>
      </p:sp>
      <p:sp>
        <p:nvSpPr>
          <p:cNvPr id="55" name="Isosceles Triangle 54">
            <a:extLst>
              <a:ext uri="{FF2B5EF4-FFF2-40B4-BE49-F238E27FC236}">
                <a16:creationId xmlns:a16="http://schemas.microsoft.com/office/drawing/2014/main" id="{FBA8C3D0-5C57-4752-A149-41E9BF825836}"/>
              </a:ext>
            </a:extLst>
          </p:cNvPr>
          <p:cNvSpPr>
            <a:spLocks noChangeArrowheads="1"/>
          </p:cNvSpPr>
          <p:nvPr/>
        </p:nvSpPr>
        <p:spPr bwMode="auto">
          <a:xfrm rot="-5400000" flipH="1" flipV="1">
            <a:off x="5837238" y="2925762"/>
            <a:ext cx="457200" cy="549275"/>
          </a:xfrm>
          <a:prstGeom prst="triangle">
            <a:avLst>
              <a:gd name="adj" fmla="val 50000"/>
            </a:avLst>
          </a:prstGeom>
          <a:solidFill>
            <a:srgbClr val="B2B2B2"/>
          </a:solidFill>
          <a:ln w="25400" algn="ctr">
            <a:solidFill>
              <a:schemeClr val="bg2"/>
            </a:solidFill>
            <a:miter lim="800000"/>
            <a:headEnd/>
            <a:tailEnd/>
          </a:ln>
        </p:spPr>
        <p:txBody>
          <a:bodyPr rot="10800000" vert="eaVert" anchor="ctr"/>
          <a:lstStyle/>
          <a:p>
            <a:pPr algn="ctr" eaLnBrk="1" hangingPunct="1">
              <a:defRPr/>
            </a:pPr>
            <a:endParaRPr lang="en-US">
              <a:solidFill>
                <a:schemeClr val="lt1"/>
              </a:solidFill>
              <a:latin typeface="+mn-lt"/>
            </a:endParaRPr>
          </a:p>
        </p:txBody>
      </p:sp>
      <p:sp>
        <p:nvSpPr>
          <p:cNvPr id="50182" name="Rectangle 5">
            <a:extLst>
              <a:ext uri="{FF2B5EF4-FFF2-40B4-BE49-F238E27FC236}">
                <a16:creationId xmlns:a16="http://schemas.microsoft.com/office/drawing/2014/main" id="{3A4293C2-8ACD-477B-8AFF-45718BB290E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50183" name="Rectangle 2">
            <a:extLst>
              <a:ext uri="{FF2B5EF4-FFF2-40B4-BE49-F238E27FC236}">
                <a16:creationId xmlns:a16="http://schemas.microsoft.com/office/drawing/2014/main" id="{32D74447-DE56-4CFF-8700-A5F578EE510F}"/>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Externalities</a:t>
            </a:r>
          </a:p>
        </p:txBody>
      </p:sp>
      <p:sp>
        <p:nvSpPr>
          <p:cNvPr id="50184" name="Rectangle 4">
            <a:extLst>
              <a:ext uri="{FF2B5EF4-FFF2-40B4-BE49-F238E27FC236}">
                <a16:creationId xmlns:a16="http://schemas.microsoft.com/office/drawing/2014/main" id="{423E38E6-6C24-4F40-BBBC-27819100071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0185" name="Rectangle 5">
            <a:extLst>
              <a:ext uri="{FF2B5EF4-FFF2-40B4-BE49-F238E27FC236}">
                <a16:creationId xmlns:a16="http://schemas.microsoft.com/office/drawing/2014/main" id="{5845260D-78E9-4087-BD4D-08A33BB6C3F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LO4</a:t>
            </a:r>
          </a:p>
        </p:txBody>
      </p:sp>
      <p:sp>
        <p:nvSpPr>
          <p:cNvPr id="50186" name="Text Box 5">
            <a:extLst>
              <a:ext uri="{FF2B5EF4-FFF2-40B4-BE49-F238E27FC236}">
                <a16:creationId xmlns:a16="http://schemas.microsoft.com/office/drawing/2014/main" id="{45704D98-ACD2-4808-AB05-FEE4A6374B2D}"/>
              </a:ext>
            </a:extLst>
          </p:cNvPr>
          <p:cNvSpPr txBox="1">
            <a:spLocks noChangeArrowheads="1"/>
          </p:cNvSpPr>
          <p:nvPr/>
        </p:nvSpPr>
        <p:spPr bwMode="auto">
          <a:xfrm>
            <a:off x="1304925" y="5133975"/>
            <a:ext cx="32369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600" b="1"/>
              <a:t>(a)</a:t>
            </a:r>
          </a:p>
          <a:p>
            <a:pPr algn="ctr" eaLnBrk="1" hangingPunct="1">
              <a:spcBef>
                <a:spcPct val="0"/>
              </a:spcBef>
              <a:buFontTx/>
              <a:buNone/>
            </a:pPr>
            <a:r>
              <a:rPr lang="en-US" altLang="cs-CZ" sz="1600" b="1"/>
              <a:t>Negative externalities</a:t>
            </a:r>
          </a:p>
        </p:txBody>
      </p:sp>
      <p:sp>
        <p:nvSpPr>
          <p:cNvPr id="50187" name="Text Box 6">
            <a:extLst>
              <a:ext uri="{FF2B5EF4-FFF2-40B4-BE49-F238E27FC236}">
                <a16:creationId xmlns:a16="http://schemas.microsoft.com/office/drawing/2014/main" id="{C7AF763F-44D0-40F2-BCD6-28F15F4E38A7}"/>
              </a:ext>
            </a:extLst>
          </p:cNvPr>
          <p:cNvSpPr txBox="1">
            <a:spLocks noChangeArrowheads="1"/>
          </p:cNvSpPr>
          <p:nvPr/>
        </p:nvSpPr>
        <p:spPr bwMode="auto">
          <a:xfrm>
            <a:off x="5451475" y="5141913"/>
            <a:ext cx="2228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600" b="1"/>
              <a:t>(b)</a:t>
            </a:r>
          </a:p>
          <a:p>
            <a:pPr algn="ctr" eaLnBrk="1" hangingPunct="1">
              <a:spcBef>
                <a:spcPct val="0"/>
              </a:spcBef>
              <a:buFontTx/>
              <a:buNone/>
            </a:pPr>
            <a:r>
              <a:rPr lang="en-US" altLang="cs-CZ" sz="1600" b="1"/>
              <a:t>Positive externalities</a:t>
            </a:r>
          </a:p>
        </p:txBody>
      </p:sp>
      <p:sp>
        <p:nvSpPr>
          <p:cNvPr id="50188" name="Rectangle 7">
            <a:extLst>
              <a:ext uri="{FF2B5EF4-FFF2-40B4-BE49-F238E27FC236}">
                <a16:creationId xmlns:a16="http://schemas.microsoft.com/office/drawing/2014/main" id="{1E7E8A5A-F37E-4013-B3DA-4DD1AC02E684}"/>
              </a:ext>
            </a:extLst>
          </p:cNvPr>
          <p:cNvSpPr>
            <a:spLocks noChangeArrowheads="1"/>
          </p:cNvSpPr>
          <p:nvPr/>
        </p:nvSpPr>
        <p:spPr bwMode="auto">
          <a:xfrm>
            <a:off x="1524000" y="2438400"/>
            <a:ext cx="2981325" cy="2066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0189" name="Rectangle 8">
            <a:extLst>
              <a:ext uri="{FF2B5EF4-FFF2-40B4-BE49-F238E27FC236}">
                <a16:creationId xmlns:a16="http://schemas.microsoft.com/office/drawing/2014/main" id="{82F98F40-2D93-43C3-8562-F7209B8E792C}"/>
              </a:ext>
            </a:extLst>
          </p:cNvPr>
          <p:cNvSpPr>
            <a:spLocks noChangeArrowheads="1"/>
          </p:cNvSpPr>
          <p:nvPr/>
        </p:nvSpPr>
        <p:spPr bwMode="auto">
          <a:xfrm>
            <a:off x="5054600" y="2505075"/>
            <a:ext cx="2981325" cy="2066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0190" name="Text Box 12">
            <a:extLst>
              <a:ext uri="{FF2B5EF4-FFF2-40B4-BE49-F238E27FC236}">
                <a16:creationId xmlns:a16="http://schemas.microsoft.com/office/drawing/2014/main" id="{746058B5-9B1D-4024-8B0B-F7E1103358C9}"/>
              </a:ext>
            </a:extLst>
          </p:cNvPr>
          <p:cNvSpPr txBox="1">
            <a:spLocks noChangeArrowheads="1"/>
          </p:cNvSpPr>
          <p:nvPr/>
        </p:nvSpPr>
        <p:spPr bwMode="auto">
          <a:xfrm>
            <a:off x="4830763" y="4335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0</a:t>
            </a:r>
          </a:p>
        </p:txBody>
      </p:sp>
      <p:sp>
        <p:nvSpPr>
          <p:cNvPr id="50191" name="Line 13">
            <a:extLst>
              <a:ext uri="{FF2B5EF4-FFF2-40B4-BE49-F238E27FC236}">
                <a16:creationId xmlns:a16="http://schemas.microsoft.com/office/drawing/2014/main" id="{3F824FA0-4D28-4674-987B-6A4A288A7C36}"/>
              </a:ext>
            </a:extLst>
          </p:cNvPr>
          <p:cNvSpPr>
            <a:spLocks noChangeShapeType="1"/>
          </p:cNvSpPr>
          <p:nvPr/>
        </p:nvSpPr>
        <p:spPr bwMode="auto">
          <a:xfrm>
            <a:off x="1528763" y="2632075"/>
            <a:ext cx="2078037" cy="1455738"/>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0192" name="Text Box 14">
            <a:extLst>
              <a:ext uri="{FF2B5EF4-FFF2-40B4-BE49-F238E27FC236}">
                <a16:creationId xmlns:a16="http://schemas.microsoft.com/office/drawing/2014/main" id="{24260E62-4A60-4596-9EC8-0A61AF0E04FA}"/>
              </a:ext>
            </a:extLst>
          </p:cNvPr>
          <p:cNvSpPr txBox="1">
            <a:spLocks noChangeArrowheads="1"/>
          </p:cNvSpPr>
          <p:nvPr/>
        </p:nvSpPr>
        <p:spPr bwMode="auto">
          <a:xfrm>
            <a:off x="3511550" y="3894138"/>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D</a:t>
            </a:r>
          </a:p>
        </p:txBody>
      </p:sp>
      <p:sp>
        <p:nvSpPr>
          <p:cNvPr id="50193" name="Line 15">
            <a:extLst>
              <a:ext uri="{FF2B5EF4-FFF2-40B4-BE49-F238E27FC236}">
                <a16:creationId xmlns:a16="http://schemas.microsoft.com/office/drawing/2014/main" id="{48777837-6514-4BFD-8C32-EDFE3AAEE897}"/>
              </a:ext>
            </a:extLst>
          </p:cNvPr>
          <p:cNvSpPr>
            <a:spLocks noChangeShapeType="1"/>
          </p:cNvSpPr>
          <p:nvPr/>
        </p:nvSpPr>
        <p:spPr bwMode="auto">
          <a:xfrm flipV="1">
            <a:off x="1528763" y="3195638"/>
            <a:ext cx="2370137" cy="836612"/>
          </a:xfrm>
          <a:prstGeom prst="line">
            <a:avLst/>
          </a:prstGeom>
          <a:noFill/>
          <a:ln w="5715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2784" name="Line 16">
            <a:extLst>
              <a:ext uri="{FF2B5EF4-FFF2-40B4-BE49-F238E27FC236}">
                <a16:creationId xmlns:a16="http://schemas.microsoft.com/office/drawing/2014/main" id="{64F2AE17-97CE-4924-BEA0-56A6BA336E6E}"/>
              </a:ext>
            </a:extLst>
          </p:cNvPr>
          <p:cNvSpPr>
            <a:spLocks noChangeShapeType="1"/>
          </p:cNvSpPr>
          <p:nvPr/>
        </p:nvSpPr>
        <p:spPr bwMode="auto">
          <a:xfrm flipV="1">
            <a:off x="1536700" y="2703513"/>
            <a:ext cx="2370138" cy="836612"/>
          </a:xfrm>
          <a:prstGeom prst="line">
            <a:avLst/>
          </a:prstGeom>
          <a:noFill/>
          <a:ln w="5715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0195" name="Text Box 17">
            <a:extLst>
              <a:ext uri="{FF2B5EF4-FFF2-40B4-BE49-F238E27FC236}">
                <a16:creationId xmlns:a16="http://schemas.microsoft.com/office/drawing/2014/main" id="{B7C227CE-D212-47B1-90C7-8315F46FCAC3}"/>
              </a:ext>
            </a:extLst>
          </p:cNvPr>
          <p:cNvSpPr txBox="1">
            <a:spLocks noChangeArrowheads="1"/>
          </p:cNvSpPr>
          <p:nvPr/>
        </p:nvSpPr>
        <p:spPr bwMode="auto">
          <a:xfrm>
            <a:off x="3819525" y="2990850"/>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S</a:t>
            </a:r>
          </a:p>
        </p:txBody>
      </p:sp>
      <p:sp>
        <p:nvSpPr>
          <p:cNvPr id="50196" name="Text Box 18">
            <a:extLst>
              <a:ext uri="{FF2B5EF4-FFF2-40B4-BE49-F238E27FC236}">
                <a16:creationId xmlns:a16="http://schemas.microsoft.com/office/drawing/2014/main" id="{33ED3459-EEDC-4D7D-961C-8524ED7368CE}"/>
              </a:ext>
            </a:extLst>
          </p:cNvPr>
          <p:cNvSpPr txBox="1">
            <a:spLocks noChangeArrowheads="1"/>
          </p:cNvSpPr>
          <p:nvPr/>
        </p:nvSpPr>
        <p:spPr bwMode="auto">
          <a:xfrm>
            <a:off x="3794125" y="24987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S</a:t>
            </a:r>
            <a:r>
              <a:rPr lang="en-US" altLang="cs-CZ" sz="1600" b="1" i="1" baseline="-25000"/>
              <a:t>t</a:t>
            </a:r>
          </a:p>
        </p:txBody>
      </p:sp>
      <p:sp>
        <p:nvSpPr>
          <p:cNvPr id="32787" name="Line 21">
            <a:extLst>
              <a:ext uri="{FF2B5EF4-FFF2-40B4-BE49-F238E27FC236}">
                <a16:creationId xmlns:a16="http://schemas.microsoft.com/office/drawing/2014/main" id="{8E7F9369-3E11-4B08-B37F-327AC87FD024}"/>
              </a:ext>
            </a:extLst>
          </p:cNvPr>
          <p:cNvSpPr>
            <a:spLocks noChangeShapeType="1"/>
          </p:cNvSpPr>
          <p:nvPr/>
        </p:nvSpPr>
        <p:spPr bwMode="auto">
          <a:xfrm>
            <a:off x="2346325" y="3230563"/>
            <a:ext cx="0" cy="12065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0198" name="Line 22">
            <a:extLst>
              <a:ext uri="{FF2B5EF4-FFF2-40B4-BE49-F238E27FC236}">
                <a16:creationId xmlns:a16="http://schemas.microsoft.com/office/drawing/2014/main" id="{5011B22B-F038-407B-893C-F2419FA83F36}"/>
              </a:ext>
            </a:extLst>
          </p:cNvPr>
          <p:cNvSpPr>
            <a:spLocks noChangeShapeType="1"/>
          </p:cNvSpPr>
          <p:nvPr/>
        </p:nvSpPr>
        <p:spPr bwMode="auto">
          <a:xfrm>
            <a:off x="2809875" y="3557588"/>
            <a:ext cx="0" cy="8794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1" name="Oval 19">
            <a:extLst>
              <a:ext uri="{FF2B5EF4-FFF2-40B4-BE49-F238E27FC236}">
                <a16:creationId xmlns:a16="http://schemas.microsoft.com/office/drawing/2014/main" id="{0BF9062E-0CC3-49C8-8B96-E71EDF561AE2}"/>
              </a:ext>
            </a:extLst>
          </p:cNvPr>
          <p:cNvSpPr>
            <a:spLocks noChangeArrowheads="1"/>
          </p:cNvSpPr>
          <p:nvPr/>
        </p:nvSpPr>
        <p:spPr bwMode="auto">
          <a:xfrm>
            <a:off x="2747963" y="3497263"/>
            <a:ext cx="136525" cy="136525"/>
          </a:xfrm>
          <a:prstGeom prst="ellipse">
            <a:avLst/>
          </a:prstGeom>
          <a:solidFill>
            <a:schemeClr val="bg1"/>
          </a:solidFill>
          <a:ln w="19050">
            <a:solidFill>
              <a:schemeClr val="tx1"/>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22" name="Oval 20">
            <a:extLst>
              <a:ext uri="{FF2B5EF4-FFF2-40B4-BE49-F238E27FC236}">
                <a16:creationId xmlns:a16="http://schemas.microsoft.com/office/drawing/2014/main" id="{2C9F6D8B-7AB4-4C42-8D91-F1809C7C8240}"/>
              </a:ext>
            </a:extLst>
          </p:cNvPr>
          <p:cNvSpPr>
            <a:spLocks noChangeArrowheads="1"/>
          </p:cNvSpPr>
          <p:nvPr/>
        </p:nvSpPr>
        <p:spPr bwMode="auto">
          <a:xfrm>
            <a:off x="2278063" y="3171825"/>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32791" name="AutoShape 23">
            <a:extLst>
              <a:ext uri="{FF2B5EF4-FFF2-40B4-BE49-F238E27FC236}">
                <a16:creationId xmlns:a16="http://schemas.microsoft.com/office/drawing/2014/main" id="{0B1BF167-AA9E-4972-AFF2-0D703F0620FF}"/>
              </a:ext>
            </a:extLst>
          </p:cNvPr>
          <p:cNvSpPr>
            <a:spLocks/>
          </p:cNvSpPr>
          <p:nvPr/>
        </p:nvSpPr>
        <p:spPr bwMode="auto">
          <a:xfrm rot="-5400000">
            <a:off x="2492375" y="3786188"/>
            <a:ext cx="169863" cy="452437"/>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nvGrpSpPr>
          <p:cNvPr id="2" name="Group 65">
            <a:extLst>
              <a:ext uri="{FF2B5EF4-FFF2-40B4-BE49-F238E27FC236}">
                <a16:creationId xmlns:a16="http://schemas.microsoft.com/office/drawing/2014/main" id="{C94E96E9-72C7-4A72-B77F-188BD5D60862}"/>
              </a:ext>
            </a:extLst>
          </p:cNvPr>
          <p:cNvGrpSpPr>
            <a:grpSpLocks/>
          </p:cNvGrpSpPr>
          <p:nvPr/>
        </p:nvGrpSpPr>
        <p:grpSpPr bwMode="auto">
          <a:xfrm>
            <a:off x="2562225" y="4133850"/>
            <a:ext cx="1817688" cy="336550"/>
            <a:chOff x="2562225" y="4133850"/>
            <a:chExt cx="1817688" cy="336550"/>
          </a:xfrm>
        </p:grpSpPr>
        <p:sp>
          <p:nvSpPr>
            <p:cNvPr id="50247" name="Text Box 24">
              <a:extLst>
                <a:ext uri="{FF2B5EF4-FFF2-40B4-BE49-F238E27FC236}">
                  <a16:creationId xmlns:a16="http://schemas.microsoft.com/office/drawing/2014/main" id="{9277E82F-08DB-4648-8824-F9879F8E23C8}"/>
                </a:ext>
              </a:extLst>
            </p:cNvPr>
            <p:cNvSpPr txBox="1">
              <a:spLocks noChangeArrowheads="1"/>
            </p:cNvSpPr>
            <p:nvPr/>
          </p:nvSpPr>
          <p:spPr bwMode="auto">
            <a:xfrm>
              <a:off x="2965450" y="4165600"/>
              <a:ext cx="14144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Overallocation</a:t>
              </a:r>
            </a:p>
          </p:txBody>
        </p:sp>
        <p:sp>
          <p:nvSpPr>
            <p:cNvPr id="50248" name="Line 25">
              <a:extLst>
                <a:ext uri="{FF2B5EF4-FFF2-40B4-BE49-F238E27FC236}">
                  <a16:creationId xmlns:a16="http://schemas.microsoft.com/office/drawing/2014/main" id="{317D7A79-C8C3-4624-81FD-E65D345079FD}"/>
                </a:ext>
              </a:extLst>
            </p:cNvPr>
            <p:cNvSpPr>
              <a:spLocks noChangeShapeType="1"/>
            </p:cNvSpPr>
            <p:nvPr/>
          </p:nvSpPr>
          <p:spPr bwMode="auto">
            <a:xfrm flipH="1" flipV="1">
              <a:off x="2562225" y="4133850"/>
              <a:ext cx="473075" cy="17938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2794" name="AutoShape 26">
            <a:extLst>
              <a:ext uri="{FF2B5EF4-FFF2-40B4-BE49-F238E27FC236}">
                <a16:creationId xmlns:a16="http://schemas.microsoft.com/office/drawing/2014/main" id="{DC6D880C-ADCF-4BDB-963D-DCA96B3E202A}"/>
              </a:ext>
            </a:extLst>
          </p:cNvPr>
          <p:cNvSpPr>
            <a:spLocks/>
          </p:cNvSpPr>
          <p:nvPr/>
        </p:nvSpPr>
        <p:spPr bwMode="auto">
          <a:xfrm>
            <a:off x="3255963" y="2882900"/>
            <a:ext cx="169862" cy="452438"/>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nvGrpSpPr>
          <p:cNvPr id="3" name="Group 64">
            <a:extLst>
              <a:ext uri="{FF2B5EF4-FFF2-40B4-BE49-F238E27FC236}">
                <a16:creationId xmlns:a16="http://schemas.microsoft.com/office/drawing/2014/main" id="{FA201020-92B9-475C-9A77-D08AAA3E8ACA}"/>
              </a:ext>
            </a:extLst>
          </p:cNvPr>
          <p:cNvGrpSpPr>
            <a:grpSpLocks/>
          </p:cNvGrpSpPr>
          <p:nvPr/>
        </p:nvGrpSpPr>
        <p:grpSpPr bwMode="auto">
          <a:xfrm>
            <a:off x="1828800" y="2181225"/>
            <a:ext cx="1238250" cy="1019175"/>
            <a:chOff x="1828800" y="2149475"/>
            <a:chExt cx="1238250" cy="1019175"/>
          </a:xfrm>
        </p:grpSpPr>
        <p:sp>
          <p:nvSpPr>
            <p:cNvPr id="50245" name="Text Box 27">
              <a:extLst>
                <a:ext uri="{FF2B5EF4-FFF2-40B4-BE49-F238E27FC236}">
                  <a16:creationId xmlns:a16="http://schemas.microsoft.com/office/drawing/2014/main" id="{52444F77-D671-4F65-83B2-E1A53AD9B22C}"/>
                </a:ext>
              </a:extLst>
            </p:cNvPr>
            <p:cNvSpPr txBox="1">
              <a:spLocks noChangeArrowheads="1"/>
            </p:cNvSpPr>
            <p:nvPr/>
          </p:nvSpPr>
          <p:spPr bwMode="auto">
            <a:xfrm>
              <a:off x="1828800" y="2149475"/>
              <a:ext cx="12382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400" b="1"/>
                <a:t>Negative</a:t>
              </a:r>
            </a:p>
            <a:p>
              <a:pPr algn="ctr" eaLnBrk="1" hangingPunct="1">
                <a:spcBef>
                  <a:spcPct val="0"/>
                </a:spcBef>
                <a:buFontTx/>
                <a:buNone/>
              </a:pPr>
              <a:r>
                <a:rPr lang="en-US" altLang="cs-CZ" sz="1400" b="1"/>
                <a:t>Externalities</a:t>
              </a:r>
            </a:p>
          </p:txBody>
        </p:sp>
        <p:sp>
          <p:nvSpPr>
            <p:cNvPr id="50246" name="Line 28">
              <a:extLst>
                <a:ext uri="{FF2B5EF4-FFF2-40B4-BE49-F238E27FC236}">
                  <a16:creationId xmlns:a16="http://schemas.microsoft.com/office/drawing/2014/main" id="{964ECC0B-5B38-4076-9466-ABF424892B77}"/>
                </a:ext>
              </a:extLst>
            </p:cNvPr>
            <p:cNvSpPr>
              <a:spLocks noChangeShapeType="1"/>
            </p:cNvSpPr>
            <p:nvPr/>
          </p:nvSpPr>
          <p:spPr bwMode="auto">
            <a:xfrm rot="2700000">
              <a:off x="2733675" y="2874963"/>
              <a:ext cx="5873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50205" name="Line 29">
            <a:extLst>
              <a:ext uri="{FF2B5EF4-FFF2-40B4-BE49-F238E27FC236}">
                <a16:creationId xmlns:a16="http://schemas.microsoft.com/office/drawing/2014/main" id="{615793B4-CD95-4333-8D98-202EA21345E6}"/>
              </a:ext>
            </a:extLst>
          </p:cNvPr>
          <p:cNvSpPr>
            <a:spLocks noChangeShapeType="1"/>
          </p:cNvSpPr>
          <p:nvPr/>
        </p:nvSpPr>
        <p:spPr bwMode="auto">
          <a:xfrm flipV="1">
            <a:off x="5049838" y="2700338"/>
            <a:ext cx="2359025" cy="1095375"/>
          </a:xfrm>
          <a:prstGeom prst="line">
            <a:avLst/>
          </a:prstGeom>
          <a:noFill/>
          <a:ln w="5715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0206" name="Text Box 30">
            <a:extLst>
              <a:ext uri="{FF2B5EF4-FFF2-40B4-BE49-F238E27FC236}">
                <a16:creationId xmlns:a16="http://schemas.microsoft.com/office/drawing/2014/main" id="{A1B0A159-8A84-444A-8F1B-8E6CCBCEEF73}"/>
              </a:ext>
            </a:extLst>
          </p:cNvPr>
          <p:cNvSpPr txBox="1">
            <a:spLocks noChangeArrowheads="1"/>
          </p:cNvSpPr>
          <p:nvPr/>
        </p:nvSpPr>
        <p:spPr bwMode="auto">
          <a:xfrm>
            <a:off x="7402513" y="2495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S</a:t>
            </a:r>
            <a:r>
              <a:rPr lang="en-US" altLang="cs-CZ" sz="1600" b="1" i="1" baseline="-25000"/>
              <a:t>t</a:t>
            </a:r>
          </a:p>
        </p:txBody>
      </p:sp>
      <p:sp>
        <p:nvSpPr>
          <p:cNvPr id="32799" name="Line 31">
            <a:extLst>
              <a:ext uri="{FF2B5EF4-FFF2-40B4-BE49-F238E27FC236}">
                <a16:creationId xmlns:a16="http://schemas.microsoft.com/office/drawing/2014/main" id="{B16FD5D4-2F4B-468B-97F3-C85E5EA9B668}"/>
              </a:ext>
            </a:extLst>
          </p:cNvPr>
          <p:cNvSpPr>
            <a:spLocks noChangeShapeType="1"/>
          </p:cNvSpPr>
          <p:nvPr/>
        </p:nvSpPr>
        <p:spPr bwMode="auto">
          <a:xfrm>
            <a:off x="5041900" y="2773363"/>
            <a:ext cx="2530475" cy="812800"/>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0208" name="Line 32">
            <a:extLst>
              <a:ext uri="{FF2B5EF4-FFF2-40B4-BE49-F238E27FC236}">
                <a16:creationId xmlns:a16="http://schemas.microsoft.com/office/drawing/2014/main" id="{08851468-ECB7-4A11-975D-99C84DD9C370}"/>
              </a:ext>
            </a:extLst>
          </p:cNvPr>
          <p:cNvSpPr>
            <a:spLocks noChangeShapeType="1"/>
          </p:cNvSpPr>
          <p:nvPr/>
        </p:nvSpPr>
        <p:spPr bwMode="auto">
          <a:xfrm>
            <a:off x="5049838" y="3259138"/>
            <a:ext cx="2530475" cy="812800"/>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2801" name="Line 35">
            <a:extLst>
              <a:ext uri="{FF2B5EF4-FFF2-40B4-BE49-F238E27FC236}">
                <a16:creationId xmlns:a16="http://schemas.microsoft.com/office/drawing/2014/main" id="{B3C50102-792D-42A6-A5C3-9A86504BA942}"/>
              </a:ext>
            </a:extLst>
          </p:cNvPr>
          <p:cNvSpPr>
            <a:spLocks noChangeShapeType="1"/>
          </p:cNvSpPr>
          <p:nvPr/>
        </p:nvSpPr>
        <p:spPr bwMode="auto">
          <a:xfrm>
            <a:off x="5732463" y="3486150"/>
            <a:ext cx="0" cy="94773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32802" name="Line 36">
            <a:extLst>
              <a:ext uri="{FF2B5EF4-FFF2-40B4-BE49-F238E27FC236}">
                <a16:creationId xmlns:a16="http://schemas.microsoft.com/office/drawing/2014/main" id="{B7E15716-9C76-4AE4-8ABC-514529BBB7E1}"/>
              </a:ext>
            </a:extLst>
          </p:cNvPr>
          <p:cNvSpPr>
            <a:spLocks noChangeShapeType="1"/>
          </p:cNvSpPr>
          <p:nvPr/>
        </p:nvSpPr>
        <p:spPr bwMode="auto">
          <a:xfrm>
            <a:off x="6362700" y="3170238"/>
            <a:ext cx="0" cy="12636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32803" name="AutoShape 37">
            <a:extLst>
              <a:ext uri="{FF2B5EF4-FFF2-40B4-BE49-F238E27FC236}">
                <a16:creationId xmlns:a16="http://schemas.microsoft.com/office/drawing/2014/main" id="{05F1811E-F95D-4547-84DC-D4BDB157E2D9}"/>
              </a:ext>
            </a:extLst>
          </p:cNvPr>
          <p:cNvSpPr>
            <a:spLocks/>
          </p:cNvSpPr>
          <p:nvPr/>
        </p:nvSpPr>
        <p:spPr bwMode="auto">
          <a:xfrm rot="-5400000">
            <a:off x="5931693" y="3729832"/>
            <a:ext cx="233363" cy="622300"/>
          </a:xfrm>
          <a:prstGeom prst="leftBrace">
            <a:avLst>
              <a:gd name="adj1" fmla="val 22222"/>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6" name="Oval 33">
            <a:extLst>
              <a:ext uri="{FF2B5EF4-FFF2-40B4-BE49-F238E27FC236}">
                <a16:creationId xmlns:a16="http://schemas.microsoft.com/office/drawing/2014/main" id="{751D7109-2AAD-4A8D-A57F-0AE19E1DA386}"/>
              </a:ext>
            </a:extLst>
          </p:cNvPr>
          <p:cNvSpPr>
            <a:spLocks noChangeArrowheads="1"/>
          </p:cNvSpPr>
          <p:nvPr/>
        </p:nvSpPr>
        <p:spPr bwMode="auto">
          <a:xfrm>
            <a:off x="5667375" y="3405188"/>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32806" name="AutoShape 38">
            <a:extLst>
              <a:ext uri="{FF2B5EF4-FFF2-40B4-BE49-F238E27FC236}">
                <a16:creationId xmlns:a16="http://schemas.microsoft.com/office/drawing/2014/main" id="{2C857B80-197E-42FB-B88B-E55A3EA41ED1}"/>
              </a:ext>
            </a:extLst>
          </p:cNvPr>
          <p:cNvSpPr>
            <a:spLocks/>
          </p:cNvSpPr>
          <p:nvPr/>
        </p:nvSpPr>
        <p:spPr bwMode="auto">
          <a:xfrm flipH="1">
            <a:off x="6653213" y="3302000"/>
            <a:ext cx="169862" cy="452438"/>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nvGrpSpPr>
          <p:cNvPr id="4" name="Group 69">
            <a:extLst>
              <a:ext uri="{FF2B5EF4-FFF2-40B4-BE49-F238E27FC236}">
                <a16:creationId xmlns:a16="http://schemas.microsoft.com/office/drawing/2014/main" id="{2C47DF01-BF2D-4AC0-88BD-F6C4DF37D91E}"/>
              </a:ext>
            </a:extLst>
          </p:cNvPr>
          <p:cNvGrpSpPr>
            <a:grpSpLocks/>
          </p:cNvGrpSpPr>
          <p:nvPr/>
        </p:nvGrpSpPr>
        <p:grpSpPr bwMode="auto">
          <a:xfrm>
            <a:off x="6048375" y="4164013"/>
            <a:ext cx="1925638" cy="314325"/>
            <a:chOff x="6048375" y="4164013"/>
            <a:chExt cx="1925638" cy="314325"/>
          </a:xfrm>
        </p:grpSpPr>
        <p:sp>
          <p:nvSpPr>
            <p:cNvPr id="50243" name="Text Box 39">
              <a:extLst>
                <a:ext uri="{FF2B5EF4-FFF2-40B4-BE49-F238E27FC236}">
                  <a16:creationId xmlns:a16="http://schemas.microsoft.com/office/drawing/2014/main" id="{AB16ABDB-1AF1-4ADF-AC82-B69D047E4A40}"/>
                </a:ext>
              </a:extLst>
            </p:cNvPr>
            <p:cNvSpPr txBox="1">
              <a:spLocks noChangeArrowheads="1"/>
            </p:cNvSpPr>
            <p:nvPr/>
          </p:nvSpPr>
          <p:spPr bwMode="auto">
            <a:xfrm>
              <a:off x="6451600" y="4173538"/>
              <a:ext cx="15224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Underallocation</a:t>
              </a:r>
            </a:p>
          </p:txBody>
        </p:sp>
        <p:sp>
          <p:nvSpPr>
            <p:cNvPr id="50244" name="Line 40">
              <a:extLst>
                <a:ext uri="{FF2B5EF4-FFF2-40B4-BE49-F238E27FC236}">
                  <a16:creationId xmlns:a16="http://schemas.microsoft.com/office/drawing/2014/main" id="{90E14BA7-9D0C-4D49-A443-69C116FB801C}"/>
                </a:ext>
              </a:extLst>
            </p:cNvPr>
            <p:cNvSpPr>
              <a:spLocks noChangeShapeType="1"/>
            </p:cNvSpPr>
            <p:nvPr/>
          </p:nvSpPr>
          <p:spPr bwMode="auto">
            <a:xfrm flipH="1" flipV="1">
              <a:off x="6048375" y="4164013"/>
              <a:ext cx="473075" cy="17938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5" name="Group 67">
            <a:extLst>
              <a:ext uri="{FF2B5EF4-FFF2-40B4-BE49-F238E27FC236}">
                <a16:creationId xmlns:a16="http://schemas.microsoft.com/office/drawing/2014/main" id="{132FF374-545F-4B9E-BD05-02C6CA425ABE}"/>
              </a:ext>
            </a:extLst>
          </p:cNvPr>
          <p:cNvGrpSpPr>
            <a:grpSpLocks/>
          </p:cNvGrpSpPr>
          <p:nvPr/>
        </p:nvGrpSpPr>
        <p:grpSpPr bwMode="auto">
          <a:xfrm>
            <a:off x="6840538" y="2855913"/>
            <a:ext cx="1250950" cy="657225"/>
            <a:chOff x="6840538" y="2855913"/>
            <a:chExt cx="1250950" cy="657225"/>
          </a:xfrm>
        </p:grpSpPr>
        <p:sp>
          <p:nvSpPr>
            <p:cNvPr id="50241" name="Text Box 41">
              <a:extLst>
                <a:ext uri="{FF2B5EF4-FFF2-40B4-BE49-F238E27FC236}">
                  <a16:creationId xmlns:a16="http://schemas.microsoft.com/office/drawing/2014/main" id="{D1E1C5D8-AAF2-420C-9512-F11DC5A2ED59}"/>
                </a:ext>
              </a:extLst>
            </p:cNvPr>
            <p:cNvSpPr txBox="1">
              <a:spLocks noChangeArrowheads="1"/>
            </p:cNvSpPr>
            <p:nvPr/>
          </p:nvSpPr>
          <p:spPr bwMode="auto">
            <a:xfrm>
              <a:off x="6853238" y="2855913"/>
              <a:ext cx="12382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400" b="1"/>
                <a:t>Positive</a:t>
              </a:r>
            </a:p>
            <a:p>
              <a:pPr algn="ctr" eaLnBrk="1" hangingPunct="1">
                <a:spcBef>
                  <a:spcPct val="0"/>
                </a:spcBef>
                <a:buFontTx/>
                <a:buNone/>
              </a:pPr>
              <a:r>
                <a:rPr lang="en-US" altLang="cs-CZ" sz="1400" b="1"/>
                <a:t>Externalities</a:t>
              </a:r>
            </a:p>
          </p:txBody>
        </p:sp>
        <p:sp>
          <p:nvSpPr>
            <p:cNvPr id="50242" name="Line 42">
              <a:extLst>
                <a:ext uri="{FF2B5EF4-FFF2-40B4-BE49-F238E27FC236}">
                  <a16:creationId xmlns:a16="http://schemas.microsoft.com/office/drawing/2014/main" id="{74A5715A-BECC-469D-9C90-38C4CE173A39}"/>
                </a:ext>
              </a:extLst>
            </p:cNvPr>
            <p:cNvSpPr>
              <a:spLocks noChangeShapeType="1"/>
            </p:cNvSpPr>
            <p:nvPr/>
          </p:nvSpPr>
          <p:spPr bwMode="auto">
            <a:xfrm flipH="1">
              <a:off x="6840538" y="3321050"/>
              <a:ext cx="598487" cy="19208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2811" name="Text Box 43">
            <a:extLst>
              <a:ext uri="{FF2B5EF4-FFF2-40B4-BE49-F238E27FC236}">
                <a16:creationId xmlns:a16="http://schemas.microsoft.com/office/drawing/2014/main" id="{7F777969-A01B-436E-9B63-B87C865A8995}"/>
              </a:ext>
            </a:extLst>
          </p:cNvPr>
          <p:cNvSpPr txBox="1">
            <a:spLocks noChangeArrowheads="1"/>
          </p:cNvSpPr>
          <p:nvPr/>
        </p:nvSpPr>
        <p:spPr bwMode="auto">
          <a:xfrm>
            <a:off x="2124075" y="4495800"/>
            <a:ext cx="4286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o</a:t>
            </a:r>
          </a:p>
        </p:txBody>
      </p:sp>
      <p:sp>
        <p:nvSpPr>
          <p:cNvPr id="32812" name="Text Box 44">
            <a:extLst>
              <a:ext uri="{FF2B5EF4-FFF2-40B4-BE49-F238E27FC236}">
                <a16:creationId xmlns:a16="http://schemas.microsoft.com/office/drawing/2014/main" id="{5D884140-E9A7-4741-A868-4C54DD1B9C6D}"/>
              </a:ext>
            </a:extLst>
          </p:cNvPr>
          <p:cNvSpPr txBox="1">
            <a:spLocks noChangeArrowheads="1"/>
          </p:cNvSpPr>
          <p:nvPr/>
        </p:nvSpPr>
        <p:spPr bwMode="auto">
          <a:xfrm>
            <a:off x="6145213" y="4540250"/>
            <a:ext cx="4286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o</a:t>
            </a:r>
          </a:p>
        </p:txBody>
      </p:sp>
      <p:sp>
        <p:nvSpPr>
          <p:cNvPr id="50218" name="Text Box 45">
            <a:extLst>
              <a:ext uri="{FF2B5EF4-FFF2-40B4-BE49-F238E27FC236}">
                <a16:creationId xmlns:a16="http://schemas.microsoft.com/office/drawing/2014/main" id="{62F77D7D-3105-4A64-81E1-B840C36770E5}"/>
              </a:ext>
            </a:extLst>
          </p:cNvPr>
          <p:cNvSpPr txBox="1">
            <a:spLocks noChangeArrowheads="1"/>
          </p:cNvSpPr>
          <p:nvPr/>
        </p:nvSpPr>
        <p:spPr bwMode="auto">
          <a:xfrm>
            <a:off x="2587625" y="4495800"/>
            <a:ext cx="420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e</a:t>
            </a:r>
          </a:p>
        </p:txBody>
      </p:sp>
      <p:sp>
        <p:nvSpPr>
          <p:cNvPr id="32814" name="Text Box 46">
            <a:extLst>
              <a:ext uri="{FF2B5EF4-FFF2-40B4-BE49-F238E27FC236}">
                <a16:creationId xmlns:a16="http://schemas.microsoft.com/office/drawing/2014/main" id="{4B42F573-2170-4128-ABB5-CD829E1E934E}"/>
              </a:ext>
            </a:extLst>
          </p:cNvPr>
          <p:cNvSpPr txBox="1">
            <a:spLocks noChangeArrowheads="1"/>
          </p:cNvSpPr>
          <p:nvPr/>
        </p:nvSpPr>
        <p:spPr bwMode="auto">
          <a:xfrm>
            <a:off x="5518150" y="4540250"/>
            <a:ext cx="420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e</a:t>
            </a:r>
          </a:p>
        </p:txBody>
      </p:sp>
      <p:grpSp>
        <p:nvGrpSpPr>
          <p:cNvPr id="50220" name="Group 51">
            <a:extLst>
              <a:ext uri="{FF2B5EF4-FFF2-40B4-BE49-F238E27FC236}">
                <a16:creationId xmlns:a16="http://schemas.microsoft.com/office/drawing/2014/main" id="{439DCD3D-B6A6-4548-A789-2D4F6525BD60}"/>
              </a:ext>
            </a:extLst>
          </p:cNvPr>
          <p:cNvGrpSpPr>
            <a:grpSpLocks/>
          </p:cNvGrpSpPr>
          <p:nvPr/>
        </p:nvGrpSpPr>
        <p:grpSpPr bwMode="auto">
          <a:xfrm>
            <a:off x="1203325" y="2193925"/>
            <a:ext cx="7026275" cy="2682875"/>
            <a:chOff x="1171" y="889"/>
            <a:chExt cx="4426" cy="1690"/>
          </a:xfrm>
        </p:grpSpPr>
        <p:sp>
          <p:nvSpPr>
            <p:cNvPr id="50236" name="Text Box 9">
              <a:extLst>
                <a:ext uri="{FF2B5EF4-FFF2-40B4-BE49-F238E27FC236}">
                  <a16:creationId xmlns:a16="http://schemas.microsoft.com/office/drawing/2014/main" id="{FBD505E7-532B-487D-88BD-79C796714300}"/>
                </a:ext>
              </a:extLst>
            </p:cNvPr>
            <p:cNvSpPr txBox="1">
              <a:spLocks noChangeArrowheads="1"/>
            </p:cNvSpPr>
            <p:nvPr/>
          </p:nvSpPr>
          <p:spPr bwMode="auto">
            <a:xfrm>
              <a:off x="1171" y="891"/>
              <a:ext cx="20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P</a:t>
              </a:r>
            </a:p>
          </p:txBody>
        </p:sp>
        <p:sp>
          <p:nvSpPr>
            <p:cNvPr id="50237" name="Text Box 10">
              <a:extLst>
                <a:ext uri="{FF2B5EF4-FFF2-40B4-BE49-F238E27FC236}">
                  <a16:creationId xmlns:a16="http://schemas.microsoft.com/office/drawing/2014/main" id="{EADBC832-9391-4AB6-A1B7-F0FAB07110D4}"/>
                </a:ext>
              </a:extLst>
            </p:cNvPr>
            <p:cNvSpPr txBox="1">
              <a:spLocks noChangeArrowheads="1"/>
            </p:cNvSpPr>
            <p:nvPr/>
          </p:nvSpPr>
          <p:spPr bwMode="auto">
            <a:xfrm>
              <a:off x="3409" y="889"/>
              <a:ext cx="20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P</a:t>
              </a:r>
            </a:p>
          </p:txBody>
        </p:sp>
        <p:sp>
          <p:nvSpPr>
            <p:cNvPr id="50238" name="Text Box 11">
              <a:extLst>
                <a:ext uri="{FF2B5EF4-FFF2-40B4-BE49-F238E27FC236}">
                  <a16:creationId xmlns:a16="http://schemas.microsoft.com/office/drawing/2014/main" id="{D0852AC0-474D-43A8-89FC-4AB1A2B442A2}"/>
                </a:ext>
              </a:extLst>
            </p:cNvPr>
            <p:cNvSpPr txBox="1">
              <a:spLocks noChangeArrowheads="1"/>
            </p:cNvSpPr>
            <p:nvPr/>
          </p:nvSpPr>
          <p:spPr bwMode="auto">
            <a:xfrm>
              <a:off x="1211" y="2240"/>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0</a:t>
              </a:r>
            </a:p>
          </p:txBody>
        </p:sp>
        <p:sp>
          <p:nvSpPr>
            <p:cNvPr id="50239" name="Text Box 47">
              <a:extLst>
                <a:ext uri="{FF2B5EF4-FFF2-40B4-BE49-F238E27FC236}">
                  <a16:creationId xmlns:a16="http://schemas.microsoft.com/office/drawing/2014/main" id="{FB1D6FEE-254A-4EEF-A08D-147AA66E08B1}"/>
                </a:ext>
              </a:extLst>
            </p:cNvPr>
            <p:cNvSpPr txBox="1">
              <a:spLocks noChangeArrowheads="1"/>
            </p:cNvSpPr>
            <p:nvPr/>
          </p:nvSpPr>
          <p:spPr bwMode="auto">
            <a:xfrm>
              <a:off x="3122" y="2367"/>
              <a:ext cx="2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p>
          </p:txBody>
        </p:sp>
        <p:sp>
          <p:nvSpPr>
            <p:cNvPr id="50240" name="Text Box 48">
              <a:extLst>
                <a:ext uri="{FF2B5EF4-FFF2-40B4-BE49-F238E27FC236}">
                  <a16:creationId xmlns:a16="http://schemas.microsoft.com/office/drawing/2014/main" id="{D69B0593-94A2-4C8D-A5FC-94AEDF78A0FE}"/>
                </a:ext>
              </a:extLst>
            </p:cNvPr>
            <p:cNvSpPr txBox="1">
              <a:spLocks noChangeArrowheads="1"/>
            </p:cNvSpPr>
            <p:nvPr/>
          </p:nvSpPr>
          <p:spPr bwMode="auto">
            <a:xfrm>
              <a:off x="5381" y="2367"/>
              <a:ext cx="2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p>
          </p:txBody>
        </p:sp>
      </p:grpSp>
      <p:sp>
        <p:nvSpPr>
          <p:cNvPr id="50221" name="Text Box 52">
            <a:extLst>
              <a:ext uri="{FF2B5EF4-FFF2-40B4-BE49-F238E27FC236}">
                <a16:creationId xmlns:a16="http://schemas.microsoft.com/office/drawing/2014/main" id="{0AFE4E5F-E861-4E88-AE38-EEEFEF8F6397}"/>
              </a:ext>
            </a:extLst>
          </p:cNvPr>
          <p:cNvSpPr txBox="1">
            <a:spLocks noChangeArrowheads="1"/>
          </p:cNvSpPr>
          <p:nvPr/>
        </p:nvSpPr>
        <p:spPr bwMode="auto">
          <a:xfrm>
            <a:off x="7553325" y="3890963"/>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D</a:t>
            </a:r>
          </a:p>
        </p:txBody>
      </p:sp>
      <p:sp>
        <p:nvSpPr>
          <p:cNvPr id="32817" name="Text Box 53">
            <a:extLst>
              <a:ext uri="{FF2B5EF4-FFF2-40B4-BE49-F238E27FC236}">
                <a16:creationId xmlns:a16="http://schemas.microsoft.com/office/drawing/2014/main" id="{13CEAD27-20A0-47F7-B146-940D1C70F3F1}"/>
              </a:ext>
            </a:extLst>
          </p:cNvPr>
          <p:cNvSpPr txBox="1">
            <a:spLocks noChangeArrowheads="1"/>
          </p:cNvSpPr>
          <p:nvPr/>
        </p:nvSpPr>
        <p:spPr bwMode="auto">
          <a:xfrm>
            <a:off x="7550150" y="3421063"/>
            <a:ext cx="3762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D</a:t>
            </a:r>
            <a:r>
              <a:rPr lang="en-US" altLang="cs-CZ" sz="1600" b="1" i="1" baseline="-25000"/>
              <a:t>t</a:t>
            </a:r>
          </a:p>
        </p:txBody>
      </p:sp>
      <p:sp>
        <p:nvSpPr>
          <p:cNvPr id="32818" name="TextBox 56">
            <a:extLst>
              <a:ext uri="{FF2B5EF4-FFF2-40B4-BE49-F238E27FC236}">
                <a16:creationId xmlns:a16="http://schemas.microsoft.com/office/drawing/2014/main" id="{48118ECD-4B7D-48D5-ADB1-1C264D9000D5}"/>
              </a:ext>
            </a:extLst>
          </p:cNvPr>
          <p:cNvSpPr txBox="1">
            <a:spLocks noChangeArrowheads="1"/>
          </p:cNvSpPr>
          <p:nvPr/>
        </p:nvSpPr>
        <p:spPr bwMode="auto">
          <a:xfrm>
            <a:off x="2209800" y="2819400"/>
            <a:ext cx="30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a</a:t>
            </a:r>
          </a:p>
        </p:txBody>
      </p:sp>
      <p:sp>
        <p:nvSpPr>
          <p:cNvPr id="32819" name="TextBox 57">
            <a:extLst>
              <a:ext uri="{FF2B5EF4-FFF2-40B4-BE49-F238E27FC236}">
                <a16:creationId xmlns:a16="http://schemas.microsoft.com/office/drawing/2014/main" id="{801A6D7E-355D-4D91-96CC-C531B8C8B90B}"/>
              </a:ext>
            </a:extLst>
          </p:cNvPr>
          <p:cNvSpPr txBox="1">
            <a:spLocks noChangeArrowheads="1"/>
          </p:cNvSpPr>
          <p:nvPr/>
        </p:nvSpPr>
        <p:spPr bwMode="auto">
          <a:xfrm>
            <a:off x="2743200" y="3581400"/>
            <a:ext cx="30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c</a:t>
            </a:r>
          </a:p>
        </p:txBody>
      </p:sp>
      <p:grpSp>
        <p:nvGrpSpPr>
          <p:cNvPr id="7" name="Group 68">
            <a:extLst>
              <a:ext uri="{FF2B5EF4-FFF2-40B4-BE49-F238E27FC236}">
                <a16:creationId xmlns:a16="http://schemas.microsoft.com/office/drawing/2014/main" id="{3F457B55-33E0-4E5F-9A10-82A6852A1298}"/>
              </a:ext>
            </a:extLst>
          </p:cNvPr>
          <p:cNvGrpSpPr>
            <a:grpSpLocks/>
          </p:cNvGrpSpPr>
          <p:nvPr/>
        </p:nvGrpSpPr>
        <p:grpSpPr bwMode="auto">
          <a:xfrm>
            <a:off x="6248400" y="2786063"/>
            <a:ext cx="304800" cy="463550"/>
            <a:chOff x="6248400" y="2786063"/>
            <a:chExt cx="304800" cy="463550"/>
          </a:xfrm>
        </p:grpSpPr>
        <p:sp>
          <p:nvSpPr>
            <p:cNvPr id="50234" name="Oval 34">
              <a:extLst>
                <a:ext uri="{FF2B5EF4-FFF2-40B4-BE49-F238E27FC236}">
                  <a16:creationId xmlns:a16="http://schemas.microsoft.com/office/drawing/2014/main" id="{0B0F4FD6-F2EB-4BC6-B1A0-7DDF4D7B9BF7}"/>
                </a:ext>
              </a:extLst>
            </p:cNvPr>
            <p:cNvSpPr>
              <a:spLocks noChangeArrowheads="1"/>
            </p:cNvSpPr>
            <p:nvPr/>
          </p:nvSpPr>
          <p:spPr bwMode="auto">
            <a:xfrm>
              <a:off x="6297613" y="3113088"/>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50235" name="TextBox 58">
              <a:extLst>
                <a:ext uri="{FF2B5EF4-FFF2-40B4-BE49-F238E27FC236}">
                  <a16:creationId xmlns:a16="http://schemas.microsoft.com/office/drawing/2014/main" id="{2C411956-35C2-4309-81F5-CD8F95C6FA94}"/>
                </a:ext>
              </a:extLst>
            </p:cNvPr>
            <p:cNvSpPr txBox="1">
              <a:spLocks noChangeArrowheads="1"/>
            </p:cNvSpPr>
            <p:nvPr/>
          </p:nvSpPr>
          <p:spPr bwMode="auto">
            <a:xfrm>
              <a:off x="6248400" y="2786063"/>
              <a:ext cx="304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z</a:t>
              </a:r>
            </a:p>
          </p:txBody>
        </p:sp>
      </p:grpSp>
      <p:sp>
        <p:nvSpPr>
          <p:cNvPr id="32822" name="TextBox 60">
            <a:extLst>
              <a:ext uri="{FF2B5EF4-FFF2-40B4-BE49-F238E27FC236}">
                <a16:creationId xmlns:a16="http://schemas.microsoft.com/office/drawing/2014/main" id="{4785F101-D38B-43AB-ABF2-5A5843C10714}"/>
              </a:ext>
            </a:extLst>
          </p:cNvPr>
          <p:cNvSpPr txBox="1">
            <a:spLocks noChangeArrowheads="1"/>
          </p:cNvSpPr>
          <p:nvPr/>
        </p:nvSpPr>
        <p:spPr bwMode="auto">
          <a:xfrm>
            <a:off x="5486400" y="3471863"/>
            <a:ext cx="304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x</a:t>
            </a:r>
          </a:p>
        </p:txBody>
      </p:sp>
      <p:grpSp>
        <p:nvGrpSpPr>
          <p:cNvPr id="8" name="Group 66">
            <a:extLst>
              <a:ext uri="{FF2B5EF4-FFF2-40B4-BE49-F238E27FC236}">
                <a16:creationId xmlns:a16="http://schemas.microsoft.com/office/drawing/2014/main" id="{3BCB0AA2-1BE2-4497-853D-916F7D94A3BC}"/>
              </a:ext>
            </a:extLst>
          </p:cNvPr>
          <p:cNvGrpSpPr>
            <a:grpSpLocks/>
          </p:cNvGrpSpPr>
          <p:nvPr/>
        </p:nvGrpSpPr>
        <p:grpSpPr bwMode="auto">
          <a:xfrm>
            <a:off x="2667000" y="2667000"/>
            <a:ext cx="304800" cy="441325"/>
            <a:chOff x="2667000" y="2667000"/>
            <a:chExt cx="304800" cy="441325"/>
          </a:xfrm>
        </p:grpSpPr>
        <p:sp>
          <p:nvSpPr>
            <p:cNvPr id="50232" name="TextBox 59">
              <a:extLst>
                <a:ext uri="{FF2B5EF4-FFF2-40B4-BE49-F238E27FC236}">
                  <a16:creationId xmlns:a16="http://schemas.microsoft.com/office/drawing/2014/main" id="{89FB02DD-3688-4504-816A-C95F7D2162F1}"/>
                </a:ext>
              </a:extLst>
            </p:cNvPr>
            <p:cNvSpPr txBox="1">
              <a:spLocks noChangeArrowheads="1"/>
            </p:cNvSpPr>
            <p:nvPr/>
          </p:nvSpPr>
          <p:spPr bwMode="auto">
            <a:xfrm>
              <a:off x="2667000" y="2667000"/>
              <a:ext cx="30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b</a:t>
              </a:r>
            </a:p>
          </p:txBody>
        </p:sp>
        <p:sp>
          <p:nvSpPr>
            <p:cNvPr id="50233" name="Oval 20">
              <a:extLst>
                <a:ext uri="{FF2B5EF4-FFF2-40B4-BE49-F238E27FC236}">
                  <a16:creationId xmlns:a16="http://schemas.microsoft.com/office/drawing/2014/main" id="{20D98495-100A-4B18-B16D-0C6AA542A331}"/>
                </a:ext>
              </a:extLst>
            </p:cNvPr>
            <p:cNvSpPr>
              <a:spLocks noChangeArrowheads="1"/>
            </p:cNvSpPr>
            <p:nvPr/>
          </p:nvSpPr>
          <p:spPr bwMode="auto">
            <a:xfrm>
              <a:off x="2759075" y="2971800"/>
              <a:ext cx="136525" cy="136525"/>
            </a:xfrm>
            <a:prstGeom prst="ellipse">
              <a:avLst/>
            </a:prstGeom>
            <a:solidFill>
              <a:schemeClr val="tx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grpSp>
      <p:grpSp>
        <p:nvGrpSpPr>
          <p:cNvPr id="9" name="Group 70">
            <a:extLst>
              <a:ext uri="{FF2B5EF4-FFF2-40B4-BE49-F238E27FC236}">
                <a16:creationId xmlns:a16="http://schemas.microsoft.com/office/drawing/2014/main" id="{B0073D6F-1E30-46DD-BF4E-8EAC4BE90856}"/>
              </a:ext>
            </a:extLst>
          </p:cNvPr>
          <p:cNvGrpSpPr>
            <a:grpSpLocks/>
          </p:cNvGrpSpPr>
          <p:nvPr/>
        </p:nvGrpSpPr>
        <p:grpSpPr bwMode="auto">
          <a:xfrm>
            <a:off x="5715000" y="2590800"/>
            <a:ext cx="304800" cy="441325"/>
            <a:chOff x="5715000" y="2590800"/>
            <a:chExt cx="304800" cy="441325"/>
          </a:xfrm>
        </p:grpSpPr>
        <p:sp>
          <p:nvSpPr>
            <p:cNvPr id="50230" name="TextBox 61">
              <a:extLst>
                <a:ext uri="{FF2B5EF4-FFF2-40B4-BE49-F238E27FC236}">
                  <a16:creationId xmlns:a16="http://schemas.microsoft.com/office/drawing/2014/main" id="{80248CCB-1579-4EEB-A5B9-21EDB842B173}"/>
                </a:ext>
              </a:extLst>
            </p:cNvPr>
            <p:cNvSpPr txBox="1">
              <a:spLocks noChangeArrowheads="1"/>
            </p:cNvSpPr>
            <p:nvPr/>
          </p:nvSpPr>
          <p:spPr bwMode="auto">
            <a:xfrm>
              <a:off x="5715000" y="2590800"/>
              <a:ext cx="30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y</a:t>
              </a:r>
            </a:p>
          </p:txBody>
        </p:sp>
        <p:sp>
          <p:nvSpPr>
            <p:cNvPr id="50231" name="Oval 20">
              <a:extLst>
                <a:ext uri="{FF2B5EF4-FFF2-40B4-BE49-F238E27FC236}">
                  <a16:creationId xmlns:a16="http://schemas.microsoft.com/office/drawing/2014/main" id="{6AE91594-D395-47D3-B1FD-B35DC61CA51D}"/>
                </a:ext>
              </a:extLst>
            </p:cNvPr>
            <p:cNvSpPr>
              <a:spLocks noChangeArrowheads="1"/>
            </p:cNvSpPr>
            <p:nvPr/>
          </p:nvSpPr>
          <p:spPr bwMode="auto">
            <a:xfrm>
              <a:off x="5715000" y="2895600"/>
              <a:ext cx="136525" cy="136525"/>
            </a:xfrm>
            <a:prstGeom prst="ellipse">
              <a:avLst/>
            </a:prstGeom>
            <a:solidFill>
              <a:schemeClr val="tx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grpSp>
      <p:sp>
        <p:nvSpPr>
          <p:cNvPr id="50229" name="Text Box 11">
            <a:extLst>
              <a:ext uri="{FF2B5EF4-FFF2-40B4-BE49-F238E27FC236}">
                <a16:creationId xmlns:a16="http://schemas.microsoft.com/office/drawing/2014/main" id="{57054048-4FC9-4D12-8711-311CEE95DD88}"/>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E9968AF4-643D-4A44-9543-13E9BC990BA3}" type="slidenum">
              <a:rPr lang="en-US" altLang="cs-CZ" sz="1400">
                <a:solidFill>
                  <a:schemeClr val="bg1"/>
                </a:solidFill>
                <a:cs typeface="Arial" panose="020B0604020202020204" pitchFamily="34" charset="0"/>
              </a:rPr>
              <a:pPr eaLnBrk="1" hangingPunct="1">
                <a:spcBef>
                  <a:spcPct val="0"/>
                </a:spcBef>
                <a:buFontTx/>
                <a:buNone/>
              </a:pPr>
              <a:t>24</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1000"/>
                                        <p:tgtEl>
                                          <p:spTgt spid="21"/>
                                        </p:tgtEl>
                                      </p:cBhvr>
                                    </p:animEffect>
                                  </p:childTnLst>
                                </p:cTn>
                              </p:par>
                            </p:childTnLst>
                          </p:cTn>
                        </p:par>
                        <p:par>
                          <p:cTn id="8" fill="hold" nodeType="afterGroup">
                            <p:stCondLst>
                              <p:cond delay="1000"/>
                            </p:stCondLst>
                            <p:childTnLst>
                              <p:par>
                                <p:cTn id="9" presetID="23" presetClass="entr" presetSubtype="16" fill="hold" grpId="0" nodeType="afterEffect">
                                  <p:stCondLst>
                                    <p:cond delay="0"/>
                                  </p:stCondLst>
                                  <p:childTnLst>
                                    <p:set>
                                      <p:cBhvr>
                                        <p:cTn id="10" dur="1" fill="hold">
                                          <p:stCondLst>
                                            <p:cond delay="0"/>
                                          </p:stCondLst>
                                        </p:cTn>
                                        <p:tgtEl>
                                          <p:spTgt spid="32819"/>
                                        </p:tgtEl>
                                        <p:attrNameLst>
                                          <p:attrName>style.visibility</p:attrName>
                                        </p:attrNameLst>
                                      </p:cBhvr>
                                      <p:to>
                                        <p:strVal val="visible"/>
                                      </p:to>
                                    </p:set>
                                    <p:anim calcmode="lin" valueType="num">
                                      <p:cBhvr>
                                        <p:cTn id="11" dur="1000" fill="hold"/>
                                        <p:tgtEl>
                                          <p:spTgt spid="32819"/>
                                        </p:tgtEl>
                                        <p:attrNameLst>
                                          <p:attrName>ppt_w</p:attrName>
                                        </p:attrNameLst>
                                      </p:cBhvr>
                                      <p:tavLst>
                                        <p:tav tm="0">
                                          <p:val>
                                            <p:fltVal val="0"/>
                                          </p:val>
                                        </p:tav>
                                        <p:tav tm="100000">
                                          <p:val>
                                            <p:strVal val="#ppt_w"/>
                                          </p:val>
                                        </p:tav>
                                      </p:tavLst>
                                    </p:anim>
                                    <p:anim calcmode="lin" valueType="num">
                                      <p:cBhvr>
                                        <p:cTn id="12" dur="1000" fill="hold"/>
                                        <p:tgtEl>
                                          <p:spTgt spid="32819"/>
                                        </p:tgtEl>
                                        <p:attrNameLst>
                                          <p:attrName>ppt_h</p:attrName>
                                        </p:attrNameLst>
                                      </p:cBhvr>
                                      <p:tavLst>
                                        <p:tav tm="0">
                                          <p:val>
                                            <p:fltVal val="0"/>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nodeType="clickEffect">
                                  <p:stCondLst>
                                    <p:cond delay="0"/>
                                  </p:stCondLst>
                                  <p:childTnLst>
                                    <p:set>
                                      <p:cBhvr>
                                        <p:cTn id="16" dur="1" fill="hold">
                                          <p:stCondLst>
                                            <p:cond delay="0"/>
                                          </p:stCondLst>
                                        </p:cTn>
                                        <p:tgtEl>
                                          <p:spTgt spid="32784"/>
                                        </p:tgtEl>
                                        <p:attrNameLst>
                                          <p:attrName>style.visibility</p:attrName>
                                        </p:attrNameLst>
                                      </p:cBhvr>
                                      <p:to>
                                        <p:strVal val="visible"/>
                                      </p:to>
                                    </p:set>
                                    <p:anim calcmode="lin" valueType="num">
                                      <p:cBhvr>
                                        <p:cTn id="17" dur="1000" fill="hold"/>
                                        <p:tgtEl>
                                          <p:spTgt spid="32784"/>
                                        </p:tgtEl>
                                        <p:attrNameLst>
                                          <p:attrName>ppt_w</p:attrName>
                                        </p:attrNameLst>
                                      </p:cBhvr>
                                      <p:tavLst>
                                        <p:tav tm="0">
                                          <p:val>
                                            <p:fltVal val="0"/>
                                          </p:val>
                                        </p:tav>
                                        <p:tav tm="100000">
                                          <p:val>
                                            <p:strVal val="#ppt_w"/>
                                          </p:val>
                                        </p:tav>
                                      </p:tavLst>
                                    </p:anim>
                                    <p:anim calcmode="lin" valueType="num">
                                      <p:cBhvr>
                                        <p:cTn id="18" dur="1000" fill="hold"/>
                                        <p:tgtEl>
                                          <p:spTgt spid="32784"/>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000"/>
                            </p:stCondLst>
                            <p:childTnLst>
                              <p:par>
                                <p:cTn id="20" presetID="22" presetClass="entr" presetSubtype="4" fill="hold" grpId="0" nodeType="afterEffect">
                                  <p:stCondLst>
                                    <p:cond delay="0"/>
                                  </p:stCondLst>
                                  <p:childTnLst>
                                    <p:set>
                                      <p:cBhvr>
                                        <p:cTn id="21" dur="1" fill="hold">
                                          <p:stCondLst>
                                            <p:cond delay="0"/>
                                          </p:stCondLst>
                                        </p:cTn>
                                        <p:tgtEl>
                                          <p:spTgt spid="32794"/>
                                        </p:tgtEl>
                                        <p:attrNameLst>
                                          <p:attrName>style.visibility</p:attrName>
                                        </p:attrNameLst>
                                      </p:cBhvr>
                                      <p:to>
                                        <p:strVal val="visible"/>
                                      </p:to>
                                    </p:set>
                                    <p:animEffect transition="in" filter="wipe(down)">
                                      <p:cBhvr>
                                        <p:cTn id="22" dur="1000"/>
                                        <p:tgtEl>
                                          <p:spTgt spid="32794"/>
                                        </p:tgtEl>
                                      </p:cBhvr>
                                    </p:animEffect>
                                  </p:childTnLst>
                                </p:cTn>
                              </p:par>
                            </p:childTnLst>
                          </p:cTn>
                        </p:par>
                        <p:par>
                          <p:cTn id="23" fill="hold" nodeType="afterGroup">
                            <p:stCondLst>
                              <p:cond delay="2000"/>
                            </p:stCondLst>
                            <p:childTnLst>
                              <p:par>
                                <p:cTn id="24" presetID="22" presetClass="entr" presetSubtype="4"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1000"/>
                                        <p:tgtEl>
                                          <p:spTgt spid="3"/>
                                        </p:tgtEl>
                                      </p:cBhvr>
                                    </p:animEffect>
                                  </p:childTnLst>
                                </p:cTn>
                              </p:par>
                            </p:childTnLst>
                          </p:cTn>
                        </p:par>
                        <p:par>
                          <p:cTn id="27" fill="hold" nodeType="afterGroup">
                            <p:stCondLst>
                              <p:cond delay="3000"/>
                            </p:stCondLst>
                            <p:childTnLst>
                              <p:par>
                                <p:cTn id="28" presetID="22" presetClass="entr" presetSubtype="4" fill="hold" grpId="0"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down)">
                                      <p:cBhvr>
                                        <p:cTn id="30" dur="1000"/>
                                        <p:tgtEl>
                                          <p:spTgt spid="22"/>
                                        </p:tgtEl>
                                      </p:cBhvr>
                                    </p:animEffect>
                                  </p:childTnLst>
                                </p:cTn>
                              </p:par>
                            </p:childTnLst>
                          </p:cTn>
                        </p:par>
                        <p:par>
                          <p:cTn id="31" fill="hold" nodeType="afterGroup">
                            <p:stCondLst>
                              <p:cond delay="4000"/>
                            </p:stCondLst>
                            <p:childTnLst>
                              <p:par>
                                <p:cTn id="32" presetID="22" presetClass="entr" presetSubtype="4" fill="hold" grpId="0" nodeType="afterEffect">
                                  <p:stCondLst>
                                    <p:cond delay="0"/>
                                  </p:stCondLst>
                                  <p:childTnLst>
                                    <p:set>
                                      <p:cBhvr>
                                        <p:cTn id="33" dur="1" fill="hold">
                                          <p:stCondLst>
                                            <p:cond delay="0"/>
                                          </p:stCondLst>
                                        </p:cTn>
                                        <p:tgtEl>
                                          <p:spTgt spid="32818"/>
                                        </p:tgtEl>
                                        <p:attrNameLst>
                                          <p:attrName>style.visibility</p:attrName>
                                        </p:attrNameLst>
                                      </p:cBhvr>
                                      <p:to>
                                        <p:strVal val="visible"/>
                                      </p:to>
                                    </p:set>
                                    <p:animEffect transition="in" filter="wipe(down)">
                                      <p:cBhvr>
                                        <p:cTn id="34" dur="1000"/>
                                        <p:tgtEl>
                                          <p:spTgt spid="32818"/>
                                        </p:tgtEl>
                                      </p:cBhvr>
                                    </p:animEffect>
                                  </p:childTnLst>
                                </p:cTn>
                              </p:par>
                            </p:childTnLst>
                          </p:cTn>
                        </p:par>
                        <p:par>
                          <p:cTn id="35" fill="hold" nodeType="afterGroup">
                            <p:stCondLst>
                              <p:cond delay="5000"/>
                            </p:stCondLst>
                            <p:childTnLst>
                              <p:par>
                                <p:cTn id="36" presetID="22" presetClass="entr" presetSubtype="1" fill="hold" nodeType="afterEffect">
                                  <p:stCondLst>
                                    <p:cond delay="0"/>
                                  </p:stCondLst>
                                  <p:childTnLst>
                                    <p:set>
                                      <p:cBhvr>
                                        <p:cTn id="37" dur="1" fill="hold">
                                          <p:stCondLst>
                                            <p:cond delay="0"/>
                                          </p:stCondLst>
                                        </p:cTn>
                                        <p:tgtEl>
                                          <p:spTgt spid="32787"/>
                                        </p:tgtEl>
                                        <p:attrNameLst>
                                          <p:attrName>style.visibility</p:attrName>
                                        </p:attrNameLst>
                                      </p:cBhvr>
                                      <p:to>
                                        <p:strVal val="visible"/>
                                      </p:to>
                                    </p:set>
                                    <p:animEffect transition="in" filter="wipe(up)">
                                      <p:cBhvr>
                                        <p:cTn id="38" dur="1000"/>
                                        <p:tgtEl>
                                          <p:spTgt spid="32787"/>
                                        </p:tgtEl>
                                      </p:cBhvr>
                                    </p:animEffect>
                                  </p:childTnLst>
                                </p:cTn>
                              </p:par>
                            </p:childTnLst>
                          </p:cTn>
                        </p:par>
                        <p:par>
                          <p:cTn id="39" fill="hold" nodeType="afterGroup">
                            <p:stCondLst>
                              <p:cond delay="6000"/>
                            </p:stCondLst>
                            <p:childTnLst>
                              <p:par>
                                <p:cTn id="40" presetID="22" presetClass="entr" presetSubtype="4" fill="hold" grpId="1" nodeType="afterEffect">
                                  <p:stCondLst>
                                    <p:cond delay="0"/>
                                  </p:stCondLst>
                                  <p:childTnLst>
                                    <p:set>
                                      <p:cBhvr>
                                        <p:cTn id="41" dur="1" fill="hold">
                                          <p:stCondLst>
                                            <p:cond delay="0"/>
                                          </p:stCondLst>
                                        </p:cTn>
                                        <p:tgtEl>
                                          <p:spTgt spid="32811"/>
                                        </p:tgtEl>
                                        <p:attrNameLst>
                                          <p:attrName>style.visibility</p:attrName>
                                        </p:attrNameLst>
                                      </p:cBhvr>
                                      <p:to>
                                        <p:strVal val="visible"/>
                                      </p:to>
                                    </p:set>
                                    <p:animEffect transition="in" filter="wipe(down)">
                                      <p:cBhvr>
                                        <p:cTn id="42" dur="1000"/>
                                        <p:tgtEl>
                                          <p:spTgt spid="32811"/>
                                        </p:tgtEl>
                                      </p:cBhvr>
                                    </p:animEffect>
                                  </p:childTnLst>
                                </p:cTn>
                              </p:par>
                            </p:childTnLst>
                          </p:cTn>
                        </p:par>
                        <p:par>
                          <p:cTn id="43" fill="hold" nodeType="afterGroup">
                            <p:stCondLst>
                              <p:cond delay="7000"/>
                            </p:stCondLst>
                            <p:childTnLst>
                              <p:par>
                                <p:cTn id="44" presetID="22" presetClass="entr" presetSubtype="4" fill="hold" grpId="0" nodeType="afterEffect">
                                  <p:stCondLst>
                                    <p:cond delay="0"/>
                                  </p:stCondLst>
                                  <p:childTnLst>
                                    <p:set>
                                      <p:cBhvr>
                                        <p:cTn id="45" dur="1" fill="hold">
                                          <p:stCondLst>
                                            <p:cond delay="0"/>
                                          </p:stCondLst>
                                        </p:cTn>
                                        <p:tgtEl>
                                          <p:spTgt spid="32811"/>
                                        </p:tgtEl>
                                        <p:attrNameLst>
                                          <p:attrName>style.visibility</p:attrName>
                                        </p:attrNameLst>
                                      </p:cBhvr>
                                      <p:to>
                                        <p:strVal val="visible"/>
                                      </p:to>
                                    </p:set>
                                    <p:animEffect transition="in" filter="wipe(down)">
                                      <p:cBhvr>
                                        <p:cTn id="46" dur="1000"/>
                                        <p:tgtEl>
                                          <p:spTgt spid="32811"/>
                                        </p:tgtEl>
                                      </p:cBhvr>
                                    </p:animEffect>
                                  </p:childTnLst>
                                </p:cTn>
                              </p:par>
                            </p:childTnLst>
                          </p:cTn>
                        </p:par>
                        <p:par>
                          <p:cTn id="47" fill="hold" nodeType="afterGroup">
                            <p:stCondLst>
                              <p:cond delay="8000"/>
                            </p:stCondLst>
                            <p:childTnLst>
                              <p:par>
                                <p:cTn id="48" presetID="22" presetClass="entr" presetSubtype="4" fill="hold" grpId="0" nodeType="afterEffect">
                                  <p:stCondLst>
                                    <p:cond delay="0"/>
                                  </p:stCondLst>
                                  <p:childTnLst>
                                    <p:set>
                                      <p:cBhvr>
                                        <p:cTn id="49" dur="1" fill="hold">
                                          <p:stCondLst>
                                            <p:cond delay="0"/>
                                          </p:stCondLst>
                                        </p:cTn>
                                        <p:tgtEl>
                                          <p:spTgt spid="32791"/>
                                        </p:tgtEl>
                                        <p:attrNameLst>
                                          <p:attrName>style.visibility</p:attrName>
                                        </p:attrNameLst>
                                      </p:cBhvr>
                                      <p:to>
                                        <p:strVal val="visible"/>
                                      </p:to>
                                    </p:set>
                                    <p:animEffect transition="in" filter="wipe(down)">
                                      <p:cBhvr>
                                        <p:cTn id="50" dur="1000"/>
                                        <p:tgtEl>
                                          <p:spTgt spid="32791"/>
                                        </p:tgtEl>
                                      </p:cBhvr>
                                    </p:animEffect>
                                  </p:childTnLst>
                                </p:cTn>
                              </p:par>
                            </p:childTnLst>
                          </p:cTn>
                        </p:par>
                        <p:par>
                          <p:cTn id="51" fill="hold" nodeType="afterGroup">
                            <p:stCondLst>
                              <p:cond delay="9000"/>
                            </p:stCondLst>
                            <p:childTnLst>
                              <p:par>
                                <p:cTn id="52" presetID="23" presetClass="entr" presetSubtype="16" fill="hold" nodeType="afterEffect">
                                  <p:stCondLst>
                                    <p:cond delay="0"/>
                                  </p:stCondLst>
                                  <p:childTnLst>
                                    <p:set>
                                      <p:cBhvr>
                                        <p:cTn id="53" dur="1" fill="hold">
                                          <p:stCondLst>
                                            <p:cond delay="0"/>
                                          </p:stCondLst>
                                        </p:cTn>
                                        <p:tgtEl>
                                          <p:spTgt spid="2"/>
                                        </p:tgtEl>
                                        <p:attrNameLst>
                                          <p:attrName>style.visibility</p:attrName>
                                        </p:attrNameLst>
                                      </p:cBhvr>
                                      <p:to>
                                        <p:strVal val="visible"/>
                                      </p:to>
                                    </p:set>
                                    <p:anim calcmode="lin" valueType="num">
                                      <p:cBhvr>
                                        <p:cTn id="54" dur="1000" fill="hold"/>
                                        <p:tgtEl>
                                          <p:spTgt spid="2"/>
                                        </p:tgtEl>
                                        <p:attrNameLst>
                                          <p:attrName>ppt_w</p:attrName>
                                        </p:attrNameLst>
                                      </p:cBhvr>
                                      <p:tavLst>
                                        <p:tav tm="0">
                                          <p:val>
                                            <p:fltVal val="0"/>
                                          </p:val>
                                        </p:tav>
                                        <p:tav tm="100000">
                                          <p:val>
                                            <p:strVal val="#ppt_w"/>
                                          </p:val>
                                        </p:tav>
                                      </p:tavLst>
                                    </p:anim>
                                    <p:anim calcmode="lin" valueType="num">
                                      <p:cBhvr>
                                        <p:cTn id="55" dur="1000" fill="hold"/>
                                        <p:tgtEl>
                                          <p:spTgt spid="2"/>
                                        </p:tgtEl>
                                        <p:attrNameLst>
                                          <p:attrName>ppt_h</p:attrName>
                                        </p:attrNameLst>
                                      </p:cBhvr>
                                      <p:tavLst>
                                        <p:tav tm="0">
                                          <p:val>
                                            <p:fltVal val="0"/>
                                          </p:val>
                                        </p:tav>
                                        <p:tav tm="100000">
                                          <p:val>
                                            <p:strVal val="#ppt_h"/>
                                          </p:val>
                                        </p:tav>
                                      </p:tavLst>
                                    </p:anim>
                                  </p:childTnLst>
                                </p:cTn>
                              </p:par>
                            </p:childTnLst>
                          </p:cTn>
                        </p:par>
                        <p:par>
                          <p:cTn id="56" fill="hold" nodeType="afterGroup">
                            <p:stCondLst>
                              <p:cond delay="10000"/>
                            </p:stCondLst>
                            <p:childTnLst>
                              <p:par>
                                <p:cTn id="57" presetID="22" presetClass="entr" presetSubtype="4" fill="hold" nodeType="after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wipe(down)">
                                      <p:cBhvr>
                                        <p:cTn id="59" dur="1000"/>
                                        <p:tgtEl>
                                          <p:spTgt spid="8"/>
                                        </p:tgtEl>
                                      </p:cBhvr>
                                    </p:animEffect>
                                  </p:childTnLst>
                                </p:cTn>
                              </p:par>
                            </p:childTnLst>
                          </p:cTn>
                        </p:par>
                        <p:par>
                          <p:cTn id="60" fill="hold" nodeType="afterGroup">
                            <p:stCondLst>
                              <p:cond delay="11000"/>
                            </p:stCondLst>
                            <p:childTnLst>
                              <p:par>
                                <p:cTn id="61" presetID="23" presetClass="entr" presetSubtype="16" fill="hold" grpId="0"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1000" fill="hold"/>
                                        <p:tgtEl>
                                          <p:spTgt spid="56"/>
                                        </p:tgtEl>
                                        <p:attrNameLst>
                                          <p:attrName>ppt_w</p:attrName>
                                        </p:attrNameLst>
                                      </p:cBhvr>
                                      <p:tavLst>
                                        <p:tav tm="0">
                                          <p:val>
                                            <p:fltVal val="0"/>
                                          </p:val>
                                        </p:tav>
                                        <p:tav tm="100000">
                                          <p:val>
                                            <p:strVal val="#ppt_w"/>
                                          </p:val>
                                        </p:tav>
                                      </p:tavLst>
                                    </p:anim>
                                    <p:anim calcmode="lin" valueType="num">
                                      <p:cBhvr>
                                        <p:cTn id="64" dur="1000" fill="hold"/>
                                        <p:tgtEl>
                                          <p:spTgt spid="56"/>
                                        </p:tgtEl>
                                        <p:attrNameLst>
                                          <p:attrName>ppt_h</p:attrName>
                                        </p:attrNameLst>
                                      </p:cBhvr>
                                      <p:tavLst>
                                        <p:tav tm="0">
                                          <p:val>
                                            <p:fltVal val="0"/>
                                          </p:val>
                                        </p:tav>
                                        <p:tav tm="100000">
                                          <p:val>
                                            <p:strVal val="#ppt_h"/>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wipe(down)">
                                      <p:cBhvr>
                                        <p:cTn id="69" dur="1000"/>
                                        <p:tgtEl>
                                          <p:spTgt spid="36"/>
                                        </p:tgtEl>
                                      </p:cBhvr>
                                    </p:animEffect>
                                  </p:childTnLst>
                                </p:cTn>
                              </p:par>
                            </p:childTnLst>
                          </p:cTn>
                        </p:par>
                        <p:par>
                          <p:cTn id="70" fill="hold" nodeType="afterGroup">
                            <p:stCondLst>
                              <p:cond delay="1000"/>
                            </p:stCondLst>
                            <p:childTnLst>
                              <p:par>
                                <p:cTn id="71" presetID="22" presetClass="entr" presetSubtype="4" fill="hold" grpId="0" nodeType="afterEffect">
                                  <p:stCondLst>
                                    <p:cond delay="0"/>
                                  </p:stCondLst>
                                  <p:childTnLst>
                                    <p:set>
                                      <p:cBhvr>
                                        <p:cTn id="72" dur="1" fill="hold">
                                          <p:stCondLst>
                                            <p:cond delay="0"/>
                                          </p:stCondLst>
                                        </p:cTn>
                                        <p:tgtEl>
                                          <p:spTgt spid="32822"/>
                                        </p:tgtEl>
                                        <p:attrNameLst>
                                          <p:attrName>style.visibility</p:attrName>
                                        </p:attrNameLst>
                                      </p:cBhvr>
                                      <p:to>
                                        <p:strVal val="visible"/>
                                      </p:to>
                                    </p:set>
                                    <p:animEffect transition="in" filter="wipe(down)">
                                      <p:cBhvr>
                                        <p:cTn id="73" dur="1000"/>
                                        <p:tgtEl>
                                          <p:spTgt spid="32822"/>
                                        </p:tgtEl>
                                      </p:cBhvr>
                                    </p:animEffect>
                                  </p:childTnLst>
                                </p:cTn>
                              </p:par>
                            </p:childTnLst>
                          </p:cTn>
                        </p:par>
                        <p:par>
                          <p:cTn id="74" fill="hold" nodeType="afterGroup">
                            <p:stCondLst>
                              <p:cond delay="2000"/>
                            </p:stCondLst>
                            <p:childTnLst>
                              <p:par>
                                <p:cTn id="75" presetID="22" presetClass="entr" presetSubtype="1" fill="hold" nodeType="afterEffect">
                                  <p:stCondLst>
                                    <p:cond delay="0"/>
                                  </p:stCondLst>
                                  <p:childTnLst>
                                    <p:set>
                                      <p:cBhvr>
                                        <p:cTn id="76" dur="1" fill="hold">
                                          <p:stCondLst>
                                            <p:cond delay="0"/>
                                          </p:stCondLst>
                                        </p:cTn>
                                        <p:tgtEl>
                                          <p:spTgt spid="32801"/>
                                        </p:tgtEl>
                                        <p:attrNameLst>
                                          <p:attrName>style.visibility</p:attrName>
                                        </p:attrNameLst>
                                      </p:cBhvr>
                                      <p:to>
                                        <p:strVal val="visible"/>
                                      </p:to>
                                    </p:set>
                                    <p:animEffect transition="in" filter="wipe(up)">
                                      <p:cBhvr>
                                        <p:cTn id="77" dur="1000"/>
                                        <p:tgtEl>
                                          <p:spTgt spid="32801"/>
                                        </p:tgtEl>
                                      </p:cBhvr>
                                    </p:animEffect>
                                  </p:childTnLst>
                                </p:cTn>
                              </p:par>
                            </p:childTnLst>
                          </p:cTn>
                        </p:par>
                        <p:par>
                          <p:cTn id="78" fill="hold" nodeType="afterGroup">
                            <p:stCondLst>
                              <p:cond delay="3000"/>
                            </p:stCondLst>
                            <p:childTnLst>
                              <p:par>
                                <p:cTn id="79" presetID="22" presetClass="entr" presetSubtype="4" fill="hold" grpId="0" nodeType="afterEffect">
                                  <p:stCondLst>
                                    <p:cond delay="0"/>
                                  </p:stCondLst>
                                  <p:childTnLst>
                                    <p:set>
                                      <p:cBhvr>
                                        <p:cTn id="80" dur="1" fill="hold">
                                          <p:stCondLst>
                                            <p:cond delay="0"/>
                                          </p:stCondLst>
                                        </p:cTn>
                                        <p:tgtEl>
                                          <p:spTgt spid="32814"/>
                                        </p:tgtEl>
                                        <p:attrNameLst>
                                          <p:attrName>style.visibility</p:attrName>
                                        </p:attrNameLst>
                                      </p:cBhvr>
                                      <p:to>
                                        <p:strVal val="visible"/>
                                      </p:to>
                                    </p:set>
                                    <p:animEffect transition="in" filter="wipe(down)">
                                      <p:cBhvr>
                                        <p:cTn id="81" dur="1000"/>
                                        <p:tgtEl>
                                          <p:spTgt spid="32814"/>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3" presetClass="entr" presetSubtype="16" fill="hold" nodeType="clickEffect">
                                  <p:stCondLst>
                                    <p:cond delay="0"/>
                                  </p:stCondLst>
                                  <p:childTnLst>
                                    <p:set>
                                      <p:cBhvr>
                                        <p:cTn id="85" dur="1" fill="hold">
                                          <p:stCondLst>
                                            <p:cond delay="0"/>
                                          </p:stCondLst>
                                        </p:cTn>
                                        <p:tgtEl>
                                          <p:spTgt spid="32799"/>
                                        </p:tgtEl>
                                        <p:attrNameLst>
                                          <p:attrName>style.visibility</p:attrName>
                                        </p:attrNameLst>
                                      </p:cBhvr>
                                      <p:to>
                                        <p:strVal val="visible"/>
                                      </p:to>
                                    </p:set>
                                    <p:anim calcmode="lin" valueType="num">
                                      <p:cBhvr>
                                        <p:cTn id="86" dur="1000" fill="hold"/>
                                        <p:tgtEl>
                                          <p:spTgt spid="32799"/>
                                        </p:tgtEl>
                                        <p:attrNameLst>
                                          <p:attrName>ppt_w</p:attrName>
                                        </p:attrNameLst>
                                      </p:cBhvr>
                                      <p:tavLst>
                                        <p:tav tm="0">
                                          <p:val>
                                            <p:fltVal val="0"/>
                                          </p:val>
                                        </p:tav>
                                        <p:tav tm="100000">
                                          <p:val>
                                            <p:strVal val="#ppt_w"/>
                                          </p:val>
                                        </p:tav>
                                      </p:tavLst>
                                    </p:anim>
                                    <p:anim calcmode="lin" valueType="num">
                                      <p:cBhvr>
                                        <p:cTn id="87" dur="1000" fill="hold"/>
                                        <p:tgtEl>
                                          <p:spTgt spid="32799"/>
                                        </p:tgtEl>
                                        <p:attrNameLst>
                                          <p:attrName>ppt_h</p:attrName>
                                        </p:attrNameLst>
                                      </p:cBhvr>
                                      <p:tavLst>
                                        <p:tav tm="0">
                                          <p:val>
                                            <p:fltVal val="0"/>
                                          </p:val>
                                        </p:tav>
                                        <p:tav tm="100000">
                                          <p:val>
                                            <p:strVal val="#ppt_h"/>
                                          </p:val>
                                        </p:tav>
                                      </p:tavLst>
                                    </p:anim>
                                  </p:childTnLst>
                                </p:cTn>
                              </p:par>
                            </p:childTnLst>
                          </p:cTn>
                        </p:par>
                        <p:par>
                          <p:cTn id="88" fill="hold" nodeType="afterGroup">
                            <p:stCondLst>
                              <p:cond delay="1000"/>
                            </p:stCondLst>
                            <p:childTnLst>
                              <p:par>
                                <p:cTn id="89" presetID="22" presetClass="entr" presetSubtype="4" fill="hold" grpId="0" nodeType="afterEffect">
                                  <p:stCondLst>
                                    <p:cond delay="0"/>
                                  </p:stCondLst>
                                  <p:childTnLst>
                                    <p:set>
                                      <p:cBhvr>
                                        <p:cTn id="90" dur="1" fill="hold">
                                          <p:stCondLst>
                                            <p:cond delay="0"/>
                                          </p:stCondLst>
                                        </p:cTn>
                                        <p:tgtEl>
                                          <p:spTgt spid="32817"/>
                                        </p:tgtEl>
                                        <p:attrNameLst>
                                          <p:attrName>style.visibility</p:attrName>
                                        </p:attrNameLst>
                                      </p:cBhvr>
                                      <p:to>
                                        <p:strVal val="visible"/>
                                      </p:to>
                                    </p:set>
                                    <p:animEffect transition="in" filter="wipe(down)">
                                      <p:cBhvr>
                                        <p:cTn id="91" dur="1000"/>
                                        <p:tgtEl>
                                          <p:spTgt spid="32817"/>
                                        </p:tgtEl>
                                      </p:cBhvr>
                                    </p:animEffect>
                                  </p:childTnLst>
                                </p:cTn>
                              </p:par>
                            </p:childTnLst>
                          </p:cTn>
                        </p:par>
                        <p:par>
                          <p:cTn id="92" fill="hold" nodeType="afterGroup">
                            <p:stCondLst>
                              <p:cond delay="2000"/>
                            </p:stCondLst>
                            <p:childTnLst>
                              <p:par>
                                <p:cTn id="93" presetID="23" presetClass="entr" presetSubtype="16" fill="hold" grpId="0" nodeType="afterEffect">
                                  <p:stCondLst>
                                    <p:cond delay="0"/>
                                  </p:stCondLst>
                                  <p:childTnLst>
                                    <p:set>
                                      <p:cBhvr>
                                        <p:cTn id="94" dur="1" fill="hold">
                                          <p:stCondLst>
                                            <p:cond delay="0"/>
                                          </p:stCondLst>
                                        </p:cTn>
                                        <p:tgtEl>
                                          <p:spTgt spid="32806"/>
                                        </p:tgtEl>
                                        <p:attrNameLst>
                                          <p:attrName>style.visibility</p:attrName>
                                        </p:attrNameLst>
                                      </p:cBhvr>
                                      <p:to>
                                        <p:strVal val="visible"/>
                                      </p:to>
                                    </p:set>
                                    <p:anim calcmode="lin" valueType="num">
                                      <p:cBhvr>
                                        <p:cTn id="95" dur="1000" fill="hold"/>
                                        <p:tgtEl>
                                          <p:spTgt spid="32806"/>
                                        </p:tgtEl>
                                        <p:attrNameLst>
                                          <p:attrName>ppt_w</p:attrName>
                                        </p:attrNameLst>
                                      </p:cBhvr>
                                      <p:tavLst>
                                        <p:tav tm="0">
                                          <p:val>
                                            <p:fltVal val="0"/>
                                          </p:val>
                                        </p:tav>
                                        <p:tav tm="100000">
                                          <p:val>
                                            <p:strVal val="#ppt_w"/>
                                          </p:val>
                                        </p:tav>
                                      </p:tavLst>
                                    </p:anim>
                                    <p:anim calcmode="lin" valueType="num">
                                      <p:cBhvr>
                                        <p:cTn id="96" dur="1000" fill="hold"/>
                                        <p:tgtEl>
                                          <p:spTgt spid="32806"/>
                                        </p:tgtEl>
                                        <p:attrNameLst>
                                          <p:attrName>ppt_h</p:attrName>
                                        </p:attrNameLst>
                                      </p:cBhvr>
                                      <p:tavLst>
                                        <p:tav tm="0">
                                          <p:val>
                                            <p:fltVal val="0"/>
                                          </p:val>
                                        </p:tav>
                                        <p:tav tm="100000">
                                          <p:val>
                                            <p:strVal val="#ppt_h"/>
                                          </p:val>
                                        </p:tav>
                                      </p:tavLst>
                                    </p:anim>
                                  </p:childTnLst>
                                </p:cTn>
                              </p:par>
                            </p:childTnLst>
                          </p:cTn>
                        </p:par>
                        <p:par>
                          <p:cTn id="97" fill="hold" nodeType="afterGroup">
                            <p:stCondLst>
                              <p:cond delay="3000"/>
                            </p:stCondLst>
                            <p:childTnLst>
                              <p:par>
                                <p:cTn id="98" presetID="23" presetClass="entr" presetSubtype="16" fill="hold" nodeType="afterEffect">
                                  <p:stCondLst>
                                    <p:cond delay="0"/>
                                  </p:stCondLst>
                                  <p:childTnLst>
                                    <p:set>
                                      <p:cBhvr>
                                        <p:cTn id="99" dur="1" fill="hold">
                                          <p:stCondLst>
                                            <p:cond delay="0"/>
                                          </p:stCondLst>
                                        </p:cTn>
                                        <p:tgtEl>
                                          <p:spTgt spid="5"/>
                                        </p:tgtEl>
                                        <p:attrNameLst>
                                          <p:attrName>style.visibility</p:attrName>
                                        </p:attrNameLst>
                                      </p:cBhvr>
                                      <p:to>
                                        <p:strVal val="visible"/>
                                      </p:to>
                                    </p:set>
                                    <p:anim calcmode="lin" valueType="num">
                                      <p:cBhvr>
                                        <p:cTn id="100" dur="1000" fill="hold"/>
                                        <p:tgtEl>
                                          <p:spTgt spid="5"/>
                                        </p:tgtEl>
                                        <p:attrNameLst>
                                          <p:attrName>ppt_w</p:attrName>
                                        </p:attrNameLst>
                                      </p:cBhvr>
                                      <p:tavLst>
                                        <p:tav tm="0">
                                          <p:val>
                                            <p:fltVal val="0"/>
                                          </p:val>
                                        </p:tav>
                                        <p:tav tm="100000">
                                          <p:val>
                                            <p:strVal val="#ppt_w"/>
                                          </p:val>
                                        </p:tav>
                                      </p:tavLst>
                                    </p:anim>
                                    <p:anim calcmode="lin" valueType="num">
                                      <p:cBhvr>
                                        <p:cTn id="101" dur="1000" fill="hold"/>
                                        <p:tgtEl>
                                          <p:spTgt spid="5"/>
                                        </p:tgtEl>
                                        <p:attrNameLst>
                                          <p:attrName>ppt_h</p:attrName>
                                        </p:attrNameLst>
                                      </p:cBhvr>
                                      <p:tavLst>
                                        <p:tav tm="0">
                                          <p:val>
                                            <p:fltVal val="0"/>
                                          </p:val>
                                        </p:tav>
                                        <p:tav tm="100000">
                                          <p:val>
                                            <p:strVal val="#ppt_h"/>
                                          </p:val>
                                        </p:tav>
                                      </p:tavLst>
                                    </p:anim>
                                  </p:childTnLst>
                                </p:cTn>
                              </p:par>
                            </p:childTnLst>
                          </p:cTn>
                        </p:par>
                        <p:par>
                          <p:cTn id="102" fill="hold" nodeType="afterGroup">
                            <p:stCondLst>
                              <p:cond delay="4000"/>
                            </p:stCondLst>
                            <p:childTnLst>
                              <p:par>
                                <p:cTn id="103" presetID="22" presetClass="entr" presetSubtype="4" fill="hold" nodeType="afterEffect">
                                  <p:stCondLst>
                                    <p:cond delay="0"/>
                                  </p:stCondLst>
                                  <p:childTnLst>
                                    <p:set>
                                      <p:cBhvr>
                                        <p:cTn id="104" dur="1" fill="hold">
                                          <p:stCondLst>
                                            <p:cond delay="0"/>
                                          </p:stCondLst>
                                        </p:cTn>
                                        <p:tgtEl>
                                          <p:spTgt spid="7"/>
                                        </p:tgtEl>
                                        <p:attrNameLst>
                                          <p:attrName>style.visibility</p:attrName>
                                        </p:attrNameLst>
                                      </p:cBhvr>
                                      <p:to>
                                        <p:strVal val="visible"/>
                                      </p:to>
                                    </p:set>
                                    <p:animEffect transition="in" filter="wipe(down)">
                                      <p:cBhvr>
                                        <p:cTn id="105" dur="1000"/>
                                        <p:tgtEl>
                                          <p:spTgt spid="7"/>
                                        </p:tgtEl>
                                      </p:cBhvr>
                                    </p:animEffect>
                                  </p:childTnLst>
                                </p:cTn>
                              </p:par>
                            </p:childTnLst>
                          </p:cTn>
                        </p:par>
                        <p:par>
                          <p:cTn id="106" fill="hold" nodeType="afterGroup">
                            <p:stCondLst>
                              <p:cond delay="5000"/>
                            </p:stCondLst>
                            <p:childTnLst>
                              <p:par>
                                <p:cTn id="107" presetID="22" presetClass="entr" presetSubtype="1" fill="hold" nodeType="afterEffect">
                                  <p:stCondLst>
                                    <p:cond delay="0"/>
                                  </p:stCondLst>
                                  <p:childTnLst>
                                    <p:set>
                                      <p:cBhvr>
                                        <p:cTn id="108" dur="1" fill="hold">
                                          <p:stCondLst>
                                            <p:cond delay="0"/>
                                          </p:stCondLst>
                                        </p:cTn>
                                        <p:tgtEl>
                                          <p:spTgt spid="32802"/>
                                        </p:tgtEl>
                                        <p:attrNameLst>
                                          <p:attrName>style.visibility</p:attrName>
                                        </p:attrNameLst>
                                      </p:cBhvr>
                                      <p:to>
                                        <p:strVal val="visible"/>
                                      </p:to>
                                    </p:set>
                                    <p:animEffect transition="in" filter="wipe(up)">
                                      <p:cBhvr>
                                        <p:cTn id="109" dur="1000"/>
                                        <p:tgtEl>
                                          <p:spTgt spid="32802"/>
                                        </p:tgtEl>
                                      </p:cBhvr>
                                    </p:animEffect>
                                  </p:childTnLst>
                                </p:cTn>
                              </p:par>
                            </p:childTnLst>
                          </p:cTn>
                        </p:par>
                        <p:par>
                          <p:cTn id="110" fill="hold" nodeType="afterGroup">
                            <p:stCondLst>
                              <p:cond delay="6000"/>
                            </p:stCondLst>
                            <p:childTnLst>
                              <p:par>
                                <p:cTn id="111" presetID="22" presetClass="entr" presetSubtype="4" fill="hold" grpId="0" nodeType="afterEffect">
                                  <p:stCondLst>
                                    <p:cond delay="0"/>
                                  </p:stCondLst>
                                  <p:childTnLst>
                                    <p:set>
                                      <p:cBhvr>
                                        <p:cTn id="112" dur="1" fill="hold">
                                          <p:stCondLst>
                                            <p:cond delay="0"/>
                                          </p:stCondLst>
                                        </p:cTn>
                                        <p:tgtEl>
                                          <p:spTgt spid="32812"/>
                                        </p:tgtEl>
                                        <p:attrNameLst>
                                          <p:attrName>style.visibility</p:attrName>
                                        </p:attrNameLst>
                                      </p:cBhvr>
                                      <p:to>
                                        <p:strVal val="visible"/>
                                      </p:to>
                                    </p:set>
                                    <p:animEffect transition="in" filter="wipe(down)">
                                      <p:cBhvr>
                                        <p:cTn id="113" dur="1000"/>
                                        <p:tgtEl>
                                          <p:spTgt spid="32812"/>
                                        </p:tgtEl>
                                      </p:cBhvr>
                                    </p:animEffect>
                                  </p:childTnLst>
                                </p:cTn>
                              </p:par>
                            </p:childTnLst>
                          </p:cTn>
                        </p:par>
                        <p:par>
                          <p:cTn id="114" fill="hold" nodeType="afterGroup">
                            <p:stCondLst>
                              <p:cond delay="7000"/>
                            </p:stCondLst>
                            <p:childTnLst>
                              <p:par>
                                <p:cTn id="115" presetID="23" presetClass="entr" presetSubtype="16" fill="hold" grpId="0" nodeType="afterEffect">
                                  <p:stCondLst>
                                    <p:cond delay="0"/>
                                  </p:stCondLst>
                                  <p:childTnLst>
                                    <p:set>
                                      <p:cBhvr>
                                        <p:cTn id="116" dur="1" fill="hold">
                                          <p:stCondLst>
                                            <p:cond delay="0"/>
                                          </p:stCondLst>
                                        </p:cTn>
                                        <p:tgtEl>
                                          <p:spTgt spid="32803"/>
                                        </p:tgtEl>
                                        <p:attrNameLst>
                                          <p:attrName>style.visibility</p:attrName>
                                        </p:attrNameLst>
                                      </p:cBhvr>
                                      <p:to>
                                        <p:strVal val="visible"/>
                                      </p:to>
                                    </p:set>
                                    <p:anim calcmode="lin" valueType="num">
                                      <p:cBhvr>
                                        <p:cTn id="117" dur="1000" fill="hold"/>
                                        <p:tgtEl>
                                          <p:spTgt spid="32803"/>
                                        </p:tgtEl>
                                        <p:attrNameLst>
                                          <p:attrName>ppt_w</p:attrName>
                                        </p:attrNameLst>
                                      </p:cBhvr>
                                      <p:tavLst>
                                        <p:tav tm="0">
                                          <p:val>
                                            <p:fltVal val="0"/>
                                          </p:val>
                                        </p:tav>
                                        <p:tav tm="100000">
                                          <p:val>
                                            <p:strVal val="#ppt_w"/>
                                          </p:val>
                                        </p:tav>
                                      </p:tavLst>
                                    </p:anim>
                                    <p:anim calcmode="lin" valueType="num">
                                      <p:cBhvr>
                                        <p:cTn id="118" dur="1000" fill="hold"/>
                                        <p:tgtEl>
                                          <p:spTgt spid="32803"/>
                                        </p:tgtEl>
                                        <p:attrNameLst>
                                          <p:attrName>ppt_h</p:attrName>
                                        </p:attrNameLst>
                                      </p:cBhvr>
                                      <p:tavLst>
                                        <p:tav tm="0">
                                          <p:val>
                                            <p:fltVal val="0"/>
                                          </p:val>
                                        </p:tav>
                                        <p:tav tm="100000">
                                          <p:val>
                                            <p:strVal val="#ppt_h"/>
                                          </p:val>
                                        </p:tav>
                                      </p:tavLst>
                                    </p:anim>
                                  </p:childTnLst>
                                </p:cTn>
                              </p:par>
                            </p:childTnLst>
                          </p:cTn>
                        </p:par>
                        <p:par>
                          <p:cTn id="119" fill="hold" nodeType="afterGroup">
                            <p:stCondLst>
                              <p:cond delay="8000"/>
                            </p:stCondLst>
                            <p:childTnLst>
                              <p:par>
                                <p:cTn id="120" presetID="23" presetClass="entr" presetSubtype="16" fill="hold" nodeType="afterEffect">
                                  <p:stCondLst>
                                    <p:cond delay="0"/>
                                  </p:stCondLst>
                                  <p:childTnLst>
                                    <p:set>
                                      <p:cBhvr>
                                        <p:cTn id="121" dur="1" fill="hold">
                                          <p:stCondLst>
                                            <p:cond delay="0"/>
                                          </p:stCondLst>
                                        </p:cTn>
                                        <p:tgtEl>
                                          <p:spTgt spid="4"/>
                                        </p:tgtEl>
                                        <p:attrNameLst>
                                          <p:attrName>style.visibility</p:attrName>
                                        </p:attrNameLst>
                                      </p:cBhvr>
                                      <p:to>
                                        <p:strVal val="visible"/>
                                      </p:to>
                                    </p:set>
                                    <p:anim calcmode="lin" valueType="num">
                                      <p:cBhvr>
                                        <p:cTn id="122" dur="1000" fill="hold"/>
                                        <p:tgtEl>
                                          <p:spTgt spid="4"/>
                                        </p:tgtEl>
                                        <p:attrNameLst>
                                          <p:attrName>ppt_w</p:attrName>
                                        </p:attrNameLst>
                                      </p:cBhvr>
                                      <p:tavLst>
                                        <p:tav tm="0">
                                          <p:val>
                                            <p:fltVal val="0"/>
                                          </p:val>
                                        </p:tav>
                                        <p:tav tm="100000">
                                          <p:val>
                                            <p:strVal val="#ppt_w"/>
                                          </p:val>
                                        </p:tav>
                                      </p:tavLst>
                                    </p:anim>
                                    <p:anim calcmode="lin" valueType="num">
                                      <p:cBhvr>
                                        <p:cTn id="123" dur="1000" fill="hold"/>
                                        <p:tgtEl>
                                          <p:spTgt spid="4"/>
                                        </p:tgtEl>
                                        <p:attrNameLst>
                                          <p:attrName>ppt_h</p:attrName>
                                        </p:attrNameLst>
                                      </p:cBhvr>
                                      <p:tavLst>
                                        <p:tav tm="0">
                                          <p:val>
                                            <p:fltVal val="0"/>
                                          </p:val>
                                        </p:tav>
                                        <p:tav tm="100000">
                                          <p:val>
                                            <p:strVal val="#ppt_h"/>
                                          </p:val>
                                        </p:tav>
                                      </p:tavLst>
                                    </p:anim>
                                  </p:childTnLst>
                                </p:cTn>
                              </p:par>
                            </p:childTnLst>
                          </p:cTn>
                        </p:par>
                        <p:par>
                          <p:cTn id="124" fill="hold" nodeType="afterGroup">
                            <p:stCondLst>
                              <p:cond delay="9000"/>
                            </p:stCondLst>
                            <p:childTnLst>
                              <p:par>
                                <p:cTn id="125" presetID="22" presetClass="entr" presetSubtype="4" fill="hold" nodeType="afterEffect">
                                  <p:stCondLst>
                                    <p:cond delay="0"/>
                                  </p:stCondLst>
                                  <p:childTnLst>
                                    <p:set>
                                      <p:cBhvr>
                                        <p:cTn id="126" dur="1" fill="hold">
                                          <p:stCondLst>
                                            <p:cond delay="0"/>
                                          </p:stCondLst>
                                        </p:cTn>
                                        <p:tgtEl>
                                          <p:spTgt spid="9"/>
                                        </p:tgtEl>
                                        <p:attrNameLst>
                                          <p:attrName>style.visibility</p:attrName>
                                        </p:attrNameLst>
                                      </p:cBhvr>
                                      <p:to>
                                        <p:strVal val="visible"/>
                                      </p:to>
                                    </p:set>
                                    <p:animEffect transition="in" filter="wipe(down)">
                                      <p:cBhvr>
                                        <p:cTn id="127" dur="1000"/>
                                        <p:tgtEl>
                                          <p:spTgt spid="9"/>
                                        </p:tgtEl>
                                      </p:cBhvr>
                                    </p:animEffect>
                                  </p:childTnLst>
                                </p:cTn>
                              </p:par>
                            </p:childTnLst>
                          </p:cTn>
                        </p:par>
                        <p:par>
                          <p:cTn id="128" fill="hold" nodeType="afterGroup">
                            <p:stCondLst>
                              <p:cond delay="10000"/>
                            </p:stCondLst>
                            <p:childTnLst>
                              <p:par>
                                <p:cTn id="129" presetID="23" presetClass="entr" presetSubtype="16" fill="hold" grpId="0" nodeType="afterEffect">
                                  <p:stCondLst>
                                    <p:cond delay="0"/>
                                  </p:stCondLst>
                                  <p:childTnLst>
                                    <p:set>
                                      <p:cBhvr>
                                        <p:cTn id="130" dur="1" fill="hold">
                                          <p:stCondLst>
                                            <p:cond delay="0"/>
                                          </p:stCondLst>
                                        </p:cTn>
                                        <p:tgtEl>
                                          <p:spTgt spid="55"/>
                                        </p:tgtEl>
                                        <p:attrNameLst>
                                          <p:attrName>style.visibility</p:attrName>
                                        </p:attrNameLst>
                                      </p:cBhvr>
                                      <p:to>
                                        <p:strVal val="visible"/>
                                      </p:to>
                                    </p:set>
                                    <p:anim calcmode="lin" valueType="num">
                                      <p:cBhvr>
                                        <p:cTn id="131" dur="1000" fill="hold"/>
                                        <p:tgtEl>
                                          <p:spTgt spid="55"/>
                                        </p:tgtEl>
                                        <p:attrNameLst>
                                          <p:attrName>ppt_w</p:attrName>
                                        </p:attrNameLst>
                                      </p:cBhvr>
                                      <p:tavLst>
                                        <p:tav tm="0">
                                          <p:val>
                                            <p:fltVal val="0"/>
                                          </p:val>
                                        </p:tav>
                                        <p:tav tm="100000">
                                          <p:val>
                                            <p:strVal val="#ppt_w"/>
                                          </p:val>
                                        </p:tav>
                                      </p:tavLst>
                                    </p:anim>
                                    <p:anim calcmode="lin" valueType="num">
                                      <p:cBhvr>
                                        <p:cTn id="132" dur="1000" fill="hold"/>
                                        <p:tgtEl>
                                          <p:spTgt spid="5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5" grpId="0" animBg="1"/>
      <p:bldP spid="21" grpId="0" animBg="1"/>
      <p:bldP spid="22" grpId="0" animBg="1"/>
      <p:bldP spid="32791" grpId="0" animBg="1"/>
      <p:bldP spid="32794" grpId="0" animBg="1"/>
      <p:bldP spid="32803" grpId="0" animBg="1"/>
      <p:bldP spid="36" grpId="0" animBg="1"/>
      <p:bldP spid="32806" grpId="0" animBg="1"/>
      <p:bldP spid="32811" grpId="0"/>
      <p:bldP spid="32811" grpId="1"/>
      <p:bldP spid="32812" grpId="0"/>
      <p:bldP spid="32814" grpId="0"/>
      <p:bldP spid="32817" grpId="0"/>
      <p:bldP spid="32818" grpId="0"/>
      <p:bldP spid="32819" grpId="0"/>
      <p:bldP spid="3282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a:extLst>
              <a:ext uri="{FF2B5EF4-FFF2-40B4-BE49-F238E27FC236}">
                <a16:creationId xmlns:a16="http://schemas.microsoft.com/office/drawing/2014/main" id="{0ACC4378-8EF8-4863-B041-9B145045EFF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52227" name="Rectangle 2">
            <a:extLst>
              <a:ext uri="{FF2B5EF4-FFF2-40B4-BE49-F238E27FC236}">
                <a16:creationId xmlns:a16="http://schemas.microsoft.com/office/drawing/2014/main" id="{35FE765D-C313-45A9-82B2-518511D1668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Government Intervention</a:t>
            </a:r>
          </a:p>
        </p:txBody>
      </p:sp>
      <p:sp>
        <p:nvSpPr>
          <p:cNvPr id="52228" name="Rectangle 3">
            <a:extLst>
              <a:ext uri="{FF2B5EF4-FFF2-40B4-BE49-F238E27FC236}">
                <a16:creationId xmlns:a16="http://schemas.microsoft.com/office/drawing/2014/main" id="{E18638C4-18C9-4188-BB96-9301E7E0D003}"/>
              </a:ext>
            </a:extLst>
          </p:cNvPr>
          <p:cNvSpPr>
            <a:spLocks noGrp="1" noChangeArrowheads="1"/>
          </p:cNvSpPr>
          <p:nvPr>
            <p:ph type="body" idx="1"/>
          </p:nvPr>
        </p:nvSpPr>
        <p:spPr>
          <a:xfrm>
            <a:off x="457200" y="990600"/>
            <a:ext cx="8229600" cy="4525963"/>
          </a:xfrm>
        </p:spPr>
        <p:txBody>
          <a:bodyPr/>
          <a:lstStyle/>
          <a:p>
            <a:pPr eaLnBrk="1" hangingPunct="1">
              <a:buClr>
                <a:srgbClr val="3399FF"/>
              </a:buClr>
              <a:buSzPct val="125000"/>
            </a:pPr>
            <a:r>
              <a:rPr lang="en-US" altLang="cs-CZ" sz="3600"/>
              <a:t>Correct negative externalities</a:t>
            </a:r>
          </a:p>
          <a:p>
            <a:pPr lvl="1" eaLnBrk="1" hangingPunct="1">
              <a:buClr>
                <a:srgbClr val="3399FF"/>
              </a:buClr>
              <a:buSzPct val="125000"/>
              <a:buFont typeface="Arial" panose="020B0604020202020204" pitchFamily="34" charset="0"/>
              <a:buChar char="•"/>
            </a:pPr>
            <a:r>
              <a:rPr lang="en-US" altLang="cs-CZ" sz="3600"/>
              <a:t>Direct controls</a:t>
            </a:r>
          </a:p>
          <a:p>
            <a:pPr lvl="1" eaLnBrk="1" hangingPunct="1">
              <a:buClr>
                <a:srgbClr val="3399FF"/>
              </a:buClr>
              <a:buSzPct val="125000"/>
              <a:buFont typeface="Arial" panose="020B0604020202020204" pitchFamily="34" charset="0"/>
              <a:buChar char="•"/>
            </a:pPr>
            <a:r>
              <a:rPr lang="en-US" altLang="cs-CZ" sz="3600"/>
              <a:t>Specific taxes</a:t>
            </a:r>
          </a:p>
          <a:p>
            <a:pPr eaLnBrk="1" hangingPunct="1">
              <a:buClr>
                <a:srgbClr val="3399FF"/>
              </a:buClr>
              <a:buSzPct val="125000"/>
            </a:pPr>
            <a:r>
              <a:rPr lang="en-US" altLang="cs-CZ" sz="3600"/>
              <a:t>Correct positive externalities</a:t>
            </a:r>
          </a:p>
          <a:p>
            <a:pPr lvl="1" eaLnBrk="1" hangingPunct="1">
              <a:buClr>
                <a:srgbClr val="3399FF"/>
              </a:buClr>
              <a:buSzPct val="125000"/>
              <a:buFont typeface="Arial" panose="020B0604020202020204" pitchFamily="34" charset="0"/>
              <a:buChar char="•"/>
            </a:pPr>
            <a:r>
              <a:rPr lang="en-US" altLang="cs-CZ" sz="3600"/>
              <a:t>Subsidies and government provision</a:t>
            </a:r>
          </a:p>
          <a:p>
            <a:pPr lvl="1" eaLnBrk="1" hangingPunct="1">
              <a:buClr>
                <a:srgbClr val="3399FF"/>
              </a:buClr>
              <a:buSzPct val="125000"/>
            </a:pPr>
            <a:endParaRPr lang="en-US" altLang="cs-CZ" sz="3600"/>
          </a:p>
        </p:txBody>
      </p:sp>
      <p:sp>
        <p:nvSpPr>
          <p:cNvPr id="52229" name="Rectangle 4">
            <a:extLst>
              <a:ext uri="{FF2B5EF4-FFF2-40B4-BE49-F238E27FC236}">
                <a16:creationId xmlns:a16="http://schemas.microsoft.com/office/drawing/2014/main" id="{34F3295C-072E-428A-BE3F-293B08D6D66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2230" name="Rectangle 6">
            <a:extLst>
              <a:ext uri="{FF2B5EF4-FFF2-40B4-BE49-F238E27FC236}">
                <a16:creationId xmlns:a16="http://schemas.microsoft.com/office/drawing/2014/main" id="{D6C73E94-6160-453E-BBFC-1B492D9D4D18}"/>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LO4</a:t>
            </a:r>
          </a:p>
        </p:txBody>
      </p:sp>
      <p:sp>
        <p:nvSpPr>
          <p:cNvPr id="52231" name="Text Box 11">
            <a:extLst>
              <a:ext uri="{FF2B5EF4-FFF2-40B4-BE49-F238E27FC236}">
                <a16:creationId xmlns:a16="http://schemas.microsoft.com/office/drawing/2014/main" id="{E8493AE4-C16B-4905-9AE7-79F475065B38}"/>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75C0698C-736B-4544-BA2F-4442B93A3053}" type="slidenum">
              <a:rPr lang="en-US" altLang="cs-CZ" sz="1400">
                <a:solidFill>
                  <a:schemeClr val="bg1"/>
                </a:solidFill>
                <a:cs typeface="Arial" panose="020B0604020202020204" pitchFamily="34" charset="0"/>
              </a:rPr>
              <a:pPr eaLnBrk="1" hangingPunct="1">
                <a:spcBef>
                  <a:spcPct val="0"/>
                </a:spcBef>
                <a:buFontTx/>
                <a:buNone/>
              </a:pPr>
              <a:t>25</a:t>
            </a:fld>
            <a:endParaRPr lang="en-US" altLang="cs-CZ" sz="1400">
              <a:solidFill>
                <a:schemeClr val="bg1"/>
              </a:solidFill>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60" descr="gridlines">
            <a:extLst>
              <a:ext uri="{FF2B5EF4-FFF2-40B4-BE49-F238E27FC236}">
                <a16:creationId xmlns:a16="http://schemas.microsoft.com/office/drawing/2014/main" id="{698C6A7A-AC00-4811-A30A-AF3512B007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088" y="1752600"/>
            <a:ext cx="2994025" cy="215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1" name="Picture 59" descr="gridlines">
            <a:extLst>
              <a:ext uri="{FF2B5EF4-FFF2-40B4-BE49-F238E27FC236}">
                <a16:creationId xmlns:a16="http://schemas.microsoft.com/office/drawing/2014/main" id="{4D2009FA-0466-4D4E-81E0-614219B0F5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6663" y="1752600"/>
            <a:ext cx="2994025" cy="215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6" name="Rectangle 5">
            <a:extLst>
              <a:ext uri="{FF2B5EF4-FFF2-40B4-BE49-F238E27FC236}">
                <a16:creationId xmlns:a16="http://schemas.microsoft.com/office/drawing/2014/main" id="{3947CA93-EA43-4501-8E92-C37F4D1D976A}"/>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54277" name="Rectangle 2">
            <a:extLst>
              <a:ext uri="{FF2B5EF4-FFF2-40B4-BE49-F238E27FC236}">
                <a16:creationId xmlns:a16="http://schemas.microsoft.com/office/drawing/2014/main" id="{B53634CF-9858-40AF-AEAC-0150D680221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Government Intervention</a:t>
            </a:r>
          </a:p>
        </p:txBody>
      </p:sp>
      <p:sp>
        <p:nvSpPr>
          <p:cNvPr id="54278" name="Rectangle 4">
            <a:extLst>
              <a:ext uri="{FF2B5EF4-FFF2-40B4-BE49-F238E27FC236}">
                <a16:creationId xmlns:a16="http://schemas.microsoft.com/office/drawing/2014/main" id="{33B66CCF-4FF8-4B03-90D4-1829BCB27841}"/>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4279" name="Rectangle 5">
            <a:extLst>
              <a:ext uri="{FF2B5EF4-FFF2-40B4-BE49-F238E27FC236}">
                <a16:creationId xmlns:a16="http://schemas.microsoft.com/office/drawing/2014/main" id="{B1AF8006-4E2D-450E-AB62-81019E3BDE37}"/>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LO4</a:t>
            </a:r>
          </a:p>
        </p:txBody>
      </p:sp>
      <p:sp>
        <p:nvSpPr>
          <p:cNvPr id="8" name="Text Box 5">
            <a:extLst>
              <a:ext uri="{FF2B5EF4-FFF2-40B4-BE49-F238E27FC236}">
                <a16:creationId xmlns:a16="http://schemas.microsoft.com/office/drawing/2014/main" id="{4BE758B5-9330-44B0-B0EA-B9EE1A32CE7F}"/>
              </a:ext>
            </a:extLst>
          </p:cNvPr>
          <p:cNvSpPr txBox="1">
            <a:spLocks noChangeArrowheads="1"/>
          </p:cNvSpPr>
          <p:nvPr/>
        </p:nvSpPr>
        <p:spPr bwMode="auto">
          <a:xfrm>
            <a:off x="1304925" y="4448175"/>
            <a:ext cx="29257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600" b="1"/>
              <a:t>(a)</a:t>
            </a:r>
          </a:p>
          <a:p>
            <a:pPr algn="ctr" eaLnBrk="1" hangingPunct="1">
              <a:spcBef>
                <a:spcPct val="0"/>
              </a:spcBef>
              <a:buFontTx/>
              <a:buNone/>
            </a:pPr>
            <a:r>
              <a:rPr lang="en-US" altLang="cs-CZ" sz="2000" b="1"/>
              <a:t>Negative  Externalities</a:t>
            </a:r>
          </a:p>
        </p:txBody>
      </p:sp>
      <p:sp>
        <p:nvSpPr>
          <p:cNvPr id="13" name="Line 13">
            <a:extLst>
              <a:ext uri="{FF2B5EF4-FFF2-40B4-BE49-F238E27FC236}">
                <a16:creationId xmlns:a16="http://schemas.microsoft.com/office/drawing/2014/main" id="{6EADAD1A-981B-41EB-9ECD-4904020CECFD}"/>
              </a:ext>
            </a:extLst>
          </p:cNvPr>
          <p:cNvSpPr>
            <a:spLocks noChangeShapeType="1"/>
          </p:cNvSpPr>
          <p:nvPr/>
        </p:nvSpPr>
        <p:spPr bwMode="auto">
          <a:xfrm>
            <a:off x="1263650" y="1946275"/>
            <a:ext cx="2078038" cy="1455738"/>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Text Box 14">
            <a:extLst>
              <a:ext uri="{FF2B5EF4-FFF2-40B4-BE49-F238E27FC236}">
                <a16:creationId xmlns:a16="http://schemas.microsoft.com/office/drawing/2014/main" id="{4AB7317D-4473-4B33-A779-411ED043A09B}"/>
              </a:ext>
            </a:extLst>
          </p:cNvPr>
          <p:cNvSpPr txBox="1">
            <a:spLocks noChangeArrowheads="1"/>
          </p:cNvSpPr>
          <p:nvPr/>
        </p:nvSpPr>
        <p:spPr bwMode="auto">
          <a:xfrm>
            <a:off x="3246438" y="3208338"/>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D</a:t>
            </a:r>
          </a:p>
        </p:txBody>
      </p:sp>
      <p:sp>
        <p:nvSpPr>
          <p:cNvPr id="15" name="Line 15">
            <a:extLst>
              <a:ext uri="{FF2B5EF4-FFF2-40B4-BE49-F238E27FC236}">
                <a16:creationId xmlns:a16="http://schemas.microsoft.com/office/drawing/2014/main" id="{58E3A556-463C-4FBA-B241-23764DA759F5}"/>
              </a:ext>
            </a:extLst>
          </p:cNvPr>
          <p:cNvSpPr>
            <a:spLocks noChangeShapeType="1"/>
          </p:cNvSpPr>
          <p:nvPr/>
        </p:nvSpPr>
        <p:spPr bwMode="auto">
          <a:xfrm flipV="1">
            <a:off x="1250950" y="2509838"/>
            <a:ext cx="2370138" cy="836612"/>
          </a:xfrm>
          <a:prstGeom prst="line">
            <a:avLst/>
          </a:prstGeom>
          <a:noFill/>
          <a:ln w="57150">
            <a:solidFill>
              <a:srgbClr val="A5002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Line 16">
            <a:extLst>
              <a:ext uri="{FF2B5EF4-FFF2-40B4-BE49-F238E27FC236}">
                <a16:creationId xmlns:a16="http://schemas.microsoft.com/office/drawing/2014/main" id="{E4221097-79F2-49ED-AB21-4A863170A0C3}"/>
              </a:ext>
            </a:extLst>
          </p:cNvPr>
          <p:cNvSpPr>
            <a:spLocks noChangeShapeType="1"/>
          </p:cNvSpPr>
          <p:nvPr/>
        </p:nvSpPr>
        <p:spPr bwMode="auto">
          <a:xfrm flipV="1">
            <a:off x="1258888" y="2017713"/>
            <a:ext cx="2370137" cy="836612"/>
          </a:xfrm>
          <a:prstGeom prst="line">
            <a:avLst/>
          </a:prstGeom>
          <a:noFill/>
          <a:ln w="57150">
            <a:solidFill>
              <a:srgbClr val="A5002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7" name="Text Box 17">
            <a:extLst>
              <a:ext uri="{FF2B5EF4-FFF2-40B4-BE49-F238E27FC236}">
                <a16:creationId xmlns:a16="http://schemas.microsoft.com/office/drawing/2014/main" id="{A2418C31-D3AC-43D1-8C6F-5D1EC318E429}"/>
              </a:ext>
            </a:extLst>
          </p:cNvPr>
          <p:cNvSpPr txBox="1">
            <a:spLocks noChangeArrowheads="1"/>
          </p:cNvSpPr>
          <p:nvPr/>
        </p:nvSpPr>
        <p:spPr bwMode="auto">
          <a:xfrm>
            <a:off x="3554413" y="2305050"/>
            <a:ext cx="3190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S</a:t>
            </a:r>
          </a:p>
        </p:txBody>
      </p:sp>
      <p:sp>
        <p:nvSpPr>
          <p:cNvPr id="18" name="Text Box 18">
            <a:extLst>
              <a:ext uri="{FF2B5EF4-FFF2-40B4-BE49-F238E27FC236}">
                <a16:creationId xmlns:a16="http://schemas.microsoft.com/office/drawing/2014/main" id="{1D8EF111-D872-4F7A-B2E3-DEFDDD1EB290}"/>
              </a:ext>
            </a:extLst>
          </p:cNvPr>
          <p:cNvSpPr txBox="1">
            <a:spLocks noChangeArrowheads="1"/>
          </p:cNvSpPr>
          <p:nvPr/>
        </p:nvSpPr>
        <p:spPr bwMode="auto">
          <a:xfrm>
            <a:off x="3529013" y="18129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S</a:t>
            </a:r>
            <a:r>
              <a:rPr lang="en-US" altLang="cs-CZ" sz="1600" b="1" i="1" baseline="-25000"/>
              <a:t>t</a:t>
            </a:r>
          </a:p>
        </p:txBody>
      </p:sp>
      <p:sp>
        <p:nvSpPr>
          <p:cNvPr id="19" name="Line 21">
            <a:extLst>
              <a:ext uri="{FF2B5EF4-FFF2-40B4-BE49-F238E27FC236}">
                <a16:creationId xmlns:a16="http://schemas.microsoft.com/office/drawing/2014/main" id="{FF6A0E8D-7861-4B45-913F-EC328DFE41CB}"/>
              </a:ext>
            </a:extLst>
          </p:cNvPr>
          <p:cNvSpPr>
            <a:spLocks noChangeShapeType="1"/>
          </p:cNvSpPr>
          <p:nvPr/>
        </p:nvSpPr>
        <p:spPr bwMode="auto">
          <a:xfrm>
            <a:off x="2081213" y="2544763"/>
            <a:ext cx="0" cy="12065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 name="Line 22">
            <a:extLst>
              <a:ext uri="{FF2B5EF4-FFF2-40B4-BE49-F238E27FC236}">
                <a16:creationId xmlns:a16="http://schemas.microsoft.com/office/drawing/2014/main" id="{DC6E4E22-E797-413D-8CEC-9C244D24BD16}"/>
              </a:ext>
            </a:extLst>
          </p:cNvPr>
          <p:cNvSpPr>
            <a:spLocks noChangeShapeType="1"/>
          </p:cNvSpPr>
          <p:nvPr/>
        </p:nvSpPr>
        <p:spPr bwMode="auto">
          <a:xfrm>
            <a:off x="2544763" y="2871788"/>
            <a:ext cx="0" cy="8794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1" name="Oval 19">
            <a:extLst>
              <a:ext uri="{FF2B5EF4-FFF2-40B4-BE49-F238E27FC236}">
                <a16:creationId xmlns:a16="http://schemas.microsoft.com/office/drawing/2014/main" id="{2D01E81B-4ED1-46E0-8946-DE0101165251}"/>
              </a:ext>
            </a:extLst>
          </p:cNvPr>
          <p:cNvSpPr>
            <a:spLocks noChangeArrowheads="1"/>
          </p:cNvSpPr>
          <p:nvPr/>
        </p:nvSpPr>
        <p:spPr bwMode="auto">
          <a:xfrm>
            <a:off x="2482850" y="2811463"/>
            <a:ext cx="136525" cy="136525"/>
          </a:xfrm>
          <a:prstGeom prst="ellipse">
            <a:avLst/>
          </a:prstGeom>
          <a:solidFill>
            <a:schemeClr val="bg1"/>
          </a:solidFill>
          <a:ln w="19050">
            <a:solidFill>
              <a:schemeClr val="tx1"/>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22" name="Oval 20">
            <a:extLst>
              <a:ext uri="{FF2B5EF4-FFF2-40B4-BE49-F238E27FC236}">
                <a16:creationId xmlns:a16="http://schemas.microsoft.com/office/drawing/2014/main" id="{FB220615-5489-45C3-AA12-F8E652FDA581}"/>
              </a:ext>
            </a:extLst>
          </p:cNvPr>
          <p:cNvSpPr>
            <a:spLocks noChangeArrowheads="1"/>
          </p:cNvSpPr>
          <p:nvPr/>
        </p:nvSpPr>
        <p:spPr bwMode="auto">
          <a:xfrm>
            <a:off x="2012950" y="2486025"/>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23" name="AutoShape 23">
            <a:extLst>
              <a:ext uri="{FF2B5EF4-FFF2-40B4-BE49-F238E27FC236}">
                <a16:creationId xmlns:a16="http://schemas.microsoft.com/office/drawing/2014/main" id="{7FEC1CAC-1A6D-4319-AC67-B60218FF1A44}"/>
              </a:ext>
            </a:extLst>
          </p:cNvPr>
          <p:cNvSpPr>
            <a:spLocks/>
          </p:cNvSpPr>
          <p:nvPr/>
        </p:nvSpPr>
        <p:spPr bwMode="auto">
          <a:xfrm rot="-5400000">
            <a:off x="2227262" y="3100388"/>
            <a:ext cx="169863" cy="452438"/>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4" name="Text Box 24">
            <a:extLst>
              <a:ext uri="{FF2B5EF4-FFF2-40B4-BE49-F238E27FC236}">
                <a16:creationId xmlns:a16="http://schemas.microsoft.com/office/drawing/2014/main" id="{105A9160-9BEA-45AE-AF85-53BA74B68DBE}"/>
              </a:ext>
            </a:extLst>
          </p:cNvPr>
          <p:cNvSpPr txBox="1">
            <a:spLocks noChangeArrowheads="1"/>
          </p:cNvSpPr>
          <p:nvPr/>
        </p:nvSpPr>
        <p:spPr bwMode="auto">
          <a:xfrm>
            <a:off x="2700338" y="3479800"/>
            <a:ext cx="16113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Overallocation</a:t>
            </a:r>
          </a:p>
        </p:txBody>
      </p:sp>
      <p:sp>
        <p:nvSpPr>
          <p:cNvPr id="25" name="Line 25">
            <a:extLst>
              <a:ext uri="{FF2B5EF4-FFF2-40B4-BE49-F238E27FC236}">
                <a16:creationId xmlns:a16="http://schemas.microsoft.com/office/drawing/2014/main" id="{0901213B-E2BD-4BA1-9235-65B17D6EB73B}"/>
              </a:ext>
            </a:extLst>
          </p:cNvPr>
          <p:cNvSpPr>
            <a:spLocks noChangeShapeType="1"/>
          </p:cNvSpPr>
          <p:nvPr/>
        </p:nvSpPr>
        <p:spPr bwMode="auto">
          <a:xfrm flipH="1" flipV="1">
            <a:off x="2297113" y="3448050"/>
            <a:ext cx="473075" cy="1793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 name="AutoShape 26">
            <a:extLst>
              <a:ext uri="{FF2B5EF4-FFF2-40B4-BE49-F238E27FC236}">
                <a16:creationId xmlns:a16="http://schemas.microsoft.com/office/drawing/2014/main" id="{6F99CAAF-BDA1-4984-A655-74ABC0F3EE8E}"/>
              </a:ext>
            </a:extLst>
          </p:cNvPr>
          <p:cNvSpPr>
            <a:spLocks/>
          </p:cNvSpPr>
          <p:nvPr/>
        </p:nvSpPr>
        <p:spPr bwMode="auto">
          <a:xfrm>
            <a:off x="2990850" y="2197100"/>
            <a:ext cx="169863" cy="452438"/>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7" name="Text Box 27">
            <a:extLst>
              <a:ext uri="{FF2B5EF4-FFF2-40B4-BE49-F238E27FC236}">
                <a16:creationId xmlns:a16="http://schemas.microsoft.com/office/drawing/2014/main" id="{C1AD7474-B4F2-403E-A713-DE39D557D4B2}"/>
              </a:ext>
            </a:extLst>
          </p:cNvPr>
          <p:cNvSpPr txBox="1">
            <a:spLocks noChangeArrowheads="1"/>
          </p:cNvSpPr>
          <p:nvPr/>
        </p:nvSpPr>
        <p:spPr bwMode="auto">
          <a:xfrm>
            <a:off x="1633538" y="1447800"/>
            <a:ext cx="1555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b="1"/>
              <a:t>Negative</a:t>
            </a:r>
          </a:p>
          <a:p>
            <a:pPr algn="ctr" eaLnBrk="1" hangingPunct="1">
              <a:spcBef>
                <a:spcPct val="0"/>
              </a:spcBef>
              <a:buFontTx/>
              <a:buNone/>
            </a:pPr>
            <a:r>
              <a:rPr lang="en-US" altLang="cs-CZ" sz="1800" b="1"/>
              <a:t>Externalities</a:t>
            </a:r>
          </a:p>
        </p:txBody>
      </p:sp>
      <p:sp>
        <p:nvSpPr>
          <p:cNvPr id="28" name="Line 28">
            <a:extLst>
              <a:ext uri="{FF2B5EF4-FFF2-40B4-BE49-F238E27FC236}">
                <a16:creationId xmlns:a16="http://schemas.microsoft.com/office/drawing/2014/main" id="{7369CD08-EB8A-4674-96C3-90CFEC6A3CFB}"/>
              </a:ext>
            </a:extLst>
          </p:cNvPr>
          <p:cNvSpPr>
            <a:spLocks noChangeShapeType="1"/>
          </p:cNvSpPr>
          <p:nvPr/>
        </p:nvSpPr>
        <p:spPr bwMode="auto">
          <a:xfrm rot="2700000">
            <a:off x="2468562" y="2189163"/>
            <a:ext cx="5873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Text Box 43">
            <a:extLst>
              <a:ext uri="{FF2B5EF4-FFF2-40B4-BE49-F238E27FC236}">
                <a16:creationId xmlns:a16="http://schemas.microsoft.com/office/drawing/2014/main" id="{BC17A591-AF19-4DF4-93C2-E601E6CD28E4}"/>
              </a:ext>
            </a:extLst>
          </p:cNvPr>
          <p:cNvSpPr txBox="1">
            <a:spLocks noChangeArrowheads="1"/>
          </p:cNvSpPr>
          <p:nvPr/>
        </p:nvSpPr>
        <p:spPr bwMode="auto">
          <a:xfrm>
            <a:off x="1858963" y="3810000"/>
            <a:ext cx="458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o</a:t>
            </a:r>
          </a:p>
        </p:txBody>
      </p:sp>
      <p:sp>
        <p:nvSpPr>
          <p:cNvPr id="45" name="Text Box 45">
            <a:extLst>
              <a:ext uri="{FF2B5EF4-FFF2-40B4-BE49-F238E27FC236}">
                <a16:creationId xmlns:a16="http://schemas.microsoft.com/office/drawing/2014/main" id="{BE95D2AC-F488-47E6-95ED-DA19EDB73924}"/>
              </a:ext>
            </a:extLst>
          </p:cNvPr>
          <p:cNvSpPr txBox="1">
            <a:spLocks noChangeArrowheads="1"/>
          </p:cNvSpPr>
          <p:nvPr/>
        </p:nvSpPr>
        <p:spPr bwMode="auto">
          <a:xfrm>
            <a:off x="2322513" y="3810000"/>
            <a:ext cx="449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e</a:t>
            </a:r>
          </a:p>
        </p:txBody>
      </p:sp>
      <p:grpSp>
        <p:nvGrpSpPr>
          <p:cNvPr id="2" name="Group 51">
            <a:extLst>
              <a:ext uri="{FF2B5EF4-FFF2-40B4-BE49-F238E27FC236}">
                <a16:creationId xmlns:a16="http://schemas.microsoft.com/office/drawing/2014/main" id="{22D0D90A-8C55-4EDA-A9E8-4C403A6E0268}"/>
              </a:ext>
            </a:extLst>
          </p:cNvPr>
          <p:cNvGrpSpPr>
            <a:grpSpLocks/>
          </p:cNvGrpSpPr>
          <p:nvPr/>
        </p:nvGrpSpPr>
        <p:grpSpPr bwMode="auto">
          <a:xfrm>
            <a:off x="938213" y="1511300"/>
            <a:ext cx="3460750" cy="2636838"/>
            <a:chOff x="1171" y="891"/>
            <a:chExt cx="2180" cy="1661"/>
          </a:xfrm>
        </p:grpSpPr>
        <p:sp>
          <p:nvSpPr>
            <p:cNvPr id="54330" name="Text Box 9">
              <a:extLst>
                <a:ext uri="{FF2B5EF4-FFF2-40B4-BE49-F238E27FC236}">
                  <a16:creationId xmlns:a16="http://schemas.microsoft.com/office/drawing/2014/main" id="{5932BA36-1BFE-41EB-A615-266434620DEF}"/>
                </a:ext>
              </a:extLst>
            </p:cNvPr>
            <p:cNvSpPr txBox="1">
              <a:spLocks noChangeArrowheads="1"/>
            </p:cNvSpPr>
            <p:nvPr/>
          </p:nvSpPr>
          <p:spPr bwMode="auto">
            <a:xfrm>
              <a:off x="1171" y="891"/>
              <a:ext cx="21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P</a:t>
              </a:r>
            </a:p>
          </p:txBody>
        </p:sp>
        <p:sp>
          <p:nvSpPr>
            <p:cNvPr id="54331" name="Text Box 11">
              <a:extLst>
                <a:ext uri="{FF2B5EF4-FFF2-40B4-BE49-F238E27FC236}">
                  <a16:creationId xmlns:a16="http://schemas.microsoft.com/office/drawing/2014/main" id="{CDB38DD9-5312-4578-92F8-677F5FE33F65}"/>
                </a:ext>
              </a:extLst>
            </p:cNvPr>
            <p:cNvSpPr txBox="1">
              <a:spLocks noChangeArrowheads="1"/>
            </p:cNvSpPr>
            <p:nvPr/>
          </p:nvSpPr>
          <p:spPr bwMode="auto">
            <a:xfrm>
              <a:off x="1211" y="2240"/>
              <a:ext cx="1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0</a:t>
              </a:r>
            </a:p>
          </p:txBody>
        </p:sp>
        <p:sp>
          <p:nvSpPr>
            <p:cNvPr id="54332" name="Text Box 47">
              <a:extLst>
                <a:ext uri="{FF2B5EF4-FFF2-40B4-BE49-F238E27FC236}">
                  <a16:creationId xmlns:a16="http://schemas.microsoft.com/office/drawing/2014/main" id="{C2225E18-B53E-474C-8EE9-8C3C24032A51}"/>
                </a:ext>
              </a:extLst>
            </p:cNvPr>
            <p:cNvSpPr txBox="1">
              <a:spLocks noChangeArrowheads="1"/>
            </p:cNvSpPr>
            <p:nvPr/>
          </p:nvSpPr>
          <p:spPr bwMode="auto">
            <a:xfrm>
              <a:off x="3122" y="2319"/>
              <a:ext cx="22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p>
          </p:txBody>
        </p:sp>
      </p:grpSp>
      <p:sp>
        <p:nvSpPr>
          <p:cNvPr id="56" name="Isosceles Triangle 55">
            <a:extLst>
              <a:ext uri="{FF2B5EF4-FFF2-40B4-BE49-F238E27FC236}">
                <a16:creationId xmlns:a16="http://schemas.microsoft.com/office/drawing/2014/main" id="{5FD35499-D7A5-4A28-9DF0-03967F53CCA5}"/>
              </a:ext>
            </a:extLst>
          </p:cNvPr>
          <p:cNvSpPr>
            <a:spLocks noChangeArrowheads="1"/>
          </p:cNvSpPr>
          <p:nvPr/>
        </p:nvSpPr>
        <p:spPr bwMode="auto">
          <a:xfrm rot="-5220000">
            <a:off x="2097088" y="2362200"/>
            <a:ext cx="457200" cy="457200"/>
          </a:xfrm>
          <a:prstGeom prst="triangle">
            <a:avLst>
              <a:gd name="adj" fmla="val 50000"/>
            </a:avLst>
          </a:prstGeom>
          <a:solidFill>
            <a:srgbClr val="B2B2B2"/>
          </a:solidFill>
          <a:ln w="25400" algn="ctr">
            <a:solidFill>
              <a:schemeClr val="bg2"/>
            </a:solidFill>
            <a:miter lim="800000"/>
            <a:headEnd/>
            <a:tailEnd/>
          </a:ln>
        </p:spPr>
        <p:txBody>
          <a:bodyPr rot="10800000" anchor="ctr"/>
          <a:lstStyle/>
          <a:p>
            <a:pPr algn="ctr" eaLnBrk="1" hangingPunct="1">
              <a:defRPr/>
            </a:pPr>
            <a:endParaRPr lang="en-US">
              <a:solidFill>
                <a:schemeClr val="lt1"/>
              </a:solidFill>
              <a:latin typeface="+mn-lt"/>
            </a:endParaRPr>
          </a:p>
        </p:txBody>
      </p:sp>
      <p:sp>
        <p:nvSpPr>
          <p:cNvPr id="57" name="TextBox 56">
            <a:extLst>
              <a:ext uri="{FF2B5EF4-FFF2-40B4-BE49-F238E27FC236}">
                <a16:creationId xmlns:a16="http://schemas.microsoft.com/office/drawing/2014/main" id="{3495353A-D3F7-4A46-ADFB-12F7A6C252B7}"/>
              </a:ext>
            </a:extLst>
          </p:cNvPr>
          <p:cNvSpPr txBox="1">
            <a:spLocks noChangeArrowheads="1"/>
          </p:cNvSpPr>
          <p:nvPr/>
        </p:nvSpPr>
        <p:spPr bwMode="auto">
          <a:xfrm>
            <a:off x="1944688" y="2133600"/>
            <a:ext cx="30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a</a:t>
            </a:r>
          </a:p>
        </p:txBody>
      </p:sp>
      <p:sp>
        <p:nvSpPr>
          <p:cNvPr id="58" name="TextBox 57">
            <a:extLst>
              <a:ext uri="{FF2B5EF4-FFF2-40B4-BE49-F238E27FC236}">
                <a16:creationId xmlns:a16="http://schemas.microsoft.com/office/drawing/2014/main" id="{637B3D0E-B9D7-4C59-B4A9-0EF003F1F57E}"/>
              </a:ext>
            </a:extLst>
          </p:cNvPr>
          <p:cNvSpPr txBox="1">
            <a:spLocks noChangeArrowheads="1"/>
          </p:cNvSpPr>
          <p:nvPr/>
        </p:nvSpPr>
        <p:spPr bwMode="auto">
          <a:xfrm>
            <a:off x="2478088" y="2895600"/>
            <a:ext cx="30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c</a:t>
            </a:r>
          </a:p>
        </p:txBody>
      </p:sp>
      <p:sp>
        <p:nvSpPr>
          <p:cNvPr id="60" name="TextBox 59">
            <a:extLst>
              <a:ext uri="{FF2B5EF4-FFF2-40B4-BE49-F238E27FC236}">
                <a16:creationId xmlns:a16="http://schemas.microsoft.com/office/drawing/2014/main" id="{E9B5B2B6-7F6F-4016-B21D-291A9C3F43B4}"/>
              </a:ext>
            </a:extLst>
          </p:cNvPr>
          <p:cNvSpPr txBox="1">
            <a:spLocks noChangeArrowheads="1"/>
          </p:cNvSpPr>
          <p:nvPr/>
        </p:nvSpPr>
        <p:spPr bwMode="auto">
          <a:xfrm>
            <a:off x="2401888" y="1981200"/>
            <a:ext cx="30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b</a:t>
            </a:r>
          </a:p>
        </p:txBody>
      </p:sp>
      <p:sp>
        <p:nvSpPr>
          <p:cNvPr id="63" name="Oval 20">
            <a:extLst>
              <a:ext uri="{FF2B5EF4-FFF2-40B4-BE49-F238E27FC236}">
                <a16:creationId xmlns:a16="http://schemas.microsoft.com/office/drawing/2014/main" id="{45388D85-2533-4B22-92F3-9BEB7C950317}"/>
              </a:ext>
            </a:extLst>
          </p:cNvPr>
          <p:cNvSpPr>
            <a:spLocks noChangeArrowheads="1"/>
          </p:cNvSpPr>
          <p:nvPr/>
        </p:nvSpPr>
        <p:spPr bwMode="auto">
          <a:xfrm>
            <a:off x="2493963" y="2286000"/>
            <a:ext cx="136525" cy="136525"/>
          </a:xfrm>
          <a:prstGeom prst="ellipse">
            <a:avLst/>
          </a:prstGeom>
          <a:solidFill>
            <a:schemeClr val="tx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65" name="Text Box 5">
            <a:extLst>
              <a:ext uri="{FF2B5EF4-FFF2-40B4-BE49-F238E27FC236}">
                <a16:creationId xmlns:a16="http://schemas.microsoft.com/office/drawing/2014/main" id="{B86EF0C7-21DA-4E07-A608-0AA69AAD0481}"/>
              </a:ext>
            </a:extLst>
          </p:cNvPr>
          <p:cNvSpPr txBox="1">
            <a:spLocks noChangeArrowheads="1"/>
          </p:cNvSpPr>
          <p:nvPr/>
        </p:nvSpPr>
        <p:spPr bwMode="auto">
          <a:xfrm>
            <a:off x="4687888" y="4448175"/>
            <a:ext cx="323691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600" b="1"/>
              <a:t>(b)</a:t>
            </a:r>
          </a:p>
          <a:p>
            <a:pPr algn="ctr" eaLnBrk="1" hangingPunct="1">
              <a:spcBef>
                <a:spcPct val="0"/>
              </a:spcBef>
              <a:buFontTx/>
              <a:buNone/>
            </a:pPr>
            <a:r>
              <a:rPr lang="en-US" altLang="cs-CZ" sz="2000" b="1"/>
              <a:t>Correct externality with tax</a:t>
            </a:r>
          </a:p>
        </p:txBody>
      </p:sp>
      <p:sp>
        <p:nvSpPr>
          <p:cNvPr id="66" name="Rectangle 7">
            <a:extLst>
              <a:ext uri="{FF2B5EF4-FFF2-40B4-BE49-F238E27FC236}">
                <a16:creationId xmlns:a16="http://schemas.microsoft.com/office/drawing/2014/main" id="{B0CF55F7-C62F-4740-8356-E189F4DB2FC0}"/>
              </a:ext>
            </a:extLst>
          </p:cNvPr>
          <p:cNvSpPr>
            <a:spLocks noChangeArrowheads="1"/>
          </p:cNvSpPr>
          <p:nvPr/>
        </p:nvSpPr>
        <p:spPr bwMode="auto">
          <a:xfrm>
            <a:off x="4768850" y="1752600"/>
            <a:ext cx="2981325" cy="2066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7" name="Line 13">
            <a:extLst>
              <a:ext uri="{FF2B5EF4-FFF2-40B4-BE49-F238E27FC236}">
                <a16:creationId xmlns:a16="http://schemas.microsoft.com/office/drawing/2014/main" id="{3915F3A3-E5CA-4897-BCC3-14B7DC980A3D}"/>
              </a:ext>
            </a:extLst>
          </p:cNvPr>
          <p:cNvSpPr>
            <a:spLocks noChangeShapeType="1"/>
          </p:cNvSpPr>
          <p:nvPr/>
        </p:nvSpPr>
        <p:spPr bwMode="auto">
          <a:xfrm>
            <a:off x="4760913" y="1946275"/>
            <a:ext cx="2078037" cy="1455738"/>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8" name="Text Box 14">
            <a:extLst>
              <a:ext uri="{FF2B5EF4-FFF2-40B4-BE49-F238E27FC236}">
                <a16:creationId xmlns:a16="http://schemas.microsoft.com/office/drawing/2014/main" id="{A09AD184-15F8-4927-850F-C80BADA79394}"/>
              </a:ext>
            </a:extLst>
          </p:cNvPr>
          <p:cNvSpPr txBox="1">
            <a:spLocks noChangeArrowheads="1"/>
          </p:cNvSpPr>
          <p:nvPr/>
        </p:nvSpPr>
        <p:spPr bwMode="auto">
          <a:xfrm>
            <a:off x="6756400" y="3208338"/>
            <a:ext cx="350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D</a:t>
            </a:r>
          </a:p>
        </p:txBody>
      </p:sp>
      <p:sp>
        <p:nvSpPr>
          <p:cNvPr id="69" name="Line 15">
            <a:extLst>
              <a:ext uri="{FF2B5EF4-FFF2-40B4-BE49-F238E27FC236}">
                <a16:creationId xmlns:a16="http://schemas.microsoft.com/office/drawing/2014/main" id="{2925D7C1-7BE3-4DF8-A037-84B9319096CE}"/>
              </a:ext>
            </a:extLst>
          </p:cNvPr>
          <p:cNvSpPr>
            <a:spLocks noChangeShapeType="1"/>
          </p:cNvSpPr>
          <p:nvPr/>
        </p:nvSpPr>
        <p:spPr bwMode="auto">
          <a:xfrm flipV="1">
            <a:off x="4786313" y="2509838"/>
            <a:ext cx="2370137" cy="836612"/>
          </a:xfrm>
          <a:prstGeom prst="line">
            <a:avLst/>
          </a:prstGeom>
          <a:noFill/>
          <a:ln w="57150">
            <a:solidFill>
              <a:srgbClr val="A50021">
                <a:alpha val="38823"/>
              </a:srgbClr>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0" name="Line 16">
            <a:extLst>
              <a:ext uri="{FF2B5EF4-FFF2-40B4-BE49-F238E27FC236}">
                <a16:creationId xmlns:a16="http://schemas.microsoft.com/office/drawing/2014/main" id="{8120CA1E-E7DA-42DC-AD02-A0715B97820D}"/>
              </a:ext>
            </a:extLst>
          </p:cNvPr>
          <p:cNvSpPr>
            <a:spLocks noChangeShapeType="1"/>
          </p:cNvSpPr>
          <p:nvPr/>
        </p:nvSpPr>
        <p:spPr bwMode="auto">
          <a:xfrm flipV="1">
            <a:off x="4794250" y="2017713"/>
            <a:ext cx="2370138" cy="836612"/>
          </a:xfrm>
          <a:prstGeom prst="line">
            <a:avLst/>
          </a:prstGeom>
          <a:noFill/>
          <a:ln w="57150">
            <a:solidFill>
              <a:srgbClr val="A5002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 name="Text Box 17">
            <a:extLst>
              <a:ext uri="{FF2B5EF4-FFF2-40B4-BE49-F238E27FC236}">
                <a16:creationId xmlns:a16="http://schemas.microsoft.com/office/drawing/2014/main" id="{9E056121-089B-44BE-AB68-342610E744A9}"/>
              </a:ext>
            </a:extLst>
          </p:cNvPr>
          <p:cNvSpPr txBox="1">
            <a:spLocks noChangeArrowheads="1"/>
          </p:cNvSpPr>
          <p:nvPr/>
        </p:nvSpPr>
        <p:spPr bwMode="auto">
          <a:xfrm>
            <a:off x="7064375" y="2305050"/>
            <a:ext cx="338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S</a:t>
            </a:r>
          </a:p>
        </p:txBody>
      </p:sp>
      <p:sp>
        <p:nvSpPr>
          <p:cNvPr id="72" name="Text Box 18">
            <a:extLst>
              <a:ext uri="{FF2B5EF4-FFF2-40B4-BE49-F238E27FC236}">
                <a16:creationId xmlns:a16="http://schemas.microsoft.com/office/drawing/2014/main" id="{C7CF00D2-B385-4964-A540-E4D070CBEC2D}"/>
              </a:ext>
            </a:extLst>
          </p:cNvPr>
          <p:cNvSpPr txBox="1">
            <a:spLocks noChangeArrowheads="1"/>
          </p:cNvSpPr>
          <p:nvPr/>
        </p:nvSpPr>
        <p:spPr bwMode="auto">
          <a:xfrm>
            <a:off x="7038975" y="1812925"/>
            <a:ext cx="3905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S</a:t>
            </a:r>
            <a:r>
              <a:rPr lang="en-US" altLang="cs-CZ" sz="1800" b="1" i="1" baseline="-25000"/>
              <a:t>t</a:t>
            </a:r>
          </a:p>
        </p:txBody>
      </p:sp>
      <p:sp>
        <p:nvSpPr>
          <p:cNvPr id="73" name="Line 21">
            <a:extLst>
              <a:ext uri="{FF2B5EF4-FFF2-40B4-BE49-F238E27FC236}">
                <a16:creationId xmlns:a16="http://schemas.microsoft.com/office/drawing/2014/main" id="{6BF707A4-4F08-47C9-AC23-F85F7EB9ADD5}"/>
              </a:ext>
            </a:extLst>
          </p:cNvPr>
          <p:cNvSpPr>
            <a:spLocks noChangeShapeType="1"/>
          </p:cNvSpPr>
          <p:nvPr/>
        </p:nvSpPr>
        <p:spPr bwMode="auto">
          <a:xfrm>
            <a:off x="5591175" y="2544763"/>
            <a:ext cx="0" cy="12065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74" name="Line 22">
            <a:extLst>
              <a:ext uri="{FF2B5EF4-FFF2-40B4-BE49-F238E27FC236}">
                <a16:creationId xmlns:a16="http://schemas.microsoft.com/office/drawing/2014/main" id="{C9910234-B878-4E1D-B0D4-CE883DBCCCC1}"/>
              </a:ext>
            </a:extLst>
          </p:cNvPr>
          <p:cNvSpPr>
            <a:spLocks noChangeShapeType="1"/>
          </p:cNvSpPr>
          <p:nvPr/>
        </p:nvSpPr>
        <p:spPr bwMode="auto">
          <a:xfrm>
            <a:off x="6054725" y="2871788"/>
            <a:ext cx="0" cy="8794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75" name="Oval 19">
            <a:extLst>
              <a:ext uri="{FF2B5EF4-FFF2-40B4-BE49-F238E27FC236}">
                <a16:creationId xmlns:a16="http://schemas.microsoft.com/office/drawing/2014/main" id="{D1C5B594-0670-4A46-A4FA-B2DD8F7931F6}"/>
              </a:ext>
            </a:extLst>
          </p:cNvPr>
          <p:cNvSpPr>
            <a:spLocks noChangeArrowheads="1"/>
          </p:cNvSpPr>
          <p:nvPr/>
        </p:nvSpPr>
        <p:spPr bwMode="auto">
          <a:xfrm>
            <a:off x="5992813" y="2811463"/>
            <a:ext cx="136525" cy="136525"/>
          </a:xfrm>
          <a:prstGeom prst="ellipse">
            <a:avLst/>
          </a:prstGeom>
          <a:solidFill>
            <a:schemeClr val="bg1"/>
          </a:solidFill>
          <a:ln w="19050">
            <a:solidFill>
              <a:schemeClr val="tx1"/>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76" name="Oval 20">
            <a:extLst>
              <a:ext uri="{FF2B5EF4-FFF2-40B4-BE49-F238E27FC236}">
                <a16:creationId xmlns:a16="http://schemas.microsoft.com/office/drawing/2014/main" id="{2551436B-12DD-4C96-9D7B-E5552131A6DE}"/>
              </a:ext>
            </a:extLst>
          </p:cNvPr>
          <p:cNvSpPr>
            <a:spLocks noChangeArrowheads="1"/>
          </p:cNvSpPr>
          <p:nvPr/>
        </p:nvSpPr>
        <p:spPr bwMode="auto">
          <a:xfrm>
            <a:off x="5522913" y="2486025"/>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80" name="AutoShape 26">
            <a:extLst>
              <a:ext uri="{FF2B5EF4-FFF2-40B4-BE49-F238E27FC236}">
                <a16:creationId xmlns:a16="http://schemas.microsoft.com/office/drawing/2014/main" id="{4481D1C6-36B1-41F9-B0C7-36977F003EE6}"/>
              </a:ext>
            </a:extLst>
          </p:cNvPr>
          <p:cNvSpPr>
            <a:spLocks/>
          </p:cNvSpPr>
          <p:nvPr/>
        </p:nvSpPr>
        <p:spPr bwMode="auto">
          <a:xfrm flipH="1" flipV="1">
            <a:off x="4840288" y="2824163"/>
            <a:ext cx="169862" cy="452437"/>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83" name="Text Box 43">
            <a:extLst>
              <a:ext uri="{FF2B5EF4-FFF2-40B4-BE49-F238E27FC236}">
                <a16:creationId xmlns:a16="http://schemas.microsoft.com/office/drawing/2014/main" id="{B0B1E7D7-78C2-446B-B2AB-3AA28734ECA4}"/>
              </a:ext>
            </a:extLst>
          </p:cNvPr>
          <p:cNvSpPr txBox="1">
            <a:spLocks noChangeArrowheads="1"/>
          </p:cNvSpPr>
          <p:nvPr/>
        </p:nvSpPr>
        <p:spPr bwMode="auto">
          <a:xfrm>
            <a:off x="5368925" y="3810000"/>
            <a:ext cx="45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o</a:t>
            </a:r>
          </a:p>
        </p:txBody>
      </p:sp>
      <p:sp>
        <p:nvSpPr>
          <p:cNvPr id="84" name="Text Box 45">
            <a:extLst>
              <a:ext uri="{FF2B5EF4-FFF2-40B4-BE49-F238E27FC236}">
                <a16:creationId xmlns:a16="http://schemas.microsoft.com/office/drawing/2014/main" id="{08463F6D-8317-4061-89D4-30B98FD5835E}"/>
              </a:ext>
            </a:extLst>
          </p:cNvPr>
          <p:cNvSpPr txBox="1">
            <a:spLocks noChangeArrowheads="1"/>
          </p:cNvSpPr>
          <p:nvPr/>
        </p:nvSpPr>
        <p:spPr bwMode="auto">
          <a:xfrm>
            <a:off x="5832475" y="3810000"/>
            <a:ext cx="449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e</a:t>
            </a:r>
          </a:p>
        </p:txBody>
      </p:sp>
      <p:grpSp>
        <p:nvGrpSpPr>
          <p:cNvPr id="3" name="Group 51">
            <a:extLst>
              <a:ext uri="{FF2B5EF4-FFF2-40B4-BE49-F238E27FC236}">
                <a16:creationId xmlns:a16="http://schemas.microsoft.com/office/drawing/2014/main" id="{17C245B0-EC05-46D6-84C5-72C96835084F}"/>
              </a:ext>
            </a:extLst>
          </p:cNvPr>
          <p:cNvGrpSpPr>
            <a:grpSpLocks/>
          </p:cNvGrpSpPr>
          <p:nvPr/>
        </p:nvGrpSpPr>
        <p:grpSpPr bwMode="auto">
          <a:xfrm>
            <a:off x="4448175" y="1511300"/>
            <a:ext cx="3460750" cy="2755900"/>
            <a:chOff x="1171" y="891"/>
            <a:chExt cx="2180" cy="1736"/>
          </a:xfrm>
        </p:grpSpPr>
        <p:sp>
          <p:nvSpPr>
            <p:cNvPr id="54327" name="Text Box 9">
              <a:extLst>
                <a:ext uri="{FF2B5EF4-FFF2-40B4-BE49-F238E27FC236}">
                  <a16:creationId xmlns:a16="http://schemas.microsoft.com/office/drawing/2014/main" id="{8427A535-964A-4132-A873-7428F804632F}"/>
                </a:ext>
              </a:extLst>
            </p:cNvPr>
            <p:cNvSpPr txBox="1">
              <a:spLocks noChangeArrowheads="1"/>
            </p:cNvSpPr>
            <p:nvPr/>
          </p:nvSpPr>
          <p:spPr bwMode="auto">
            <a:xfrm>
              <a:off x="1171" y="891"/>
              <a:ext cx="21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P</a:t>
              </a:r>
            </a:p>
          </p:txBody>
        </p:sp>
        <p:sp>
          <p:nvSpPr>
            <p:cNvPr id="54328" name="Text Box 11">
              <a:extLst>
                <a:ext uri="{FF2B5EF4-FFF2-40B4-BE49-F238E27FC236}">
                  <a16:creationId xmlns:a16="http://schemas.microsoft.com/office/drawing/2014/main" id="{94934F5B-D0DE-4A3F-A51F-9B46F4AF6A94}"/>
                </a:ext>
              </a:extLst>
            </p:cNvPr>
            <p:cNvSpPr txBox="1">
              <a:spLocks noChangeArrowheads="1"/>
            </p:cNvSpPr>
            <p:nvPr/>
          </p:nvSpPr>
          <p:spPr bwMode="auto">
            <a:xfrm>
              <a:off x="1211" y="2240"/>
              <a:ext cx="1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0</a:t>
              </a:r>
            </a:p>
          </p:txBody>
        </p:sp>
        <p:sp>
          <p:nvSpPr>
            <p:cNvPr id="54329" name="Text Box 47">
              <a:extLst>
                <a:ext uri="{FF2B5EF4-FFF2-40B4-BE49-F238E27FC236}">
                  <a16:creationId xmlns:a16="http://schemas.microsoft.com/office/drawing/2014/main" id="{B60B9F46-F81C-4817-96E6-678C69260252}"/>
                </a:ext>
              </a:extLst>
            </p:cNvPr>
            <p:cNvSpPr txBox="1">
              <a:spLocks noChangeArrowheads="1"/>
            </p:cNvSpPr>
            <p:nvPr/>
          </p:nvSpPr>
          <p:spPr bwMode="auto">
            <a:xfrm>
              <a:off x="3122" y="2394"/>
              <a:ext cx="22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p>
          </p:txBody>
        </p:sp>
      </p:grpSp>
      <p:sp>
        <p:nvSpPr>
          <p:cNvPr id="90" name="TextBox 89">
            <a:extLst>
              <a:ext uri="{FF2B5EF4-FFF2-40B4-BE49-F238E27FC236}">
                <a16:creationId xmlns:a16="http://schemas.microsoft.com/office/drawing/2014/main" id="{154C8B1C-99BD-4FCF-92C2-7A29077DDB33}"/>
              </a:ext>
            </a:extLst>
          </p:cNvPr>
          <p:cNvSpPr txBox="1">
            <a:spLocks noChangeArrowheads="1"/>
          </p:cNvSpPr>
          <p:nvPr/>
        </p:nvSpPr>
        <p:spPr bwMode="auto">
          <a:xfrm>
            <a:off x="5454650" y="2133600"/>
            <a:ext cx="304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a</a:t>
            </a:r>
          </a:p>
        </p:txBody>
      </p:sp>
      <p:sp>
        <p:nvSpPr>
          <p:cNvPr id="35889" name="TextBox 93">
            <a:extLst>
              <a:ext uri="{FF2B5EF4-FFF2-40B4-BE49-F238E27FC236}">
                <a16:creationId xmlns:a16="http://schemas.microsoft.com/office/drawing/2014/main" id="{C85AE257-4F14-4A4A-BE4C-724623FFB350}"/>
              </a:ext>
            </a:extLst>
          </p:cNvPr>
          <p:cNvSpPr txBox="1">
            <a:spLocks noChangeArrowheads="1"/>
          </p:cNvSpPr>
          <p:nvPr/>
        </p:nvSpPr>
        <p:spPr bwMode="auto">
          <a:xfrm>
            <a:off x="5068888" y="2819400"/>
            <a:ext cx="228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b="1"/>
              <a:t>T</a:t>
            </a:r>
          </a:p>
        </p:txBody>
      </p:sp>
      <p:sp>
        <p:nvSpPr>
          <p:cNvPr id="96" name="Right Arrow 95">
            <a:extLst>
              <a:ext uri="{FF2B5EF4-FFF2-40B4-BE49-F238E27FC236}">
                <a16:creationId xmlns:a16="http://schemas.microsoft.com/office/drawing/2014/main" id="{F0281D57-F7DB-43C6-AFC7-D3CAD7CCA337}"/>
              </a:ext>
            </a:extLst>
          </p:cNvPr>
          <p:cNvSpPr/>
          <p:nvPr/>
        </p:nvSpPr>
        <p:spPr>
          <a:xfrm flipH="1">
            <a:off x="6135688" y="2362200"/>
            <a:ext cx="457200" cy="304800"/>
          </a:xfrm>
          <a:prstGeom prst="rightArrow">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7" name="Right Arrow 96">
            <a:extLst>
              <a:ext uri="{FF2B5EF4-FFF2-40B4-BE49-F238E27FC236}">
                <a16:creationId xmlns:a16="http://schemas.microsoft.com/office/drawing/2014/main" id="{7462C254-7D6C-4D00-8CAD-46678E898F7F}"/>
              </a:ext>
            </a:extLst>
          </p:cNvPr>
          <p:cNvSpPr/>
          <p:nvPr/>
        </p:nvSpPr>
        <p:spPr>
          <a:xfrm flipH="1">
            <a:off x="5602288" y="4114800"/>
            <a:ext cx="533400" cy="381000"/>
          </a:xfrm>
          <a:prstGeom prst="rightArrow">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7">
            <a:extLst>
              <a:ext uri="{FF2B5EF4-FFF2-40B4-BE49-F238E27FC236}">
                <a16:creationId xmlns:a16="http://schemas.microsoft.com/office/drawing/2014/main" id="{4D8EE7DE-8285-4D74-988E-BFBD82EE00F2}"/>
              </a:ext>
            </a:extLst>
          </p:cNvPr>
          <p:cNvSpPr>
            <a:spLocks noChangeArrowheads="1"/>
          </p:cNvSpPr>
          <p:nvPr/>
        </p:nvSpPr>
        <p:spPr bwMode="auto">
          <a:xfrm>
            <a:off x="1258888" y="1752600"/>
            <a:ext cx="2981325" cy="2066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4326" name="Text Box 11">
            <a:extLst>
              <a:ext uri="{FF2B5EF4-FFF2-40B4-BE49-F238E27FC236}">
                <a16:creationId xmlns:a16="http://schemas.microsoft.com/office/drawing/2014/main" id="{67B316BC-D0A0-4E6A-8B97-9511A3EFF685}"/>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853FF899-FD1C-4E6B-B35D-3B0D3019A8CD}" type="slidenum">
              <a:rPr lang="en-US" altLang="cs-CZ" sz="1400">
                <a:solidFill>
                  <a:schemeClr val="bg1"/>
                </a:solidFill>
                <a:cs typeface="Arial" panose="020B0604020202020204" pitchFamily="34" charset="0"/>
              </a:rPr>
              <a:pPr eaLnBrk="1" hangingPunct="1">
                <a:spcBef>
                  <a:spcPct val="0"/>
                </a:spcBef>
                <a:buFontTx/>
                <a:buNone/>
              </a:pPr>
              <a:t>26</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1000"/>
                                        <p:tgtEl>
                                          <p:spTgt spid="8"/>
                                        </p:tgtEl>
                                      </p:cBhvr>
                                    </p:animEffect>
                                  </p:childTnLst>
                                </p:cTn>
                              </p:par>
                            </p:childTnLst>
                          </p:cTn>
                        </p:par>
                        <p:par>
                          <p:cTn id="8" fill="hold" nodeType="afterGroup">
                            <p:stCondLst>
                              <p:cond delay="1000"/>
                            </p:stCondLst>
                            <p:childTnLst>
                              <p:par>
                                <p:cTn id="9" presetID="2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7651"/>
                                        </p:tgtEl>
                                        <p:attrNameLst>
                                          <p:attrName>style.visibility</p:attrName>
                                        </p:attrNameLst>
                                      </p:cBhvr>
                                      <p:to>
                                        <p:strVal val="visible"/>
                                      </p:to>
                                    </p:set>
                                    <p:anim calcmode="lin" valueType="num">
                                      <p:cBhvr>
                                        <p:cTn id="15" dur="500" fill="hold"/>
                                        <p:tgtEl>
                                          <p:spTgt spid="27651"/>
                                        </p:tgtEl>
                                        <p:attrNameLst>
                                          <p:attrName>ppt_w</p:attrName>
                                        </p:attrNameLst>
                                      </p:cBhvr>
                                      <p:tavLst>
                                        <p:tav tm="0">
                                          <p:val>
                                            <p:fltVal val="0"/>
                                          </p:val>
                                        </p:tav>
                                        <p:tav tm="100000">
                                          <p:val>
                                            <p:strVal val="#ppt_w"/>
                                          </p:val>
                                        </p:tav>
                                      </p:tavLst>
                                    </p:anim>
                                    <p:anim calcmode="lin" valueType="num">
                                      <p:cBhvr>
                                        <p:cTn id="16" dur="500" fill="hold"/>
                                        <p:tgtEl>
                                          <p:spTgt spid="27651"/>
                                        </p:tgtEl>
                                        <p:attrNameLst>
                                          <p:attrName>ppt_h</p:attrName>
                                        </p:attrNameLst>
                                      </p:cBhvr>
                                      <p:tavLst>
                                        <p:tav tm="0">
                                          <p:val>
                                            <p:fltVal val="0"/>
                                          </p:val>
                                        </p:tav>
                                        <p:tav tm="100000">
                                          <p:val>
                                            <p:strVal val="#ppt_h"/>
                                          </p:val>
                                        </p:tav>
                                      </p:tavLst>
                                    </p:anim>
                                  </p:childTnLst>
                                </p:cTn>
                              </p:par>
                            </p:childTnLst>
                          </p:cTn>
                        </p:par>
                        <p:par>
                          <p:cTn id="17" fill="hold" nodeType="afterGroup">
                            <p:stCondLst>
                              <p:cond delay="1500"/>
                            </p:stCondLst>
                            <p:childTnLst>
                              <p:par>
                                <p:cTn id="18" presetID="1" presetClass="entr" presetSubtype="0"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par>
                          <p:cTn id="20" fill="hold" nodeType="afterGroup">
                            <p:stCondLst>
                              <p:cond delay="1500"/>
                            </p:stCondLst>
                            <p:childTnLst>
                              <p:par>
                                <p:cTn id="21" presetID="22" presetClass="entr" presetSubtype="1"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up)">
                                      <p:cBhvr>
                                        <p:cTn id="23" dur="1000"/>
                                        <p:tgtEl>
                                          <p:spTgt spid="13"/>
                                        </p:tgtEl>
                                      </p:cBhvr>
                                    </p:animEffect>
                                  </p:childTnLst>
                                </p:cTn>
                              </p:par>
                            </p:childTnLst>
                          </p:cTn>
                        </p:par>
                        <p:par>
                          <p:cTn id="24" fill="hold" nodeType="afterGroup">
                            <p:stCondLst>
                              <p:cond delay="2500"/>
                            </p:stCondLst>
                            <p:childTnLst>
                              <p:par>
                                <p:cTn id="25" presetID="1"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par>
                          <p:cTn id="27" fill="hold" nodeType="afterGroup">
                            <p:stCondLst>
                              <p:cond delay="2500"/>
                            </p:stCondLst>
                            <p:childTnLst>
                              <p:par>
                                <p:cTn id="28" presetID="22" presetClass="entr" presetSubtype="4" fill="hold"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down)">
                                      <p:cBhvr>
                                        <p:cTn id="30" dur="1000"/>
                                        <p:tgtEl>
                                          <p:spTgt spid="15"/>
                                        </p:tgtEl>
                                      </p:cBhvr>
                                    </p:animEffect>
                                  </p:childTnLst>
                                </p:cTn>
                              </p:par>
                            </p:childTnLst>
                          </p:cTn>
                        </p:par>
                        <p:par>
                          <p:cTn id="31" fill="hold" nodeType="afterGroup">
                            <p:stCondLst>
                              <p:cond delay="3500"/>
                            </p:stCondLst>
                            <p:childTnLst>
                              <p:par>
                                <p:cTn id="32" presetID="1" presetClass="entr" presetSubtype="0"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childTnLst>
                                </p:cTn>
                              </p:par>
                            </p:childTnLst>
                          </p:cTn>
                        </p:par>
                        <p:par>
                          <p:cTn id="34" fill="hold" nodeType="afterGroup">
                            <p:stCondLst>
                              <p:cond delay="3500"/>
                            </p:stCondLst>
                            <p:childTnLst>
                              <p:par>
                                <p:cTn id="35" presetID="23" presetClass="entr" presetSubtype="16"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p:cTn id="37" dur="1000" fill="hold"/>
                                        <p:tgtEl>
                                          <p:spTgt spid="21"/>
                                        </p:tgtEl>
                                        <p:attrNameLst>
                                          <p:attrName>ppt_w</p:attrName>
                                        </p:attrNameLst>
                                      </p:cBhvr>
                                      <p:tavLst>
                                        <p:tav tm="0">
                                          <p:val>
                                            <p:fltVal val="0"/>
                                          </p:val>
                                        </p:tav>
                                        <p:tav tm="100000">
                                          <p:val>
                                            <p:strVal val="#ppt_w"/>
                                          </p:val>
                                        </p:tav>
                                      </p:tavLst>
                                    </p:anim>
                                    <p:anim calcmode="lin" valueType="num">
                                      <p:cBhvr>
                                        <p:cTn id="38" dur="1000" fill="hold"/>
                                        <p:tgtEl>
                                          <p:spTgt spid="21"/>
                                        </p:tgtEl>
                                        <p:attrNameLst>
                                          <p:attrName>ppt_h</p:attrName>
                                        </p:attrNameLst>
                                      </p:cBhvr>
                                      <p:tavLst>
                                        <p:tav tm="0">
                                          <p:val>
                                            <p:fltVal val="0"/>
                                          </p:val>
                                        </p:tav>
                                        <p:tav tm="100000">
                                          <p:val>
                                            <p:strVal val="#ppt_h"/>
                                          </p:val>
                                        </p:tav>
                                      </p:tavLst>
                                    </p:anim>
                                  </p:childTnLst>
                                </p:cTn>
                              </p:par>
                            </p:childTnLst>
                          </p:cTn>
                        </p:par>
                        <p:par>
                          <p:cTn id="39" fill="hold" nodeType="afterGroup">
                            <p:stCondLst>
                              <p:cond delay="4500"/>
                            </p:stCondLst>
                            <p:childTnLst>
                              <p:par>
                                <p:cTn id="40" presetID="22" presetClass="entr" presetSubtype="1" fill="hold" nodeType="after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up)">
                                      <p:cBhvr>
                                        <p:cTn id="42" dur="1000"/>
                                        <p:tgtEl>
                                          <p:spTgt spid="20"/>
                                        </p:tgtEl>
                                      </p:cBhvr>
                                    </p:animEffect>
                                  </p:childTnLst>
                                </p:cTn>
                              </p:par>
                            </p:childTnLst>
                          </p:cTn>
                        </p:par>
                        <p:par>
                          <p:cTn id="43" fill="hold" nodeType="afterGroup">
                            <p:stCondLst>
                              <p:cond delay="5500"/>
                            </p:stCondLst>
                            <p:childTnLst>
                              <p:par>
                                <p:cTn id="44" presetID="1" presetClass="entr" presetSubtype="0" fill="hold" grpId="0" nodeType="afterEffect">
                                  <p:stCondLst>
                                    <p:cond delay="0"/>
                                  </p:stCondLst>
                                  <p:childTnLst>
                                    <p:set>
                                      <p:cBhvr>
                                        <p:cTn id="45" dur="1" fill="hold">
                                          <p:stCondLst>
                                            <p:cond delay="0"/>
                                          </p:stCondLst>
                                        </p:cTn>
                                        <p:tgtEl>
                                          <p:spTgt spid="45"/>
                                        </p:tgtEl>
                                        <p:attrNameLst>
                                          <p:attrName>style.visibility</p:attrName>
                                        </p:attrNameLst>
                                      </p:cBhvr>
                                      <p:to>
                                        <p:strVal val="visible"/>
                                      </p:to>
                                    </p:set>
                                  </p:childTnLst>
                                </p:cTn>
                              </p:par>
                            </p:childTnLst>
                          </p:cTn>
                        </p:par>
                        <p:par>
                          <p:cTn id="46" fill="hold" nodeType="afterGroup">
                            <p:stCondLst>
                              <p:cond delay="5500"/>
                            </p:stCondLst>
                            <p:childTnLst>
                              <p:par>
                                <p:cTn id="47" presetID="22" presetClass="entr" presetSubtype="8"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ipe(left)">
                                      <p:cBhvr>
                                        <p:cTn id="49" dur="1000"/>
                                        <p:tgtEl>
                                          <p:spTgt spid="16"/>
                                        </p:tgtEl>
                                      </p:cBhvr>
                                    </p:animEffect>
                                  </p:childTnLst>
                                </p:cTn>
                              </p:par>
                            </p:childTnLst>
                          </p:cTn>
                        </p:par>
                        <p:par>
                          <p:cTn id="50" fill="hold" nodeType="afterGroup">
                            <p:stCondLst>
                              <p:cond delay="6500"/>
                            </p:stCondLst>
                            <p:childTnLst>
                              <p:par>
                                <p:cTn id="51" presetID="1" presetClass="entr" presetSubtype="0"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par>
                          <p:cTn id="53" fill="hold" nodeType="afterGroup">
                            <p:stCondLst>
                              <p:cond delay="6500"/>
                            </p:stCondLst>
                            <p:childTnLst>
                              <p:par>
                                <p:cTn id="54" presetID="22" presetClass="entr" presetSubtype="2"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wipe(right)">
                                      <p:cBhvr>
                                        <p:cTn id="56" dur="1000"/>
                                        <p:tgtEl>
                                          <p:spTgt spid="26"/>
                                        </p:tgtEl>
                                      </p:cBhvr>
                                    </p:animEffect>
                                  </p:childTnLst>
                                </p:cTn>
                              </p:par>
                            </p:childTnLst>
                          </p:cTn>
                        </p:par>
                        <p:par>
                          <p:cTn id="57" fill="hold" nodeType="afterGroup">
                            <p:stCondLst>
                              <p:cond delay="7500"/>
                            </p:stCondLst>
                            <p:childTnLst>
                              <p:par>
                                <p:cTn id="58" presetID="22" presetClass="entr" presetSubtype="2" fill="hold" nodeType="after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wipe(right)">
                                      <p:cBhvr>
                                        <p:cTn id="60" dur="1000"/>
                                        <p:tgtEl>
                                          <p:spTgt spid="28"/>
                                        </p:tgtEl>
                                      </p:cBhvr>
                                    </p:animEffect>
                                  </p:childTnLst>
                                </p:cTn>
                              </p:par>
                            </p:childTnLst>
                          </p:cTn>
                        </p:par>
                        <p:par>
                          <p:cTn id="61" fill="hold" nodeType="afterGroup">
                            <p:stCondLst>
                              <p:cond delay="8500"/>
                            </p:stCondLst>
                            <p:childTnLst>
                              <p:par>
                                <p:cTn id="62" presetID="1" presetClass="entr" presetSubtype="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childTnLst>
                                </p:cTn>
                              </p:par>
                            </p:childTnLst>
                          </p:cTn>
                        </p:par>
                        <p:par>
                          <p:cTn id="64" fill="hold" nodeType="afterGroup">
                            <p:stCondLst>
                              <p:cond delay="8500"/>
                            </p:stCondLst>
                            <p:childTnLst>
                              <p:par>
                                <p:cTn id="65" presetID="23" presetClass="entr" presetSubtype="16" fill="hold" grpId="0" nodeType="after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p:cTn id="67" dur="1000" fill="hold"/>
                                        <p:tgtEl>
                                          <p:spTgt spid="22"/>
                                        </p:tgtEl>
                                        <p:attrNameLst>
                                          <p:attrName>ppt_w</p:attrName>
                                        </p:attrNameLst>
                                      </p:cBhvr>
                                      <p:tavLst>
                                        <p:tav tm="0">
                                          <p:val>
                                            <p:fltVal val="0"/>
                                          </p:val>
                                        </p:tav>
                                        <p:tav tm="100000">
                                          <p:val>
                                            <p:strVal val="#ppt_w"/>
                                          </p:val>
                                        </p:tav>
                                      </p:tavLst>
                                    </p:anim>
                                    <p:anim calcmode="lin" valueType="num">
                                      <p:cBhvr>
                                        <p:cTn id="68" dur="1000" fill="hold"/>
                                        <p:tgtEl>
                                          <p:spTgt spid="22"/>
                                        </p:tgtEl>
                                        <p:attrNameLst>
                                          <p:attrName>ppt_h</p:attrName>
                                        </p:attrNameLst>
                                      </p:cBhvr>
                                      <p:tavLst>
                                        <p:tav tm="0">
                                          <p:val>
                                            <p:fltVal val="0"/>
                                          </p:val>
                                        </p:tav>
                                        <p:tav tm="100000">
                                          <p:val>
                                            <p:strVal val="#ppt_h"/>
                                          </p:val>
                                        </p:tav>
                                      </p:tavLst>
                                    </p:anim>
                                  </p:childTnLst>
                                </p:cTn>
                              </p:par>
                            </p:childTnLst>
                          </p:cTn>
                        </p:par>
                        <p:par>
                          <p:cTn id="69" fill="hold" nodeType="afterGroup">
                            <p:stCondLst>
                              <p:cond delay="9500"/>
                            </p:stCondLst>
                            <p:childTnLst>
                              <p:par>
                                <p:cTn id="70" presetID="22" presetClass="entr" presetSubtype="1" fill="hold"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wipe(up)">
                                      <p:cBhvr>
                                        <p:cTn id="72" dur="1000"/>
                                        <p:tgtEl>
                                          <p:spTgt spid="19"/>
                                        </p:tgtEl>
                                      </p:cBhvr>
                                    </p:animEffect>
                                  </p:childTnLst>
                                </p:cTn>
                              </p:par>
                            </p:childTnLst>
                          </p:cTn>
                        </p:par>
                        <p:par>
                          <p:cTn id="73" fill="hold" nodeType="afterGroup">
                            <p:stCondLst>
                              <p:cond delay="10500"/>
                            </p:stCondLst>
                            <p:childTnLst>
                              <p:par>
                                <p:cTn id="74" presetID="1" presetClass="entr" presetSubtype="0" fill="hold" grpId="0" nodeType="afterEffect">
                                  <p:stCondLst>
                                    <p:cond delay="0"/>
                                  </p:stCondLst>
                                  <p:childTnLst>
                                    <p:set>
                                      <p:cBhvr>
                                        <p:cTn id="75" dur="1" fill="hold">
                                          <p:stCondLst>
                                            <p:cond delay="0"/>
                                          </p:stCondLst>
                                        </p:cTn>
                                        <p:tgtEl>
                                          <p:spTgt spid="43"/>
                                        </p:tgtEl>
                                        <p:attrNameLst>
                                          <p:attrName>style.visibility</p:attrName>
                                        </p:attrNameLst>
                                      </p:cBhvr>
                                      <p:to>
                                        <p:strVal val="visible"/>
                                      </p:to>
                                    </p:set>
                                  </p:childTnLst>
                                </p:cTn>
                              </p:par>
                            </p:childTnLst>
                          </p:cTn>
                        </p:par>
                        <p:par>
                          <p:cTn id="76" fill="hold" nodeType="afterGroup">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wipe(up)">
                                      <p:cBhvr>
                                        <p:cTn id="79" dur="1000"/>
                                        <p:tgtEl>
                                          <p:spTgt spid="23"/>
                                        </p:tgtEl>
                                      </p:cBhvr>
                                    </p:animEffect>
                                  </p:childTnLst>
                                </p:cTn>
                              </p:par>
                            </p:childTnLst>
                          </p:cTn>
                        </p:par>
                        <p:par>
                          <p:cTn id="80" fill="hold" nodeType="afterGroup">
                            <p:stCondLst>
                              <p:cond delay="11500"/>
                            </p:stCondLst>
                            <p:childTnLst>
                              <p:par>
                                <p:cTn id="81" presetID="22" presetClass="entr" presetSubtype="8" fill="hold"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wipe(left)">
                                      <p:cBhvr>
                                        <p:cTn id="83" dur="1000"/>
                                        <p:tgtEl>
                                          <p:spTgt spid="25"/>
                                        </p:tgtEl>
                                      </p:cBhvr>
                                    </p:animEffect>
                                  </p:childTnLst>
                                </p:cTn>
                              </p:par>
                            </p:childTnLst>
                          </p:cTn>
                        </p:par>
                        <p:par>
                          <p:cTn id="84" fill="hold" nodeType="afterGroup">
                            <p:stCondLst>
                              <p:cond delay="12500"/>
                            </p:stCondLst>
                            <p:childTnLst>
                              <p:par>
                                <p:cTn id="85" presetID="22" presetClass="entr" presetSubtype="8"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wipe(left)">
                                      <p:cBhvr>
                                        <p:cTn id="87" dur="1000"/>
                                        <p:tgtEl>
                                          <p:spTgt spid="24"/>
                                        </p:tgtEl>
                                      </p:cBhvr>
                                    </p:animEffect>
                                  </p:childTnLst>
                                </p:cTn>
                              </p:par>
                            </p:childTnLst>
                          </p:cTn>
                        </p:par>
                        <p:par>
                          <p:cTn id="88" fill="hold" nodeType="afterGroup">
                            <p:stCondLst>
                              <p:cond delay="13500"/>
                            </p:stCondLst>
                            <p:childTnLst>
                              <p:par>
                                <p:cTn id="89" presetID="3" presetClass="entr" presetSubtype="10" fill="hold" grpId="0" nodeType="afterEffect">
                                  <p:stCondLst>
                                    <p:cond delay="0"/>
                                  </p:stCondLst>
                                  <p:childTnLst>
                                    <p:set>
                                      <p:cBhvr>
                                        <p:cTn id="90" dur="1" fill="hold">
                                          <p:stCondLst>
                                            <p:cond delay="0"/>
                                          </p:stCondLst>
                                        </p:cTn>
                                        <p:tgtEl>
                                          <p:spTgt spid="56"/>
                                        </p:tgtEl>
                                        <p:attrNameLst>
                                          <p:attrName>style.visibility</p:attrName>
                                        </p:attrNameLst>
                                      </p:cBhvr>
                                      <p:to>
                                        <p:strVal val="visible"/>
                                      </p:to>
                                    </p:set>
                                    <p:animEffect transition="in" filter="blinds(horizontal)">
                                      <p:cBhvr>
                                        <p:cTn id="91" dur="500"/>
                                        <p:tgtEl>
                                          <p:spTgt spid="56"/>
                                        </p:tgtEl>
                                      </p:cBhvr>
                                    </p:animEffect>
                                  </p:childTnLst>
                                </p:cTn>
                              </p:par>
                            </p:childTnLst>
                          </p:cTn>
                        </p:par>
                        <p:par>
                          <p:cTn id="92" fill="hold" nodeType="afterGroup">
                            <p:stCondLst>
                              <p:cond delay="14000"/>
                            </p:stCondLst>
                            <p:childTnLst>
                              <p:par>
                                <p:cTn id="93" presetID="3" presetClass="entr" presetSubtype="10" fill="hold" grpId="0" nodeType="afterEffect">
                                  <p:stCondLst>
                                    <p:cond delay="0"/>
                                  </p:stCondLst>
                                  <p:childTnLst>
                                    <p:set>
                                      <p:cBhvr>
                                        <p:cTn id="94" dur="1" fill="hold">
                                          <p:stCondLst>
                                            <p:cond delay="0"/>
                                          </p:stCondLst>
                                        </p:cTn>
                                        <p:tgtEl>
                                          <p:spTgt spid="60"/>
                                        </p:tgtEl>
                                        <p:attrNameLst>
                                          <p:attrName>style.visibility</p:attrName>
                                        </p:attrNameLst>
                                      </p:cBhvr>
                                      <p:to>
                                        <p:strVal val="visible"/>
                                      </p:to>
                                    </p:set>
                                    <p:animEffect transition="in" filter="blinds(horizontal)">
                                      <p:cBhvr>
                                        <p:cTn id="95" dur="500"/>
                                        <p:tgtEl>
                                          <p:spTgt spid="60"/>
                                        </p:tgtEl>
                                      </p:cBhvr>
                                    </p:animEffect>
                                  </p:childTnLst>
                                </p:cTn>
                              </p:par>
                            </p:childTnLst>
                          </p:cTn>
                        </p:par>
                        <p:par>
                          <p:cTn id="96" fill="hold" nodeType="afterGroup">
                            <p:stCondLst>
                              <p:cond delay="14500"/>
                            </p:stCondLst>
                            <p:childTnLst>
                              <p:par>
                                <p:cTn id="97" presetID="3" presetClass="entr" presetSubtype="10" fill="hold" grpId="0" nodeType="after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blinds(horizontal)">
                                      <p:cBhvr>
                                        <p:cTn id="99" dur="500"/>
                                        <p:tgtEl>
                                          <p:spTgt spid="58"/>
                                        </p:tgtEl>
                                      </p:cBhvr>
                                    </p:animEffect>
                                  </p:childTnLst>
                                </p:cTn>
                              </p:par>
                            </p:childTnLst>
                          </p:cTn>
                        </p:par>
                        <p:par>
                          <p:cTn id="100" fill="hold" nodeType="afterGroup">
                            <p:stCondLst>
                              <p:cond delay="15000"/>
                            </p:stCondLst>
                            <p:childTnLst>
                              <p:par>
                                <p:cTn id="101" presetID="3" presetClass="entr" presetSubtype="10" fill="hold" grpId="0" nodeType="afterEffect">
                                  <p:stCondLst>
                                    <p:cond delay="0"/>
                                  </p:stCondLst>
                                  <p:childTnLst>
                                    <p:set>
                                      <p:cBhvr>
                                        <p:cTn id="102" dur="1" fill="hold">
                                          <p:stCondLst>
                                            <p:cond delay="0"/>
                                          </p:stCondLst>
                                        </p:cTn>
                                        <p:tgtEl>
                                          <p:spTgt spid="57"/>
                                        </p:tgtEl>
                                        <p:attrNameLst>
                                          <p:attrName>style.visibility</p:attrName>
                                        </p:attrNameLst>
                                      </p:cBhvr>
                                      <p:to>
                                        <p:strVal val="visible"/>
                                      </p:to>
                                    </p:set>
                                    <p:animEffect transition="in" filter="blinds(horizontal)">
                                      <p:cBhvr>
                                        <p:cTn id="103" dur="500"/>
                                        <p:tgtEl>
                                          <p:spTgt spid="57"/>
                                        </p:tgtEl>
                                      </p:cBhvr>
                                    </p:animEffect>
                                  </p:childTnLst>
                                </p:cTn>
                              </p:par>
                            </p:childTnLst>
                          </p:cTn>
                        </p:par>
                        <p:par>
                          <p:cTn id="104" fill="hold" nodeType="afterGroup">
                            <p:stCondLst>
                              <p:cond delay="15500"/>
                            </p:stCondLst>
                            <p:childTnLst>
                              <p:par>
                                <p:cTn id="105" presetID="23" presetClass="entr" presetSubtype="16" fill="hold" grpId="0" nodeType="afterEffect">
                                  <p:stCondLst>
                                    <p:cond delay="0"/>
                                  </p:stCondLst>
                                  <p:childTnLst>
                                    <p:set>
                                      <p:cBhvr>
                                        <p:cTn id="106" dur="1" fill="hold">
                                          <p:stCondLst>
                                            <p:cond delay="0"/>
                                          </p:stCondLst>
                                        </p:cTn>
                                        <p:tgtEl>
                                          <p:spTgt spid="63"/>
                                        </p:tgtEl>
                                        <p:attrNameLst>
                                          <p:attrName>style.visibility</p:attrName>
                                        </p:attrNameLst>
                                      </p:cBhvr>
                                      <p:to>
                                        <p:strVal val="visible"/>
                                      </p:to>
                                    </p:set>
                                    <p:anim calcmode="lin" valueType="num">
                                      <p:cBhvr>
                                        <p:cTn id="107" dur="1000" fill="hold"/>
                                        <p:tgtEl>
                                          <p:spTgt spid="63"/>
                                        </p:tgtEl>
                                        <p:attrNameLst>
                                          <p:attrName>ppt_w</p:attrName>
                                        </p:attrNameLst>
                                      </p:cBhvr>
                                      <p:tavLst>
                                        <p:tav tm="0">
                                          <p:val>
                                            <p:fltVal val="0"/>
                                          </p:val>
                                        </p:tav>
                                        <p:tav tm="100000">
                                          <p:val>
                                            <p:strVal val="#ppt_w"/>
                                          </p:val>
                                        </p:tav>
                                      </p:tavLst>
                                    </p:anim>
                                    <p:anim calcmode="lin" valueType="num">
                                      <p:cBhvr>
                                        <p:cTn id="108" dur="1000" fill="hold"/>
                                        <p:tgtEl>
                                          <p:spTgt spid="63"/>
                                        </p:tgtEl>
                                        <p:attrNameLst>
                                          <p:attrName>ppt_h</p:attrName>
                                        </p:attrNameLst>
                                      </p:cBhvr>
                                      <p:tavLst>
                                        <p:tav tm="0">
                                          <p:val>
                                            <p:fltVal val="0"/>
                                          </p:val>
                                        </p:tav>
                                        <p:tav tm="100000">
                                          <p:val>
                                            <p:strVal val="#ppt_h"/>
                                          </p:val>
                                        </p:tav>
                                      </p:tavLst>
                                    </p:anim>
                                  </p:childTnLst>
                                </p:cTn>
                              </p:par>
                            </p:childTnLst>
                          </p:cTn>
                        </p:par>
                        <p:par>
                          <p:cTn id="109" fill="hold" nodeType="afterGroup">
                            <p:stCondLst>
                              <p:cond delay="16500"/>
                            </p:stCondLst>
                            <p:childTnLst>
                              <p:par>
                                <p:cTn id="110" presetID="22" presetClass="entr" presetSubtype="1" fill="hold" grpId="0" nodeType="afterEffect">
                                  <p:stCondLst>
                                    <p:cond delay="0"/>
                                  </p:stCondLst>
                                  <p:childTnLst>
                                    <p:set>
                                      <p:cBhvr>
                                        <p:cTn id="111" dur="1" fill="hold">
                                          <p:stCondLst>
                                            <p:cond delay="0"/>
                                          </p:stCondLst>
                                        </p:cTn>
                                        <p:tgtEl>
                                          <p:spTgt spid="65"/>
                                        </p:tgtEl>
                                        <p:attrNameLst>
                                          <p:attrName>style.visibility</p:attrName>
                                        </p:attrNameLst>
                                      </p:cBhvr>
                                      <p:to>
                                        <p:strVal val="visible"/>
                                      </p:to>
                                    </p:set>
                                    <p:animEffect transition="in" filter="wipe(up)">
                                      <p:cBhvr>
                                        <p:cTn id="112" dur="1000"/>
                                        <p:tgtEl>
                                          <p:spTgt spid="65"/>
                                        </p:tgtEl>
                                      </p:cBhvr>
                                    </p:animEffect>
                                  </p:childTnLst>
                                </p:cTn>
                              </p:par>
                            </p:childTnLst>
                          </p:cTn>
                        </p:par>
                        <p:par>
                          <p:cTn id="113" fill="hold" nodeType="afterGroup">
                            <p:stCondLst>
                              <p:cond delay="17500"/>
                            </p:stCondLst>
                            <p:childTnLst>
                              <p:par>
                                <p:cTn id="114" presetID="23" presetClass="entr" presetSubtype="16" fill="hold" grpId="0" nodeType="afterEffect">
                                  <p:stCondLst>
                                    <p:cond delay="0"/>
                                  </p:stCondLst>
                                  <p:childTnLst>
                                    <p:set>
                                      <p:cBhvr>
                                        <p:cTn id="115" dur="1" fill="hold">
                                          <p:stCondLst>
                                            <p:cond delay="0"/>
                                          </p:stCondLst>
                                        </p:cTn>
                                        <p:tgtEl>
                                          <p:spTgt spid="66"/>
                                        </p:tgtEl>
                                        <p:attrNameLst>
                                          <p:attrName>style.visibility</p:attrName>
                                        </p:attrNameLst>
                                      </p:cBhvr>
                                      <p:to>
                                        <p:strVal val="visible"/>
                                      </p:to>
                                    </p:set>
                                    <p:anim calcmode="lin" valueType="num">
                                      <p:cBhvr>
                                        <p:cTn id="116" dur="500" fill="hold"/>
                                        <p:tgtEl>
                                          <p:spTgt spid="66"/>
                                        </p:tgtEl>
                                        <p:attrNameLst>
                                          <p:attrName>ppt_w</p:attrName>
                                        </p:attrNameLst>
                                      </p:cBhvr>
                                      <p:tavLst>
                                        <p:tav tm="0">
                                          <p:val>
                                            <p:fltVal val="0"/>
                                          </p:val>
                                        </p:tav>
                                        <p:tav tm="100000">
                                          <p:val>
                                            <p:strVal val="#ppt_w"/>
                                          </p:val>
                                        </p:tav>
                                      </p:tavLst>
                                    </p:anim>
                                    <p:anim calcmode="lin" valueType="num">
                                      <p:cBhvr>
                                        <p:cTn id="117" dur="500" fill="hold"/>
                                        <p:tgtEl>
                                          <p:spTgt spid="66"/>
                                        </p:tgtEl>
                                        <p:attrNameLst>
                                          <p:attrName>ppt_h</p:attrName>
                                        </p:attrNameLst>
                                      </p:cBhvr>
                                      <p:tavLst>
                                        <p:tav tm="0">
                                          <p:val>
                                            <p:fltVal val="0"/>
                                          </p:val>
                                        </p:tav>
                                        <p:tav tm="100000">
                                          <p:val>
                                            <p:strVal val="#ppt_h"/>
                                          </p:val>
                                        </p:tav>
                                      </p:tavLst>
                                    </p:anim>
                                  </p:childTnLst>
                                </p:cTn>
                              </p:par>
                              <p:par>
                                <p:cTn id="118" presetID="23" presetClass="entr" presetSubtype="16" fill="hold" nodeType="withEffect">
                                  <p:stCondLst>
                                    <p:cond delay="0"/>
                                  </p:stCondLst>
                                  <p:childTnLst>
                                    <p:set>
                                      <p:cBhvr>
                                        <p:cTn id="119" dur="1" fill="hold">
                                          <p:stCondLst>
                                            <p:cond delay="0"/>
                                          </p:stCondLst>
                                        </p:cTn>
                                        <p:tgtEl>
                                          <p:spTgt spid="27650"/>
                                        </p:tgtEl>
                                        <p:attrNameLst>
                                          <p:attrName>style.visibility</p:attrName>
                                        </p:attrNameLst>
                                      </p:cBhvr>
                                      <p:to>
                                        <p:strVal val="visible"/>
                                      </p:to>
                                    </p:set>
                                    <p:anim calcmode="lin" valueType="num">
                                      <p:cBhvr>
                                        <p:cTn id="120" dur="500" fill="hold"/>
                                        <p:tgtEl>
                                          <p:spTgt spid="27650"/>
                                        </p:tgtEl>
                                        <p:attrNameLst>
                                          <p:attrName>ppt_w</p:attrName>
                                        </p:attrNameLst>
                                      </p:cBhvr>
                                      <p:tavLst>
                                        <p:tav tm="0">
                                          <p:val>
                                            <p:fltVal val="0"/>
                                          </p:val>
                                        </p:tav>
                                        <p:tav tm="100000">
                                          <p:val>
                                            <p:strVal val="#ppt_w"/>
                                          </p:val>
                                        </p:tav>
                                      </p:tavLst>
                                    </p:anim>
                                    <p:anim calcmode="lin" valueType="num">
                                      <p:cBhvr>
                                        <p:cTn id="121" dur="500" fill="hold"/>
                                        <p:tgtEl>
                                          <p:spTgt spid="27650"/>
                                        </p:tgtEl>
                                        <p:attrNameLst>
                                          <p:attrName>ppt_h</p:attrName>
                                        </p:attrNameLst>
                                      </p:cBhvr>
                                      <p:tavLst>
                                        <p:tav tm="0">
                                          <p:val>
                                            <p:fltVal val="0"/>
                                          </p:val>
                                        </p:tav>
                                        <p:tav tm="100000">
                                          <p:val>
                                            <p:strVal val="#ppt_h"/>
                                          </p:val>
                                        </p:tav>
                                      </p:tavLst>
                                    </p:anim>
                                  </p:childTnLst>
                                </p:cTn>
                              </p:par>
                            </p:childTnLst>
                          </p:cTn>
                        </p:par>
                        <p:par>
                          <p:cTn id="122" fill="hold" nodeType="afterGroup">
                            <p:stCondLst>
                              <p:cond delay="18000"/>
                            </p:stCondLst>
                            <p:childTnLst>
                              <p:par>
                                <p:cTn id="123" presetID="1" presetClass="entr" presetSubtype="0" fill="hold" nodeType="afterEffect">
                                  <p:stCondLst>
                                    <p:cond delay="0"/>
                                  </p:stCondLst>
                                  <p:childTnLst>
                                    <p:set>
                                      <p:cBhvr>
                                        <p:cTn id="124" dur="1" fill="hold">
                                          <p:stCondLst>
                                            <p:cond delay="0"/>
                                          </p:stCondLst>
                                        </p:cTn>
                                        <p:tgtEl>
                                          <p:spTgt spid="3"/>
                                        </p:tgtEl>
                                        <p:attrNameLst>
                                          <p:attrName>style.visibility</p:attrName>
                                        </p:attrNameLst>
                                      </p:cBhvr>
                                      <p:to>
                                        <p:strVal val="visible"/>
                                      </p:to>
                                    </p:set>
                                  </p:childTnLst>
                                </p:cTn>
                              </p:par>
                            </p:childTnLst>
                          </p:cTn>
                        </p:par>
                        <p:par>
                          <p:cTn id="125" fill="hold" nodeType="afterGroup">
                            <p:stCondLst>
                              <p:cond delay="18000"/>
                            </p:stCondLst>
                            <p:childTnLst>
                              <p:par>
                                <p:cTn id="126" presetID="22" presetClass="entr" presetSubtype="1" fill="hold" nodeType="afterEffect">
                                  <p:stCondLst>
                                    <p:cond delay="0"/>
                                  </p:stCondLst>
                                  <p:childTnLst>
                                    <p:set>
                                      <p:cBhvr>
                                        <p:cTn id="127" dur="1" fill="hold">
                                          <p:stCondLst>
                                            <p:cond delay="0"/>
                                          </p:stCondLst>
                                        </p:cTn>
                                        <p:tgtEl>
                                          <p:spTgt spid="67"/>
                                        </p:tgtEl>
                                        <p:attrNameLst>
                                          <p:attrName>style.visibility</p:attrName>
                                        </p:attrNameLst>
                                      </p:cBhvr>
                                      <p:to>
                                        <p:strVal val="visible"/>
                                      </p:to>
                                    </p:set>
                                    <p:animEffect transition="in" filter="wipe(up)">
                                      <p:cBhvr>
                                        <p:cTn id="128" dur="1000"/>
                                        <p:tgtEl>
                                          <p:spTgt spid="67"/>
                                        </p:tgtEl>
                                      </p:cBhvr>
                                    </p:animEffect>
                                  </p:childTnLst>
                                </p:cTn>
                              </p:par>
                            </p:childTnLst>
                          </p:cTn>
                        </p:par>
                        <p:par>
                          <p:cTn id="129" fill="hold" nodeType="afterGroup">
                            <p:stCondLst>
                              <p:cond delay="19000"/>
                            </p:stCondLst>
                            <p:childTnLst>
                              <p:par>
                                <p:cTn id="130" presetID="1" presetClass="entr" presetSubtype="0" fill="hold" grpId="0" nodeType="afterEffect">
                                  <p:stCondLst>
                                    <p:cond delay="0"/>
                                  </p:stCondLst>
                                  <p:childTnLst>
                                    <p:set>
                                      <p:cBhvr>
                                        <p:cTn id="131" dur="1" fill="hold">
                                          <p:stCondLst>
                                            <p:cond delay="0"/>
                                          </p:stCondLst>
                                        </p:cTn>
                                        <p:tgtEl>
                                          <p:spTgt spid="68"/>
                                        </p:tgtEl>
                                        <p:attrNameLst>
                                          <p:attrName>style.visibility</p:attrName>
                                        </p:attrNameLst>
                                      </p:cBhvr>
                                      <p:to>
                                        <p:strVal val="visible"/>
                                      </p:to>
                                    </p:set>
                                  </p:childTnLst>
                                </p:cTn>
                              </p:par>
                            </p:childTnLst>
                          </p:cTn>
                        </p:par>
                        <p:par>
                          <p:cTn id="132" fill="hold" nodeType="afterGroup">
                            <p:stCondLst>
                              <p:cond delay="19000"/>
                            </p:stCondLst>
                            <p:childTnLst>
                              <p:par>
                                <p:cTn id="133" presetID="22" presetClass="entr" presetSubtype="4" fill="hold" nodeType="afterEffect">
                                  <p:stCondLst>
                                    <p:cond delay="0"/>
                                  </p:stCondLst>
                                  <p:childTnLst>
                                    <p:set>
                                      <p:cBhvr>
                                        <p:cTn id="134" dur="1" fill="hold">
                                          <p:stCondLst>
                                            <p:cond delay="0"/>
                                          </p:stCondLst>
                                        </p:cTn>
                                        <p:tgtEl>
                                          <p:spTgt spid="69"/>
                                        </p:tgtEl>
                                        <p:attrNameLst>
                                          <p:attrName>style.visibility</p:attrName>
                                        </p:attrNameLst>
                                      </p:cBhvr>
                                      <p:to>
                                        <p:strVal val="visible"/>
                                      </p:to>
                                    </p:set>
                                    <p:animEffect transition="in" filter="wipe(down)">
                                      <p:cBhvr>
                                        <p:cTn id="135" dur="1000"/>
                                        <p:tgtEl>
                                          <p:spTgt spid="69"/>
                                        </p:tgtEl>
                                      </p:cBhvr>
                                    </p:animEffect>
                                  </p:childTnLst>
                                </p:cTn>
                              </p:par>
                            </p:childTnLst>
                          </p:cTn>
                        </p:par>
                        <p:par>
                          <p:cTn id="136" fill="hold" nodeType="afterGroup">
                            <p:stCondLst>
                              <p:cond delay="20000"/>
                            </p:stCondLst>
                            <p:childTnLst>
                              <p:par>
                                <p:cTn id="137" presetID="1" presetClass="entr" presetSubtype="0" fill="hold" grpId="0" nodeType="afterEffect">
                                  <p:stCondLst>
                                    <p:cond delay="0"/>
                                  </p:stCondLst>
                                  <p:childTnLst>
                                    <p:set>
                                      <p:cBhvr>
                                        <p:cTn id="138" dur="1" fill="hold">
                                          <p:stCondLst>
                                            <p:cond delay="0"/>
                                          </p:stCondLst>
                                        </p:cTn>
                                        <p:tgtEl>
                                          <p:spTgt spid="71"/>
                                        </p:tgtEl>
                                        <p:attrNameLst>
                                          <p:attrName>style.visibility</p:attrName>
                                        </p:attrNameLst>
                                      </p:cBhvr>
                                      <p:to>
                                        <p:strVal val="visible"/>
                                      </p:to>
                                    </p:set>
                                  </p:childTnLst>
                                </p:cTn>
                              </p:par>
                            </p:childTnLst>
                          </p:cTn>
                        </p:par>
                        <p:par>
                          <p:cTn id="139" fill="hold" nodeType="afterGroup">
                            <p:stCondLst>
                              <p:cond delay="20000"/>
                            </p:stCondLst>
                            <p:childTnLst>
                              <p:par>
                                <p:cTn id="140" presetID="23" presetClass="entr" presetSubtype="16" fill="hold" grpId="0" nodeType="afterEffect">
                                  <p:stCondLst>
                                    <p:cond delay="0"/>
                                  </p:stCondLst>
                                  <p:childTnLst>
                                    <p:set>
                                      <p:cBhvr>
                                        <p:cTn id="141" dur="1" fill="hold">
                                          <p:stCondLst>
                                            <p:cond delay="0"/>
                                          </p:stCondLst>
                                        </p:cTn>
                                        <p:tgtEl>
                                          <p:spTgt spid="75"/>
                                        </p:tgtEl>
                                        <p:attrNameLst>
                                          <p:attrName>style.visibility</p:attrName>
                                        </p:attrNameLst>
                                      </p:cBhvr>
                                      <p:to>
                                        <p:strVal val="visible"/>
                                      </p:to>
                                    </p:set>
                                    <p:anim calcmode="lin" valueType="num">
                                      <p:cBhvr>
                                        <p:cTn id="142" dur="1000" fill="hold"/>
                                        <p:tgtEl>
                                          <p:spTgt spid="75"/>
                                        </p:tgtEl>
                                        <p:attrNameLst>
                                          <p:attrName>ppt_w</p:attrName>
                                        </p:attrNameLst>
                                      </p:cBhvr>
                                      <p:tavLst>
                                        <p:tav tm="0">
                                          <p:val>
                                            <p:fltVal val="0"/>
                                          </p:val>
                                        </p:tav>
                                        <p:tav tm="100000">
                                          <p:val>
                                            <p:strVal val="#ppt_w"/>
                                          </p:val>
                                        </p:tav>
                                      </p:tavLst>
                                    </p:anim>
                                    <p:anim calcmode="lin" valueType="num">
                                      <p:cBhvr>
                                        <p:cTn id="143" dur="1000" fill="hold"/>
                                        <p:tgtEl>
                                          <p:spTgt spid="75"/>
                                        </p:tgtEl>
                                        <p:attrNameLst>
                                          <p:attrName>ppt_h</p:attrName>
                                        </p:attrNameLst>
                                      </p:cBhvr>
                                      <p:tavLst>
                                        <p:tav tm="0">
                                          <p:val>
                                            <p:fltVal val="0"/>
                                          </p:val>
                                        </p:tav>
                                        <p:tav tm="100000">
                                          <p:val>
                                            <p:strVal val="#ppt_h"/>
                                          </p:val>
                                        </p:tav>
                                      </p:tavLst>
                                    </p:anim>
                                  </p:childTnLst>
                                </p:cTn>
                              </p:par>
                            </p:childTnLst>
                          </p:cTn>
                        </p:par>
                        <p:par>
                          <p:cTn id="144" fill="hold" nodeType="afterGroup">
                            <p:stCondLst>
                              <p:cond delay="21000"/>
                            </p:stCondLst>
                            <p:childTnLst>
                              <p:par>
                                <p:cTn id="145" presetID="22" presetClass="entr" presetSubtype="1" fill="hold" nodeType="afterEffect">
                                  <p:stCondLst>
                                    <p:cond delay="0"/>
                                  </p:stCondLst>
                                  <p:childTnLst>
                                    <p:set>
                                      <p:cBhvr>
                                        <p:cTn id="146" dur="1" fill="hold">
                                          <p:stCondLst>
                                            <p:cond delay="0"/>
                                          </p:stCondLst>
                                        </p:cTn>
                                        <p:tgtEl>
                                          <p:spTgt spid="74"/>
                                        </p:tgtEl>
                                        <p:attrNameLst>
                                          <p:attrName>style.visibility</p:attrName>
                                        </p:attrNameLst>
                                      </p:cBhvr>
                                      <p:to>
                                        <p:strVal val="visible"/>
                                      </p:to>
                                    </p:set>
                                    <p:animEffect transition="in" filter="wipe(up)">
                                      <p:cBhvr>
                                        <p:cTn id="147" dur="1000"/>
                                        <p:tgtEl>
                                          <p:spTgt spid="74"/>
                                        </p:tgtEl>
                                      </p:cBhvr>
                                    </p:animEffect>
                                  </p:childTnLst>
                                </p:cTn>
                              </p:par>
                            </p:childTnLst>
                          </p:cTn>
                        </p:par>
                        <p:par>
                          <p:cTn id="148" fill="hold" nodeType="afterGroup">
                            <p:stCondLst>
                              <p:cond delay="22000"/>
                            </p:stCondLst>
                            <p:childTnLst>
                              <p:par>
                                <p:cTn id="149" presetID="22" presetClass="entr" presetSubtype="2" fill="hold" grpId="0" nodeType="afterEffect">
                                  <p:stCondLst>
                                    <p:cond delay="0"/>
                                  </p:stCondLst>
                                  <p:childTnLst>
                                    <p:set>
                                      <p:cBhvr>
                                        <p:cTn id="150" dur="1" fill="hold">
                                          <p:stCondLst>
                                            <p:cond delay="0"/>
                                          </p:stCondLst>
                                        </p:cTn>
                                        <p:tgtEl>
                                          <p:spTgt spid="96"/>
                                        </p:tgtEl>
                                        <p:attrNameLst>
                                          <p:attrName>style.visibility</p:attrName>
                                        </p:attrNameLst>
                                      </p:cBhvr>
                                      <p:to>
                                        <p:strVal val="visible"/>
                                      </p:to>
                                    </p:set>
                                    <p:animEffect transition="in" filter="wipe(right)">
                                      <p:cBhvr>
                                        <p:cTn id="151" dur="500"/>
                                        <p:tgtEl>
                                          <p:spTgt spid="96"/>
                                        </p:tgtEl>
                                      </p:cBhvr>
                                    </p:animEffect>
                                  </p:childTnLst>
                                </p:cTn>
                              </p:par>
                            </p:childTnLst>
                          </p:cTn>
                        </p:par>
                        <p:par>
                          <p:cTn id="152" fill="hold" nodeType="afterGroup">
                            <p:stCondLst>
                              <p:cond delay="22500"/>
                            </p:stCondLst>
                            <p:childTnLst>
                              <p:par>
                                <p:cTn id="153" presetID="1" presetClass="entr" presetSubtype="0" fill="hold" grpId="0" nodeType="afterEffect">
                                  <p:stCondLst>
                                    <p:cond delay="0"/>
                                  </p:stCondLst>
                                  <p:childTnLst>
                                    <p:set>
                                      <p:cBhvr>
                                        <p:cTn id="154" dur="1" fill="hold">
                                          <p:stCondLst>
                                            <p:cond delay="0"/>
                                          </p:stCondLst>
                                        </p:cTn>
                                        <p:tgtEl>
                                          <p:spTgt spid="84"/>
                                        </p:tgtEl>
                                        <p:attrNameLst>
                                          <p:attrName>style.visibility</p:attrName>
                                        </p:attrNameLst>
                                      </p:cBhvr>
                                      <p:to>
                                        <p:strVal val="visible"/>
                                      </p:to>
                                    </p:set>
                                  </p:childTnLst>
                                </p:cTn>
                              </p:par>
                            </p:childTnLst>
                          </p:cTn>
                        </p:par>
                        <p:par>
                          <p:cTn id="155" fill="hold" nodeType="afterGroup">
                            <p:stCondLst>
                              <p:cond delay="22500"/>
                            </p:stCondLst>
                            <p:childTnLst>
                              <p:par>
                                <p:cTn id="156" presetID="22" presetClass="entr" presetSubtype="8" fill="hold" nodeType="afterEffect">
                                  <p:stCondLst>
                                    <p:cond delay="0"/>
                                  </p:stCondLst>
                                  <p:childTnLst>
                                    <p:set>
                                      <p:cBhvr>
                                        <p:cTn id="157" dur="1" fill="hold">
                                          <p:stCondLst>
                                            <p:cond delay="0"/>
                                          </p:stCondLst>
                                        </p:cTn>
                                        <p:tgtEl>
                                          <p:spTgt spid="70"/>
                                        </p:tgtEl>
                                        <p:attrNameLst>
                                          <p:attrName>style.visibility</p:attrName>
                                        </p:attrNameLst>
                                      </p:cBhvr>
                                      <p:to>
                                        <p:strVal val="visible"/>
                                      </p:to>
                                    </p:set>
                                    <p:animEffect transition="in" filter="wipe(left)">
                                      <p:cBhvr>
                                        <p:cTn id="158" dur="1000"/>
                                        <p:tgtEl>
                                          <p:spTgt spid="70"/>
                                        </p:tgtEl>
                                      </p:cBhvr>
                                    </p:animEffect>
                                  </p:childTnLst>
                                </p:cTn>
                              </p:par>
                            </p:childTnLst>
                          </p:cTn>
                        </p:par>
                        <p:par>
                          <p:cTn id="159" fill="hold" nodeType="afterGroup">
                            <p:stCondLst>
                              <p:cond delay="23500"/>
                            </p:stCondLst>
                            <p:childTnLst>
                              <p:par>
                                <p:cTn id="160" presetID="1" presetClass="entr" presetSubtype="0" fill="hold" grpId="0" nodeType="afterEffect">
                                  <p:stCondLst>
                                    <p:cond delay="0"/>
                                  </p:stCondLst>
                                  <p:childTnLst>
                                    <p:set>
                                      <p:cBhvr>
                                        <p:cTn id="161" dur="1" fill="hold">
                                          <p:stCondLst>
                                            <p:cond delay="0"/>
                                          </p:stCondLst>
                                        </p:cTn>
                                        <p:tgtEl>
                                          <p:spTgt spid="72"/>
                                        </p:tgtEl>
                                        <p:attrNameLst>
                                          <p:attrName>style.visibility</p:attrName>
                                        </p:attrNameLst>
                                      </p:cBhvr>
                                      <p:to>
                                        <p:strVal val="visible"/>
                                      </p:to>
                                    </p:set>
                                  </p:childTnLst>
                                </p:cTn>
                              </p:par>
                            </p:childTnLst>
                          </p:cTn>
                        </p:par>
                        <p:par>
                          <p:cTn id="162" fill="hold" nodeType="afterGroup">
                            <p:stCondLst>
                              <p:cond delay="23500"/>
                            </p:stCondLst>
                            <p:childTnLst>
                              <p:par>
                                <p:cTn id="163" presetID="22" presetClass="entr" presetSubtype="2" fill="hold" grpId="0" nodeType="afterEffect">
                                  <p:stCondLst>
                                    <p:cond delay="0"/>
                                  </p:stCondLst>
                                  <p:childTnLst>
                                    <p:set>
                                      <p:cBhvr>
                                        <p:cTn id="164" dur="1" fill="hold">
                                          <p:stCondLst>
                                            <p:cond delay="0"/>
                                          </p:stCondLst>
                                        </p:cTn>
                                        <p:tgtEl>
                                          <p:spTgt spid="80"/>
                                        </p:tgtEl>
                                        <p:attrNameLst>
                                          <p:attrName>style.visibility</p:attrName>
                                        </p:attrNameLst>
                                      </p:cBhvr>
                                      <p:to>
                                        <p:strVal val="visible"/>
                                      </p:to>
                                    </p:set>
                                    <p:animEffect transition="in" filter="wipe(right)">
                                      <p:cBhvr>
                                        <p:cTn id="165" dur="1000"/>
                                        <p:tgtEl>
                                          <p:spTgt spid="80"/>
                                        </p:tgtEl>
                                      </p:cBhvr>
                                    </p:animEffect>
                                  </p:childTnLst>
                                </p:cTn>
                              </p:par>
                            </p:childTnLst>
                          </p:cTn>
                        </p:par>
                        <p:par>
                          <p:cTn id="166" fill="hold" nodeType="afterGroup">
                            <p:stCondLst>
                              <p:cond delay="24500"/>
                            </p:stCondLst>
                            <p:childTnLst>
                              <p:par>
                                <p:cTn id="167" presetID="23" presetClass="entr" presetSubtype="16" fill="hold" grpId="0" nodeType="afterEffect">
                                  <p:stCondLst>
                                    <p:cond delay="0"/>
                                  </p:stCondLst>
                                  <p:childTnLst>
                                    <p:set>
                                      <p:cBhvr>
                                        <p:cTn id="168" dur="1" fill="hold">
                                          <p:stCondLst>
                                            <p:cond delay="0"/>
                                          </p:stCondLst>
                                        </p:cTn>
                                        <p:tgtEl>
                                          <p:spTgt spid="35889"/>
                                        </p:tgtEl>
                                        <p:attrNameLst>
                                          <p:attrName>style.visibility</p:attrName>
                                        </p:attrNameLst>
                                      </p:cBhvr>
                                      <p:to>
                                        <p:strVal val="visible"/>
                                      </p:to>
                                    </p:set>
                                    <p:anim calcmode="lin" valueType="num">
                                      <p:cBhvr>
                                        <p:cTn id="169" dur="500" fill="hold"/>
                                        <p:tgtEl>
                                          <p:spTgt spid="35889"/>
                                        </p:tgtEl>
                                        <p:attrNameLst>
                                          <p:attrName>ppt_w</p:attrName>
                                        </p:attrNameLst>
                                      </p:cBhvr>
                                      <p:tavLst>
                                        <p:tav tm="0">
                                          <p:val>
                                            <p:fltVal val="0"/>
                                          </p:val>
                                        </p:tav>
                                        <p:tav tm="100000">
                                          <p:val>
                                            <p:strVal val="#ppt_w"/>
                                          </p:val>
                                        </p:tav>
                                      </p:tavLst>
                                    </p:anim>
                                    <p:anim calcmode="lin" valueType="num">
                                      <p:cBhvr>
                                        <p:cTn id="170" dur="500" fill="hold"/>
                                        <p:tgtEl>
                                          <p:spTgt spid="35889"/>
                                        </p:tgtEl>
                                        <p:attrNameLst>
                                          <p:attrName>ppt_h</p:attrName>
                                        </p:attrNameLst>
                                      </p:cBhvr>
                                      <p:tavLst>
                                        <p:tav tm="0">
                                          <p:val>
                                            <p:fltVal val="0"/>
                                          </p:val>
                                        </p:tav>
                                        <p:tav tm="100000">
                                          <p:val>
                                            <p:strVal val="#ppt_h"/>
                                          </p:val>
                                        </p:tav>
                                      </p:tavLst>
                                    </p:anim>
                                  </p:childTnLst>
                                </p:cTn>
                              </p:par>
                            </p:childTnLst>
                          </p:cTn>
                        </p:par>
                        <p:par>
                          <p:cTn id="171" fill="hold" nodeType="afterGroup">
                            <p:stCondLst>
                              <p:cond delay="25000"/>
                            </p:stCondLst>
                            <p:childTnLst>
                              <p:par>
                                <p:cTn id="172" presetID="23" presetClass="entr" presetSubtype="16" fill="hold" grpId="0" nodeType="afterEffect">
                                  <p:stCondLst>
                                    <p:cond delay="0"/>
                                  </p:stCondLst>
                                  <p:childTnLst>
                                    <p:set>
                                      <p:cBhvr>
                                        <p:cTn id="173" dur="1" fill="hold">
                                          <p:stCondLst>
                                            <p:cond delay="0"/>
                                          </p:stCondLst>
                                        </p:cTn>
                                        <p:tgtEl>
                                          <p:spTgt spid="76"/>
                                        </p:tgtEl>
                                        <p:attrNameLst>
                                          <p:attrName>style.visibility</p:attrName>
                                        </p:attrNameLst>
                                      </p:cBhvr>
                                      <p:to>
                                        <p:strVal val="visible"/>
                                      </p:to>
                                    </p:set>
                                    <p:anim calcmode="lin" valueType="num">
                                      <p:cBhvr>
                                        <p:cTn id="174" dur="1000" fill="hold"/>
                                        <p:tgtEl>
                                          <p:spTgt spid="76"/>
                                        </p:tgtEl>
                                        <p:attrNameLst>
                                          <p:attrName>ppt_w</p:attrName>
                                        </p:attrNameLst>
                                      </p:cBhvr>
                                      <p:tavLst>
                                        <p:tav tm="0">
                                          <p:val>
                                            <p:fltVal val="0"/>
                                          </p:val>
                                        </p:tav>
                                        <p:tav tm="100000">
                                          <p:val>
                                            <p:strVal val="#ppt_w"/>
                                          </p:val>
                                        </p:tav>
                                      </p:tavLst>
                                    </p:anim>
                                    <p:anim calcmode="lin" valueType="num">
                                      <p:cBhvr>
                                        <p:cTn id="175" dur="1000" fill="hold"/>
                                        <p:tgtEl>
                                          <p:spTgt spid="76"/>
                                        </p:tgtEl>
                                        <p:attrNameLst>
                                          <p:attrName>ppt_h</p:attrName>
                                        </p:attrNameLst>
                                      </p:cBhvr>
                                      <p:tavLst>
                                        <p:tav tm="0">
                                          <p:val>
                                            <p:fltVal val="0"/>
                                          </p:val>
                                        </p:tav>
                                        <p:tav tm="100000">
                                          <p:val>
                                            <p:strVal val="#ppt_h"/>
                                          </p:val>
                                        </p:tav>
                                      </p:tavLst>
                                    </p:anim>
                                  </p:childTnLst>
                                </p:cTn>
                              </p:par>
                            </p:childTnLst>
                          </p:cTn>
                        </p:par>
                        <p:par>
                          <p:cTn id="176" fill="hold" nodeType="afterGroup">
                            <p:stCondLst>
                              <p:cond delay="26000"/>
                            </p:stCondLst>
                            <p:childTnLst>
                              <p:par>
                                <p:cTn id="177" presetID="22" presetClass="entr" presetSubtype="1" fill="hold" nodeType="afterEffect">
                                  <p:stCondLst>
                                    <p:cond delay="0"/>
                                  </p:stCondLst>
                                  <p:childTnLst>
                                    <p:set>
                                      <p:cBhvr>
                                        <p:cTn id="178" dur="1" fill="hold">
                                          <p:stCondLst>
                                            <p:cond delay="0"/>
                                          </p:stCondLst>
                                        </p:cTn>
                                        <p:tgtEl>
                                          <p:spTgt spid="73"/>
                                        </p:tgtEl>
                                        <p:attrNameLst>
                                          <p:attrName>style.visibility</p:attrName>
                                        </p:attrNameLst>
                                      </p:cBhvr>
                                      <p:to>
                                        <p:strVal val="visible"/>
                                      </p:to>
                                    </p:set>
                                    <p:animEffect transition="in" filter="wipe(up)">
                                      <p:cBhvr>
                                        <p:cTn id="179" dur="1000"/>
                                        <p:tgtEl>
                                          <p:spTgt spid="73"/>
                                        </p:tgtEl>
                                      </p:cBhvr>
                                    </p:animEffect>
                                  </p:childTnLst>
                                </p:cTn>
                              </p:par>
                            </p:childTnLst>
                          </p:cTn>
                        </p:par>
                        <p:par>
                          <p:cTn id="180" fill="hold" nodeType="afterGroup">
                            <p:stCondLst>
                              <p:cond delay="27000"/>
                            </p:stCondLst>
                            <p:childTnLst>
                              <p:par>
                                <p:cTn id="181" presetID="1" presetClass="entr" presetSubtype="0" fill="hold" grpId="0" nodeType="afterEffect">
                                  <p:stCondLst>
                                    <p:cond delay="0"/>
                                  </p:stCondLst>
                                  <p:childTnLst>
                                    <p:set>
                                      <p:cBhvr>
                                        <p:cTn id="182" dur="1" fill="hold">
                                          <p:stCondLst>
                                            <p:cond delay="0"/>
                                          </p:stCondLst>
                                        </p:cTn>
                                        <p:tgtEl>
                                          <p:spTgt spid="83"/>
                                        </p:tgtEl>
                                        <p:attrNameLst>
                                          <p:attrName>style.visibility</p:attrName>
                                        </p:attrNameLst>
                                      </p:cBhvr>
                                      <p:to>
                                        <p:strVal val="visible"/>
                                      </p:to>
                                    </p:set>
                                  </p:childTnLst>
                                </p:cTn>
                              </p:par>
                            </p:childTnLst>
                          </p:cTn>
                        </p:par>
                        <p:par>
                          <p:cTn id="183" fill="hold" nodeType="afterGroup">
                            <p:stCondLst>
                              <p:cond delay="27000"/>
                            </p:stCondLst>
                            <p:childTnLst>
                              <p:par>
                                <p:cTn id="184" presetID="3" presetClass="entr" presetSubtype="10" fill="hold" grpId="0" nodeType="afterEffect">
                                  <p:stCondLst>
                                    <p:cond delay="0"/>
                                  </p:stCondLst>
                                  <p:childTnLst>
                                    <p:set>
                                      <p:cBhvr>
                                        <p:cTn id="185" dur="1" fill="hold">
                                          <p:stCondLst>
                                            <p:cond delay="0"/>
                                          </p:stCondLst>
                                        </p:cTn>
                                        <p:tgtEl>
                                          <p:spTgt spid="90"/>
                                        </p:tgtEl>
                                        <p:attrNameLst>
                                          <p:attrName>style.visibility</p:attrName>
                                        </p:attrNameLst>
                                      </p:cBhvr>
                                      <p:to>
                                        <p:strVal val="visible"/>
                                      </p:to>
                                    </p:set>
                                    <p:animEffect transition="in" filter="blinds(horizontal)">
                                      <p:cBhvr>
                                        <p:cTn id="186" dur="500"/>
                                        <p:tgtEl>
                                          <p:spTgt spid="90"/>
                                        </p:tgtEl>
                                      </p:cBhvr>
                                    </p:animEffect>
                                  </p:childTnLst>
                                </p:cTn>
                              </p:par>
                            </p:childTnLst>
                          </p:cTn>
                        </p:par>
                        <p:par>
                          <p:cTn id="187" fill="hold" nodeType="afterGroup">
                            <p:stCondLst>
                              <p:cond delay="27500"/>
                            </p:stCondLst>
                            <p:childTnLst>
                              <p:par>
                                <p:cTn id="188" presetID="22" presetClass="entr" presetSubtype="2" fill="hold" grpId="0" nodeType="afterEffect">
                                  <p:stCondLst>
                                    <p:cond delay="0"/>
                                  </p:stCondLst>
                                  <p:childTnLst>
                                    <p:set>
                                      <p:cBhvr>
                                        <p:cTn id="189" dur="1" fill="hold">
                                          <p:stCondLst>
                                            <p:cond delay="0"/>
                                          </p:stCondLst>
                                        </p:cTn>
                                        <p:tgtEl>
                                          <p:spTgt spid="97"/>
                                        </p:tgtEl>
                                        <p:attrNameLst>
                                          <p:attrName>style.visibility</p:attrName>
                                        </p:attrNameLst>
                                      </p:cBhvr>
                                      <p:to>
                                        <p:strVal val="visible"/>
                                      </p:to>
                                    </p:set>
                                    <p:animEffect transition="in" filter="wipe(right)">
                                      <p:cBhvr>
                                        <p:cTn id="190"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7" grpId="0"/>
      <p:bldP spid="18" grpId="0"/>
      <p:bldP spid="21" grpId="0" animBg="1"/>
      <p:bldP spid="22" grpId="0" animBg="1"/>
      <p:bldP spid="23" grpId="0" animBg="1"/>
      <p:bldP spid="24" grpId="0"/>
      <p:bldP spid="26" grpId="0" animBg="1"/>
      <p:bldP spid="27" grpId="0"/>
      <p:bldP spid="43" grpId="0"/>
      <p:bldP spid="45" grpId="0"/>
      <p:bldP spid="56" grpId="0" animBg="1"/>
      <p:bldP spid="57" grpId="0"/>
      <p:bldP spid="58" grpId="0"/>
      <p:bldP spid="60" grpId="0"/>
      <p:bldP spid="63" grpId="0" animBg="1"/>
      <p:bldP spid="65" grpId="0"/>
      <p:bldP spid="66" grpId="0" animBg="1"/>
      <p:bldP spid="68" grpId="0"/>
      <p:bldP spid="71" grpId="0"/>
      <p:bldP spid="72" grpId="0"/>
      <p:bldP spid="75" grpId="0" animBg="1"/>
      <p:bldP spid="76" grpId="0" animBg="1"/>
      <p:bldP spid="80" grpId="0" animBg="1"/>
      <p:bldP spid="83" grpId="0"/>
      <p:bldP spid="84" grpId="0"/>
      <p:bldP spid="90" grpId="0"/>
      <p:bldP spid="35889" grpId="0"/>
      <p:bldP spid="96" grpId="0" animBg="1"/>
      <p:bldP spid="97"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3">
            <a:extLst>
              <a:ext uri="{FF2B5EF4-FFF2-40B4-BE49-F238E27FC236}">
                <a16:creationId xmlns:a16="http://schemas.microsoft.com/office/drawing/2014/main" id="{10333631-9183-4BB5-BD9F-F42DBADE7EE6}"/>
              </a:ext>
            </a:extLst>
          </p:cNvPr>
          <p:cNvGrpSpPr>
            <a:grpSpLocks/>
          </p:cNvGrpSpPr>
          <p:nvPr/>
        </p:nvGrpSpPr>
        <p:grpSpPr bwMode="auto">
          <a:xfrm>
            <a:off x="109538" y="2209800"/>
            <a:ext cx="2873375" cy="2133600"/>
            <a:chOff x="109538" y="2209800"/>
            <a:chExt cx="2873375" cy="2133600"/>
          </a:xfrm>
        </p:grpSpPr>
        <p:pic>
          <p:nvPicPr>
            <p:cNvPr id="56397" name="Picture 69" descr="gridlines">
              <a:extLst>
                <a:ext uri="{FF2B5EF4-FFF2-40B4-BE49-F238E27FC236}">
                  <a16:creationId xmlns:a16="http://schemas.microsoft.com/office/drawing/2014/main" id="{D68F912B-A204-4836-B2F8-6E9E6C4A3C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38" y="2209800"/>
              <a:ext cx="2862262"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98" name="Rectangle 8">
              <a:extLst>
                <a:ext uri="{FF2B5EF4-FFF2-40B4-BE49-F238E27FC236}">
                  <a16:creationId xmlns:a16="http://schemas.microsoft.com/office/drawing/2014/main" id="{35981C4F-414C-4EE0-B67E-23347174BDE9}"/>
                </a:ext>
              </a:extLst>
            </p:cNvPr>
            <p:cNvSpPr>
              <a:spLocks noChangeArrowheads="1"/>
            </p:cNvSpPr>
            <p:nvPr/>
          </p:nvSpPr>
          <p:spPr bwMode="auto">
            <a:xfrm>
              <a:off x="147638" y="2209800"/>
              <a:ext cx="2835275" cy="2066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sp>
        <p:nvSpPr>
          <p:cNvPr id="31" name="Line 31">
            <a:extLst>
              <a:ext uri="{FF2B5EF4-FFF2-40B4-BE49-F238E27FC236}">
                <a16:creationId xmlns:a16="http://schemas.microsoft.com/office/drawing/2014/main" id="{049D8F66-4F35-4F98-9F67-9B0E20B7F3ED}"/>
              </a:ext>
            </a:extLst>
          </p:cNvPr>
          <p:cNvSpPr>
            <a:spLocks noChangeShapeType="1"/>
          </p:cNvSpPr>
          <p:nvPr/>
        </p:nvSpPr>
        <p:spPr bwMode="auto">
          <a:xfrm>
            <a:off x="134938" y="2614613"/>
            <a:ext cx="2530475" cy="812800"/>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Line 29">
            <a:extLst>
              <a:ext uri="{FF2B5EF4-FFF2-40B4-BE49-F238E27FC236}">
                <a16:creationId xmlns:a16="http://schemas.microsoft.com/office/drawing/2014/main" id="{8C037464-F54F-4DE4-AEFD-1CCE306EB257}"/>
              </a:ext>
            </a:extLst>
          </p:cNvPr>
          <p:cNvSpPr>
            <a:spLocks noChangeShapeType="1"/>
          </p:cNvSpPr>
          <p:nvPr/>
        </p:nvSpPr>
        <p:spPr bwMode="auto">
          <a:xfrm flipV="1">
            <a:off x="142875" y="2541588"/>
            <a:ext cx="2359025" cy="1095375"/>
          </a:xfrm>
          <a:prstGeom prst="line">
            <a:avLst/>
          </a:prstGeom>
          <a:noFill/>
          <a:ln w="5715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5" name="Isosceles Triangle 54">
            <a:extLst>
              <a:ext uri="{FF2B5EF4-FFF2-40B4-BE49-F238E27FC236}">
                <a16:creationId xmlns:a16="http://schemas.microsoft.com/office/drawing/2014/main" id="{BF2C3D05-81D2-4AEC-BB16-97B09EF3A925}"/>
              </a:ext>
            </a:extLst>
          </p:cNvPr>
          <p:cNvSpPr>
            <a:spLocks noChangeArrowheads="1"/>
          </p:cNvSpPr>
          <p:nvPr/>
        </p:nvSpPr>
        <p:spPr bwMode="auto">
          <a:xfrm rot="-5400000" flipH="1" flipV="1">
            <a:off x="930276" y="2767012"/>
            <a:ext cx="457200" cy="549275"/>
          </a:xfrm>
          <a:prstGeom prst="triangle">
            <a:avLst>
              <a:gd name="adj" fmla="val 50000"/>
            </a:avLst>
          </a:prstGeom>
          <a:solidFill>
            <a:schemeClr val="bg2"/>
          </a:solidFill>
          <a:ln w="25400" algn="ctr">
            <a:solidFill>
              <a:srgbClr val="B2B2B2"/>
            </a:solidFill>
            <a:miter lim="800000"/>
            <a:headEnd/>
            <a:tailEnd/>
          </a:ln>
        </p:spPr>
        <p:txBody>
          <a:bodyPr rot="10800000" vert="eaVert" anchor="ctr"/>
          <a:lstStyle/>
          <a:p>
            <a:pPr algn="ctr" eaLnBrk="1" hangingPunct="1">
              <a:defRPr/>
            </a:pPr>
            <a:endParaRPr lang="en-US">
              <a:solidFill>
                <a:schemeClr val="lt1"/>
              </a:solidFill>
              <a:latin typeface="+mn-lt"/>
            </a:endParaRPr>
          </a:p>
        </p:txBody>
      </p:sp>
      <p:sp>
        <p:nvSpPr>
          <p:cNvPr id="56326" name="Rectangle 5">
            <a:extLst>
              <a:ext uri="{FF2B5EF4-FFF2-40B4-BE49-F238E27FC236}">
                <a16:creationId xmlns:a16="http://schemas.microsoft.com/office/drawing/2014/main" id="{48802F04-9412-4BD4-A61E-41F3203083B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56327" name="Rectangle 2">
            <a:extLst>
              <a:ext uri="{FF2B5EF4-FFF2-40B4-BE49-F238E27FC236}">
                <a16:creationId xmlns:a16="http://schemas.microsoft.com/office/drawing/2014/main" id="{150C49F9-950E-43DB-9593-E5695915683A}"/>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Government Intervention</a:t>
            </a:r>
          </a:p>
        </p:txBody>
      </p:sp>
      <p:sp>
        <p:nvSpPr>
          <p:cNvPr id="56328" name="Rectangle 4">
            <a:extLst>
              <a:ext uri="{FF2B5EF4-FFF2-40B4-BE49-F238E27FC236}">
                <a16:creationId xmlns:a16="http://schemas.microsoft.com/office/drawing/2014/main" id="{FBF2DB38-FA13-474A-8A49-7BBFF4907C16}"/>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6329" name="Rectangle 5">
            <a:extLst>
              <a:ext uri="{FF2B5EF4-FFF2-40B4-BE49-F238E27FC236}">
                <a16:creationId xmlns:a16="http://schemas.microsoft.com/office/drawing/2014/main" id="{F478F39E-E8C3-494C-9201-D673ACBE3D9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LO4</a:t>
            </a:r>
          </a:p>
        </p:txBody>
      </p:sp>
      <p:sp>
        <p:nvSpPr>
          <p:cNvPr id="9" name="Text Box 6">
            <a:extLst>
              <a:ext uri="{FF2B5EF4-FFF2-40B4-BE49-F238E27FC236}">
                <a16:creationId xmlns:a16="http://schemas.microsoft.com/office/drawing/2014/main" id="{6B3E3397-31E5-410E-B268-CCCC0C1D59C0}"/>
              </a:ext>
            </a:extLst>
          </p:cNvPr>
          <p:cNvSpPr txBox="1">
            <a:spLocks noChangeArrowheads="1"/>
          </p:cNvSpPr>
          <p:nvPr/>
        </p:nvSpPr>
        <p:spPr bwMode="auto">
          <a:xfrm>
            <a:off x="339725" y="4724400"/>
            <a:ext cx="2251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600" b="1"/>
              <a:t>(a)</a:t>
            </a:r>
          </a:p>
          <a:p>
            <a:pPr algn="ctr" eaLnBrk="1" hangingPunct="1">
              <a:spcBef>
                <a:spcPct val="0"/>
              </a:spcBef>
              <a:buFontTx/>
              <a:buNone/>
            </a:pPr>
            <a:r>
              <a:rPr lang="en-US" altLang="cs-CZ" sz="1600" b="1"/>
              <a:t>Positive Externalities</a:t>
            </a:r>
          </a:p>
        </p:txBody>
      </p:sp>
      <p:sp>
        <p:nvSpPr>
          <p:cNvPr id="12" name="Text Box 12">
            <a:extLst>
              <a:ext uri="{FF2B5EF4-FFF2-40B4-BE49-F238E27FC236}">
                <a16:creationId xmlns:a16="http://schemas.microsoft.com/office/drawing/2014/main" id="{3E885360-30DF-4B9D-9774-9DD8EDDBFFF0}"/>
              </a:ext>
            </a:extLst>
          </p:cNvPr>
          <p:cNvSpPr txBox="1">
            <a:spLocks noChangeArrowheads="1"/>
          </p:cNvSpPr>
          <p:nvPr/>
        </p:nvSpPr>
        <p:spPr bwMode="auto">
          <a:xfrm>
            <a:off x="-76200" y="41767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0</a:t>
            </a:r>
          </a:p>
        </p:txBody>
      </p:sp>
      <p:sp>
        <p:nvSpPr>
          <p:cNvPr id="30" name="Text Box 30">
            <a:extLst>
              <a:ext uri="{FF2B5EF4-FFF2-40B4-BE49-F238E27FC236}">
                <a16:creationId xmlns:a16="http://schemas.microsoft.com/office/drawing/2014/main" id="{D26EDA8A-386A-4E68-8DFE-B051DD8C5296}"/>
              </a:ext>
            </a:extLst>
          </p:cNvPr>
          <p:cNvSpPr txBox="1">
            <a:spLocks noChangeArrowheads="1"/>
          </p:cNvSpPr>
          <p:nvPr/>
        </p:nvSpPr>
        <p:spPr bwMode="auto">
          <a:xfrm>
            <a:off x="2495550" y="23368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S</a:t>
            </a:r>
            <a:r>
              <a:rPr lang="en-US" altLang="cs-CZ" sz="1600" b="1" i="1" baseline="-25000"/>
              <a:t>t</a:t>
            </a:r>
          </a:p>
        </p:txBody>
      </p:sp>
      <p:sp>
        <p:nvSpPr>
          <p:cNvPr id="32" name="Line 32">
            <a:extLst>
              <a:ext uri="{FF2B5EF4-FFF2-40B4-BE49-F238E27FC236}">
                <a16:creationId xmlns:a16="http://schemas.microsoft.com/office/drawing/2014/main" id="{C8A4C5D7-C515-4891-B0EF-FC3C6F65D781}"/>
              </a:ext>
            </a:extLst>
          </p:cNvPr>
          <p:cNvSpPr>
            <a:spLocks noChangeShapeType="1"/>
          </p:cNvSpPr>
          <p:nvPr/>
        </p:nvSpPr>
        <p:spPr bwMode="auto">
          <a:xfrm>
            <a:off x="142875" y="3100388"/>
            <a:ext cx="2530475" cy="812800"/>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3" name="Line 35">
            <a:extLst>
              <a:ext uri="{FF2B5EF4-FFF2-40B4-BE49-F238E27FC236}">
                <a16:creationId xmlns:a16="http://schemas.microsoft.com/office/drawing/2014/main" id="{8CA6CD64-8819-43CA-8258-9EF2975A5330}"/>
              </a:ext>
            </a:extLst>
          </p:cNvPr>
          <p:cNvSpPr>
            <a:spLocks noChangeShapeType="1"/>
          </p:cNvSpPr>
          <p:nvPr/>
        </p:nvSpPr>
        <p:spPr bwMode="auto">
          <a:xfrm>
            <a:off x="825500" y="3327400"/>
            <a:ext cx="0" cy="9477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34" name="Line 36">
            <a:extLst>
              <a:ext uri="{FF2B5EF4-FFF2-40B4-BE49-F238E27FC236}">
                <a16:creationId xmlns:a16="http://schemas.microsoft.com/office/drawing/2014/main" id="{6ECA4956-8173-485F-A6D6-9F0C21E4A2A5}"/>
              </a:ext>
            </a:extLst>
          </p:cNvPr>
          <p:cNvSpPr>
            <a:spLocks noChangeShapeType="1"/>
          </p:cNvSpPr>
          <p:nvPr/>
        </p:nvSpPr>
        <p:spPr bwMode="auto">
          <a:xfrm>
            <a:off x="1455738" y="3011488"/>
            <a:ext cx="0" cy="12636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35" name="AutoShape 37">
            <a:extLst>
              <a:ext uri="{FF2B5EF4-FFF2-40B4-BE49-F238E27FC236}">
                <a16:creationId xmlns:a16="http://schemas.microsoft.com/office/drawing/2014/main" id="{6100DE64-22F0-426E-BDD0-2CDC9EC1C6A8}"/>
              </a:ext>
            </a:extLst>
          </p:cNvPr>
          <p:cNvSpPr>
            <a:spLocks/>
          </p:cNvSpPr>
          <p:nvPr/>
        </p:nvSpPr>
        <p:spPr bwMode="auto">
          <a:xfrm rot="-5400000">
            <a:off x="1024731" y="3571082"/>
            <a:ext cx="233363" cy="622300"/>
          </a:xfrm>
          <a:prstGeom prst="leftBrace">
            <a:avLst>
              <a:gd name="adj1" fmla="val 22222"/>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6" name="Oval 33">
            <a:extLst>
              <a:ext uri="{FF2B5EF4-FFF2-40B4-BE49-F238E27FC236}">
                <a16:creationId xmlns:a16="http://schemas.microsoft.com/office/drawing/2014/main" id="{AC07135C-AA9D-4D6C-B990-2E7E0D77BDE3}"/>
              </a:ext>
            </a:extLst>
          </p:cNvPr>
          <p:cNvSpPr>
            <a:spLocks noChangeArrowheads="1"/>
          </p:cNvSpPr>
          <p:nvPr/>
        </p:nvSpPr>
        <p:spPr bwMode="auto">
          <a:xfrm>
            <a:off x="760413" y="3246438"/>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38" name="AutoShape 38">
            <a:extLst>
              <a:ext uri="{FF2B5EF4-FFF2-40B4-BE49-F238E27FC236}">
                <a16:creationId xmlns:a16="http://schemas.microsoft.com/office/drawing/2014/main" id="{18ACD9C1-FE24-4D18-AD3F-E023B3115C80}"/>
              </a:ext>
            </a:extLst>
          </p:cNvPr>
          <p:cNvSpPr>
            <a:spLocks/>
          </p:cNvSpPr>
          <p:nvPr/>
        </p:nvSpPr>
        <p:spPr bwMode="auto">
          <a:xfrm flipH="1">
            <a:off x="1746250" y="3143250"/>
            <a:ext cx="169863" cy="452438"/>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7" name="Oval 34">
            <a:extLst>
              <a:ext uri="{FF2B5EF4-FFF2-40B4-BE49-F238E27FC236}">
                <a16:creationId xmlns:a16="http://schemas.microsoft.com/office/drawing/2014/main" id="{AAB73B97-D374-4514-A69B-CA7B1A63EDDC}"/>
              </a:ext>
            </a:extLst>
          </p:cNvPr>
          <p:cNvSpPr>
            <a:spLocks noChangeArrowheads="1"/>
          </p:cNvSpPr>
          <p:nvPr/>
        </p:nvSpPr>
        <p:spPr bwMode="auto">
          <a:xfrm>
            <a:off x="1390650" y="2954338"/>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39" name="Text Box 39">
            <a:extLst>
              <a:ext uri="{FF2B5EF4-FFF2-40B4-BE49-F238E27FC236}">
                <a16:creationId xmlns:a16="http://schemas.microsoft.com/office/drawing/2014/main" id="{182F898C-F88A-49C2-9DEB-F362761BA19D}"/>
              </a:ext>
            </a:extLst>
          </p:cNvPr>
          <p:cNvSpPr txBox="1">
            <a:spLocks noChangeArrowheads="1"/>
          </p:cNvSpPr>
          <p:nvPr/>
        </p:nvSpPr>
        <p:spPr bwMode="auto">
          <a:xfrm>
            <a:off x="1544638" y="4014788"/>
            <a:ext cx="15224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Underallocation</a:t>
            </a:r>
          </a:p>
        </p:txBody>
      </p:sp>
      <p:sp>
        <p:nvSpPr>
          <p:cNvPr id="40" name="Line 40">
            <a:extLst>
              <a:ext uri="{FF2B5EF4-FFF2-40B4-BE49-F238E27FC236}">
                <a16:creationId xmlns:a16="http://schemas.microsoft.com/office/drawing/2014/main" id="{B1F03E32-02C5-47B4-A5F9-4D41D6F10B5E}"/>
              </a:ext>
            </a:extLst>
          </p:cNvPr>
          <p:cNvSpPr>
            <a:spLocks noChangeShapeType="1"/>
          </p:cNvSpPr>
          <p:nvPr/>
        </p:nvSpPr>
        <p:spPr bwMode="auto">
          <a:xfrm flipH="1" flipV="1">
            <a:off x="1141413" y="4005263"/>
            <a:ext cx="473075" cy="179387"/>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Text Box 41">
            <a:extLst>
              <a:ext uri="{FF2B5EF4-FFF2-40B4-BE49-F238E27FC236}">
                <a16:creationId xmlns:a16="http://schemas.microsoft.com/office/drawing/2014/main" id="{9D8A0BD1-E17F-43C2-96EF-CC6524AC8484}"/>
              </a:ext>
            </a:extLst>
          </p:cNvPr>
          <p:cNvSpPr txBox="1">
            <a:spLocks noChangeArrowheads="1"/>
          </p:cNvSpPr>
          <p:nvPr/>
        </p:nvSpPr>
        <p:spPr bwMode="auto">
          <a:xfrm>
            <a:off x="1828800" y="2697163"/>
            <a:ext cx="12382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400" b="1"/>
              <a:t>Positive</a:t>
            </a:r>
          </a:p>
          <a:p>
            <a:pPr algn="ctr" eaLnBrk="1" hangingPunct="1">
              <a:spcBef>
                <a:spcPct val="0"/>
              </a:spcBef>
              <a:buFontTx/>
              <a:buNone/>
            </a:pPr>
            <a:r>
              <a:rPr lang="en-US" altLang="cs-CZ" sz="1400" b="1"/>
              <a:t>Externalities</a:t>
            </a:r>
          </a:p>
        </p:txBody>
      </p:sp>
      <p:sp>
        <p:nvSpPr>
          <p:cNvPr id="42" name="Line 42">
            <a:extLst>
              <a:ext uri="{FF2B5EF4-FFF2-40B4-BE49-F238E27FC236}">
                <a16:creationId xmlns:a16="http://schemas.microsoft.com/office/drawing/2014/main" id="{AE8665D3-5E70-42AC-93FE-8FB4CBC51B70}"/>
              </a:ext>
            </a:extLst>
          </p:cNvPr>
          <p:cNvSpPr>
            <a:spLocks noChangeShapeType="1"/>
          </p:cNvSpPr>
          <p:nvPr/>
        </p:nvSpPr>
        <p:spPr bwMode="auto">
          <a:xfrm flipH="1">
            <a:off x="1933575" y="3162300"/>
            <a:ext cx="598488" cy="1920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Text Box 44">
            <a:extLst>
              <a:ext uri="{FF2B5EF4-FFF2-40B4-BE49-F238E27FC236}">
                <a16:creationId xmlns:a16="http://schemas.microsoft.com/office/drawing/2014/main" id="{5AA865DC-6FD3-44C9-9892-3AA69FB403AD}"/>
              </a:ext>
            </a:extLst>
          </p:cNvPr>
          <p:cNvSpPr txBox="1">
            <a:spLocks noChangeArrowheads="1"/>
          </p:cNvSpPr>
          <p:nvPr/>
        </p:nvSpPr>
        <p:spPr bwMode="auto">
          <a:xfrm>
            <a:off x="1238250" y="4230688"/>
            <a:ext cx="4286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o</a:t>
            </a:r>
          </a:p>
        </p:txBody>
      </p:sp>
      <p:sp>
        <p:nvSpPr>
          <p:cNvPr id="46" name="Text Box 46">
            <a:extLst>
              <a:ext uri="{FF2B5EF4-FFF2-40B4-BE49-F238E27FC236}">
                <a16:creationId xmlns:a16="http://schemas.microsoft.com/office/drawing/2014/main" id="{D937D301-542C-4811-91FE-770613159881}"/>
              </a:ext>
            </a:extLst>
          </p:cNvPr>
          <p:cNvSpPr txBox="1">
            <a:spLocks noChangeArrowheads="1"/>
          </p:cNvSpPr>
          <p:nvPr/>
        </p:nvSpPr>
        <p:spPr bwMode="auto">
          <a:xfrm>
            <a:off x="611188" y="4230688"/>
            <a:ext cx="4206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e</a:t>
            </a:r>
          </a:p>
        </p:txBody>
      </p:sp>
      <p:sp>
        <p:nvSpPr>
          <p:cNvPr id="53" name="Text Box 52">
            <a:extLst>
              <a:ext uri="{FF2B5EF4-FFF2-40B4-BE49-F238E27FC236}">
                <a16:creationId xmlns:a16="http://schemas.microsoft.com/office/drawing/2014/main" id="{A1CCBF37-536B-4759-BF99-6BEAA867F59E}"/>
              </a:ext>
            </a:extLst>
          </p:cNvPr>
          <p:cNvSpPr txBox="1">
            <a:spLocks noChangeArrowheads="1"/>
          </p:cNvSpPr>
          <p:nvPr/>
        </p:nvSpPr>
        <p:spPr bwMode="auto">
          <a:xfrm>
            <a:off x="2646363" y="3732213"/>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D</a:t>
            </a:r>
          </a:p>
        </p:txBody>
      </p:sp>
      <p:sp>
        <p:nvSpPr>
          <p:cNvPr id="54" name="Text Box 53">
            <a:extLst>
              <a:ext uri="{FF2B5EF4-FFF2-40B4-BE49-F238E27FC236}">
                <a16:creationId xmlns:a16="http://schemas.microsoft.com/office/drawing/2014/main" id="{5DFE5C05-1F54-4A44-83A3-9A5A8F64FD54}"/>
              </a:ext>
            </a:extLst>
          </p:cNvPr>
          <p:cNvSpPr txBox="1">
            <a:spLocks noChangeArrowheads="1"/>
          </p:cNvSpPr>
          <p:nvPr/>
        </p:nvSpPr>
        <p:spPr bwMode="auto">
          <a:xfrm>
            <a:off x="2643188" y="3262313"/>
            <a:ext cx="3762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D</a:t>
            </a:r>
            <a:r>
              <a:rPr lang="en-US" altLang="cs-CZ" sz="1600" b="1" i="1" baseline="-25000"/>
              <a:t>t</a:t>
            </a:r>
          </a:p>
        </p:txBody>
      </p:sp>
      <p:sp>
        <p:nvSpPr>
          <p:cNvPr id="59" name="TextBox 58">
            <a:extLst>
              <a:ext uri="{FF2B5EF4-FFF2-40B4-BE49-F238E27FC236}">
                <a16:creationId xmlns:a16="http://schemas.microsoft.com/office/drawing/2014/main" id="{D86F348C-402E-4997-9358-784568A1162C}"/>
              </a:ext>
            </a:extLst>
          </p:cNvPr>
          <p:cNvSpPr txBox="1">
            <a:spLocks noChangeArrowheads="1"/>
          </p:cNvSpPr>
          <p:nvPr/>
        </p:nvSpPr>
        <p:spPr bwMode="auto">
          <a:xfrm>
            <a:off x="1295400" y="2590800"/>
            <a:ext cx="30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z</a:t>
            </a:r>
          </a:p>
        </p:txBody>
      </p:sp>
      <p:sp>
        <p:nvSpPr>
          <p:cNvPr id="61" name="TextBox 60">
            <a:extLst>
              <a:ext uri="{FF2B5EF4-FFF2-40B4-BE49-F238E27FC236}">
                <a16:creationId xmlns:a16="http://schemas.microsoft.com/office/drawing/2014/main" id="{01CFD560-1AD0-4598-A8EB-5745A2A7EB5F}"/>
              </a:ext>
            </a:extLst>
          </p:cNvPr>
          <p:cNvSpPr txBox="1">
            <a:spLocks noChangeArrowheads="1"/>
          </p:cNvSpPr>
          <p:nvPr/>
        </p:nvSpPr>
        <p:spPr bwMode="auto">
          <a:xfrm>
            <a:off x="579438" y="3313113"/>
            <a:ext cx="304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x</a:t>
            </a:r>
          </a:p>
        </p:txBody>
      </p:sp>
      <p:sp>
        <p:nvSpPr>
          <p:cNvPr id="62" name="TextBox 61">
            <a:extLst>
              <a:ext uri="{FF2B5EF4-FFF2-40B4-BE49-F238E27FC236}">
                <a16:creationId xmlns:a16="http://schemas.microsoft.com/office/drawing/2014/main" id="{E7F07FE7-DC47-47DE-8A98-893BA0736E92}"/>
              </a:ext>
            </a:extLst>
          </p:cNvPr>
          <p:cNvSpPr txBox="1">
            <a:spLocks noChangeArrowheads="1"/>
          </p:cNvSpPr>
          <p:nvPr/>
        </p:nvSpPr>
        <p:spPr bwMode="auto">
          <a:xfrm>
            <a:off x="808038" y="2432050"/>
            <a:ext cx="30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y</a:t>
            </a:r>
          </a:p>
        </p:txBody>
      </p:sp>
      <p:sp>
        <p:nvSpPr>
          <p:cNvPr id="64" name="Oval 20">
            <a:extLst>
              <a:ext uri="{FF2B5EF4-FFF2-40B4-BE49-F238E27FC236}">
                <a16:creationId xmlns:a16="http://schemas.microsoft.com/office/drawing/2014/main" id="{6D616000-73CA-4620-90C3-5BD24EB10F27}"/>
              </a:ext>
            </a:extLst>
          </p:cNvPr>
          <p:cNvSpPr>
            <a:spLocks noChangeArrowheads="1"/>
          </p:cNvSpPr>
          <p:nvPr/>
        </p:nvSpPr>
        <p:spPr bwMode="auto">
          <a:xfrm>
            <a:off x="838200" y="2759075"/>
            <a:ext cx="92075" cy="136525"/>
          </a:xfrm>
          <a:prstGeom prst="ellipse">
            <a:avLst/>
          </a:prstGeom>
          <a:solidFill>
            <a:schemeClr val="tx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65" name="Text Box 6">
            <a:extLst>
              <a:ext uri="{FF2B5EF4-FFF2-40B4-BE49-F238E27FC236}">
                <a16:creationId xmlns:a16="http://schemas.microsoft.com/office/drawing/2014/main" id="{5453CD89-C87B-422F-A197-B0AC8AA8C850}"/>
              </a:ext>
            </a:extLst>
          </p:cNvPr>
          <p:cNvSpPr txBox="1">
            <a:spLocks noChangeArrowheads="1"/>
          </p:cNvSpPr>
          <p:nvPr/>
        </p:nvSpPr>
        <p:spPr bwMode="auto">
          <a:xfrm>
            <a:off x="3276600" y="4724400"/>
            <a:ext cx="25685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600" b="1"/>
              <a:t>(b)</a:t>
            </a:r>
          </a:p>
          <a:p>
            <a:pPr algn="ctr" eaLnBrk="1" hangingPunct="1">
              <a:spcBef>
                <a:spcPct val="0"/>
              </a:spcBef>
              <a:buFontTx/>
              <a:buNone/>
            </a:pPr>
            <a:r>
              <a:rPr lang="en-US" altLang="cs-CZ" sz="1600" b="1"/>
              <a:t>Correcting via a subsidy</a:t>
            </a:r>
          </a:p>
          <a:p>
            <a:pPr algn="ctr" eaLnBrk="1" hangingPunct="1">
              <a:spcBef>
                <a:spcPct val="0"/>
              </a:spcBef>
              <a:buFontTx/>
              <a:buNone/>
            </a:pPr>
            <a:r>
              <a:rPr lang="en-US" altLang="cs-CZ" sz="1600" b="1"/>
              <a:t> to consumers</a:t>
            </a:r>
          </a:p>
        </p:txBody>
      </p:sp>
      <p:grpSp>
        <p:nvGrpSpPr>
          <p:cNvPr id="3" name="Group 77">
            <a:extLst>
              <a:ext uri="{FF2B5EF4-FFF2-40B4-BE49-F238E27FC236}">
                <a16:creationId xmlns:a16="http://schemas.microsoft.com/office/drawing/2014/main" id="{C1973B84-5A6B-407D-B3A4-C5632B7C3B20}"/>
              </a:ext>
            </a:extLst>
          </p:cNvPr>
          <p:cNvGrpSpPr>
            <a:grpSpLocks/>
          </p:cNvGrpSpPr>
          <p:nvPr/>
        </p:nvGrpSpPr>
        <p:grpSpPr bwMode="auto">
          <a:xfrm>
            <a:off x="3081338" y="2209800"/>
            <a:ext cx="2873375" cy="2133600"/>
            <a:chOff x="3081338" y="2209800"/>
            <a:chExt cx="2873375" cy="2133600"/>
          </a:xfrm>
        </p:grpSpPr>
        <p:pic>
          <p:nvPicPr>
            <p:cNvPr id="56395" name="Picture 70" descr="gridlines">
              <a:extLst>
                <a:ext uri="{FF2B5EF4-FFF2-40B4-BE49-F238E27FC236}">
                  <a16:creationId xmlns:a16="http://schemas.microsoft.com/office/drawing/2014/main" id="{0A1A4841-0BA3-4153-880F-0734A15A60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1338" y="2209800"/>
              <a:ext cx="2862262"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96" name="Rectangle 8">
              <a:extLst>
                <a:ext uri="{FF2B5EF4-FFF2-40B4-BE49-F238E27FC236}">
                  <a16:creationId xmlns:a16="http://schemas.microsoft.com/office/drawing/2014/main" id="{D8A85100-FFB8-4DCD-86B7-464AAE2D64AA}"/>
                </a:ext>
              </a:extLst>
            </p:cNvPr>
            <p:cNvSpPr>
              <a:spLocks noChangeArrowheads="1"/>
            </p:cNvSpPr>
            <p:nvPr/>
          </p:nvSpPr>
          <p:spPr bwMode="auto">
            <a:xfrm>
              <a:off x="3119438" y="2209800"/>
              <a:ext cx="2835275" cy="2066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sp>
        <p:nvSpPr>
          <p:cNvPr id="67" name="Text Box 12">
            <a:extLst>
              <a:ext uri="{FF2B5EF4-FFF2-40B4-BE49-F238E27FC236}">
                <a16:creationId xmlns:a16="http://schemas.microsoft.com/office/drawing/2014/main" id="{F4D080CC-A199-442A-95F4-A23108ABA4B6}"/>
              </a:ext>
            </a:extLst>
          </p:cNvPr>
          <p:cNvSpPr txBox="1">
            <a:spLocks noChangeArrowheads="1"/>
          </p:cNvSpPr>
          <p:nvPr/>
        </p:nvSpPr>
        <p:spPr bwMode="auto">
          <a:xfrm>
            <a:off x="2895600" y="41767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0</a:t>
            </a:r>
          </a:p>
        </p:txBody>
      </p:sp>
      <p:sp>
        <p:nvSpPr>
          <p:cNvPr id="68" name="Line 29">
            <a:extLst>
              <a:ext uri="{FF2B5EF4-FFF2-40B4-BE49-F238E27FC236}">
                <a16:creationId xmlns:a16="http://schemas.microsoft.com/office/drawing/2014/main" id="{DA47E0CB-91EB-4767-9749-5C15145D6D52}"/>
              </a:ext>
            </a:extLst>
          </p:cNvPr>
          <p:cNvSpPr>
            <a:spLocks noChangeShapeType="1"/>
          </p:cNvSpPr>
          <p:nvPr/>
        </p:nvSpPr>
        <p:spPr bwMode="auto">
          <a:xfrm flipV="1">
            <a:off x="3114675" y="2541588"/>
            <a:ext cx="2359025" cy="1095375"/>
          </a:xfrm>
          <a:prstGeom prst="line">
            <a:avLst/>
          </a:prstGeom>
          <a:noFill/>
          <a:ln w="5715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9" name="Text Box 30">
            <a:extLst>
              <a:ext uri="{FF2B5EF4-FFF2-40B4-BE49-F238E27FC236}">
                <a16:creationId xmlns:a16="http://schemas.microsoft.com/office/drawing/2014/main" id="{5980CA73-9EF9-4C9E-88CB-77FBB363EA62}"/>
              </a:ext>
            </a:extLst>
          </p:cNvPr>
          <p:cNvSpPr txBox="1">
            <a:spLocks noChangeArrowheads="1"/>
          </p:cNvSpPr>
          <p:nvPr/>
        </p:nvSpPr>
        <p:spPr bwMode="auto">
          <a:xfrm>
            <a:off x="5410200" y="23368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S</a:t>
            </a:r>
            <a:r>
              <a:rPr lang="en-US" altLang="cs-CZ" sz="1600" b="1" i="1" baseline="-25000"/>
              <a:t>t</a:t>
            </a:r>
          </a:p>
        </p:txBody>
      </p:sp>
      <p:sp>
        <p:nvSpPr>
          <p:cNvPr id="70" name="Line 31">
            <a:extLst>
              <a:ext uri="{FF2B5EF4-FFF2-40B4-BE49-F238E27FC236}">
                <a16:creationId xmlns:a16="http://schemas.microsoft.com/office/drawing/2014/main" id="{7BAB9905-5D1B-49C9-A042-8781410545CD}"/>
              </a:ext>
            </a:extLst>
          </p:cNvPr>
          <p:cNvSpPr>
            <a:spLocks noChangeShapeType="1"/>
          </p:cNvSpPr>
          <p:nvPr/>
        </p:nvSpPr>
        <p:spPr bwMode="auto">
          <a:xfrm>
            <a:off x="3106738" y="2614613"/>
            <a:ext cx="2530475" cy="812800"/>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 name="Line 32">
            <a:extLst>
              <a:ext uri="{FF2B5EF4-FFF2-40B4-BE49-F238E27FC236}">
                <a16:creationId xmlns:a16="http://schemas.microsoft.com/office/drawing/2014/main" id="{6384A613-C991-441C-93F6-EC1AD7B4D7B5}"/>
              </a:ext>
            </a:extLst>
          </p:cNvPr>
          <p:cNvSpPr>
            <a:spLocks noChangeShapeType="1"/>
          </p:cNvSpPr>
          <p:nvPr/>
        </p:nvSpPr>
        <p:spPr bwMode="auto">
          <a:xfrm>
            <a:off x="3114675" y="3100388"/>
            <a:ext cx="2530475" cy="812800"/>
          </a:xfrm>
          <a:prstGeom prst="line">
            <a:avLst/>
          </a:prstGeom>
          <a:noFill/>
          <a:ln w="57150">
            <a:solidFill>
              <a:srgbClr val="008000">
                <a:alpha val="38823"/>
              </a:srgbClr>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2" name="Line 35">
            <a:extLst>
              <a:ext uri="{FF2B5EF4-FFF2-40B4-BE49-F238E27FC236}">
                <a16:creationId xmlns:a16="http://schemas.microsoft.com/office/drawing/2014/main" id="{88E55FA9-C901-47BA-89B8-F31D0CC481FB}"/>
              </a:ext>
            </a:extLst>
          </p:cNvPr>
          <p:cNvSpPr>
            <a:spLocks noChangeShapeType="1"/>
          </p:cNvSpPr>
          <p:nvPr/>
        </p:nvSpPr>
        <p:spPr bwMode="auto">
          <a:xfrm>
            <a:off x="3797300" y="3327400"/>
            <a:ext cx="0" cy="9477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73" name="Line 36">
            <a:extLst>
              <a:ext uri="{FF2B5EF4-FFF2-40B4-BE49-F238E27FC236}">
                <a16:creationId xmlns:a16="http://schemas.microsoft.com/office/drawing/2014/main" id="{5AD32D7D-3987-4001-971B-96938A743153}"/>
              </a:ext>
            </a:extLst>
          </p:cNvPr>
          <p:cNvSpPr>
            <a:spLocks noChangeShapeType="1"/>
          </p:cNvSpPr>
          <p:nvPr/>
        </p:nvSpPr>
        <p:spPr bwMode="auto">
          <a:xfrm>
            <a:off x="4427538" y="3011488"/>
            <a:ext cx="0" cy="12636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75" name="Oval 33">
            <a:extLst>
              <a:ext uri="{FF2B5EF4-FFF2-40B4-BE49-F238E27FC236}">
                <a16:creationId xmlns:a16="http://schemas.microsoft.com/office/drawing/2014/main" id="{763025E2-33E2-4F82-9567-5320B1B154E4}"/>
              </a:ext>
            </a:extLst>
          </p:cNvPr>
          <p:cNvSpPr>
            <a:spLocks noChangeArrowheads="1"/>
          </p:cNvSpPr>
          <p:nvPr/>
        </p:nvSpPr>
        <p:spPr bwMode="auto">
          <a:xfrm>
            <a:off x="3732213" y="3246438"/>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76" name="Oval 34">
            <a:extLst>
              <a:ext uri="{FF2B5EF4-FFF2-40B4-BE49-F238E27FC236}">
                <a16:creationId xmlns:a16="http://schemas.microsoft.com/office/drawing/2014/main" id="{389E0E40-47EC-4D5A-9A58-74DEFDAE1489}"/>
              </a:ext>
            </a:extLst>
          </p:cNvPr>
          <p:cNvSpPr>
            <a:spLocks noChangeArrowheads="1"/>
          </p:cNvSpPr>
          <p:nvPr/>
        </p:nvSpPr>
        <p:spPr bwMode="auto">
          <a:xfrm>
            <a:off x="4362450" y="2954338"/>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77" name="AutoShape 38">
            <a:extLst>
              <a:ext uri="{FF2B5EF4-FFF2-40B4-BE49-F238E27FC236}">
                <a16:creationId xmlns:a16="http://schemas.microsoft.com/office/drawing/2014/main" id="{360F3CC9-7454-4303-BB0D-EF8CBA54CF94}"/>
              </a:ext>
            </a:extLst>
          </p:cNvPr>
          <p:cNvSpPr>
            <a:spLocks/>
          </p:cNvSpPr>
          <p:nvPr/>
        </p:nvSpPr>
        <p:spPr bwMode="auto">
          <a:xfrm flipH="1">
            <a:off x="4718050" y="3143250"/>
            <a:ext cx="169863" cy="452438"/>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82" name="Text Box 44">
            <a:extLst>
              <a:ext uri="{FF2B5EF4-FFF2-40B4-BE49-F238E27FC236}">
                <a16:creationId xmlns:a16="http://schemas.microsoft.com/office/drawing/2014/main" id="{9E6228BA-824D-4B9E-9F87-2306355A89AA}"/>
              </a:ext>
            </a:extLst>
          </p:cNvPr>
          <p:cNvSpPr txBox="1">
            <a:spLocks noChangeArrowheads="1"/>
          </p:cNvSpPr>
          <p:nvPr/>
        </p:nvSpPr>
        <p:spPr bwMode="auto">
          <a:xfrm>
            <a:off x="4210050" y="4230688"/>
            <a:ext cx="4286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o</a:t>
            </a:r>
          </a:p>
        </p:txBody>
      </p:sp>
      <p:sp>
        <p:nvSpPr>
          <p:cNvPr id="83" name="Text Box 46">
            <a:extLst>
              <a:ext uri="{FF2B5EF4-FFF2-40B4-BE49-F238E27FC236}">
                <a16:creationId xmlns:a16="http://schemas.microsoft.com/office/drawing/2014/main" id="{4D4F1590-7454-44C5-9865-595713596341}"/>
              </a:ext>
            </a:extLst>
          </p:cNvPr>
          <p:cNvSpPr txBox="1">
            <a:spLocks noChangeArrowheads="1"/>
          </p:cNvSpPr>
          <p:nvPr/>
        </p:nvSpPr>
        <p:spPr bwMode="auto">
          <a:xfrm>
            <a:off x="3582988" y="4230688"/>
            <a:ext cx="4206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e</a:t>
            </a:r>
          </a:p>
        </p:txBody>
      </p:sp>
      <p:sp>
        <p:nvSpPr>
          <p:cNvPr id="84" name="Text Box 52">
            <a:extLst>
              <a:ext uri="{FF2B5EF4-FFF2-40B4-BE49-F238E27FC236}">
                <a16:creationId xmlns:a16="http://schemas.microsoft.com/office/drawing/2014/main" id="{17A82E2A-9E34-46BE-9339-2C6184FEA3FC}"/>
              </a:ext>
            </a:extLst>
          </p:cNvPr>
          <p:cNvSpPr txBox="1">
            <a:spLocks noChangeArrowheads="1"/>
          </p:cNvSpPr>
          <p:nvPr/>
        </p:nvSpPr>
        <p:spPr bwMode="auto">
          <a:xfrm>
            <a:off x="5618163" y="3732213"/>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D</a:t>
            </a:r>
          </a:p>
        </p:txBody>
      </p:sp>
      <p:sp>
        <p:nvSpPr>
          <p:cNvPr id="85" name="Text Box 53">
            <a:extLst>
              <a:ext uri="{FF2B5EF4-FFF2-40B4-BE49-F238E27FC236}">
                <a16:creationId xmlns:a16="http://schemas.microsoft.com/office/drawing/2014/main" id="{E8E733A3-61A7-40F4-BAED-9A8661898DED}"/>
              </a:ext>
            </a:extLst>
          </p:cNvPr>
          <p:cNvSpPr txBox="1">
            <a:spLocks noChangeArrowheads="1"/>
          </p:cNvSpPr>
          <p:nvPr/>
        </p:nvSpPr>
        <p:spPr bwMode="auto">
          <a:xfrm>
            <a:off x="5614988" y="3262313"/>
            <a:ext cx="3762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D</a:t>
            </a:r>
            <a:r>
              <a:rPr lang="en-US" altLang="cs-CZ" sz="1600" b="1" i="1" baseline="-25000"/>
              <a:t>t</a:t>
            </a:r>
          </a:p>
        </p:txBody>
      </p:sp>
      <p:sp>
        <p:nvSpPr>
          <p:cNvPr id="91" name="Text Box 6">
            <a:extLst>
              <a:ext uri="{FF2B5EF4-FFF2-40B4-BE49-F238E27FC236}">
                <a16:creationId xmlns:a16="http://schemas.microsoft.com/office/drawing/2014/main" id="{6202B8DD-0E74-4E00-A35A-A4BA4B12EA9D}"/>
              </a:ext>
            </a:extLst>
          </p:cNvPr>
          <p:cNvSpPr txBox="1">
            <a:spLocks noChangeArrowheads="1"/>
          </p:cNvSpPr>
          <p:nvPr/>
        </p:nvSpPr>
        <p:spPr bwMode="auto">
          <a:xfrm>
            <a:off x="6213475" y="4732338"/>
            <a:ext cx="26257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600" b="1"/>
              <a:t>(c)</a:t>
            </a:r>
          </a:p>
          <a:p>
            <a:pPr algn="ctr" eaLnBrk="1" hangingPunct="1">
              <a:spcBef>
                <a:spcPct val="0"/>
              </a:spcBef>
              <a:buFontTx/>
              <a:buNone/>
            </a:pPr>
            <a:r>
              <a:rPr lang="en-US" altLang="cs-CZ" sz="1600" b="1"/>
              <a:t>Correcting via a subsidy </a:t>
            </a:r>
          </a:p>
          <a:p>
            <a:pPr algn="ctr" eaLnBrk="1" hangingPunct="1">
              <a:spcBef>
                <a:spcPct val="0"/>
              </a:spcBef>
              <a:buFontTx/>
              <a:buNone/>
            </a:pPr>
            <a:r>
              <a:rPr lang="en-US" altLang="cs-CZ" sz="1600" b="1"/>
              <a:t>to producers</a:t>
            </a:r>
          </a:p>
        </p:txBody>
      </p:sp>
      <p:grpSp>
        <p:nvGrpSpPr>
          <p:cNvPr id="4" name="Group 78">
            <a:extLst>
              <a:ext uri="{FF2B5EF4-FFF2-40B4-BE49-F238E27FC236}">
                <a16:creationId xmlns:a16="http://schemas.microsoft.com/office/drawing/2014/main" id="{C5E532BA-79DB-427D-9138-6DEF0F18BB47}"/>
              </a:ext>
            </a:extLst>
          </p:cNvPr>
          <p:cNvGrpSpPr>
            <a:grpSpLocks/>
          </p:cNvGrpSpPr>
          <p:nvPr/>
        </p:nvGrpSpPr>
        <p:grpSpPr bwMode="auto">
          <a:xfrm>
            <a:off x="6091238" y="2209800"/>
            <a:ext cx="2867025" cy="2133600"/>
            <a:chOff x="6091238" y="2209800"/>
            <a:chExt cx="2867025" cy="2133600"/>
          </a:xfrm>
        </p:grpSpPr>
        <p:pic>
          <p:nvPicPr>
            <p:cNvPr id="56393" name="Picture 71" descr="gridlines">
              <a:extLst>
                <a:ext uri="{FF2B5EF4-FFF2-40B4-BE49-F238E27FC236}">
                  <a16:creationId xmlns:a16="http://schemas.microsoft.com/office/drawing/2014/main" id="{B6BB52DD-51C2-4C01-9B90-748ECE0E3A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209800"/>
              <a:ext cx="28622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94" name="Rectangle 8">
              <a:extLst>
                <a:ext uri="{FF2B5EF4-FFF2-40B4-BE49-F238E27FC236}">
                  <a16:creationId xmlns:a16="http://schemas.microsoft.com/office/drawing/2014/main" id="{9D5F30CC-C851-4ACC-90A6-CD1C27A341CD}"/>
                </a:ext>
              </a:extLst>
            </p:cNvPr>
            <p:cNvSpPr>
              <a:spLocks noChangeArrowheads="1"/>
            </p:cNvSpPr>
            <p:nvPr/>
          </p:nvSpPr>
          <p:spPr bwMode="auto">
            <a:xfrm>
              <a:off x="6091238" y="2209800"/>
              <a:ext cx="2835275" cy="2066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sp>
        <p:nvSpPr>
          <p:cNvPr id="93" name="Text Box 12">
            <a:extLst>
              <a:ext uri="{FF2B5EF4-FFF2-40B4-BE49-F238E27FC236}">
                <a16:creationId xmlns:a16="http://schemas.microsoft.com/office/drawing/2014/main" id="{50AF2C53-D571-494D-AC1A-C9C36E3769C0}"/>
              </a:ext>
            </a:extLst>
          </p:cNvPr>
          <p:cNvSpPr txBox="1">
            <a:spLocks noChangeArrowheads="1"/>
          </p:cNvSpPr>
          <p:nvPr/>
        </p:nvSpPr>
        <p:spPr bwMode="auto">
          <a:xfrm>
            <a:off x="5867400" y="41767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0</a:t>
            </a:r>
          </a:p>
        </p:txBody>
      </p:sp>
      <p:sp>
        <p:nvSpPr>
          <p:cNvPr id="94" name="Line 29">
            <a:extLst>
              <a:ext uri="{FF2B5EF4-FFF2-40B4-BE49-F238E27FC236}">
                <a16:creationId xmlns:a16="http://schemas.microsoft.com/office/drawing/2014/main" id="{6237E354-68CE-456D-AAD0-E279F379EA09}"/>
              </a:ext>
            </a:extLst>
          </p:cNvPr>
          <p:cNvSpPr>
            <a:spLocks noChangeShapeType="1"/>
          </p:cNvSpPr>
          <p:nvPr/>
        </p:nvSpPr>
        <p:spPr bwMode="auto">
          <a:xfrm flipV="1">
            <a:off x="6096000" y="2790825"/>
            <a:ext cx="2359025" cy="1095375"/>
          </a:xfrm>
          <a:prstGeom prst="line">
            <a:avLst/>
          </a:prstGeom>
          <a:noFill/>
          <a:ln w="5715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5" name="Text Box 30">
            <a:extLst>
              <a:ext uri="{FF2B5EF4-FFF2-40B4-BE49-F238E27FC236}">
                <a16:creationId xmlns:a16="http://schemas.microsoft.com/office/drawing/2014/main" id="{ABEB7B2C-1BFE-4BD1-B7C1-EDFB5F823392}"/>
              </a:ext>
            </a:extLst>
          </p:cNvPr>
          <p:cNvSpPr txBox="1">
            <a:spLocks noChangeArrowheads="1"/>
          </p:cNvSpPr>
          <p:nvPr/>
        </p:nvSpPr>
        <p:spPr bwMode="auto">
          <a:xfrm>
            <a:off x="8382000" y="2590800"/>
            <a:ext cx="4143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S'</a:t>
            </a:r>
            <a:r>
              <a:rPr lang="en-US" altLang="cs-CZ" sz="1600" b="1" i="1" baseline="-25000"/>
              <a:t>t</a:t>
            </a:r>
          </a:p>
        </p:txBody>
      </p:sp>
      <p:sp>
        <p:nvSpPr>
          <p:cNvPr id="97" name="Line 32">
            <a:extLst>
              <a:ext uri="{FF2B5EF4-FFF2-40B4-BE49-F238E27FC236}">
                <a16:creationId xmlns:a16="http://schemas.microsoft.com/office/drawing/2014/main" id="{EE56854D-0B1B-4576-AE5E-C0239D84DE04}"/>
              </a:ext>
            </a:extLst>
          </p:cNvPr>
          <p:cNvSpPr>
            <a:spLocks noChangeShapeType="1"/>
          </p:cNvSpPr>
          <p:nvPr/>
        </p:nvSpPr>
        <p:spPr bwMode="auto">
          <a:xfrm>
            <a:off x="6096000" y="2971800"/>
            <a:ext cx="2530475" cy="812800"/>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8" name="Line 35">
            <a:extLst>
              <a:ext uri="{FF2B5EF4-FFF2-40B4-BE49-F238E27FC236}">
                <a16:creationId xmlns:a16="http://schemas.microsoft.com/office/drawing/2014/main" id="{E5C55055-56E0-4B68-BD34-41409976C3B9}"/>
              </a:ext>
            </a:extLst>
          </p:cNvPr>
          <p:cNvSpPr>
            <a:spLocks noChangeShapeType="1"/>
          </p:cNvSpPr>
          <p:nvPr/>
        </p:nvSpPr>
        <p:spPr bwMode="auto">
          <a:xfrm>
            <a:off x="6477000" y="3200400"/>
            <a:ext cx="0" cy="10969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 name="Line 36">
            <a:extLst>
              <a:ext uri="{FF2B5EF4-FFF2-40B4-BE49-F238E27FC236}">
                <a16:creationId xmlns:a16="http://schemas.microsoft.com/office/drawing/2014/main" id="{A35BDE63-E3B1-4613-9FA0-6FF1A0CAA654}"/>
              </a:ext>
            </a:extLst>
          </p:cNvPr>
          <p:cNvSpPr>
            <a:spLocks noChangeShapeType="1"/>
          </p:cNvSpPr>
          <p:nvPr/>
        </p:nvSpPr>
        <p:spPr bwMode="auto">
          <a:xfrm>
            <a:off x="7315200" y="3352800"/>
            <a:ext cx="0" cy="914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 name="Oval 34">
            <a:extLst>
              <a:ext uri="{FF2B5EF4-FFF2-40B4-BE49-F238E27FC236}">
                <a16:creationId xmlns:a16="http://schemas.microsoft.com/office/drawing/2014/main" id="{D410E04A-6E72-4805-9DD2-25A77E244EDA}"/>
              </a:ext>
            </a:extLst>
          </p:cNvPr>
          <p:cNvSpPr>
            <a:spLocks noChangeArrowheads="1"/>
          </p:cNvSpPr>
          <p:nvPr/>
        </p:nvSpPr>
        <p:spPr bwMode="auto">
          <a:xfrm>
            <a:off x="7239000" y="3292475"/>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103" name="AutoShape 38">
            <a:extLst>
              <a:ext uri="{FF2B5EF4-FFF2-40B4-BE49-F238E27FC236}">
                <a16:creationId xmlns:a16="http://schemas.microsoft.com/office/drawing/2014/main" id="{7306F5F0-2503-4DC3-BF3F-CC2DDD96D64C}"/>
              </a:ext>
            </a:extLst>
          </p:cNvPr>
          <p:cNvSpPr>
            <a:spLocks/>
          </p:cNvSpPr>
          <p:nvPr/>
        </p:nvSpPr>
        <p:spPr bwMode="auto">
          <a:xfrm flipH="1">
            <a:off x="6154738" y="3276600"/>
            <a:ext cx="169862" cy="452438"/>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08" name="Text Box 44">
            <a:extLst>
              <a:ext uri="{FF2B5EF4-FFF2-40B4-BE49-F238E27FC236}">
                <a16:creationId xmlns:a16="http://schemas.microsoft.com/office/drawing/2014/main" id="{B45B8F4F-8D1D-4D35-A39A-5624C706E535}"/>
              </a:ext>
            </a:extLst>
          </p:cNvPr>
          <p:cNvSpPr txBox="1">
            <a:spLocks noChangeArrowheads="1"/>
          </p:cNvSpPr>
          <p:nvPr/>
        </p:nvSpPr>
        <p:spPr bwMode="auto">
          <a:xfrm>
            <a:off x="7115175" y="4311650"/>
            <a:ext cx="4286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o</a:t>
            </a:r>
          </a:p>
        </p:txBody>
      </p:sp>
      <p:sp>
        <p:nvSpPr>
          <p:cNvPr id="109" name="Text Box 46">
            <a:extLst>
              <a:ext uri="{FF2B5EF4-FFF2-40B4-BE49-F238E27FC236}">
                <a16:creationId xmlns:a16="http://schemas.microsoft.com/office/drawing/2014/main" id="{F6BAEE13-5037-4C7C-A6A2-6D6B97A716F7}"/>
              </a:ext>
            </a:extLst>
          </p:cNvPr>
          <p:cNvSpPr txBox="1">
            <a:spLocks noChangeArrowheads="1"/>
          </p:cNvSpPr>
          <p:nvPr/>
        </p:nvSpPr>
        <p:spPr bwMode="auto">
          <a:xfrm>
            <a:off x="6248400" y="4311650"/>
            <a:ext cx="420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Q</a:t>
            </a:r>
            <a:r>
              <a:rPr lang="en-US" altLang="cs-CZ" sz="1600" b="1" i="1" baseline="-25000"/>
              <a:t>e</a:t>
            </a:r>
          </a:p>
        </p:txBody>
      </p:sp>
      <p:sp>
        <p:nvSpPr>
          <p:cNvPr id="110" name="Text Box 52">
            <a:extLst>
              <a:ext uri="{FF2B5EF4-FFF2-40B4-BE49-F238E27FC236}">
                <a16:creationId xmlns:a16="http://schemas.microsoft.com/office/drawing/2014/main" id="{C6AA6693-7C98-4662-BAC7-6147229251E3}"/>
              </a:ext>
            </a:extLst>
          </p:cNvPr>
          <p:cNvSpPr txBox="1">
            <a:spLocks noChangeArrowheads="1"/>
          </p:cNvSpPr>
          <p:nvPr/>
        </p:nvSpPr>
        <p:spPr bwMode="auto">
          <a:xfrm>
            <a:off x="8589963" y="3732213"/>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D</a:t>
            </a:r>
          </a:p>
        </p:txBody>
      </p:sp>
      <p:sp>
        <p:nvSpPr>
          <p:cNvPr id="37950" name="TextBox 116">
            <a:extLst>
              <a:ext uri="{FF2B5EF4-FFF2-40B4-BE49-F238E27FC236}">
                <a16:creationId xmlns:a16="http://schemas.microsoft.com/office/drawing/2014/main" id="{ACD1E544-B724-42D9-A220-1CE0D514ECB4}"/>
              </a:ext>
            </a:extLst>
          </p:cNvPr>
          <p:cNvSpPr txBox="1">
            <a:spLocks noChangeArrowheads="1"/>
          </p:cNvSpPr>
          <p:nvPr/>
        </p:nvSpPr>
        <p:spPr bwMode="auto">
          <a:xfrm>
            <a:off x="4800600" y="3349625"/>
            <a:ext cx="1006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Subsidy</a:t>
            </a:r>
          </a:p>
        </p:txBody>
      </p:sp>
      <p:sp>
        <p:nvSpPr>
          <p:cNvPr id="118" name="Line 29">
            <a:extLst>
              <a:ext uri="{FF2B5EF4-FFF2-40B4-BE49-F238E27FC236}">
                <a16:creationId xmlns:a16="http://schemas.microsoft.com/office/drawing/2014/main" id="{F99AC0ED-6154-4822-8D84-82788AA54EA9}"/>
              </a:ext>
            </a:extLst>
          </p:cNvPr>
          <p:cNvSpPr>
            <a:spLocks noChangeAspect="1" noChangeShapeType="1"/>
          </p:cNvSpPr>
          <p:nvPr/>
        </p:nvSpPr>
        <p:spPr bwMode="auto">
          <a:xfrm flipV="1">
            <a:off x="6096000" y="2362200"/>
            <a:ext cx="1968500" cy="914400"/>
          </a:xfrm>
          <a:prstGeom prst="line">
            <a:avLst/>
          </a:prstGeom>
          <a:noFill/>
          <a:ln w="57150">
            <a:solidFill>
              <a:srgbClr val="990033">
                <a:alpha val="38823"/>
              </a:srgbClr>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9" name="Text Box 30">
            <a:extLst>
              <a:ext uri="{FF2B5EF4-FFF2-40B4-BE49-F238E27FC236}">
                <a16:creationId xmlns:a16="http://schemas.microsoft.com/office/drawing/2014/main" id="{2C8B5271-C3F3-404E-BFA7-6EEFA2EDD5B6}"/>
              </a:ext>
            </a:extLst>
          </p:cNvPr>
          <p:cNvSpPr txBox="1">
            <a:spLocks noChangeArrowheads="1"/>
          </p:cNvSpPr>
          <p:nvPr/>
        </p:nvSpPr>
        <p:spPr bwMode="auto">
          <a:xfrm>
            <a:off x="8001000" y="2178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S</a:t>
            </a:r>
            <a:r>
              <a:rPr lang="en-US" altLang="cs-CZ" sz="1600" b="1" i="1" baseline="-25000"/>
              <a:t>t</a:t>
            </a:r>
          </a:p>
        </p:txBody>
      </p:sp>
      <p:sp>
        <p:nvSpPr>
          <p:cNvPr id="120" name="AutoShape 38">
            <a:extLst>
              <a:ext uri="{FF2B5EF4-FFF2-40B4-BE49-F238E27FC236}">
                <a16:creationId xmlns:a16="http://schemas.microsoft.com/office/drawing/2014/main" id="{D1746B1B-BCA8-447E-B3F1-554AAD9EAD9C}"/>
              </a:ext>
            </a:extLst>
          </p:cNvPr>
          <p:cNvSpPr>
            <a:spLocks/>
          </p:cNvSpPr>
          <p:nvPr/>
        </p:nvSpPr>
        <p:spPr bwMode="auto">
          <a:xfrm flipH="1">
            <a:off x="7826375" y="2519363"/>
            <a:ext cx="169863" cy="452437"/>
          </a:xfrm>
          <a:prstGeom prst="leftBrace">
            <a:avLst>
              <a:gd name="adj1" fmla="val 22196"/>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7954" name="TextBox 120">
            <a:extLst>
              <a:ext uri="{FF2B5EF4-FFF2-40B4-BE49-F238E27FC236}">
                <a16:creationId xmlns:a16="http://schemas.microsoft.com/office/drawing/2014/main" id="{AE0C3B9B-F079-4254-92DC-47938DF494B3}"/>
              </a:ext>
            </a:extLst>
          </p:cNvPr>
          <p:cNvSpPr txBox="1">
            <a:spLocks noChangeArrowheads="1"/>
          </p:cNvSpPr>
          <p:nvPr/>
        </p:nvSpPr>
        <p:spPr bwMode="auto">
          <a:xfrm>
            <a:off x="7924800" y="2435225"/>
            <a:ext cx="1006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Subsidy</a:t>
            </a:r>
          </a:p>
        </p:txBody>
      </p:sp>
      <p:sp>
        <p:nvSpPr>
          <p:cNvPr id="37955" name="TextBox 121">
            <a:extLst>
              <a:ext uri="{FF2B5EF4-FFF2-40B4-BE49-F238E27FC236}">
                <a16:creationId xmlns:a16="http://schemas.microsoft.com/office/drawing/2014/main" id="{037F4888-649E-4C80-9DAF-FBF12A24DEDF}"/>
              </a:ext>
            </a:extLst>
          </p:cNvPr>
          <p:cNvSpPr txBox="1">
            <a:spLocks noChangeArrowheads="1"/>
          </p:cNvSpPr>
          <p:nvPr/>
        </p:nvSpPr>
        <p:spPr bwMode="auto">
          <a:xfrm>
            <a:off x="6248400" y="3349625"/>
            <a:ext cx="381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U</a:t>
            </a:r>
          </a:p>
        </p:txBody>
      </p:sp>
      <p:sp>
        <p:nvSpPr>
          <p:cNvPr id="101" name="Oval 33">
            <a:extLst>
              <a:ext uri="{FF2B5EF4-FFF2-40B4-BE49-F238E27FC236}">
                <a16:creationId xmlns:a16="http://schemas.microsoft.com/office/drawing/2014/main" id="{73D3CBF5-A876-4A1A-825D-BA20CD203861}"/>
              </a:ext>
            </a:extLst>
          </p:cNvPr>
          <p:cNvSpPr>
            <a:spLocks noChangeArrowheads="1"/>
          </p:cNvSpPr>
          <p:nvPr/>
        </p:nvSpPr>
        <p:spPr bwMode="auto">
          <a:xfrm>
            <a:off x="6416675" y="3048000"/>
            <a:ext cx="136525" cy="136525"/>
          </a:xfrm>
          <a:prstGeom prst="ellipse">
            <a:avLst/>
          </a:prstGeom>
          <a:solidFill>
            <a:schemeClr val="bg1"/>
          </a:solidFill>
          <a:ln w="19050">
            <a:solidFill>
              <a:srgbClr val="000000"/>
            </a:solidFill>
            <a:round/>
            <a:headEnd/>
            <a:tailEnd/>
          </a:ln>
          <a:effectLst>
            <a:outerShdw dist="20000" dir="5400000" rotWithShape="0">
              <a:srgbClr val="808080">
                <a:alpha val="37999"/>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solidFill>
                <a:srgbClr val="000000"/>
              </a:solidFill>
            </a:endParaRPr>
          </a:p>
        </p:txBody>
      </p:sp>
      <p:sp>
        <p:nvSpPr>
          <p:cNvPr id="96" name="Right Arrow 95">
            <a:extLst>
              <a:ext uri="{FF2B5EF4-FFF2-40B4-BE49-F238E27FC236}">
                <a16:creationId xmlns:a16="http://schemas.microsoft.com/office/drawing/2014/main" id="{6F2A58E9-C357-4DEF-9512-0D23632F73CB}"/>
              </a:ext>
            </a:extLst>
          </p:cNvPr>
          <p:cNvSpPr>
            <a:spLocks noChangeArrowheads="1"/>
          </p:cNvSpPr>
          <p:nvPr/>
        </p:nvSpPr>
        <p:spPr bwMode="auto">
          <a:xfrm rot="10835470" flipH="1">
            <a:off x="6629400" y="4572000"/>
            <a:ext cx="457200" cy="304800"/>
          </a:xfrm>
          <a:prstGeom prst="rightArrow">
            <a:avLst>
              <a:gd name="adj1" fmla="val 50000"/>
              <a:gd name="adj2" fmla="val 50000"/>
            </a:avLst>
          </a:prstGeom>
          <a:solidFill>
            <a:srgbClr val="A5002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rot="10800000" anchor="ctr"/>
          <a:lstStyle/>
          <a:p>
            <a:pPr algn="ctr" eaLnBrk="1" hangingPunct="1">
              <a:defRPr/>
            </a:pPr>
            <a:endParaRPr lang="en-US">
              <a:solidFill>
                <a:schemeClr val="lt1"/>
              </a:solidFill>
              <a:latin typeface="+mn-lt"/>
            </a:endParaRPr>
          </a:p>
        </p:txBody>
      </p:sp>
      <p:sp>
        <p:nvSpPr>
          <p:cNvPr id="5" name="Right Arrow 95">
            <a:extLst>
              <a:ext uri="{FF2B5EF4-FFF2-40B4-BE49-F238E27FC236}">
                <a16:creationId xmlns:a16="http://schemas.microsoft.com/office/drawing/2014/main" id="{2E947971-70ED-4A2F-80F7-11D630E87B34}"/>
              </a:ext>
            </a:extLst>
          </p:cNvPr>
          <p:cNvSpPr>
            <a:spLocks noChangeArrowheads="1"/>
          </p:cNvSpPr>
          <p:nvPr/>
        </p:nvSpPr>
        <p:spPr bwMode="auto">
          <a:xfrm rot="10835470" flipH="1">
            <a:off x="7239000" y="2743200"/>
            <a:ext cx="457200" cy="304800"/>
          </a:xfrm>
          <a:prstGeom prst="rightArrow">
            <a:avLst>
              <a:gd name="adj1" fmla="val 50000"/>
              <a:gd name="adj2" fmla="val 50000"/>
            </a:avLst>
          </a:prstGeom>
          <a:solidFill>
            <a:srgbClr val="A5002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rot="10800000" anchor="ctr"/>
          <a:lstStyle/>
          <a:p>
            <a:pPr algn="ctr" eaLnBrk="1" hangingPunct="1">
              <a:defRPr/>
            </a:pPr>
            <a:endParaRPr lang="en-US">
              <a:solidFill>
                <a:schemeClr val="lt1"/>
              </a:solidFill>
              <a:latin typeface="+mn-lt"/>
            </a:endParaRPr>
          </a:p>
        </p:txBody>
      </p:sp>
      <p:sp>
        <p:nvSpPr>
          <p:cNvPr id="6" name="Right Arrow 95">
            <a:extLst>
              <a:ext uri="{FF2B5EF4-FFF2-40B4-BE49-F238E27FC236}">
                <a16:creationId xmlns:a16="http://schemas.microsoft.com/office/drawing/2014/main" id="{6190A2C2-F9A0-4C0F-913D-89F3D6C1B9F3}"/>
              </a:ext>
            </a:extLst>
          </p:cNvPr>
          <p:cNvSpPr>
            <a:spLocks noChangeArrowheads="1"/>
          </p:cNvSpPr>
          <p:nvPr/>
        </p:nvSpPr>
        <p:spPr bwMode="auto">
          <a:xfrm rot="10835470" flipH="1">
            <a:off x="3886200" y="4495800"/>
            <a:ext cx="457200" cy="304800"/>
          </a:xfrm>
          <a:prstGeom prst="rightArrow">
            <a:avLst>
              <a:gd name="adj1" fmla="val 50000"/>
              <a:gd name="adj2" fmla="val 50000"/>
            </a:avLst>
          </a:prstGeom>
          <a:solidFill>
            <a:srgbClr val="008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rot="10800000" anchor="ctr"/>
          <a:lstStyle/>
          <a:p>
            <a:pPr algn="ctr" eaLnBrk="1" hangingPunct="1">
              <a:defRPr/>
            </a:pPr>
            <a:endParaRPr lang="en-US">
              <a:solidFill>
                <a:schemeClr val="lt1"/>
              </a:solidFill>
              <a:latin typeface="+mn-lt"/>
            </a:endParaRPr>
          </a:p>
        </p:txBody>
      </p:sp>
      <p:sp>
        <p:nvSpPr>
          <p:cNvPr id="7" name="Right Arrow 95">
            <a:extLst>
              <a:ext uri="{FF2B5EF4-FFF2-40B4-BE49-F238E27FC236}">
                <a16:creationId xmlns:a16="http://schemas.microsoft.com/office/drawing/2014/main" id="{AC2B3917-6624-4481-91AD-472B432B5A25}"/>
              </a:ext>
            </a:extLst>
          </p:cNvPr>
          <p:cNvSpPr>
            <a:spLocks noChangeArrowheads="1"/>
          </p:cNvSpPr>
          <p:nvPr/>
        </p:nvSpPr>
        <p:spPr bwMode="auto">
          <a:xfrm rot="10835470" flipH="1">
            <a:off x="3351213" y="2895600"/>
            <a:ext cx="381000" cy="228600"/>
          </a:xfrm>
          <a:prstGeom prst="rightArrow">
            <a:avLst>
              <a:gd name="adj1" fmla="val 50000"/>
              <a:gd name="adj2" fmla="val 55556"/>
            </a:avLst>
          </a:prstGeom>
          <a:solidFill>
            <a:srgbClr val="008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rot="10800000" anchor="ctr"/>
          <a:lstStyle/>
          <a:p>
            <a:pPr algn="ctr" eaLnBrk="1" hangingPunct="1">
              <a:defRPr/>
            </a:pPr>
            <a:endParaRPr lang="en-US">
              <a:solidFill>
                <a:schemeClr val="lt1"/>
              </a:solidFill>
              <a:latin typeface="+mn-lt"/>
            </a:endParaRPr>
          </a:p>
        </p:txBody>
      </p:sp>
      <p:sp>
        <p:nvSpPr>
          <p:cNvPr id="56392" name="Text Box 11">
            <a:extLst>
              <a:ext uri="{FF2B5EF4-FFF2-40B4-BE49-F238E27FC236}">
                <a16:creationId xmlns:a16="http://schemas.microsoft.com/office/drawing/2014/main" id="{EED079D4-03DF-4A40-9833-6EAD0EE100BC}"/>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B261BAFA-C521-44E0-B342-7ACBD1383904}" type="slidenum">
              <a:rPr lang="en-US" altLang="cs-CZ" sz="1400">
                <a:solidFill>
                  <a:schemeClr val="bg1"/>
                </a:solidFill>
                <a:cs typeface="Arial" panose="020B0604020202020204" pitchFamily="34" charset="0"/>
              </a:rPr>
              <a:pPr eaLnBrk="1" hangingPunct="1">
                <a:spcBef>
                  <a:spcPct val="0"/>
                </a:spcBef>
                <a:buFontTx/>
                <a:buNone/>
              </a:pPr>
              <a:t>27</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1000"/>
                                        <p:tgtEl>
                                          <p:spTgt spid="9"/>
                                        </p:tgtEl>
                                      </p:cBhvr>
                                    </p:animEffect>
                                  </p:childTnLst>
                                </p:cTn>
                              </p:par>
                            </p:childTnLst>
                          </p:cTn>
                        </p:par>
                        <p:par>
                          <p:cTn id="8" fill="hold" nodeType="afterGroup">
                            <p:stCondLst>
                              <p:cond delay="1000"/>
                            </p:stCondLst>
                            <p:childTnLst>
                              <p:par>
                                <p:cTn id="9" presetID="2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nodeType="afterGroup">
                            <p:stCondLst>
                              <p:cond delay="1500"/>
                            </p:stCondLst>
                            <p:childTnLst>
                              <p:par>
                                <p:cTn id="16" presetID="22" presetClass="entr" presetSubtype="8" fill="hold" nodeType="after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wipe(left)">
                                      <p:cBhvr>
                                        <p:cTn id="18" dur="1000"/>
                                        <p:tgtEl>
                                          <p:spTgt spid="32"/>
                                        </p:tgtEl>
                                      </p:cBhvr>
                                    </p:animEffect>
                                  </p:childTnLst>
                                </p:cTn>
                              </p:par>
                            </p:childTnLst>
                          </p:cTn>
                        </p:par>
                        <p:par>
                          <p:cTn id="19" fill="hold" nodeType="afterGroup">
                            <p:stCondLst>
                              <p:cond delay="2500"/>
                            </p:stCondLst>
                            <p:childTnLst>
                              <p:par>
                                <p:cTn id="20" presetID="22" presetClass="entr" presetSubtype="8" fill="hold" nodeType="after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wipe(left)">
                                      <p:cBhvr>
                                        <p:cTn id="22" dur="1000"/>
                                        <p:tgtEl>
                                          <p:spTgt spid="31"/>
                                        </p:tgtEl>
                                      </p:cBhvr>
                                    </p:animEffec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23" presetClass="entr" presetSubtype="16"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p:cTn id="29" dur="1000" fill="hold"/>
                                        <p:tgtEl>
                                          <p:spTgt spid="36"/>
                                        </p:tgtEl>
                                        <p:attrNameLst>
                                          <p:attrName>ppt_w</p:attrName>
                                        </p:attrNameLst>
                                      </p:cBhvr>
                                      <p:tavLst>
                                        <p:tav tm="0">
                                          <p:val>
                                            <p:fltVal val="0"/>
                                          </p:val>
                                        </p:tav>
                                        <p:tav tm="100000">
                                          <p:val>
                                            <p:strVal val="#ppt_w"/>
                                          </p:val>
                                        </p:tav>
                                      </p:tavLst>
                                    </p:anim>
                                    <p:anim calcmode="lin" valueType="num">
                                      <p:cBhvr>
                                        <p:cTn id="30" dur="1000" fill="hold"/>
                                        <p:tgtEl>
                                          <p:spTgt spid="36"/>
                                        </p:tgtEl>
                                        <p:attrNameLst>
                                          <p:attrName>ppt_h</p:attrName>
                                        </p:attrNameLst>
                                      </p:cBhvr>
                                      <p:tavLst>
                                        <p:tav tm="0">
                                          <p:val>
                                            <p:fltVal val="0"/>
                                          </p:val>
                                        </p:tav>
                                        <p:tav tm="100000">
                                          <p:val>
                                            <p:strVal val="#ppt_h"/>
                                          </p:val>
                                        </p:tav>
                                      </p:tavLst>
                                    </p:anim>
                                  </p:childTnLst>
                                </p:cTn>
                              </p:par>
                            </p:childTnLst>
                          </p:cTn>
                        </p:par>
                        <p:par>
                          <p:cTn id="31" fill="hold" nodeType="afterGroup">
                            <p:stCondLst>
                              <p:cond delay="3500"/>
                            </p:stCondLst>
                            <p:childTnLst>
                              <p:par>
                                <p:cTn id="32" presetID="22" presetClass="entr" presetSubtype="1" fill="hold" nodeType="after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wipe(up)">
                                      <p:cBhvr>
                                        <p:cTn id="34" dur="1000"/>
                                        <p:tgtEl>
                                          <p:spTgt spid="33"/>
                                        </p:tgtEl>
                                      </p:cBhvr>
                                    </p:animEffect>
                                  </p:childTnLst>
                                </p:cTn>
                              </p:par>
                            </p:childTnLst>
                          </p:cTn>
                        </p:par>
                        <p:par>
                          <p:cTn id="35" fill="hold" nodeType="afterGroup">
                            <p:stCondLst>
                              <p:cond delay="4500"/>
                            </p:stCondLst>
                            <p:childTnLst>
                              <p:par>
                                <p:cTn id="36" presetID="1" presetClass="entr" presetSubtype="0" fill="hold" grpId="0" nodeType="afterEffect">
                                  <p:stCondLst>
                                    <p:cond delay="0"/>
                                  </p:stCondLst>
                                  <p:childTnLst>
                                    <p:set>
                                      <p:cBhvr>
                                        <p:cTn id="37" dur="1" fill="hold">
                                          <p:stCondLst>
                                            <p:cond delay="0"/>
                                          </p:stCondLst>
                                        </p:cTn>
                                        <p:tgtEl>
                                          <p:spTgt spid="46"/>
                                        </p:tgtEl>
                                        <p:attrNameLst>
                                          <p:attrName>style.visibility</p:attrName>
                                        </p:attrNameLst>
                                      </p:cBhvr>
                                      <p:to>
                                        <p:strVal val="visible"/>
                                      </p:to>
                                    </p:set>
                                  </p:childTnLst>
                                </p:cTn>
                              </p:par>
                            </p:childTnLst>
                          </p:cTn>
                        </p:par>
                        <p:par>
                          <p:cTn id="38" fill="hold" nodeType="afterGroup">
                            <p:stCondLst>
                              <p:cond delay="4500"/>
                            </p:stCondLst>
                            <p:childTnLst>
                              <p:par>
                                <p:cTn id="39" presetID="1" presetClass="entr" presetSubtype="0"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childTnLst>
                                </p:cTn>
                              </p:par>
                            </p:childTnLst>
                          </p:cTn>
                        </p:par>
                        <p:par>
                          <p:cTn id="41" fill="hold" nodeType="afterGroup">
                            <p:stCondLst>
                              <p:cond delay="4500"/>
                            </p:stCondLst>
                            <p:childTnLst>
                              <p:par>
                                <p:cTn id="42" presetID="22" presetClass="entr" presetSubtype="8" fill="hold" grpId="0"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left)">
                                      <p:cBhvr>
                                        <p:cTn id="44" dur="1000"/>
                                        <p:tgtEl>
                                          <p:spTgt spid="38"/>
                                        </p:tgtEl>
                                      </p:cBhvr>
                                    </p:animEffect>
                                  </p:childTnLst>
                                </p:cTn>
                              </p:par>
                            </p:childTnLst>
                          </p:cTn>
                        </p:par>
                        <p:par>
                          <p:cTn id="45" fill="hold" nodeType="afterGroup">
                            <p:stCondLst>
                              <p:cond delay="5500"/>
                            </p:stCondLst>
                            <p:childTnLst>
                              <p:par>
                                <p:cTn id="46" presetID="22" presetClass="entr" presetSubtype="8" fill="hold" nodeType="after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wipe(left)">
                                      <p:cBhvr>
                                        <p:cTn id="48" dur="1000"/>
                                        <p:tgtEl>
                                          <p:spTgt spid="42"/>
                                        </p:tgtEl>
                                      </p:cBhvr>
                                    </p:animEffect>
                                  </p:childTnLst>
                                </p:cTn>
                              </p:par>
                            </p:childTnLst>
                          </p:cTn>
                        </p:par>
                        <p:par>
                          <p:cTn id="49" fill="hold" nodeType="afterGroup">
                            <p:stCondLst>
                              <p:cond delay="6500"/>
                            </p:stCondLst>
                            <p:childTnLst>
                              <p:par>
                                <p:cTn id="50" presetID="1" presetClass="entr" presetSubtype="0" fill="hold" grpId="0" nodeType="afterEffect">
                                  <p:stCondLst>
                                    <p:cond delay="0"/>
                                  </p:stCondLst>
                                  <p:childTnLst>
                                    <p:set>
                                      <p:cBhvr>
                                        <p:cTn id="51" dur="1" fill="hold">
                                          <p:stCondLst>
                                            <p:cond delay="0"/>
                                          </p:stCondLst>
                                        </p:cTn>
                                        <p:tgtEl>
                                          <p:spTgt spid="41"/>
                                        </p:tgtEl>
                                        <p:attrNameLst>
                                          <p:attrName>style.visibility</p:attrName>
                                        </p:attrNameLst>
                                      </p:cBhvr>
                                      <p:to>
                                        <p:strVal val="visible"/>
                                      </p:to>
                                    </p:set>
                                  </p:childTnLst>
                                </p:cTn>
                              </p:par>
                            </p:childTnLst>
                          </p:cTn>
                        </p:par>
                        <p:par>
                          <p:cTn id="52" fill="hold" nodeType="afterGroup">
                            <p:stCondLst>
                              <p:cond delay="6500"/>
                            </p:stCondLst>
                            <p:childTnLst>
                              <p:par>
                                <p:cTn id="53" presetID="23" presetClass="entr" presetSubtype="16"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 calcmode="lin" valueType="num">
                                      <p:cBhvr>
                                        <p:cTn id="55" dur="500" fill="hold"/>
                                        <p:tgtEl>
                                          <p:spTgt spid="37"/>
                                        </p:tgtEl>
                                        <p:attrNameLst>
                                          <p:attrName>ppt_w</p:attrName>
                                        </p:attrNameLst>
                                      </p:cBhvr>
                                      <p:tavLst>
                                        <p:tav tm="0">
                                          <p:val>
                                            <p:fltVal val="0"/>
                                          </p:val>
                                        </p:tav>
                                        <p:tav tm="100000">
                                          <p:val>
                                            <p:strVal val="#ppt_w"/>
                                          </p:val>
                                        </p:tav>
                                      </p:tavLst>
                                    </p:anim>
                                    <p:anim calcmode="lin" valueType="num">
                                      <p:cBhvr>
                                        <p:cTn id="56" dur="500" fill="hold"/>
                                        <p:tgtEl>
                                          <p:spTgt spid="37"/>
                                        </p:tgtEl>
                                        <p:attrNameLst>
                                          <p:attrName>ppt_h</p:attrName>
                                        </p:attrNameLst>
                                      </p:cBhvr>
                                      <p:tavLst>
                                        <p:tav tm="0">
                                          <p:val>
                                            <p:fltVal val="0"/>
                                          </p:val>
                                        </p:tav>
                                        <p:tav tm="100000">
                                          <p:val>
                                            <p:strVal val="#ppt_h"/>
                                          </p:val>
                                        </p:tav>
                                      </p:tavLst>
                                    </p:anim>
                                  </p:childTnLst>
                                </p:cTn>
                              </p:par>
                            </p:childTnLst>
                          </p:cTn>
                        </p:par>
                        <p:par>
                          <p:cTn id="57" fill="hold" nodeType="afterGroup">
                            <p:stCondLst>
                              <p:cond delay="7000"/>
                            </p:stCondLst>
                            <p:childTnLst>
                              <p:par>
                                <p:cTn id="58" presetID="22" presetClass="entr" presetSubtype="8" fill="hold" nodeType="after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wipe(left)">
                                      <p:cBhvr>
                                        <p:cTn id="60" dur="1000"/>
                                        <p:tgtEl>
                                          <p:spTgt spid="29"/>
                                        </p:tgtEl>
                                      </p:cBhvr>
                                    </p:animEffect>
                                  </p:childTnLst>
                                </p:cTn>
                              </p:par>
                            </p:childTnLst>
                          </p:cTn>
                        </p:par>
                        <p:par>
                          <p:cTn id="61" fill="hold" nodeType="afterGroup">
                            <p:stCondLst>
                              <p:cond delay="8000"/>
                            </p:stCondLst>
                            <p:childTnLst>
                              <p:par>
                                <p:cTn id="62" presetID="22" presetClass="entr" presetSubtype="1" fill="hold" nodeType="after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wipe(up)">
                                      <p:cBhvr>
                                        <p:cTn id="64" dur="1000"/>
                                        <p:tgtEl>
                                          <p:spTgt spid="34"/>
                                        </p:tgtEl>
                                      </p:cBhvr>
                                    </p:animEffect>
                                  </p:childTnLst>
                                </p:cTn>
                              </p:par>
                            </p:childTnLst>
                          </p:cTn>
                        </p:par>
                        <p:par>
                          <p:cTn id="65" fill="hold" nodeType="afterGroup">
                            <p:stCondLst>
                              <p:cond delay="9000"/>
                            </p:stCondLst>
                            <p:childTnLst>
                              <p:par>
                                <p:cTn id="66" presetID="1" presetClass="entr" presetSubtype="0" fill="hold" grpId="0" nodeType="afterEffect">
                                  <p:stCondLst>
                                    <p:cond delay="0"/>
                                  </p:stCondLst>
                                  <p:childTnLst>
                                    <p:set>
                                      <p:cBhvr>
                                        <p:cTn id="67" dur="1" fill="hold">
                                          <p:stCondLst>
                                            <p:cond delay="0"/>
                                          </p:stCondLst>
                                        </p:cTn>
                                        <p:tgtEl>
                                          <p:spTgt spid="44"/>
                                        </p:tgtEl>
                                        <p:attrNameLst>
                                          <p:attrName>style.visibility</p:attrName>
                                        </p:attrNameLst>
                                      </p:cBhvr>
                                      <p:to>
                                        <p:strVal val="visible"/>
                                      </p:to>
                                    </p:set>
                                  </p:childTnLst>
                                </p:cTn>
                              </p:par>
                            </p:childTnLst>
                          </p:cTn>
                        </p:par>
                        <p:par>
                          <p:cTn id="68" fill="hold" nodeType="afterGroup">
                            <p:stCondLst>
                              <p:cond delay="9000"/>
                            </p:stCondLst>
                            <p:childTnLst>
                              <p:par>
                                <p:cTn id="69" presetID="22" presetClass="entr" presetSubtype="1"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wipe(up)">
                                      <p:cBhvr>
                                        <p:cTn id="71" dur="1000"/>
                                        <p:tgtEl>
                                          <p:spTgt spid="35"/>
                                        </p:tgtEl>
                                      </p:cBhvr>
                                    </p:animEffect>
                                  </p:childTnLst>
                                </p:cTn>
                              </p:par>
                            </p:childTnLst>
                          </p:cTn>
                        </p:par>
                        <p:par>
                          <p:cTn id="72" fill="hold" nodeType="afterGroup">
                            <p:stCondLst>
                              <p:cond delay="10000"/>
                            </p:stCondLst>
                            <p:childTnLst>
                              <p:par>
                                <p:cTn id="73" presetID="22" presetClass="entr" presetSubtype="8" fill="hold" nodeType="afterEffect">
                                  <p:stCondLst>
                                    <p:cond delay="0"/>
                                  </p:stCondLst>
                                  <p:childTnLst>
                                    <p:set>
                                      <p:cBhvr>
                                        <p:cTn id="74" dur="1" fill="hold">
                                          <p:stCondLst>
                                            <p:cond delay="0"/>
                                          </p:stCondLst>
                                        </p:cTn>
                                        <p:tgtEl>
                                          <p:spTgt spid="40"/>
                                        </p:tgtEl>
                                        <p:attrNameLst>
                                          <p:attrName>style.visibility</p:attrName>
                                        </p:attrNameLst>
                                      </p:cBhvr>
                                      <p:to>
                                        <p:strVal val="visible"/>
                                      </p:to>
                                    </p:set>
                                    <p:animEffect transition="in" filter="wipe(left)">
                                      <p:cBhvr>
                                        <p:cTn id="75" dur="1000"/>
                                        <p:tgtEl>
                                          <p:spTgt spid="40"/>
                                        </p:tgtEl>
                                      </p:cBhvr>
                                    </p:animEffect>
                                  </p:childTnLst>
                                </p:cTn>
                              </p:par>
                            </p:childTnLst>
                          </p:cTn>
                        </p:par>
                        <p:par>
                          <p:cTn id="76" fill="hold" nodeType="afterGroup">
                            <p:stCondLst>
                              <p:cond delay="11000"/>
                            </p:stCondLst>
                            <p:childTnLst>
                              <p:par>
                                <p:cTn id="77" presetID="22" presetClass="entr" presetSubtype="8"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wipe(left)">
                                      <p:cBhvr>
                                        <p:cTn id="79" dur="1000"/>
                                        <p:tgtEl>
                                          <p:spTgt spid="39"/>
                                        </p:tgtEl>
                                      </p:cBhvr>
                                    </p:animEffect>
                                  </p:childTnLst>
                                </p:cTn>
                              </p:par>
                            </p:childTnLst>
                          </p:cTn>
                        </p:par>
                        <p:par>
                          <p:cTn id="80" fill="hold" nodeType="afterGroup">
                            <p:stCondLst>
                              <p:cond delay="12000"/>
                            </p:stCondLst>
                            <p:childTnLst>
                              <p:par>
                                <p:cTn id="81" presetID="23" presetClass="entr" presetSubtype="16" fill="hold" grpId="0" nodeType="afterEffect">
                                  <p:stCondLst>
                                    <p:cond delay="0"/>
                                  </p:stCondLst>
                                  <p:childTnLst>
                                    <p:set>
                                      <p:cBhvr>
                                        <p:cTn id="82" dur="1" fill="hold">
                                          <p:stCondLst>
                                            <p:cond delay="0"/>
                                          </p:stCondLst>
                                        </p:cTn>
                                        <p:tgtEl>
                                          <p:spTgt spid="64"/>
                                        </p:tgtEl>
                                        <p:attrNameLst>
                                          <p:attrName>style.visibility</p:attrName>
                                        </p:attrNameLst>
                                      </p:cBhvr>
                                      <p:to>
                                        <p:strVal val="visible"/>
                                      </p:to>
                                    </p:set>
                                    <p:anim calcmode="lin" valueType="num">
                                      <p:cBhvr>
                                        <p:cTn id="83" dur="1000" fill="hold"/>
                                        <p:tgtEl>
                                          <p:spTgt spid="64"/>
                                        </p:tgtEl>
                                        <p:attrNameLst>
                                          <p:attrName>ppt_w</p:attrName>
                                        </p:attrNameLst>
                                      </p:cBhvr>
                                      <p:tavLst>
                                        <p:tav tm="0">
                                          <p:val>
                                            <p:fltVal val="0"/>
                                          </p:val>
                                        </p:tav>
                                        <p:tav tm="100000">
                                          <p:val>
                                            <p:strVal val="#ppt_w"/>
                                          </p:val>
                                        </p:tav>
                                      </p:tavLst>
                                    </p:anim>
                                    <p:anim calcmode="lin" valueType="num">
                                      <p:cBhvr>
                                        <p:cTn id="84" dur="1000" fill="hold"/>
                                        <p:tgtEl>
                                          <p:spTgt spid="64"/>
                                        </p:tgtEl>
                                        <p:attrNameLst>
                                          <p:attrName>ppt_h</p:attrName>
                                        </p:attrNameLst>
                                      </p:cBhvr>
                                      <p:tavLst>
                                        <p:tav tm="0">
                                          <p:val>
                                            <p:fltVal val="0"/>
                                          </p:val>
                                        </p:tav>
                                        <p:tav tm="100000">
                                          <p:val>
                                            <p:strVal val="#ppt_h"/>
                                          </p:val>
                                        </p:tav>
                                      </p:tavLst>
                                    </p:anim>
                                  </p:childTnLst>
                                </p:cTn>
                              </p:par>
                            </p:childTnLst>
                          </p:cTn>
                        </p:par>
                        <p:par>
                          <p:cTn id="85" fill="hold" nodeType="afterGroup">
                            <p:stCondLst>
                              <p:cond delay="13000"/>
                            </p:stCondLst>
                            <p:childTnLst>
                              <p:par>
                                <p:cTn id="86" presetID="3" presetClass="entr" presetSubtype="10" fill="hold" grpId="0" nodeType="afterEffect">
                                  <p:stCondLst>
                                    <p:cond delay="0"/>
                                  </p:stCondLst>
                                  <p:childTnLst>
                                    <p:set>
                                      <p:cBhvr>
                                        <p:cTn id="87" dur="1" fill="hold">
                                          <p:stCondLst>
                                            <p:cond delay="0"/>
                                          </p:stCondLst>
                                        </p:cTn>
                                        <p:tgtEl>
                                          <p:spTgt spid="62"/>
                                        </p:tgtEl>
                                        <p:attrNameLst>
                                          <p:attrName>style.visibility</p:attrName>
                                        </p:attrNameLst>
                                      </p:cBhvr>
                                      <p:to>
                                        <p:strVal val="visible"/>
                                      </p:to>
                                    </p:set>
                                    <p:animEffect transition="in" filter="blinds(horizontal)">
                                      <p:cBhvr>
                                        <p:cTn id="88" dur="500"/>
                                        <p:tgtEl>
                                          <p:spTgt spid="62"/>
                                        </p:tgtEl>
                                      </p:cBhvr>
                                    </p:animEffect>
                                  </p:childTnLst>
                                </p:cTn>
                              </p:par>
                            </p:childTnLst>
                          </p:cTn>
                        </p:par>
                        <p:par>
                          <p:cTn id="89" fill="hold" nodeType="afterGroup">
                            <p:stCondLst>
                              <p:cond delay="13500"/>
                            </p:stCondLst>
                            <p:childTnLst>
                              <p:par>
                                <p:cTn id="90" presetID="3" presetClass="entr" presetSubtype="10" fill="hold" grpId="0" nodeType="afterEffect">
                                  <p:stCondLst>
                                    <p:cond delay="0"/>
                                  </p:stCondLst>
                                  <p:childTnLst>
                                    <p:set>
                                      <p:cBhvr>
                                        <p:cTn id="91" dur="1" fill="hold">
                                          <p:stCondLst>
                                            <p:cond delay="0"/>
                                          </p:stCondLst>
                                        </p:cTn>
                                        <p:tgtEl>
                                          <p:spTgt spid="61"/>
                                        </p:tgtEl>
                                        <p:attrNameLst>
                                          <p:attrName>style.visibility</p:attrName>
                                        </p:attrNameLst>
                                      </p:cBhvr>
                                      <p:to>
                                        <p:strVal val="visible"/>
                                      </p:to>
                                    </p:set>
                                    <p:animEffect transition="in" filter="blinds(horizontal)">
                                      <p:cBhvr>
                                        <p:cTn id="92" dur="500"/>
                                        <p:tgtEl>
                                          <p:spTgt spid="61"/>
                                        </p:tgtEl>
                                      </p:cBhvr>
                                    </p:animEffect>
                                  </p:childTnLst>
                                </p:cTn>
                              </p:par>
                            </p:childTnLst>
                          </p:cTn>
                        </p:par>
                        <p:par>
                          <p:cTn id="93" fill="hold" nodeType="afterGroup">
                            <p:stCondLst>
                              <p:cond delay="14000"/>
                            </p:stCondLst>
                            <p:childTnLst>
                              <p:par>
                                <p:cTn id="94" presetID="3" presetClass="entr" presetSubtype="10"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blinds(horizontal)">
                                      <p:cBhvr>
                                        <p:cTn id="96" dur="500"/>
                                        <p:tgtEl>
                                          <p:spTgt spid="59"/>
                                        </p:tgtEl>
                                      </p:cBhvr>
                                    </p:animEffect>
                                  </p:childTnLst>
                                </p:cTn>
                              </p:par>
                            </p:childTnLst>
                          </p:cTn>
                        </p:par>
                        <p:par>
                          <p:cTn id="97" fill="hold" nodeType="afterGroup">
                            <p:stCondLst>
                              <p:cond delay="14500"/>
                            </p:stCondLst>
                            <p:childTnLst>
                              <p:par>
                                <p:cTn id="98" presetID="3" presetClass="entr" presetSubtype="10" fill="hold" grpId="0" nodeType="afterEffect">
                                  <p:stCondLst>
                                    <p:cond delay="0"/>
                                  </p:stCondLst>
                                  <p:childTnLst>
                                    <p:set>
                                      <p:cBhvr>
                                        <p:cTn id="99" dur="1" fill="hold">
                                          <p:stCondLst>
                                            <p:cond delay="0"/>
                                          </p:stCondLst>
                                        </p:cTn>
                                        <p:tgtEl>
                                          <p:spTgt spid="55"/>
                                        </p:tgtEl>
                                        <p:attrNameLst>
                                          <p:attrName>style.visibility</p:attrName>
                                        </p:attrNameLst>
                                      </p:cBhvr>
                                      <p:to>
                                        <p:strVal val="visible"/>
                                      </p:to>
                                    </p:set>
                                    <p:animEffect transition="in" filter="blinds(horizontal)">
                                      <p:cBhvr>
                                        <p:cTn id="100" dur="500"/>
                                        <p:tgtEl>
                                          <p:spTgt spid="55"/>
                                        </p:tgtEl>
                                      </p:cBhvr>
                                    </p:animEffect>
                                  </p:childTnLst>
                                </p:cTn>
                              </p:par>
                              <p:par>
                                <p:cTn id="101" presetID="22" presetClass="entr" presetSubtype="1" fill="hold" grpId="0" nodeType="withEffect">
                                  <p:stCondLst>
                                    <p:cond delay="0"/>
                                  </p:stCondLst>
                                  <p:childTnLst>
                                    <p:set>
                                      <p:cBhvr>
                                        <p:cTn id="102" dur="1" fill="hold">
                                          <p:stCondLst>
                                            <p:cond delay="0"/>
                                          </p:stCondLst>
                                        </p:cTn>
                                        <p:tgtEl>
                                          <p:spTgt spid="65"/>
                                        </p:tgtEl>
                                        <p:attrNameLst>
                                          <p:attrName>style.visibility</p:attrName>
                                        </p:attrNameLst>
                                      </p:cBhvr>
                                      <p:to>
                                        <p:strVal val="visible"/>
                                      </p:to>
                                    </p:set>
                                    <p:animEffect transition="in" filter="wipe(up)">
                                      <p:cBhvr>
                                        <p:cTn id="103" dur="1000"/>
                                        <p:tgtEl>
                                          <p:spTgt spid="65"/>
                                        </p:tgtEl>
                                      </p:cBhvr>
                                    </p:animEffect>
                                  </p:childTnLst>
                                </p:cTn>
                              </p:par>
                              <p:par>
                                <p:cTn id="104" presetID="23" presetClass="entr" presetSubtype="16" fill="hold" nodeType="withEffect">
                                  <p:stCondLst>
                                    <p:cond delay="0"/>
                                  </p:stCondLst>
                                  <p:childTnLst>
                                    <p:set>
                                      <p:cBhvr>
                                        <p:cTn id="105" dur="1" fill="hold">
                                          <p:stCondLst>
                                            <p:cond delay="0"/>
                                          </p:stCondLst>
                                        </p:cTn>
                                        <p:tgtEl>
                                          <p:spTgt spid="3"/>
                                        </p:tgtEl>
                                        <p:attrNameLst>
                                          <p:attrName>style.visibility</p:attrName>
                                        </p:attrNameLst>
                                      </p:cBhvr>
                                      <p:to>
                                        <p:strVal val="visible"/>
                                      </p:to>
                                    </p:set>
                                    <p:anim calcmode="lin" valueType="num">
                                      <p:cBhvr>
                                        <p:cTn id="106" dur="500" fill="hold"/>
                                        <p:tgtEl>
                                          <p:spTgt spid="3"/>
                                        </p:tgtEl>
                                        <p:attrNameLst>
                                          <p:attrName>ppt_w</p:attrName>
                                        </p:attrNameLst>
                                      </p:cBhvr>
                                      <p:tavLst>
                                        <p:tav tm="0">
                                          <p:val>
                                            <p:fltVal val="0"/>
                                          </p:val>
                                        </p:tav>
                                        <p:tav tm="100000">
                                          <p:val>
                                            <p:strVal val="#ppt_w"/>
                                          </p:val>
                                        </p:tav>
                                      </p:tavLst>
                                    </p:anim>
                                    <p:anim calcmode="lin" valueType="num">
                                      <p:cBhvr>
                                        <p:cTn id="107" dur="500" fill="hold"/>
                                        <p:tgtEl>
                                          <p:spTgt spid="3"/>
                                        </p:tgtEl>
                                        <p:attrNameLst>
                                          <p:attrName>ppt_h</p:attrName>
                                        </p:attrNameLst>
                                      </p:cBhvr>
                                      <p:tavLst>
                                        <p:tav tm="0">
                                          <p:val>
                                            <p:fltVal val="0"/>
                                          </p:val>
                                        </p:tav>
                                        <p:tav tm="100000">
                                          <p:val>
                                            <p:strVal val="#ppt_h"/>
                                          </p:val>
                                        </p:tav>
                                      </p:tavLst>
                                    </p:anim>
                                  </p:childTnLst>
                                </p:cTn>
                              </p:par>
                              <p:par>
                                <p:cTn id="108" presetID="1" presetClass="entr" presetSubtype="0" fill="hold" grpId="0" nodeType="withEffect">
                                  <p:stCondLst>
                                    <p:cond delay="0"/>
                                  </p:stCondLst>
                                  <p:childTnLst>
                                    <p:set>
                                      <p:cBhvr>
                                        <p:cTn id="109" dur="1" fill="hold">
                                          <p:stCondLst>
                                            <p:cond delay="0"/>
                                          </p:stCondLst>
                                        </p:cTn>
                                        <p:tgtEl>
                                          <p:spTgt spid="67"/>
                                        </p:tgtEl>
                                        <p:attrNameLst>
                                          <p:attrName>style.visibility</p:attrName>
                                        </p:attrNameLst>
                                      </p:cBhvr>
                                      <p:to>
                                        <p:strVal val="visible"/>
                                      </p:to>
                                    </p:set>
                                  </p:childTnLst>
                                </p:cTn>
                              </p:par>
                            </p:childTnLst>
                          </p:cTn>
                        </p:par>
                        <p:par>
                          <p:cTn id="110" fill="hold" nodeType="afterGroup">
                            <p:stCondLst>
                              <p:cond delay="15500"/>
                            </p:stCondLst>
                            <p:childTnLst>
                              <p:par>
                                <p:cTn id="111" presetID="22" presetClass="entr" presetSubtype="8" fill="hold" nodeType="afterEffect">
                                  <p:stCondLst>
                                    <p:cond delay="0"/>
                                  </p:stCondLst>
                                  <p:childTnLst>
                                    <p:set>
                                      <p:cBhvr>
                                        <p:cTn id="112" dur="1" fill="hold">
                                          <p:stCondLst>
                                            <p:cond delay="0"/>
                                          </p:stCondLst>
                                        </p:cTn>
                                        <p:tgtEl>
                                          <p:spTgt spid="71"/>
                                        </p:tgtEl>
                                        <p:attrNameLst>
                                          <p:attrName>style.visibility</p:attrName>
                                        </p:attrNameLst>
                                      </p:cBhvr>
                                      <p:to>
                                        <p:strVal val="visible"/>
                                      </p:to>
                                    </p:set>
                                    <p:animEffect transition="in" filter="wipe(left)">
                                      <p:cBhvr>
                                        <p:cTn id="113" dur="1000"/>
                                        <p:tgtEl>
                                          <p:spTgt spid="71"/>
                                        </p:tgtEl>
                                      </p:cBhvr>
                                    </p:animEffect>
                                  </p:childTnLst>
                                </p:cTn>
                              </p:par>
                            </p:childTnLst>
                          </p:cTn>
                        </p:par>
                        <p:par>
                          <p:cTn id="114" fill="hold" nodeType="afterGroup">
                            <p:stCondLst>
                              <p:cond delay="16500"/>
                            </p:stCondLst>
                            <p:childTnLst>
                              <p:par>
                                <p:cTn id="115" presetID="1" presetClass="entr" presetSubtype="0" fill="hold" grpId="0" nodeType="afterEffect">
                                  <p:stCondLst>
                                    <p:cond delay="0"/>
                                  </p:stCondLst>
                                  <p:childTnLst>
                                    <p:set>
                                      <p:cBhvr>
                                        <p:cTn id="116" dur="1" fill="hold">
                                          <p:stCondLst>
                                            <p:cond delay="0"/>
                                          </p:stCondLst>
                                        </p:cTn>
                                        <p:tgtEl>
                                          <p:spTgt spid="84"/>
                                        </p:tgtEl>
                                        <p:attrNameLst>
                                          <p:attrName>style.visibility</p:attrName>
                                        </p:attrNameLst>
                                      </p:cBhvr>
                                      <p:to>
                                        <p:strVal val="visible"/>
                                      </p:to>
                                    </p:set>
                                  </p:childTnLst>
                                </p:cTn>
                              </p:par>
                            </p:childTnLst>
                          </p:cTn>
                        </p:par>
                        <p:par>
                          <p:cTn id="117" fill="hold" nodeType="afterGroup">
                            <p:stCondLst>
                              <p:cond delay="16500"/>
                            </p:stCondLst>
                            <p:childTnLst>
                              <p:par>
                                <p:cTn id="118" presetID="22" presetClass="entr" presetSubtype="8" fill="hold" nodeType="afterEffect">
                                  <p:stCondLst>
                                    <p:cond delay="0"/>
                                  </p:stCondLst>
                                  <p:childTnLst>
                                    <p:set>
                                      <p:cBhvr>
                                        <p:cTn id="119" dur="1" fill="hold">
                                          <p:stCondLst>
                                            <p:cond delay="0"/>
                                          </p:stCondLst>
                                        </p:cTn>
                                        <p:tgtEl>
                                          <p:spTgt spid="68"/>
                                        </p:tgtEl>
                                        <p:attrNameLst>
                                          <p:attrName>style.visibility</p:attrName>
                                        </p:attrNameLst>
                                      </p:cBhvr>
                                      <p:to>
                                        <p:strVal val="visible"/>
                                      </p:to>
                                    </p:set>
                                    <p:animEffect transition="in" filter="wipe(left)">
                                      <p:cBhvr>
                                        <p:cTn id="120" dur="1000"/>
                                        <p:tgtEl>
                                          <p:spTgt spid="68"/>
                                        </p:tgtEl>
                                      </p:cBhvr>
                                    </p:animEffect>
                                  </p:childTnLst>
                                </p:cTn>
                              </p:par>
                            </p:childTnLst>
                          </p:cTn>
                        </p:par>
                        <p:par>
                          <p:cTn id="121" fill="hold" nodeType="afterGroup">
                            <p:stCondLst>
                              <p:cond delay="17500"/>
                            </p:stCondLst>
                            <p:childTnLst>
                              <p:par>
                                <p:cTn id="122" presetID="1" presetClass="entr" presetSubtype="0" fill="hold" grpId="0" nodeType="afterEffect">
                                  <p:stCondLst>
                                    <p:cond delay="0"/>
                                  </p:stCondLst>
                                  <p:childTnLst>
                                    <p:set>
                                      <p:cBhvr>
                                        <p:cTn id="123" dur="1" fill="hold">
                                          <p:stCondLst>
                                            <p:cond delay="0"/>
                                          </p:stCondLst>
                                        </p:cTn>
                                        <p:tgtEl>
                                          <p:spTgt spid="69"/>
                                        </p:tgtEl>
                                        <p:attrNameLst>
                                          <p:attrName>style.visibility</p:attrName>
                                        </p:attrNameLst>
                                      </p:cBhvr>
                                      <p:to>
                                        <p:strVal val="visible"/>
                                      </p:to>
                                    </p:set>
                                  </p:childTnLst>
                                </p:cTn>
                              </p:par>
                            </p:childTnLst>
                          </p:cTn>
                        </p:par>
                        <p:par>
                          <p:cTn id="124" fill="hold" nodeType="afterGroup">
                            <p:stCondLst>
                              <p:cond delay="17500"/>
                            </p:stCondLst>
                            <p:childTnLst>
                              <p:par>
                                <p:cTn id="125" presetID="23" presetClass="entr" presetSubtype="16" fill="hold" grpId="0" nodeType="afterEffect">
                                  <p:stCondLst>
                                    <p:cond delay="0"/>
                                  </p:stCondLst>
                                  <p:childTnLst>
                                    <p:set>
                                      <p:cBhvr>
                                        <p:cTn id="126" dur="1" fill="hold">
                                          <p:stCondLst>
                                            <p:cond delay="0"/>
                                          </p:stCondLst>
                                        </p:cTn>
                                        <p:tgtEl>
                                          <p:spTgt spid="75"/>
                                        </p:tgtEl>
                                        <p:attrNameLst>
                                          <p:attrName>style.visibility</p:attrName>
                                        </p:attrNameLst>
                                      </p:cBhvr>
                                      <p:to>
                                        <p:strVal val="visible"/>
                                      </p:to>
                                    </p:set>
                                    <p:anim calcmode="lin" valueType="num">
                                      <p:cBhvr>
                                        <p:cTn id="127" dur="1000" fill="hold"/>
                                        <p:tgtEl>
                                          <p:spTgt spid="75"/>
                                        </p:tgtEl>
                                        <p:attrNameLst>
                                          <p:attrName>ppt_w</p:attrName>
                                        </p:attrNameLst>
                                      </p:cBhvr>
                                      <p:tavLst>
                                        <p:tav tm="0">
                                          <p:val>
                                            <p:fltVal val="0"/>
                                          </p:val>
                                        </p:tav>
                                        <p:tav tm="100000">
                                          <p:val>
                                            <p:strVal val="#ppt_w"/>
                                          </p:val>
                                        </p:tav>
                                      </p:tavLst>
                                    </p:anim>
                                    <p:anim calcmode="lin" valueType="num">
                                      <p:cBhvr>
                                        <p:cTn id="128" dur="1000" fill="hold"/>
                                        <p:tgtEl>
                                          <p:spTgt spid="75"/>
                                        </p:tgtEl>
                                        <p:attrNameLst>
                                          <p:attrName>ppt_h</p:attrName>
                                        </p:attrNameLst>
                                      </p:cBhvr>
                                      <p:tavLst>
                                        <p:tav tm="0">
                                          <p:val>
                                            <p:fltVal val="0"/>
                                          </p:val>
                                        </p:tav>
                                        <p:tav tm="100000">
                                          <p:val>
                                            <p:strVal val="#ppt_h"/>
                                          </p:val>
                                        </p:tav>
                                      </p:tavLst>
                                    </p:anim>
                                  </p:childTnLst>
                                </p:cTn>
                              </p:par>
                            </p:childTnLst>
                          </p:cTn>
                        </p:par>
                        <p:par>
                          <p:cTn id="129" fill="hold" nodeType="afterGroup">
                            <p:stCondLst>
                              <p:cond delay="18500"/>
                            </p:stCondLst>
                            <p:childTnLst>
                              <p:par>
                                <p:cTn id="130" presetID="22" presetClass="entr" presetSubtype="1" fill="hold" nodeType="afterEffect">
                                  <p:stCondLst>
                                    <p:cond delay="0"/>
                                  </p:stCondLst>
                                  <p:childTnLst>
                                    <p:set>
                                      <p:cBhvr>
                                        <p:cTn id="131" dur="1" fill="hold">
                                          <p:stCondLst>
                                            <p:cond delay="0"/>
                                          </p:stCondLst>
                                        </p:cTn>
                                        <p:tgtEl>
                                          <p:spTgt spid="72"/>
                                        </p:tgtEl>
                                        <p:attrNameLst>
                                          <p:attrName>style.visibility</p:attrName>
                                        </p:attrNameLst>
                                      </p:cBhvr>
                                      <p:to>
                                        <p:strVal val="visible"/>
                                      </p:to>
                                    </p:set>
                                    <p:animEffect transition="in" filter="wipe(up)">
                                      <p:cBhvr>
                                        <p:cTn id="132" dur="1000"/>
                                        <p:tgtEl>
                                          <p:spTgt spid="72"/>
                                        </p:tgtEl>
                                      </p:cBhvr>
                                    </p:animEffect>
                                  </p:childTnLst>
                                </p:cTn>
                              </p:par>
                            </p:childTnLst>
                          </p:cTn>
                        </p:par>
                        <p:par>
                          <p:cTn id="133" fill="hold" nodeType="afterGroup">
                            <p:stCondLst>
                              <p:cond delay="19500"/>
                            </p:stCondLst>
                            <p:childTnLst>
                              <p:par>
                                <p:cTn id="134" presetID="1" presetClass="entr" presetSubtype="0" fill="hold" grpId="0" nodeType="afterEffect">
                                  <p:stCondLst>
                                    <p:cond delay="0"/>
                                  </p:stCondLst>
                                  <p:childTnLst>
                                    <p:set>
                                      <p:cBhvr>
                                        <p:cTn id="135" dur="1" fill="hold">
                                          <p:stCondLst>
                                            <p:cond delay="0"/>
                                          </p:stCondLst>
                                        </p:cTn>
                                        <p:tgtEl>
                                          <p:spTgt spid="83"/>
                                        </p:tgtEl>
                                        <p:attrNameLst>
                                          <p:attrName>style.visibility</p:attrName>
                                        </p:attrNameLst>
                                      </p:cBhvr>
                                      <p:to>
                                        <p:strVal val="visible"/>
                                      </p:to>
                                    </p:set>
                                  </p:childTnLst>
                                </p:cTn>
                              </p:par>
                            </p:childTnLst>
                          </p:cTn>
                        </p:par>
                        <p:par>
                          <p:cTn id="136" fill="hold" nodeType="afterGroup">
                            <p:stCondLst>
                              <p:cond delay="19500"/>
                            </p:stCondLst>
                            <p:childTnLst>
                              <p:par>
                                <p:cTn id="137" presetID="22" presetClass="entr" presetSubtype="8" fill="hold" grpId="0" nodeType="afterEffect">
                                  <p:stCondLst>
                                    <p:cond delay="0"/>
                                  </p:stCondLst>
                                  <p:childTnLst>
                                    <p:set>
                                      <p:cBhvr>
                                        <p:cTn id="138" dur="1" fill="hold">
                                          <p:stCondLst>
                                            <p:cond delay="0"/>
                                          </p:stCondLst>
                                        </p:cTn>
                                        <p:tgtEl>
                                          <p:spTgt spid="7"/>
                                        </p:tgtEl>
                                        <p:attrNameLst>
                                          <p:attrName>style.visibility</p:attrName>
                                        </p:attrNameLst>
                                      </p:cBhvr>
                                      <p:to>
                                        <p:strVal val="visible"/>
                                      </p:to>
                                    </p:set>
                                    <p:animEffect transition="in" filter="wipe(left)">
                                      <p:cBhvr>
                                        <p:cTn id="139" dur="500"/>
                                        <p:tgtEl>
                                          <p:spTgt spid="7"/>
                                        </p:tgtEl>
                                      </p:cBhvr>
                                    </p:animEffect>
                                  </p:childTnLst>
                                </p:cTn>
                              </p:par>
                            </p:childTnLst>
                          </p:cTn>
                        </p:par>
                        <p:par>
                          <p:cTn id="140" fill="hold" nodeType="afterGroup">
                            <p:stCondLst>
                              <p:cond delay="20000"/>
                            </p:stCondLst>
                            <p:childTnLst>
                              <p:par>
                                <p:cTn id="141" presetID="22" presetClass="entr" presetSubtype="8" fill="hold" grpId="0" nodeType="afterEffect">
                                  <p:stCondLst>
                                    <p:cond delay="0"/>
                                  </p:stCondLst>
                                  <p:childTnLst>
                                    <p:set>
                                      <p:cBhvr>
                                        <p:cTn id="142" dur="1" fill="hold">
                                          <p:stCondLst>
                                            <p:cond delay="0"/>
                                          </p:stCondLst>
                                        </p:cTn>
                                        <p:tgtEl>
                                          <p:spTgt spid="6"/>
                                        </p:tgtEl>
                                        <p:attrNameLst>
                                          <p:attrName>style.visibility</p:attrName>
                                        </p:attrNameLst>
                                      </p:cBhvr>
                                      <p:to>
                                        <p:strVal val="visible"/>
                                      </p:to>
                                    </p:set>
                                    <p:animEffect transition="in" filter="wipe(left)">
                                      <p:cBhvr>
                                        <p:cTn id="143" dur="500"/>
                                        <p:tgtEl>
                                          <p:spTgt spid="6"/>
                                        </p:tgtEl>
                                      </p:cBhvr>
                                    </p:animEffect>
                                  </p:childTnLst>
                                </p:cTn>
                              </p:par>
                            </p:childTnLst>
                          </p:cTn>
                        </p:par>
                        <p:par>
                          <p:cTn id="144" fill="hold" nodeType="afterGroup">
                            <p:stCondLst>
                              <p:cond delay="20500"/>
                            </p:stCondLst>
                            <p:childTnLst>
                              <p:par>
                                <p:cTn id="145" presetID="22" presetClass="entr" presetSubtype="8" fill="hold" nodeType="afterEffect">
                                  <p:stCondLst>
                                    <p:cond delay="0"/>
                                  </p:stCondLst>
                                  <p:childTnLst>
                                    <p:set>
                                      <p:cBhvr>
                                        <p:cTn id="146" dur="1" fill="hold">
                                          <p:stCondLst>
                                            <p:cond delay="0"/>
                                          </p:stCondLst>
                                        </p:cTn>
                                        <p:tgtEl>
                                          <p:spTgt spid="70"/>
                                        </p:tgtEl>
                                        <p:attrNameLst>
                                          <p:attrName>style.visibility</p:attrName>
                                        </p:attrNameLst>
                                      </p:cBhvr>
                                      <p:to>
                                        <p:strVal val="visible"/>
                                      </p:to>
                                    </p:set>
                                    <p:animEffect transition="in" filter="wipe(left)">
                                      <p:cBhvr>
                                        <p:cTn id="147" dur="1000"/>
                                        <p:tgtEl>
                                          <p:spTgt spid="70"/>
                                        </p:tgtEl>
                                      </p:cBhvr>
                                    </p:animEffect>
                                  </p:childTnLst>
                                </p:cTn>
                              </p:par>
                            </p:childTnLst>
                          </p:cTn>
                        </p:par>
                        <p:par>
                          <p:cTn id="148" fill="hold" nodeType="afterGroup">
                            <p:stCondLst>
                              <p:cond delay="21500"/>
                            </p:stCondLst>
                            <p:childTnLst>
                              <p:par>
                                <p:cTn id="149" presetID="23" presetClass="entr" presetSubtype="16" fill="hold" grpId="0" nodeType="afterEffect">
                                  <p:stCondLst>
                                    <p:cond delay="0"/>
                                  </p:stCondLst>
                                  <p:childTnLst>
                                    <p:set>
                                      <p:cBhvr>
                                        <p:cTn id="150" dur="1" fill="hold">
                                          <p:stCondLst>
                                            <p:cond delay="0"/>
                                          </p:stCondLst>
                                        </p:cTn>
                                        <p:tgtEl>
                                          <p:spTgt spid="37950"/>
                                        </p:tgtEl>
                                        <p:attrNameLst>
                                          <p:attrName>style.visibility</p:attrName>
                                        </p:attrNameLst>
                                      </p:cBhvr>
                                      <p:to>
                                        <p:strVal val="visible"/>
                                      </p:to>
                                    </p:set>
                                    <p:anim calcmode="lin" valueType="num">
                                      <p:cBhvr>
                                        <p:cTn id="151" dur="500" fill="hold"/>
                                        <p:tgtEl>
                                          <p:spTgt spid="37950"/>
                                        </p:tgtEl>
                                        <p:attrNameLst>
                                          <p:attrName>ppt_w</p:attrName>
                                        </p:attrNameLst>
                                      </p:cBhvr>
                                      <p:tavLst>
                                        <p:tav tm="0">
                                          <p:val>
                                            <p:fltVal val="0"/>
                                          </p:val>
                                        </p:tav>
                                        <p:tav tm="100000">
                                          <p:val>
                                            <p:strVal val="#ppt_w"/>
                                          </p:val>
                                        </p:tav>
                                      </p:tavLst>
                                    </p:anim>
                                    <p:anim calcmode="lin" valueType="num">
                                      <p:cBhvr>
                                        <p:cTn id="152" dur="500" fill="hold"/>
                                        <p:tgtEl>
                                          <p:spTgt spid="37950"/>
                                        </p:tgtEl>
                                        <p:attrNameLst>
                                          <p:attrName>ppt_h</p:attrName>
                                        </p:attrNameLst>
                                      </p:cBhvr>
                                      <p:tavLst>
                                        <p:tav tm="0">
                                          <p:val>
                                            <p:fltVal val="0"/>
                                          </p:val>
                                        </p:tav>
                                        <p:tav tm="100000">
                                          <p:val>
                                            <p:strVal val="#ppt_h"/>
                                          </p:val>
                                        </p:tav>
                                      </p:tavLst>
                                    </p:anim>
                                  </p:childTnLst>
                                </p:cTn>
                              </p:par>
                            </p:childTnLst>
                          </p:cTn>
                        </p:par>
                        <p:par>
                          <p:cTn id="153" fill="hold" nodeType="afterGroup">
                            <p:stCondLst>
                              <p:cond delay="22000"/>
                            </p:stCondLst>
                            <p:childTnLst>
                              <p:par>
                                <p:cTn id="154" presetID="1" presetClass="entr" presetSubtype="0" fill="hold" grpId="0" nodeType="afterEffect">
                                  <p:stCondLst>
                                    <p:cond delay="0"/>
                                  </p:stCondLst>
                                  <p:childTnLst>
                                    <p:set>
                                      <p:cBhvr>
                                        <p:cTn id="155" dur="1" fill="hold">
                                          <p:stCondLst>
                                            <p:cond delay="0"/>
                                          </p:stCondLst>
                                        </p:cTn>
                                        <p:tgtEl>
                                          <p:spTgt spid="85"/>
                                        </p:tgtEl>
                                        <p:attrNameLst>
                                          <p:attrName>style.visibility</p:attrName>
                                        </p:attrNameLst>
                                      </p:cBhvr>
                                      <p:to>
                                        <p:strVal val="visible"/>
                                      </p:to>
                                    </p:set>
                                  </p:childTnLst>
                                </p:cTn>
                              </p:par>
                            </p:childTnLst>
                          </p:cTn>
                        </p:par>
                        <p:par>
                          <p:cTn id="156" fill="hold" nodeType="afterGroup">
                            <p:stCondLst>
                              <p:cond delay="22000"/>
                            </p:stCondLst>
                            <p:childTnLst>
                              <p:par>
                                <p:cTn id="157" presetID="22" presetClass="entr" presetSubtype="8" fill="hold" grpId="0" nodeType="afterEffect">
                                  <p:stCondLst>
                                    <p:cond delay="0"/>
                                  </p:stCondLst>
                                  <p:childTnLst>
                                    <p:set>
                                      <p:cBhvr>
                                        <p:cTn id="158" dur="1" fill="hold">
                                          <p:stCondLst>
                                            <p:cond delay="0"/>
                                          </p:stCondLst>
                                        </p:cTn>
                                        <p:tgtEl>
                                          <p:spTgt spid="77"/>
                                        </p:tgtEl>
                                        <p:attrNameLst>
                                          <p:attrName>style.visibility</p:attrName>
                                        </p:attrNameLst>
                                      </p:cBhvr>
                                      <p:to>
                                        <p:strVal val="visible"/>
                                      </p:to>
                                    </p:set>
                                    <p:animEffect transition="in" filter="wipe(left)">
                                      <p:cBhvr>
                                        <p:cTn id="159" dur="1000"/>
                                        <p:tgtEl>
                                          <p:spTgt spid="77"/>
                                        </p:tgtEl>
                                      </p:cBhvr>
                                    </p:animEffect>
                                  </p:childTnLst>
                                </p:cTn>
                              </p:par>
                            </p:childTnLst>
                          </p:cTn>
                        </p:par>
                        <p:par>
                          <p:cTn id="160" fill="hold" nodeType="afterGroup">
                            <p:stCondLst>
                              <p:cond delay="23000"/>
                            </p:stCondLst>
                            <p:childTnLst>
                              <p:par>
                                <p:cTn id="161" presetID="23" presetClass="entr" presetSubtype="16" fill="hold" grpId="0" nodeType="afterEffect">
                                  <p:stCondLst>
                                    <p:cond delay="0"/>
                                  </p:stCondLst>
                                  <p:childTnLst>
                                    <p:set>
                                      <p:cBhvr>
                                        <p:cTn id="162" dur="1" fill="hold">
                                          <p:stCondLst>
                                            <p:cond delay="0"/>
                                          </p:stCondLst>
                                        </p:cTn>
                                        <p:tgtEl>
                                          <p:spTgt spid="76"/>
                                        </p:tgtEl>
                                        <p:attrNameLst>
                                          <p:attrName>style.visibility</p:attrName>
                                        </p:attrNameLst>
                                      </p:cBhvr>
                                      <p:to>
                                        <p:strVal val="visible"/>
                                      </p:to>
                                    </p:set>
                                    <p:anim calcmode="lin" valueType="num">
                                      <p:cBhvr>
                                        <p:cTn id="163" dur="500" fill="hold"/>
                                        <p:tgtEl>
                                          <p:spTgt spid="76"/>
                                        </p:tgtEl>
                                        <p:attrNameLst>
                                          <p:attrName>ppt_w</p:attrName>
                                        </p:attrNameLst>
                                      </p:cBhvr>
                                      <p:tavLst>
                                        <p:tav tm="0">
                                          <p:val>
                                            <p:fltVal val="0"/>
                                          </p:val>
                                        </p:tav>
                                        <p:tav tm="100000">
                                          <p:val>
                                            <p:strVal val="#ppt_w"/>
                                          </p:val>
                                        </p:tav>
                                      </p:tavLst>
                                    </p:anim>
                                    <p:anim calcmode="lin" valueType="num">
                                      <p:cBhvr>
                                        <p:cTn id="164" dur="500" fill="hold"/>
                                        <p:tgtEl>
                                          <p:spTgt spid="76"/>
                                        </p:tgtEl>
                                        <p:attrNameLst>
                                          <p:attrName>ppt_h</p:attrName>
                                        </p:attrNameLst>
                                      </p:cBhvr>
                                      <p:tavLst>
                                        <p:tav tm="0">
                                          <p:val>
                                            <p:fltVal val="0"/>
                                          </p:val>
                                        </p:tav>
                                        <p:tav tm="100000">
                                          <p:val>
                                            <p:strVal val="#ppt_h"/>
                                          </p:val>
                                        </p:tav>
                                      </p:tavLst>
                                    </p:anim>
                                  </p:childTnLst>
                                </p:cTn>
                              </p:par>
                            </p:childTnLst>
                          </p:cTn>
                        </p:par>
                        <p:par>
                          <p:cTn id="165" fill="hold" nodeType="afterGroup">
                            <p:stCondLst>
                              <p:cond delay="23500"/>
                            </p:stCondLst>
                            <p:childTnLst>
                              <p:par>
                                <p:cTn id="166" presetID="22" presetClass="entr" presetSubtype="1" fill="hold" nodeType="afterEffect">
                                  <p:stCondLst>
                                    <p:cond delay="0"/>
                                  </p:stCondLst>
                                  <p:childTnLst>
                                    <p:set>
                                      <p:cBhvr>
                                        <p:cTn id="167" dur="1" fill="hold">
                                          <p:stCondLst>
                                            <p:cond delay="0"/>
                                          </p:stCondLst>
                                        </p:cTn>
                                        <p:tgtEl>
                                          <p:spTgt spid="73"/>
                                        </p:tgtEl>
                                        <p:attrNameLst>
                                          <p:attrName>style.visibility</p:attrName>
                                        </p:attrNameLst>
                                      </p:cBhvr>
                                      <p:to>
                                        <p:strVal val="visible"/>
                                      </p:to>
                                    </p:set>
                                    <p:animEffect transition="in" filter="wipe(up)">
                                      <p:cBhvr>
                                        <p:cTn id="168" dur="1000"/>
                                        <p:tgtEl>
                                          <p:spTgt spid="73"/>
                                        </p:tgtEl>
                                      </p:cBhvr>
                                    </p:animEffect>
                                  </p:childTnLst>
                                </p:cTn>
                              </p:par>
                            </p:childTnLst>
                          </p:cTn>
                        </p:par>
                        <p:par>
                          <p:cTn id="169" fill="hold" nodeType="afterGroup">
                            <p:stCondLst>
                              <p:cond delay="24500"/>
                            </p:stCondLst>
                            <p:childTnLst>
                              <p:par>
                                <p:cTn id="170" presetID="1" presetClass="entr" presetSubtype="0" fill="hold" grpId="0" nodeType="afterEffect">
                                  <p:stCondLst>
                                    <p:cond delay="0"/>
                                  </p:stCondLst>
                                  <p:childTnLst>
                                    <p:set>
                                      <p:cBhvr>
                                        <p:cTn id="171" dur="1" fill="hold">
                                          <p:stCondLst>
                                            <p:cond delay="0"/>
                                          </p:stCondLst>
                                        </p:cTn>
                                        <p:tgtEl>
                                          <p:spTgt spid="82"/>
                                        </p:tgtEl>
                                        <p:attrNameLst>
                                          <p:attrName>style.visibility</p:attrName>
                                        </p:attrNameLst>
                                      </p:cBhvr>
                                      <p:to>
                                        <p:strVal val="visible"/>
                                      </p:to>
                                    </p:set>
                                  </p:childTnLst>
                                </p:cTn>
                              </p:par>
                            </p:childTnLst>
                          </p:cTn>
                        </p:par>
                        <p:par>
                          <p:cTn id="172" fill="hold" nodeType="afterGroup">
                            <p:stCondLst>
                              <p:cond delay="24500"/>
                            </p:stCondLst>
                            <p:childTnLst>
                              <p:par>
                                <p:cTn id="173" presetID="22" presetClass="entr" presetSubtype="1" fill="hold" grpId="0" nodeType="afterEffect">
                                  <p:stCondLst>
                                    <p:cond delay="0"/>
                                  </p:stCondLst>
                                  <p:childTnLst>
                                    <p:set>
                                      <p:cBhvr>
                                        <p:cTn id="174" dur="1" fill="hold">
                                          <p:stCondLst>
                                            <p:cond delay="0"/>
                                          </p:stCondLst>
                                        </p:cTn>
                                        <p:tgtEl>
                                          <p:spTgt spid="91"/>
                                        </p:tgtEl>
                                        <p:attrNameLst>
                                          <p:attrName>style.visibility</p:attrName>
                                        </p:attrNameLst>
                                      </p:cBhvr>
                                      <p:to>
                                        <p:strVal val="visible"/>
                                      </p:to>
                                    </p:set>
                                    <p:animEffect transition="in" filter="wipe(up)">
                                      <p:cBhvr>
                                        <p:cTn id="175" dur="1000"/>
                                        <p:tgtEl>
                                          <p:spTgt spid="91"/>
                                        </p:tgtEl>
                                      </p:cBhvr>
                                    </p:animEffect>
                                  </p:childTnLst>
                                </p:cTn>
                              </p:par>
                            </p:childTnLst>
                          </p:cTn>
                        </p:par>
                        <p:par>
                          <p:cTn id="176" fill="hold" nodeType="afterGroup">
                            <p:stCondLst>
                              <p:cond delay="25500"/>
                            </p:stCondLst>
                            <p:childTnLst>
                              <p:par>
                                <p:cTn id="177" presetID="23" presetClass="entr" presetSubtype="16" fill="hold" nodeType="afterEffect">
                                  <p:stCondLst>
                                    <p:cond delay="0"/>
                                  </p:stCondLst>
                                  <p:childTnLst>
                                    <p:set>
                                      <p:cBhvr>
                                        <p:cTn id="178" dur="1" fill="hold">
                                          <p:stCondLst>
                                            <p:cond delay="0"/>
                                          </p:stCondLst>
                                        </p:cTn>
                                        <p:tgtEl>
                                          <p:spTgt spid="4"/>
                                        </p:tgtEl>
                                        <p:attrNameLst>
                                          <p:attrName>style.visibility</p:attrName>
                                        </p:attrNameLst>
                                      </p:cBhvr>
                                      <p:to>
                                        <p:strVal val="visible"/>
                                      </p:to>
                                    </p:set>
                                    <p:anim calcmode="lin" valueType="num">
                                      <p:cBhvr>
                                        <p:cTn id="179" dur="500" fill="hold"/>
                                        <p:tgtEl>
                                          <p:spTgt spid="4"/>
                                        </p:tgtEl>
                                        <p:attrNameLst>
                                          <p:attrName>ppt_w</p:attrName>
                                        </p:attrNameLst>
                                      </p:cBhvr>
                                      <p:tavLst>
                                        <p:tav tm="0">
                                          <p:val>
                                            <p:fltVal val="0"/>
                                          </p:val>
                                        </p:tav>
                                        <p:tav tm="100000">
                                          <p:val>
                                            <p:strVal val="#ppt_w"/>
                                          </p:val>
                                        </p:tav>
                                      </p:tavLst>
                                    </p:anim>
                                    <p:anim calcmode="lin" valueType="num">
                                      <p:cBhvr>
                                        <p:cTn id="180" dur="500" fill="hold"/>
                                        <p:tgtEl>
                                          <p:spTgt spid="4"/>
                                        </p:tgtEl>
                                        <p:attrNameLst>
                                          <p:attrName>ppt_h</p:attrName>
                                        </p:attrNameLst>
                                      </p:cBhvr>
                                      <p:tavLst>
                                        <p:tav tm="0">
                                          <p:val>
                                            <p:fltVal val="0"/>
                                          </p:val>
                                        </p:tav>
                                        <p:tav tm="100000">
                                          <p:val>
                                            <p:strVal val="#ppt_h"/>
                                          </p:val>
                                        </p:tav>
                                      </p:tavLst>
                                    </p:anim>
                                  </p:childTnLst>
                                </p:cTn>
                              </p:par>
                            </p:childTnLst>
                          </p:cTn>
                        </p:par>
                        <p:par>
                          <p:cTn id="181" fill="hold" nodeType="afterGroup">
                            <p:stCondLst>
                              <p:cond delay="26000"/>
                            </p:stCondLst>
                            <p:childTnLst>
                              <p:par>
                                <p:cTn id="182" presetID="1" presetClass="entr" presetSubtype="0" fill="hold" grpId="0" nodeType="afterEffect">
                                  <p:stCondLst>
                                    <p:cond delay="0"/>
                                  </p:stCondLst>
                                  <p:childTnLst>
                                    <p:set>
                                      <p:cBhvr>
                                        <p:cTn id="183" dur="1" fill="hold">
                                          <p:stCondLst>
                                            <p:cond delay="0"/>
                                          </p:stCondLst>
                                        </p:cTn>
                                        <p:tgtEl>
                                          <p:spTgt spid="93"/>
                                        </p:tgtEl>
                                        <p:attrNameLst>
                                          <p:attrName>style.visibility</p:attrName>
                                        </p:attrNameLst>
                                      </p:cBhvr>
                                      <p:to>
                                        <p:strVal val="visible"/>
                                      </p:to>
                                    </p:set>
                                  </p:childTnLst>
                                </p:cTn>
                              </p:par>
                            </p:childTnLst>
                          </p:cTn>
                        </p:par>
                        <p:par>
                          <p:cTn id="184" fill="hold" nodeType="afterGroup">
                            <p:stCondLst>
                              <p:cond delay="26000"/>
                            </p:stCondLst>
                            <p:childTnLst>
                              <p:par>
                                <p:cTn id="185" presetID="22" presetClass="entr" presetSubtype="8" fill="hold" nodeType="afterEffect">
                                  <p:stCondLst>
                                    <p:cond delay="0"/>
                                  </p:stCondLst>
                                  <p:childTnLst>
                                    <p:set>
                                      <p:cBhvr>
                                        <p:cTn id="186" dur="1" fill="hold">
                                          <p:stCondLst>
                                            <p:cond delay="0"/>
                                          </p:stCondLst>
                                        </p:cTn>
                                        <p:tgtEl>
                                          <p:spTgt spid="97"/>
                                        </p:tgtEl>
                                        <p:attrNameLst>
                                          <p:attrName>style.visibility</p:attrName>
                                        </p:attrNameLst>
                                      </p:cBhvr>
                                      <p:to>
                                        <p:strVal val="visible"/>
                                      </p:to>
                                    </p:set>
                                    <p:animEffect transition="in" filter="wipe(left)">
                                      <p:cBhvr>
                                        <p:cTn id="187" dur="1000"/>
                                        <p:tgtEl>
                                          <p:spTgt spid="97"/>
                                        </p:tgtEl>
                                      </p:cBhvr>
                                    </p:animEffect>
                                  </p:childTnLst>
                                </p:cTn>
                              </p:par>
                            </p:childTnLst>
                          </p:cTn>
                        </p:par>
                        <p:par>
                          <p:cTn id="188" fill="hold" nodeType="afterGroup">
                            <p:stCondLst>
                              <p:cond delay="27000"/>
                            </p:stCondLst>
                            <p:childTnLst>
                              <p:par>
                                <p:cTn id="189" presetID="1" presetClass="entr" presetSubtype="0" fill="hold" grpId="0" nodeType="afterEffect">
                                  <p:stCondLst>
                                    <p:cond delay="0"/>
                                  </p:stCondLst>
                                  <p:childTnLst>
                                    <p:set>
                                      <p:cBhvr>
                                        <p:cTn id="190" dur="1" fill="hold">
                                          <p:stCondLst>
                                            <p:cond delay="0"/>
                                          </p:stCondLst>
                                        </p:cTn>
                                        <p:tgtEl>
                                          <p:spTgt spid="110"/>
                                        </p:tgtEl>
                                        <p:attrNameLst>
                                          <p:attrName>style.visibility</p:attrName>
                                        </p:attrNameLst>
                                      </p:cBhvr>
                                      <p:to>
                                        <p:strVal val="visible"/>
                                      </p:to>
                                    </p:set>
                                  </p:childTnLst>
                                </p:cTn>
                              </p:par>
                            </p:childTnLst>
                          </p:cTn>
                        </p:par>
                        <p:par>
                          <p:cTn id="191" fill="hold" nodeType="afterGroup">
                            <p:stCondLst>
                              <p:cond delay="27000"/>
                            </p:stCondLst>
                            <p:childTnLst>
                              <p:par>
                                <p:cTn id="192" presetID="22" presetClass="entr" presetSubtype="8" fill="hold" nodeType="afterEffect">
                                  <p:stCondLst>
                                    <p:cond delay="0"/>
                                  </p:stCondLst>
                                  <p:childTnLst>
                                    <p:set>
                                      <p:cBhvr>
                                        <p:cTn id="193" dur="1" fill="hold">
                                          <p:stCondLst>
                                            <p:cond delay="0"/>
                                          </p:stCondLst>
                                        </p:cTn>
                                        <p:tgtEl>
                                          <p:spTgt spid="118"/>
                                        </p:tgtEl>
                                        <p:attrNameLst>
                                          <p:attrName>style.visibility</p:attrName>
                                        </p:attrNameLst>
                                      </p:cBhvr>
                                      <p:to>
                                        <p:strVal val="visible"/>
                                      </p:to>
                                    </p:set>
                                    <p:animEffect transition="in" filter="wipe(left)">
                                      <p:cBhvr>
                                        <p:cTn id="194" dur="1000"/>
                                        <p:tgtEl>
                                          <p:spTgt spid="118"/>
                                        </p:tgtEl>
                                      </p:cBhvr>
                                    </p:animEffect>
                                  </p:childTnLst>
                                </p:cTn>
                              </p:par>
                            </p:childTnLst>
                          </p:cTn>
                        </p:par>
                        <p:par>
                          <p:cTn id="195" fill="hold" nodeType="afterGroup">
                            <p:stCondLst>
                              <p:cond delay="28000"/>
                            </p:stCondLst>
                            <p:childTnLst>
                              <p:par>
                                <p:cTn id="196" presetID="23" presetClass="entr" presetSubtype="16" fill="hold" grpId="0" nodeType="afterEffect">
                                  <p:stCondLst>
                                    <p:cond delay="0"/>
                                  </p:stCondLst>
                                  <p:childTnLst>
                                    <p:set>
                                      <p:cBhvr>
                                        <p:cTn id="197" dur="1" fill="hold">
                                          <p:stCondLst>
                                            <p:cond delay="0"/>
                                          </p:stCondLst>
                                        </p:cTn>
                                        <p:tgtEl>
                                          <p:spTgt spid="101"/>
                                        </p:tgtEl>
                                        <p:attrNameLst>
                                          <p:attrName>style.visibility</p:attrName>
                                        </p:attrNameLst>
                                      </p:cBhvr>
                                      <p:to>
                                        <p:strVal val="visible"/>
                                      </p:to>
                                    </p:set>
                                    <p:anim calcmode="lin" valueType="num">
                                      <p:cBhvr>
                                        <p:cTn id="198" dur="1000" fill="hold"/>
                                        <p:tgtEl>
                                          <p:spTgt spid="101"/>
                                        </p:tgtEl>
                                        <p:attrNameLst>
                                          <p:attrName>ppt_w</p:attrName>
                                        </p:attrNameLst>
                                      </p:cBhvr>
                                      <p:tavLst>
                                        <p:tav tm="0">
                                          <p:val>
                                            <p:fltVal val="0"/>
                                          </p:val>
                                        </p:tav>
                                        <p:tav tm="100000">
                                          <p:val>
                                            <p:strVal val="#ppt_w"/>
                                          </p:val>
                                        </p:tav>
                                      </p:tavLst>
                                    </p:anim>
                                    <p:anim calcmode="lin" valueType="num">
                                      <p:cBhvr>
                                        <p:cTn id="199" dur="1000" fill="hold"/>
                                        <p:tgtEl>
                                          <p:spTgt spid="101"/>
                                        </p:tgtEl>
                                        <p:attrNameLst>
                                          <p:attrName>ppt_h</p:attrName>
                                        </p:attrNameLst>
                                      </p:cBhvr>
                                      <p:tavLst>
                                        <p:tav tm="0">
                                          <p:val>
                                            <p:fltVal val="0"/>
                                          </p:val>
                                        </p:tav>
                                        <p:tav tm="100000">
                                          <p:val>
                                            <p:strVal val="#ppt_h"/>
                                          </p:val>
                                        </p:tav>
                                      </p:tavLst>
                                    </p:anim>
                                  </p:childTnLst>
                                </p:cTn>
                              </p:par>
                            </p:childTnLst>
                          </p:cTn>
                        </p:par>
                        <p:par>
                          <p:cTn id="200" fill="hold" nodeType="afterGroup">
                            <p:stCondLst>
                              <p:cond delay="29000"/>
                            </p:stCondLst>
                            <p:childTnLst>
                              <p:par>
                                <p:cTn id="201" presetID="22" presetClass="entr" presetSubtype="1" fill="hold" nodeType="afterEffect">
                                  <p:stCondLst>
                                    <p:cond delay="0"/>
                                  </p:stCondLst>
                                  <p:childTnLst>
                                    <p:set>
                                      <p:cBhvr>
                                        <p:cTn id="202" dur="1" fill="hold">
                                          <p:stCondLst>
                                            <p:cond delay="0"/>
                                          </p:stCondLst>
                                        </p:cTn>
                                        <p:tgtEl>
                                          <p:spTgt spid="98"/>
                                        </p:tgtEl>
                                        <p:attrNameLst>
                                          <p:attrName>style.visibility</p:attrName>
                                        </p:attrNameLst>
                                      </p:cBhvr>
                                      <p:to>
                                        <p:strVal val="visible"/>
                                      </p:to>
                                    </p:set>
                                    <p:animEffect transition="in" filter="wipe(up)">
                                      <p:cBhvr>
                                        <p:cTn id="203" dur="1000"/>
                                        <p:tgtEl>
                                          <p:spTgt spid="98"/>
                                        </p:tgtEl>
                                      </p:cBhvr>
                                    </p:animEffect>
                                  </p:childTnLst>
                                </p:cTn>
                              </p:par>
                            </p:childTnLst>
                          </p:cTn>
                        </p:par>
                        <p:par>
                          <p:cTn id="204" fill="hold" nodeType="afterGroup">
                            <p:stCondLst>
                              <p:cond delay="30000"/>
                            </p:stCondLst>
                            <p:childTnLst>
                              <p:par>
                                <p:cTn id="205" presetID="1" presetClass="entr" presetSubtype="0" fill="hold" grpId="0" nodeType="afterEffect">
                                  <p:stCondLst>
                                    <p:cond delay="0"/>
                                  </p:stCondLst>
                                  <p:childTnLst>
                                    <p:set>
                                      <p:cBhvr>
                                        <p:cTn id="206" dur="1" fill="hold">
                                          <p:stCondLst>
                                            <p:cond delay="0"/>
                                          </p:stCondLst>
                                        </p:cTn>
                                        <p:tgtEl>
                                          <p:spTgt spid="109"/>
                                        </p:tgtEl>
                                        <p:attrNameLst>
                                          <p:attrName>style.visibility</p:attrName>
                                        </p:attrNameLst>
                                      </p:cBhvr>
                                      <p:to>
                                        <p:strVal val="visible"/>
                                      </p:to>
                                    </p:set>
                                  </p:childTnLst>
                                </p:cTn>
                              </p:par>
                            </p:childTnLst>
                          </p:cTn>
                        </p:par>
                        <p:par>
                          <p:cTn id="207" fill="hold" nodeType="afterGroup">
                            <p:stCondLst>
                              <p:cond delay="30000"/>
                            </p:stCondLst>
                            <p:childTnLst>
                              <p:par>
                                <p:cTn id="208" presetID="22" presetClass="entr" presetSubtype="8" fill="hold" grpId="0" nodeType="afterEffect">
                                  <p:stCondLst>
                                    <p:cond delay="0"/>
                                  </p:stCondLst>
                                  <p:childTnLst>
                                    <p:set>
                                      <p:cBhvr>
                                        <p:cTn id="209" dur="1" fill="hold">
                                          <p:stCondLst>
                                            <p:cond delay="0"/>
                                          </p:stCondLst>
                                        </p:cTn>
                                        <p:tgtEl>
                                          <p:spTgt spid="96"/>
                                        </p:tgtEl>
                                        <p:attrNameLst>
                                          <p:attrName>style.visibility</p:attrName>
                                        </p:attrNameLst>
                                      </p:cBhvr>
                                      <p:to>
                                        <p:strVal val="visible"/>
                                      </p:to>
                                    </p:set>
                                    <p:animEffect transition="in" filter="wipe(left)">
                                      <p:cBhvr>
                                        <p:cTn id="210" dur="500"/>
                                        <p:tgtEl>
                                          <p:spTgt spid="96"/>
                                        </p:tgtEl>
                                      </p:cBhvr>
                                    </p:animEffect>
                                  </p:childTnLst>
                                </p:cTn>
                              </p:par>
                            </p:childTnLst>
                          </p:cTn>
                        </p:par>
                        <p:par>
                          <p:cTn id="211" fill="hold" nodeType="afterGroup">
                            <p:stCondLst>
                              <p:cond delay="30500"/>
                            </p:stCondLst>
                            <p:childTnLst>
                              <p:par>
                                <p:cTn id="212" presetID="22" presetClass="entr" presetSubtype="8" fill="hold" grpId="0" nodeType="afterEffect">
                                  <p:stCondLst>
                                    <p:cond delay="0"/>
                                  </p:stCondLst>
                                  <p:childTnLst>
                                    <p:set>
                                      <p:cBhvr>
                                        <p:cTn id="213" dur="1" fill="hold">
                                          <p:stCondLst>
                                            <p:cond delay="0"/>
                                          </p:stCondLst>
                                        </p:cTn>
                                        <p:tgtEl>
                                          <p:spTgt spid="5"/>
                                        </p:tgtEl>
                                        <p:attrNameLst>
                                          <p:attrName>style.visibility</p:attrName>
                                        </p:attrNameLst>
                                      </p:cBhvr>
                                      <p:to>
                                        <p:strVal val="visible"/>
                                      </p:to>
                                    </p:set>
                                    <p:animEffect transition="in" filter="wipe(left)">
                                      <p:cBhvr>
                                        <p:cTn id="214" dur="500"/>
                                        <p:tgtEl>
                                          <p:spTgt spid="5"/>
                                        </p:tgtEl>
                                      </p:cBhvr>
                                    </p:animEffect>
                                  </p:childTnLst>
                                </p:cTn>
                              </p:par>
                            </p:childTnLst>
                          </p:cTn>
                        </p:par>
                        <p:par>
                          <p:cTn id="215" fill="hold" nodeType="afterGroup">
                            <p:stCondLst>
                              <p:cond delay="31000"/>
                            </p:stCondLst>
                            <p:childTnLst>
                              <p:par>
                                <p:cTn id="216" presetID="22" presetClass="entr" presetSubtype="8" fill="hold" nodeType="afterEffect">
                                  <p:stCondLst>
                                    <p:cond delay="0"/>
                                  </p:stCondLst>
                                  <p:childTnLst>
                                    <p:set>
                                      <p:cBhvr>
                                        <p:cTn id="217" dur="1" fill="hold">
                                          <p:stCondLst>
                                            <p:cond delay="0"/>
                                          </p:stCondLst>
                                        </p:cTn>
                                        <p:tgtEl>
                                          <p:spTgt spid="94"/>
                                        </p:tgtEl>
                                        <p:attrNameLst>
                                          <p:attrName>style.visibility</p:attrName>
                                        </p:attrNameLst>
                                      </p:cBhvr>
                                      <p:to>
                                        <p:strVal val="visible"/>
                                      </p:to>
                                    </p:set>
                                    <p:animEffect transition="in" filter="wipe(left)">
                                      <p:cBhvr>
                                        <p:cTn id="218" dur="1000"/>
                                        <p:tgtEl>
                                          <p:spTgt spid="94"/>
                                        </p:tgtEl>
                                      </p:cBhvr>
                                    </p:animEffect>
                                  </p:childTnLst>
                                </p:cTn>
                              </p:par>
                            </p:childTnLst>
                          </p:cTn>
                        </p:par>
                        <p:par>
                          <p:cTn id="219" fill="hold" nodeType="afterGroup">
                            <p:stCondLst>
                              <p:cond delay="32000"/>
                            </p:stCondLst>
                            <p:childTnLst>
                              <p:par>
                                <p:cTn id="220" presetID="22" presetClass="entr" presetSubtype="8" fill="hold" grpId="0" nodeType="afterEffect">
                                  <p:stCondLst>
                                    <p:cond delay="0"/>
                                  </p:stCondLst>
                                  <p:childTnLst>
                                    <p:set>
                                      <p:cBhvr>
                                        <p:cTn id="221" dur="1" fill="hold">
                                          <p:stCondLst>
                                            <p:cond delay="0"/>
                                          </p:stCondLst>
                                        </p:cTn>
                                        <p:tgtEl>
                                          <p:spTgt spid="103"/>
                                        </p:tgtEl>
                                        <p:attrNameLst>
                                          <p:attrName>style.visibility</p:attrName>
                                        </p:attrNameLst>
                                      </p:cBhvr>
                                      <p:to>
                                        <p:strVal val="visible"/>
                                      </p:to>
                                    </p:set>
                                    <p:animEffect transition="in" filter="wipe(left)">
                                      <p:cBhvr>
                                        <p:cTn id="222" dur="1000"/>
                                        <p:tgtEl>
                                          <p:spTgt spid="103"/>
                                        </p:tgtEl>
                                      </p:cBhvr>
                                    </p:animEffect>
                                  </p:childTnLst>
                                </p:cTn>
                              </p:par>
                            </p:childTnLst>
                          </p:cTn>
                        </p:par>
                        <p:par>
                          <p:cTn id="223" fill="hold" nodeType="afterGroup">
                            <p:stCondLst>
                              <p:cond delay="33000"/>
                            </p:stCondLst>
                            <p:childTnLst>
                              <p:par>
                                <p:cTn id="224" presetID="23" presetClass="entr" presetSubtype="16" fill="hold" grpId="0" nodeType="afterEffect">
                                  <p:stCondLst>
                                    <p:cond delay="0"/>
                                  </p:stCondLst>
                                  <p:childTnLst>
                                    <p:set>
                                      <p:cBhvr>
                                        <p:cTn id="225" dur="1" fill="hold">
                                          <p:stCondLst>
                                            <p:cond delay="0"/>
                                          </p:stCondLst>
                                        </p:cTn>
                                        <p:tgtEl>
                                          <p:spTgt spid="37955"/>
                                        </p:tgtEl>
                                        <p:attrNameLst>
                                          <p:attrName>style.visibility</p:attrName>
                                        </p:attrNameLst>
                                      </p:cBhvr>
                                      <p:to>
                                        <p:strVal val="visible"/>
                                      </p:to>
                                    </p:set>
                                    <p:anim calcmode="lin" valueType="num">
                                      <p:cBhvr>
                                        <p:cTn id="226" dur="500" fill="hold"/>
                                        <p:tgtEl>
                                          <p:spTgt spid="37955"/>
                                        </p:tgtEl>
                                        <p:attrNameLst>
                                          <p:attrName>ppt_w</p:attrName>
                                        </p:attrNameLst>
                                      </p:cBhvr>
                                      <p:tavLst>
                                        <p:tav tm="0">
                                          <p:val>
                                            <p:fltVal val="0"/>
                                          </p:val>
                                        </p:tav>
                                        <p:tav tm="100000">
                                          <p:val>
                                            <p:strVal val="#ppt_w"/>
                                          </p:val>
                                        </p:tav>
                                      </p:tavLst>
                                    </p:anim>
                                    <p:anim calcmode="lin" valueType="num">
                                      <p:cBhvr>
                                        <p:cTn id="227" dur="500" fill="hold"/>
                                        <p:tgtEl>
                                          <p:spTgt spid="37955"/>
                                        </p:tgtEl>
                                        <p:attrNameLst>
                                          <p:attrName>ppt_h</p:attrName>
                                        </p:attrNameLst>
                                      </p:cBhvr>
                                      <p:tavLst>
                                        <p:tav tm="0">
                                          <p:val>
                                            <p:fltVal val="0"/>
                                          </p:val>
                                        </p:tav>
                                        <p:tav tm="100000">
                                          <p:val>
                                            <p:strVal val="#ppt_h"/>
                                          </p:val>
                                        </p:tav>
                                      </p:tavLst>
                                    </p:anim>
                                  </p:childTnLst>
                                </p:cTn>
                              </p:par>
                            </p:childTnLst>
                          </p:cTn>
                        </p:par>
                        <p:par>
                          <p:cTn id="228" fill="hold" nodeType="afterGroup">
                            <p:stCondLst>
                              <p:cond delay="33500"/>
                            </p:stCondLst>
                            <p:childTnLst>
                              <p:par>
                                <p:cTn id="229" presetID="1" presetClass="entr" presetSubtype="0" fill="hold" grpId="0" nodeType="afterEffect">
                                  <p:stCondLst>
                                    <p:cond delay="0"/>
                                  </p:stCondLst>
                                  <p:childTnLst>
                                    <p:set>
                                      <p:cBhvr>
                                        <p:cTn id="230" dur="1" fill="hold">
                                          <p:stCondLst>
                                            <p:cond delay="0"/>
                                          </p:stCondLst>
                                        </p:cTn>
                                        <p:tgtEl>
                                          <p:spTgt spid="95"/>
                                        </p:tgtEl>
                                        <p:attrNameLst>
                                          <p:attrName>style.visibility</p:attrName>
                                        </p:attrNameLst>
                                      </p:cBhvr>
                                      <p:to>
                                        <p:strVal val="visible"/>
                                      </p:to>
                                    </p:set>
                                  </p:childTnLst>
                                </p:cTn>
                              </p:par>
                            </p:childTnLst>
                          </p:cTn>
                        </p:par>
                        <p:par>
                          <p:cTn id="231" fill="hold" nodeType="afterGroup">
                            <p:stCondLst>
                              <p:cond delay="33500"/>
                            </p:stCondLst>
                            <p:childTnLst>
                              <p:par>
                                <p:cTn id="232" presetID="23" presetClass="entr" presetSubtype="16" fill="hold" grpId="0" nodeType="afterEffect">
                                  <p:stCondLst>
                                    <p:cond delay="0"/>
                                  </p:stCondLst>
                                  <p:childTnLst>
                                    <p:set>
                                      <p:cBhvr>
                                        <p:cTn id="233" dur="1" fill="hold">
                                          <p:stCondLst>
                                            <p:cond delay="0"/>
                                          </p:stCondLst>
                                        </p:cTn>
                                        <p:tgtEl>
                                          <p:spTgt spid="102"/>
                                        </p:tgtEl>
                                        <p:attrNameLst>
                                          <p:attrName>style.visibility</p:attrName>
                                        </p:attrNameLst>
                                      </p:cBhvr>
                                      <p:to>
                                        <p:strVal val="visible"/>
                                      </p:to>
                                    </p:set>
                                    <p:anim calcmode="lin" valueType="num">
                                      <p:cBhvr>
                                        <p:cTn id="234" dur="500" fill="hold"/>
                                        <p:tgtEl>
                                          <p:spTgt spid="102"/>
                                        </p:tgtEl>
                                        <p:attrNameLst>
                                          <p:attrName>ppt_w</p:attrName>
                                        </p:attrNameLst>
                                      </p:cBhvr>
                                      <p:tavLst>
                                        <p:tav tm="0">
                                          <p:val>
                                            <p:fltVal val="0"/>
                                          </p:val>
                                        </p:tav>
                                        <p:tav tm="100000">
                                          <p:val>
                                            <p:strVal val="#ppt_w"/>
                                          </p:val>
                                        </p:tav>
                                      </p:tavLst>
                                    </p:anim>
                                    <p:anim calcmode="lin" valueType="num">
                                      <p:cBhvr>
                                        <p:cTn id="235" dur="500" fill="hold"/>
                                        <p:tgtEl>
                                          <p:spTgt spid="102"/>
                                        </p:tgtEl>
                                        <p:attrNameLst>
                                          <p:attrName>ppt_h</p:attrName>
                                        </p:attrNameLst>
                                      </p:cBhvr>
                                      <p:tavLst>
                                        <p:tav tm="0">
                                          <p:val>
                                            <p:fltVal val="0"/>
                                          </p:val>
                                        </p:tav>
                                        <p:tav tm="100000">
                                          <p:val>
                                            <p:strVal val="#ppt_h"/>
                                          </p:val>
                                        </p:tav>
                                      </p:tavLst>
                                    </p:anim>
                                  </p:childTnLst>
                                </p:cTn>
                              </p:par>
                            </p:childTnLst>
                          </p:cTn>
                        </p:par>
                        <p:par>
                          <p:cTn id="236" fill="hold" nodeType="afterGroup">
                            <p:stCondLst>
                              <p:cond delay="34000"/>
                            </p:stCondLst>
                            <p:childTnLst>
                              <p:par>
                                <p:cTn id="237" presetID="22" presetClass="entr" presetSubtype="1" fill="hold" nodeType="afterEffect">
                                  <p:stCondLst>
                                    <p:cond delay="0"/>
                                  </p:stCondLst>
                                  <p:childTnLst>
                                    <p:set>
                                      <p:cBhvr>
                                        <p:cTn id="238" dur="1" fill="hold">
                                          <p:stCondLst>
                                            <p:cond delay="0"/>
                                          </p:stCondLst>
                                        </p:cTn>
                                        <p:tgtEl>
                                          <p:spTgt spid="99"/>
                                        </p:tgtEl>
                                        <p:attrNameLst>
                                          <p:attrName>style.visibility</p:attrName>
                                        </p:attrNameLst>
                                      </p:cBhvr>
                                      <p:to>
                                        <p:strVal val="visible"/>
                                      </p:to>
                                    </p:set>
                                    <p:animEffect transition="in" filter="wipe(up)">
                                      <p:cBhvr>
                                        <p:cTn id="239" dur="1000"/>
                                        <p:tgtEl>
                                          <p:spTgt spid="99"/>
                                        </p:tgtEl>
                                      </p:cBhvr>
                                    </p:animEffect>
                                  </p:childTnLst>
                                </p:cTn>
                              </p:par>
                            </p:childTnLst>
                          </p:cTn>
                        </p:par>
                        <p:par>
                          <p:cTn id="240" fill="hold" nodeType="afterGroup">
                            <p:stCondLst>
                              <p:cond delay="35000"/>
                            </p:stCondLst>
                            <p:childTnLst>
                              <p:par>
                                <p:cTn id="241" presetID="1" presetClass="entr" presetSubtype="0" fill="hold" grpId="0" nodeType="afterEffect">
                                  <p:stCondLst>
                                    <p:cond delay="0"/>
                                  </p:stCondLst>
                                  <p:childTnLst>
                                    <p:set>
                                      <p:cBhvr>
                                        <p:cTn id="242" dur="1" fill="hold">
                                          <p:stCondLst>
                                            <p:cond delay="0"/>
                                          </p:stCondLst>
                                        </p:cTn>
                                        <p:tgtEl>
                                          <p:spTgt spid="108"/>
                                        </p:tgtEl>
                                        <p:attrNameLst>
                                          <p:attrName>style.visibility</p:attrName>
                                        </p:attrNameLst>
                                      </p:cBhvr>
                                      <p:to>
                                        <p:strVal val="visible"/>
                                      </p:to>
                                    </p:set>
                                  </p:childTnLst>
                                </p:cTn>
                              </p:par>
                            </p:childTnLst>
                          </p:cTn>
                        </p:par>
                        <p:par>
                          <p:cTn id="243" fill="hold" nodeType="afterGroup">
                            <p:stCondLst>
                              <p:cond delay="35000"/>
                            </p:stCondLst>
                            <p:childTnLst>
                              <p:par>
                                <p:cTn id="244" presetID="23" presetClass="entr" presetSubtype="16" fill="hold" grpId="0" nodeType="afterEffect">
                                  <p:stCondLst>
                                    <p:cond delay="0"/>
                                  </p:stCondLst>
                                  <p:childTnLst>
                                    <p:set>
                                      <p:cBhvr>
                                        <p:cTn id="245" dur="1" fill="hold">
                                          <p:stCondLst>
                                            <p:cond delay="0"/>
                                          </p:stCondLst>
                                        </p:cTn>
                                        <p:tgtEl>
                                          <p:spTgt spid="37954"/>
                                        </p:tgtEl>
                                        <p:attrNameLst>
                                          <p:attrName>style.visibility</p:attrName>
                                        </p:attrNameLst>
                                      </p:cBhvr>
                                      <p:to>
                                        <p:strVal val="visible"/>
                                      </p:to>
                                    </p:set>
                                    <p:anim calcmode="lin" valueType="num">
                                      <p:cBhvr>
                                        <p:cTn id="246" dur="500" fill="hold"/>
                                        <p:tgtEl>
                                          <p:spTgt spid="37954"/>
                                        </p:tgtEl>
                                        <p:attrNameLst>
                                          <p:attrName>ppt_w</p:attrName>
                                        </p:attrNameLst>
                                      </p:cBhvr>
                                      <p:tavLst>
                                        <p:tav tm="0">
                                          <p:val>
                                            <p:fltVal val="0"/>
                                          </p:val>
                                        </p:tav>
                                        <p:tav tm="100000">
                                          <p:val>
                                            <p:strVal val="#ppt_w"/>
                                          </p:val>
                                        </p:tav>
                                      </p:tavLst>
                                    </p:anim>
                                    <p:anim calcmode="lin" valueType="num">
                                      <p:cBhvr>
                                        <p:cTn id="247" dur="500" fill="hold"/>
                                        <p:tgtEl>
                                          <p:spTgt spid="37954"/>
                                        </p:tgtEl>
                                        <p:attrNameLst>
                                          <p:attrName>ppt_h</p:attrName>
                                        </p:attrNameLst>
                                      </p:cBhvr>
                                      <p:tavLst>
                                        <p:tav tm="0">
                                          <p:val>
                                            <p:fltVal val="0"/>
                                          </p:val>
                                        </p:tav>
                                        <p:tav tm="100000">
                                          <p:val>
                                            <p:strVal val="#ppt_h"/>
                                          </p:val>
                                        </p:tav>
                                      </p:tavLst>
                                    </p:anim>
                                  </p:childTnLst>
                                </p:cTn>
                              </p:par>
                            </p:childTnLst>
                          </p:cTn>
                        </p:par>
                        <p:par>
                          <p:cTn id="248" fill="hold" nodeType="afterGroup">
                            <p:stCondLst>
                              <p:cond delay="35500"/>
                            </p:stCondLst>
                            <p:childTnLst>
                              <p:par>
                                <p:cTn id="249" presetID="1" presetClass="entr" presetSubtype="0" fill="hold" grpId="0" nodeType="afterEffect">
                                  <p:stCondLst>
                                    <p:cond delay="0"/>
                                  </p:stCondLst>
                                  <p:childTnLst>
                                    <p:set>
                                      <p:cBhvr>
                                        <p:cTn id="250" dur="1" fill="hold">
                                          <p:stCondLst>
                                            <p:cond delay="0"/>
                                          </p:stCondLst>
                                        </p:cTn>
                                        <p:tgtEl>
                                          <p:spTgt spid="119"/>
                                        </p:tgtEl>
                                        <p:attrNameLst>
                                          <p:attrName>style.visibility</p:attrName>
                                        </p:attrNameLst>
                                      </p:cBhvr>
                                      <p:to>
                                        <p:strVal val="visible"/>
                                      </p:to>
                                    </p:set>
                                  </p:childTnLst>
                                </p:cTn>
                              </p:par>
                            </p:childTnLst>
                          </p:cTn>
                        </p:par>
                        <p:par>
                          <p:cTn id="251" fill="hold" nodeType="afterGroup">
                            <p:stCondLst>
                              <p:cond delay="35500"/>
                            </p:stCondLst>
                            <p:childTnLst>
                              <p:par>
                                <p:cTn id="252" presetID="22" presetClass="entr" presetSubtype="8" fill="hold" grpId="0" nodeType="afterEffect">
                                  <p:stCondLst>
                                    <p:cond delay="0"/>
                                  </p:stCondLst>
                                  <p:childTnLst>
                                    <p:set>
                                      <p:cBhvr>
                                        <p:cTn id="253" dur="1" fill="hold">
                                          <p:stCondLst>
                                            <p:cond delay="0"/>
                                          </p:stCondLst>
                                        </p:cTn>
                                        <p:tgtEl>
                                          <p:spTgt spid="120"/>
                                        </p:tgtEl>
                                        <p:attrNameLst>
                                          <p:attrName>style.visibility</p:attrName>
                                        </p:attrNameLst>
                                      </p:cBhvr>
                                      <p:to>
                                        <p:strVal val="visible"/>
                                      </p:to>
                                    </p:set>
                                    <p:animEffect transition="in" filter="wipe(left)">
                                      <p:cBhvr>
                                        <p:cTn id="254" dur="10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9" grpId="0"/>
      <p:bldP spid="12" grpId="0"/>
      <p:bldP spid="30" grpId="0"/>
      <p:bldP spid="35" grpId="0" animBg="1"/>
      <p:bldP spid="36" grpId="0" animBg="1"/>
      <p:bldP spid="38" grpId="0" animBg="1"/>
      <p:bldP spid="37" grpId="0" animBg="1"/>
      <p:bldP spid="39" grpId="0"/>
      <p:bldP spid="41" grpId="0"/>
      <p:bldP spid="44" grpId="0"/>
      <p:bldP spid="46" grpId="0"/>
      <p:bldP spid="53" grpId="0"/>
      <p:bldP spid="54" grpId="0"/>
      <p:bldP spid="59" grpId="0"/>
      <p:bldP spid="61" grpId="0"/>
      <p:bldP spid="62" grpId="0"/>
      <p:bldP spid="64" grpId="0" animBg="1"/>
      <p:bldP spid="65" grpId="0"/>
      <p:bldP spid="67" grpId="0"/>
      <p:bldP spid="69" grpId="0"/>
      <p:bldP spid="75" grpId="0" animBg="1"/>
      <p:bldP spid="76" grpId="0" animBg="1"/>
      <p:bldP spid="77" grpId="0" animBg="1"/>
      <p:bldP spid="82" grpId="0"/>
      <p:bldP spid="83" grpId="0"/>
      <p:bldP spid="84" grpId="0"/>
      <p:bldP spid="85" grpId="0"/>
      <p:bldP spid="91" grpId="0"/>
      <p:bldP spid="93" grpId="0"/>
      <p:bldP spid="95" grpId="0"/>
      <p:bldP spid="102" grpId="0" animBg="1"/>
      <p:bldP spid="103" grpId="0" animBg="1"/>
      <p:bldP spid="108" grpId="0"/>
      <p:bldP spid="109" grpId="0"/>
      <p:bldP spid="110" grpId="0"/>
      <p:bldP spid="37950" grpId="0"/>
      <p:bldP spid="119" grpId="0"/>
      <p:bldP spid="120" grpId="0" animBg="1"/>
      <p:bldP spid="37954" grpId="0"/>
      <p:bldP spid="37955" grpId="0"/>
      <p:bldP spid="101" grpId="0" animBg="1"/>
      <p:bldP spid="96" grpId="0" animBg="1"/>
      <p:bldP spid="5" grpId="0" animBg="1"/>
      <p:bldP spid="6" grpId="0" animBg="1"/>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
            <a:extLst>
              <a:ext uri="{FF2B5EF4-FFF2-40B4-BE49-F238E27FC236}">
                <a16:creationId xmlns:a16="http://schemas.microsoft.com/office/drawing/2014/main" id="{2FB46474-D402-4349-8187-81BA027740B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58371" name="Rectangle 2">
            <a:extLst>
              <a:ext uri="{FF2B5EF4-FFF2-40B4-BE49-F238E27FC236}">
                <a16:creationId xmlns:a16="http://schemas.microsoft.com/office/drawing/2014/main" id="{3F82A9A1-8876-4517-AFA8-849C0F8E79A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Government Intervention</a:t>
            </a:r>
          </a:p>
        </p:txBody>
      </p:sp>
      <p:sp>
        <p:nvSpPr>
          <p:cNvPr id="58372" name="Rectangle 4">
            <a:extLst>
              <a:ext uri="{FF2B5EF4-FFF2-40B4-BE49-F238E27FC236}">
                <a16:creationId xmlns:a16="http://schemas.microsoft.com/office/drawing/2014/main" id="{A9EA5B14-4AA8-4160-8552-CD7419E0D1CD}"/>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8373" name="Rectangle 5">
            <a:extLst>
              <a:ext uri="{FF2B5EF4-FFF2-40B4-BE49-F238E27FC236}">
                <a16:creationId xmlns:a16="http://schemas.microsoft.com/office/drawing/2014/main" id="{926EDA25-E1F3-4B91-A08E-DE455E1B7CE5}"/>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LO4</a:t>
            </a:r>
          </a:p>
        </p:txBody>
      </p:sp>
      <p:graphicFrame>
        <p:nvGraphicFramePr>
          <p:cNvPr id="7" name="Table 6">
            <a:extLst>
              <a:ext uri="{FF2B5EF4-FFF2-40B4-BE49-F238E27FC236}">
                <a16:creationId xmlns:a16="http://schemas.microsoft.com/office/drawing/2014/main" id="{1FA0F693-BF2B-4A3D-82DA-384350441720}"/>
              </a:ext>
            </a:extLst>
          </p:cNvPr>
          <p:cNvGraphicFramePr>
            <a:graphicFrameLocks noGrp="1"/>
          </p:cNvGraphicFramePr>
          <p:nvPr/>
        </p:nvGraphicFramePr>
        <p:xfrm>
          <a:off x="106363" y="1371600"/>
          <a:ext cx="8961437" cy="4297363"/>
        </p:xfrm>
        <a:graphic>
          <a:graphicData uri="http://schemas.openxmlformats.org/drawingml/2006/table">
            <a:tbl>
              <a:tblPr/>
              <a:tblGrid>
                <a:gridCol w="2468562">
                  <a:extLst>
                    <a:ext uri="{9D8B030D-6E8A-4147-A177-3AD203B41FA5}">
                      <a16:colId xmlns:a16="http://schemas.microsoft.com/office/drawing/2014/main" val="20000"/>
                    </a:ext>
                  </a:extLst>
                </a:gridCol>
                <a:gridCol w="2835275">
                  <a:extLst>
                    <a:ext uri="{9D8B030D-6E8A-4147-A177-3AD203B41FA5}">
                      <a16:colId xmlns:a16="http://schemas.microsoft.com/office/drawing/2014/main" val="20001"/>
                    </a:ext>
                  </a:extLst>
                </a:gridCol>
                <a:gridCol w="3657600">
                  <a:extLst>
                    <a:ext uri="{9D8B030D-6E8A-4147-A177-3AD203B41FA5}">
                      <a16:colId xmlns:a16="http://schemas.microsoft.com/office/drawing/2014/main" val="20002"/>
                    </a:ext>
                  </a:extLst>
                </a:gridCol>
              </a:tblGrid>
              <a:tr h="434975">
                <a:tc gridSpan="3">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Methods for Dealing with Externalities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75088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Problem</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Resource Allocation Outcome</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Ways to Correct</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17176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Negative externalities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(spillover costs)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Overproduction of output and therefore overallocation of resources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marL="342900" indent="-342900"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altLang="cs-CZ" sz="1800" b="0" i="0" u="none" strike="noStrike" cap="none" normalizeH="0" baseline="0">
                          <a:ln>
                            <a:noFill/>
                          </a:ln>
                          <a:solidFill>
                            <a:srgbClr val="000000"/>
                          </a:solidFill>
                          <a:effectLst/>
                          <a:latin typeface="Arial" panose="020B0604020202020204" pitchFamily="34" charset="0"/>
                        </a:rPr>
                        <a:t>Private bargaining</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altLang="cs-CZ" sz="1800" b="0" i="0" u="none" strike="noStrike" cap="none" normalizeH="0" baseline="0">
                          <a:ln>
                            <a:noFill/>
                          </a:ln>
                          <a:solidFill>
                            <a:srgbClr val="000000"/>
                          </a:solidFill>
                          <a:effectLst/>
                          <a:latin typeface="Arial" panose="020B0604020202020204" pitchFamily="34" charset="0"/>
                        </a:rPr>
                        <a:t>Liability rules and lawsuits</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altLang="cs-CZ" sz="1800" b="0" i="0" u="none" strike="noStrike" cap="none" normalizeH="0" baseline="0">
                          <a:ln>
                            <a:noFill/>
                          </a:ln>
                          <a:solidFill>
                            <a:srgbClr val="000000"/>
                          </a:solidFill>
                          <a:effectLst/>
                          <a:latin typeface="Arial" panose="020B0604020202020204" pitchFamily="34" charset="0"/>
                        </a:rPr>
                        <a:t>Tax on producers</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altLang="cs-CZ" sz="1800" b="0" i="0" u="none" strike="noStrike" cap="none" normalizeH="0" baseline="0">
                          <a:ln>
                            <a:noFill/>
                          </a:ln>
                          <a:solidFill>
                            <a:srgbClr val="000000"/>
                          </a:solidFill>
                          <a:effectLst/>
                          <a:latin typeface="Arial" panose="020B0604020202020204" pitchFamily="34" charset="0"/>
                        </a:rPr>
                        <a:t>Direct controls</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altLang="cs-CZ" sz="1800" b="0" i="0" u="none" strike="noStrike" cap="none" normalizeH="0" baseline="0">
                          <a:ln>
                            <a:noFill/>
                          </a:ln>
                          <a:solidFill>
                            <a:srgbClr val="000000"/>
                          </a:solidFill>
                          <a:effectLst/>
                          <a:latin typeface="Arial" panose="020B0604020202020204" pitchFamily="34" charset="0"/>
                        </a:rPr>
                        <a:t>Market for externality rights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13938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Positive externalities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(spillover benefits)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Underproduction of output and therefore underallocation of resources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marL="342900" indent="-342900"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altLang="cs-CZ" sz="1800" b="0" i="0" u="none" strike="noStrike" cap="none" normalizeH="0" baseline="0">
                          <a:ln>
                            <a:noFill/>
                          </a:ln>
                          <a:solidFill>
                            <a:srgbClr val="000000"/>
                          </a:solidFill>
                          <a:effectLst/>
                          <a:latin typeface="Arial" panose="020B0604020202020204" pitchFamily="34" charset="0"/>
                        </a:rPr>
                        <a:t>Private bargaining</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altLang="cs-CZ" sz="1800" b="0" i="0" u="none" strike="noStrike" cap="none" normalizeH="0" baseline="0">
                          <a:ln>
                            <a:noFill/>
                          </a:ln>
                          <a:solidFill>
                            <a:srgbClr val="000000"/>
                          </a:solidFill>
                          <a:effectLst/>
                          <a:latin typeface="Arial" panose="020B0604020202020204" pitchFamily="34" charset="0"/>
                        </a:rPr>
                        <a:t>Subsidy to consumers</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altLang="cs-CZ" sz="1800" b="0" i="0" u="none" strike="noStrike" cap="none" normalizeH="0" baseline="0">
                          <a:ln>
                            <a:noFill/>
                          </a:ln>
                          <a:solidFill>
                            <a:srgbClr val="000000"/>
                          </a:solidFill>
                          <a:effectLst/>
                          <a:latin typeface="Arial" panose="020B0604020202020204" pitchFamily="34" charset="0"/>
                        </a:rPr>
                        <a:t>Subsidy to producers</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altLang="cs-CZ" sz="1800" b="0" i="0" u="none" strike="noStrike" cap="none" normalizeH="0" baseline="0">
                          <a:ln>
                            <a:noFill/>
                          </a:ln>
                          <a:solidFill>
                            <a:srgbClr val="000000"/>
                          </a:solidFill>
                          <a:effectLst/>
                          <a:latin typeface="Arial" panose="020B0604020202020204" pitchFamily="34" charset="0"/>
                        </a:rPr>
                        <a:t>Government provision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58394" name="Text Box 11">
            <a:extLst>
              <a:ext uri="{FF2B5EF4-FFF2-40B4-BE49-F238E27FC236}">
                <a16:creationId xmlns:a16="http://schemas.microsoft.com/office/drawing/2014/main" id="{6B639137-B579-4188-B3BF-DAF6DDAF41AC}"/>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57445001-B996-4617-B086-79CAE464A224}" type="slidenum">
              <a:rPr lang="en-US" altLang="cs-CZ" sz="1400">
                <a:solidFill>
                  <a:schemeClr val="bg1"/>
                </a:solidFill>
                <a:cs typeface="Arial" panose="020B0604020202020204" pitchFamily="34" charset="0"/>
              </a:rPr>
              <a:pPr eaLnBrk="1" hangingPunct="1">
                <a:spcBef>
                  <a:spcPct val="0"/>
                </a:spcBef>
                <a:buFontTx/>
                <a:buNone/>
              </a:pPr>
              <a:t>28</a:t>
            </a:fld>
            <a:endParaRPr lang="en-US" altLang="cs-CZ" sz="1400">
              <a:solidFill>
                <a:schemeClr val="bg1"/>
              </a:solidFill>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a:extLst>
              <a:ext uri="{FF2B5EF4-FFF2-40B4-BE49-F238E27FC236}">
                <a16:creationId xmlns:a16="http://schemas.microsoft.com/office/drawing/2014/main" id="{1118BB24-EE70-4D9B-BC60-5337CDA42E1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60419" name="Rectangle 2">
            <a:extLst>
              <a:ext uri="{FF2B5EF4-FFF2-40B4-BE49-F238E27FC236}">
                <a16:creationId xmlns:a16="http://schemas.microsoft.com/office/drawing/2014/main" id="{DA7F7534-DE23-4BC0-99FC-E983BD92CE8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Society’s Optimal Amounts</a:t>
            </a:r>
          </a:p>
        </p:txBody>
      </p:sp>
      <p:sp>
        <p:nvSpPr>
          <p:cNvPr id="60420" name="Rectangle 4">
            <a:extLst>
              <a:ext uri="{FF2B5EF4-FFF2-40B4-BE49-F238E27FC236}">
                <a16:creationId xmlns:a16="http://schemas.microsoft.com/office/drawing/2014/main" id="{0FFF44D1-7459-460B-BE80-4CD6D885118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0421" name="Rectangle 5">
            <a:extLst>
              <a:ext uri="{FF2B5EF4-FFF2-40B4-BE49-F238E27FC236}">
                <a16:creationId xmlns:a16="http://schemas.microsoft.com/office/drawing/2014/main" id="{2A686AAC-BE12-4A46-B121-EDFCDF220A8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LO5</a:t>
            </a:r>
          </a:p>
        </p:txBody>
      </p:sp>
      <p:grpSp>
        <p:nvGrpSpPr>
          <p:cNvPr id="2" name="Group 19">
            <a:extLst>
              <a:ext uri="{FF2B5EF4-FFF2-40B4-BE49-F238E27FC236}">
                <a16:creationId xmlns:a16="http://schemas.microsoft.com/office/drawing/2014/main" id="{33655FB4-7A0B-4588-AAF4-A635AAB3CDD1}"/>
              </a:ext>
            </a:extLst>
          </p:cNvPr>
          <p:cNvGrpSpPr>
            <a:grpSpLocks/>
          </p:cNvGrpSpPr>
          <p:nvPr/>
        </p:nvGrpSpPr>
        <p:grpSpPr bwMode="auto">
          <a:xfrm>
            <a:off x="2286000" y="1504950"/>
            <a:ext cx="4495800" cy="3981450"/>
            <a:chOff x="2286000" y="1504950"/>
            <a:chExt cx="4495800" cy="3981450"/>
          </a:xfrm>
        </p:grpSpPr>
        <p:pic>
          <p:nvPicPr>
            <p:cNvPr id="60435" name="Picture 19" descr="gridlines">
              <a:extLst>
                <a:ext uri="{FF2B5EF4-FFF2-40B4-BE49-F238E27FC236}">
                  <a16:creationId xmlns:a16="http://schemas.microsoft.com/office/drawing/2014/main" id="{FA6DFF04-4997-47B9-B6E4-4A596B0DFA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504950"/>
              <a:ext cx="4495800" cy="398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36" name="Rectangle 4">
              <a:extLst>
                <a:ext uri="{FF2B5EF4-FFF2-40B4-BE49-F238E27FC236}">
                  <a16:creationId xmlns:a16="http://schemas.microsoft.com/office/drawing/2014/main" id="{690BFB96-349F-429E-A13E-87F790D51F95}"/>
                </a:ext>
              </a:extLst>
            </p:cNvPr>
            <p:cNvSpPr>
              <a:spLocks noChangeArrowheads="1"/>
            </p:cNvSpPr>
            <p:nvPr/>
          </p:nvSpPr>
          <p:spPr bwMode="auto">
            <a:xfrm>
              <a:off x="2333625" y="1524000"/>
              <a:ext cx="4448175" cy="38385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sp>
        <p:nvSpPr>
          <p:cNvPr id="9" name="Text Box 5">
            <a:extLst>
              <a:ext uri="{FF2B5EF4-FFF2-40B4-BE49-F238E27FC236}">
                <a16:creationId xmlns:a16="http://schemas.microsoft.com/office/drawing/2014/main" id="{70E2C15C-EBD5-42AE-9018-CFD361750D1E}"/>
              </a:ext>
            </a:extLst>
          </p:cNvPr>
          <p:cNvSpPr txBox="1">
            <a:spLocks noChangeArrowheads="1"/>
          </p:cNvSpPr>
          <p:nvPr/>
        </p:nvSpPr>
        <p:spPr bwMode="auto">
          <a:xfrm>
            <a:off x="2109788" y="52435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0</a:t>
            </a:r>
          </a:p>
        </p:txBody>
      </p:sp>
      <p:sp>
        <p:nvSpPr>
          <p:cNvPr id="10" name="Text Box 6">
            <a:extLst>
              <a:ext uri="{FF2B5EF4-FFF2-40B4-BE49-F238E27FC236}">
                <a16:creationId xmlns:a16="http://schemas.microsoft.com/office/drawing/2014/main" id="{5E6DB7C9-2F75-4D07-A1A9-7304533A55E7}"/>
              </a:ext>
            </a:extLst>
          </p:cNvPr>
          <p:cNvSpPr txBox="1">
            <a:spLocks noChangeArrowheads="1"/>
          </p:cNvSpPr>
          <p:nvPr/>
        </p:nvSpPr>
        <p:spPr bwMode="auto">
          <a:xfrm rot="-5400000">
            <a:off x="-225425" y="3119438"/>
            <a:ext cx="40576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600" b="1"/>
              <a:t>Society’s Marginal Benefit and Marginal</a:t>
            </a:r>
          </a:p>
          <a:p>
            <a:pPr algn="ctr" eaLnBrk="1" hangingPunct="1">
              <a:spcBef>
                <a:spcPct val="0"/>
              </a:spcBef>
              <a:buFontTx/>
              <a:buNone/>
            </a:pPr>
            <a:r>
              <a:rPr lang="en-US" altLang="cs-CZ" sz="1600" b="1"/>
              <a:t>Cost of Pollution Abatement (Dollars)</a:t>
            </a:r>
          </a:p>
        </p:txBody>
      </p:sp>
      <p:sp>
        <p:nvSpPr>
          <p:cNvPr id="11" name="Text Box 7">
            <a:extLst>
              <a:ext uri="{FF2B5EF4-FFF2-40B4-BE49-F238E27FC236}">
                <a16:creationId xmlns:a16="http://schemas.microsoft.com/office/drawing/2014/main" id="{B1DE1A32-0918-4F95-A492-017FBF943C1D}"/>
              </a:ext>
            </a:extLst>
          </p:cNvPr>
          <p:cNvSpPr txBox="1">
            <a:spLocks noChangeArrowheads="1"/>
          </p:cNvSpPr>
          <p:nvPr/>
        </p:nvSpPr>
        <p:spPr bwMode="auto">
          <a:xfrm>
            <a:off x="5284788" y="5307013"/>
            <a:ext cx="477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Q</a:t>
            </a:r>
            <a:r>
              <a:rPr lang="en-US" altLang="cs-CZ" sz="2000" b="1" baseline="-25000"/>
              <a:t>1</a:t>
            </a:r>
          </a:p>
        </p:txBody>
      </p:sp>
      <p:sp>
        <p:nvSpPr>
          <p:cNvPr id="12" name="Freeform 8">
            <a:extLst>
              <a:ext uri="{FF2B5EF4-FFF2-40B4-BE49-F238E27FC236}">
                <a16:creationId xmlns:a16="http://schemas.microsoft.com/office/drawing/2014/main" id="{CD4932F7-5AAA-471E-9AAB-4508F3561466}"/>
              </a:ext>
            </a:extLst>
          </p:cNvPr>
          <p:cNvSpPr>
            <a:spLocks/>
          </p:cNvSpPr>
          <p:nvPr/>
        </p:nvSpPr>
        <p:spPr bwMode="auto">
          <a:xfrm>
            <a:off x="2786063" y="1954213"/>
            <a:ext cx="3375025" cy="3024187"/>
          </a:xfrm>
          <a:custGeom>
            <a:avLst/>
            <a:gdLst>
              <a:gd name="T0" fmla="*/ 0 w 2126"/>
              <a:gd name="T1" fmla="*/ 2147483646 h 1905"/>
              <a:gd name="T2" fmla="*/ 2147483646 w 2126"/>
              <a:gd name="T3" fmla="*/ 2147483646 h 1905"/>
              <a:gd name="T4" fmla="*/ 2147483646 w 2126"/>
              <a:gd name="T5" fmla="*/ 2147483646 h 1905"/>
              <a:gd name="T6" fmla="*/ 2147483646 w 2126"/>
              <a:gd name="T7" fmla="*/ 0 h 1905"/>
              <a:gd name="T8" fmla="*/ 0 60000 65536"/>
              <a:gd name="T9" fmla="*/ 0 60000 65536"/>
              <a:gd name="T10" fmla="*/ 0 60000 65536"/>
              <a:gd name="T11" fmla="*/ 0 60000 65536"/>
              <a:gd name="T12" fmla="*/ 0 w 2126"/>
              <a:gd name="T13" fmla="*/ 0 h 1905"/>
              <a:gd name="T14" fmla="*/ 2126 w 2126"/>
              <a:gd name="T15" fmla="*/ 1905 h 1905"/>
            </a:gdLst>
            <a:ahLst/>
            <a:cxnLst>
              <a:cxn ang="T8">
                <a:pos x="T0" y="T1"/>
              </a:cxn>
              <a:cxn ang="T9">
                <a:pos x="T2" y="T3"/>
              </a:cxn>
              <a:cxn ang="T10">
                <a:pos x="T4" y="T5"/>
              </a:cxn>
              <a:cxn ang="T11">
                <a:pos x="T6" y="T7"/>
              </a:cxn>
            </a:cxnLst>
            <a:rect l="T12" t="T13" r="T14" b="T15"/>
            <a:pathLst>
              <a:path w="2126" h="1905">
                <a:moveTo>
                  <a:pt x="0" y="1905"/>
                </a:moveTo>
                <a:cubicBezTo>
                  <a:pt x="422" y="1813"/>
                  <a:pt x="844" y="1722"/>
                  <a:pt x="1138" y="1578"/>
                </a:cubicBezTo>
                <a:cubicBezTo>
                  <a:pt x="1432" y="1434"/>
                  <a:pt x="1598" y="1301"/>
                  <a:pt x="1763" y="1038"/>
                </a:cubicBezTo>
                <a:cubicBezTo>
                  <a:pt x="1928" y="775"/>
                  <a:pt x="2027" y="387"/>
                  <a:pt x="2126" y="0"/>
                </a:cubicBezTo>
              </a:path>
            </a:pathLst>
          </a:cu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3" name="Freeform 9">
            <a:extLst>
              <a:ext uri="{FF2B5EF4-FFF2-40B4-BE49-F238E27FC236}">
                <a16:creationId xmlns:a16="http://schemas.microsoft.com/office/drawing/2014/main" id="{17810A19-7751-46B5-86FE-B3CA4CDD9282}"/>
              </a:ext>
            </a:extLst>
          </p:cNvPr>
          <p:cNvSpPr>
            <a:spLocks/>
          </p:cNvSpPr>
          <p:nvPr/>
        </p:nvSpPr>
        <p:spPr bwMode="auto">
          <a:xfrm>
            <a:off x="4749800" y="1987550"/>
            <a:ext cx="1581150" cy="2663825"/>
          </a:xfrm>
          <a:custGeom>
            <a:avLst/>
            <a:gdLst>
              <a:gd name="T0" fmla="*/ 0 w 996"/>
              <a:gd name="T1" fmla="*/ 0 h 1678"/>
              <a:gd name="T2" fmla="*/ 2147483646 w 996"/>
              <a:gd name="T3" fmla="*/ 2147483646 h 1678"/>
              <a:gd name="T4" fmla="*/ 2147483646 w 996"/>
              <a:gd name="T5" fmla="*/ 2147483646 h 1678"/>
              <a:gd name="T6" fmla="*/ 0 60000 65536"/>
              <a:gd name="T7" fmla="*/ 0 60000 65536"/>
              <a:gd name="T8" fmla="*/ 0 60000 65536"/>
              <a:gd name="T9" fmla="*/ 0 w 996"/>
              <a:gd name="T10" fmla="*/ 0 h 1678"/>
              <a:gd name="T11" fmla="*/ 996 w 996"/>
              <a:gd name="T12" fmla="*/ 1678 h 1678"/>
            </a:gdLst>
            <a:ahLst/>
            <a:cxnLst>
              <a:cxn ang="T6">
                <a:pos x="T0" y="T1"/>
              </a:cxn>
              <a:cxn ang="T7">
                <a:pos x="T2" y="T3"/>
              </a:cxn>
              <a:cxn ang="T8">
                <a:pos x="T4" y="T5"/>
              </a:cxn>
            </a:cxnLst>
            <a:rect l="T9" t="T10" r="T11" b="T12"/>
            <a:pathLst>
              <a:path w="996" h="1678">
                <a:moveTo>
                  <a:pt x="0" y="0"/>
                </a:moveTo>
                <a:cubicBezTo>
                  <a:pt x="70" y="294"/>
                  <a:pt x="140" y="588"/>
                  <a:pt x="306" y="868"/>
                </a:cubicBezTo>
                <a:cubicBezTo>
                  <a:pt x="472" y="1148"/>
                  <a:pt x="734" y="1413"/>
                  <a:pt x="996" y="1678"/>
                </a:cubicBezTo>
              </a:path>
            </a:pathLst>
          </a:custGeom>
          <a:noFill/>
          <a:ln w="571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4" name="Text Box 11">
            <a:extLst>
              <a:ext uri="{FF2B5EF4-FFF2-40B4-BE49-F238E27FC236}">
                <a16:creationId xmlns:a16="http://schemas.microsoft.com/office/drawing/2014/main" id="{9F1EA5AA-ECF8-4DF4-8BAF-9CB44D9BE72E}"/>
              </a:ext>
            </a:extLst>
          </p:cNvPr>
          <p:cNvSpPr txBox="1">
            <a:spLocks noChangeArrowheads="1"/>
          </p:cNvSpPr>
          <p:nvPr/>
        </p:nvSpPr>
        <p:spPr bwMode="auto">
          <a:xfrm>
            <a:off x="6238875" y="4633913"/>
            <a:ext cx="584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MB</a:t>
            </a:r>
          </a:p>
        </p:txBody>
      </p:sp>
      <p:sp>
        <p:nvSpPr>
          <p:cNvPr id="15" name="Text Box 12">
            <a:extLst>
              <a:ext uri="{FF2B5EF4-FFF2-40B4-BE49-F238E27FC236}">
                <a16:creationId xmlns:a16="http://schemas.microsoft.com/office/drawing/2014/main" id="{10592CE9-24B9-4227-A3B3-3CFCED723C6A}"/>
              </a:ext>
            </a:extLst>
          </p:cNvPr>
          <p:cNvSpPr txBox="1">
            <a:spLocks noChangeArrowheads="1"/>
          </p:cNvSpPr>
          <p:nvPr/>
        </p:nvSpPr>
        <p:spPr bwMode="auto">
          <a:xfrm>
            <a:off x="6197600" y="1658938"/>
            <a:ext cx="584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MC</a:t>
            </a:r>
          </a:p>
        </p:txBody>
      </p:sp>
      <p:sp>
        <p:nvSpPr>
          <p:cNvPr id="16" name="Text Box 13">
            <a:extLst>
              <a:ext uri="{FF2B5EF4-FFF2-40B4-BE49-F238E27FC236}">
                <a16:creationId xmlns:a16="http://schemas.microsoft.com/office/drawing/2014/main" id="{5B556448-D557-42E7-86DF-1B44F131EE99}"/>
              </a:ext>
            </a:extLst>
          </p:cNvPr>
          <p:cNvSpPr txBox="1">
            <a:spLocks noChangeArrowheads="1"/>
          </p:cNvSpPr>
          <p:nvPr/>
        </p:nvSpPr>
        <p:spPr bwMode="auto">
          <a:xfrm>
            <a:off x="2649538" y="2914650"/>
            <a:ext cx="21701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Socially</a:t>
            </a:r>
          </a:p>
          <a:p>
            <a:pPr eaLnBrk="1" hangingPunct="1">
              <a:spcBef>
                <a:spcPct val="0"/>
              </a:spcBef>
              <a:buFontTx/>
              <a:buNone/>
            </a:pPr>
            <a:r>
              <a:rPr lang="en-US" altLang="cs-CZ" sz="2000" b="1"/>
              <a:t>Optimal Amount</a:t>
            </a:r>
          </a:p>
          <a:p>
            <a:pPr eaLnBrk="1" hangingPunct="1">
              <a:spcBef>
                <a:spcPct val="0"/>
              </a:spcBef>
              <a:buFontTx/>
              <a:buNone/>
            </a:pPr>
            <a:r>
              <a:rPr lang="en-US" altLang="cs-CZ" sz="2000" b="1"/>
              <a:t>Of Pollution</a:t>
            </a:r>
          </a:p>
          <a:p>
            <a:pPr eaLnBrk="1" hangingPunct="1">
              <a:spcBef>
                <a:spcPct val="0"/>
              </a:spcBef>
              <a:buFontTx/>
              <a:buNone/>
            </a:pPr>
            <a:r>
              <a:rPr lang="en-US" altLang="cs-CZ" sz="2000" b="1"/>
              <a:t>Abatement</a:t>
            </a:r>
          </a:p>
        </p:txBody>
      </p:sp>
      <p:sp>
        <p:nvSpPr>
          <p:cNvPr id="17" name="Line 14">
            <a:extLst>
              <a:ext uri="{FF2B5EF4-FFF2-40B4-BE49-F238E27FC236}">
                <a16:creationId xmlns:a16="http://schemas.microsoft.com/office/drawing/2014/main" id="{B4C3E00D-6387-449A-AF41-DC71D3CC79DF}"/>
              </a:ext>
            </a:extLst>
          </p:cNvPr>
          <p:cNvSpPr>
            <a:spLocks noChangeShapeType="1"/>
          </p:cNvSpPr>
          <p:nvPr/>
        </p:nvSpPr>
        <p:spPr bwMode="auto">
          <a:xfrm>
            <a:off x="4321175" y="3681413"/>
            <a:ext cx="1060450" cy="666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 name="Line 15">
            <a:extLst>
              <a:ext uri="{FF2B5EF4-FFF2-40B4-BE49-F238E27FC236}">
                <a16:creationId xmlns:a16="http://schemas.microsoft.com/office/drawing/2014/main" id="{C00A46B2-949B-457D-9D1A-1699A282987D}"/>
              </a:ext>
            </a:extLst>
          </p:cNvPr>
          <p:cNvSpPr>
            <a:spLocks noChangeShapeType="1"/>
          </p:cNvSpPr>
          <p:nvPr/>
        </p:nvSpPr>
        <p:spPr bwMode="auto">
          <a:xfrm>
            <a:off x="5497513" y="3740150"/>
            <a:ext cx="0" cy="15922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9" name="Oval 10">
            <a:extLst>
              <a:ext uri="{FF2B5EF4-FFF2-40B4-BE49-F238E27FC236}">
                <a16:creationId xmlns:a16="http://schemas.microsoft.com/office/drawing/2014/main" id="{8060A7D6-EEC4-4954-9652-C31DD63D2028}"/>
              </a:ext>
            </a:extLst>
          </p:cNvPr>
          <p:cNvSpPr>
            <a:spLocks noChangeArrowheads="1"/>
          </p:cNvSpPr>
          <p:nvPr/>
        </p:nvSpPr>
        <p:spPr bwMode="auto">
          <a:xfrm>
            <a:off x="5427663" y="3670300"/>
            <a:ext cx="136525" cy="136525"/>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0434" name="Text Box 11">
            <a:extLst>
              <a:ext uri="{FF2B5EF4-FFF2-40B4-BE49-F238E27FC236}">
                <a16:creationId xmlns:a16="http://schemas.microsoft.com/office/drawing/2014/main" id="{B31E9322-7733-4C4B-BAA6-EEF4DFD475A0}"/>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ED0BA41B-8B54-4F3C-AA47-2A5113B81AB0}" type="slidenum">
              <a:rPr lang="en-US" altLang="cs-CZ" sz="1400">
                <a:solidFill>
                  <a:schemeClr val="bg1"/>
                </a:solidFill>
                <a:cs typeface="Arial" panose="020B0604020202020204" pitchFamily="34" charset="0"/>
              </a:rPr>
              <a:pPr eaLnBrk="1" hangingPunct="1">
                <a:spcBef>
                  <a:spcPct val="0"/>
                </a:spcBef>
                <a:buFontTx/>
                <a:buNone/>
              </a:pPr>
              <a:t>29</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childTnLst>
                                </p:cTn>
                              </p:par>
                            </p:childTnLst>
                          </p:cTn>
                        </p:par>
                        <p:par>
                          <p:cTn id="17" fill="hold" nodeType="afterGroup">
                            <p:stCondLst>
                              <p:cond delay="1000"/>
                            </p:stCondLst>
                            <p:childTnLst>
                              <p:par>
                                <p:cTn id="18" presetID="22" presetClass="entr" presetSubtype="1"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up)">
                                      <p:cBhvr>
                                        <p:cTn id="20" dur="1000"/>
                                        <p:tgtEl>
                                          <p:spTgt spid="13"/>
                                        </p:tgtEl>
                                      </p:cBhvr>
                                    </p:animEffect>
                                  </p:childTnLst>
                                </p:cTn>
                              </p:par>
                            </p:childTnLst>
                          </p:cTn>
                        </p:par>
                        <p:par>
                          <p:cTn id="21" fill="hold" nodeType="afterGroup">
                            <p:stCondLst>
                              <p:cond delay="2000"/>
                            </p:stCondLst>
                            <p:childTnLst>
                              <p:par>
                                <p:cTn id="22" presetID="1" presetClass="entr" presetSubtype="0"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childTnLst>
                          </p:cTn>
                        </p:par>
                        <p:par>
                          <p:cTn id="24" fill="hold" nodeType="afterGroup">
                            <p:stCondLst>
                              <p:cond delay="2000"/>
                            </p:stCondLst>
                            <p:childTnLst>
                              <p:par>
                                <p:cTn id="25" presetID="22" presetClass="entr" presetSubtype="4"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1000"/>
                                        <p:tgtEl>
                                          <p:spTgt spid="12"/>
                                        </p:tgtEl>
                                      </p:cBhvr>
                                    </p:animEffect>
                                  </p:childTnLst>
                                </p:cTn>
                              </p:par>
                            </p:childTnLst>
                          </p:cTn>
                        </p:par>
                        <p:par>
                          <p:cTn id="28" fill="hold" nodeType="afterGroup">
                            <p:stCondLst>
                              <p:cond delay="3000"/>
                            </p:stCondLst>
                            <p:childTnLst>
                              <p:par>
                                <p:cTn id="29" presetID="1"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par>
                          <p:cTn id="31" fill="hold" nodeType="afterGroup">
                            <p:stCondLst>
                              <p:cond delay="3000"/>
                            </p:stCondLst>
                            <p:childTnLst>
                              <p:par>
                                <p:cTn id="32" presetID="23" presetClass="entr" presetSubtype="16" fill="hold" grpId="0" nodeType="after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p:cTn id="34" dur="1000" fill="hold"/>
                                        <p:tgtEl>
                                          <p:spTgt spid="19"/>
                                        </p:tgtEl>
                                        <p:attrNameLst>
                                          <p:attrName>ppt_w</p:attrName>
                                        </p:attrNameLst>
                                      </p:cBhvr>
                                      <p:tavLst>
                                        <p:tav tm="0">
                                          <p:val>
                                            <p:fltVal val="0"/>
                                          </p:val>
                                        </p:tav>
                                        <p:tav tm="100000">
                                          <p:val>
                                            <p:strVal val="#ppt_w"/>
                                          </p:val>
                                        </p:tav>
                                      </p:tavLst>
                                    </p:anim>
                                    <p:anim calcmode="lin" valueType="num">
                                      <p:cBhvr>
                                        <p:cTn id="35" dur="1000" fill="hold"/>
                                        <p:tgtEl>
                                          <p:spTgt spid="19"/>
                                        </p:tgtEl>
                                        <p:attrNameLst>
                                          <p:attrName>ppt_h</p:attrName>
                                        </p:attrNameLst>
                                      </p:cBhvr>
                                      <p:tavLst>
                                        <p:tav tm="0">
                                          <p:val>
                                            <p:fltVal val="0"/>
                                          </p:val>
                                        </p:tav>
                                        <p:tav tm="100000">
                                          <p:val>
                                            <p:strVal val="#ppt_h"/>
                                          </p:val>
                                        </p:tav>
                                      </p:tavLst>
                                    </p:anim>
                                  </p:childTnLst>
                                </p:cTn>
                              </p:par>
                            </p:childTnLst>
                          </p:cTn>
                        </p:par>
                        <p:par>
                          <p:cTn id="36" fill="hold" nodeType="afterGroup">
                            <p:stCondLst>
                              <p:cond delay="4000"/>
                            </p:stCondLst>
                            <p:childTnLst>
                              <p:par>
                                <p:cTn id="37" presetID="22" presetClass="entr" presetSubtype="1" fill="hold"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up)">
                                      <p:cBhvr>
                                        <p:cTn id="39" dur="1000"/>
                                        <p:tgtEl>
                                          <p:spTgt spid="18"/>
                                        </p:tgtEl>
                                      </p:cBhvr>
                                    </p:animEffect>
                                  </p:childTnLst>
                                </p:cTn>
                              </p:par>
                            </p:childTnLst>
                          </p:cTn>
                        </p:par>
                        <p:par>
                          <p:cTn id="40" fill="hold" nodeType="afterGroup">
                            <p:stCondLst>
                              <p:cond delay="5000"/>
                            </p:stCondLst>
                            <p:childTnLst>
                              <p:par>
                                <p:cTn id="41" presetID="1" presetClass="entr" presetSubtype="0"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par>
                          <p:cTn id="43" fill="hold" nodeType="afterGroup">
                            <p:stCondLst>
                              <p:cond delay="5000"/>
                            </p:stCondLst>
                            <p:childTnLst>
                              <p:par>
                                <p:cTn id="44" presetID="23" presetClass="entr" presetSubtype="16"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1000" fill="hold"/>
                                        <p:tgtEl>
                                          <p:spTgt spid="16"/>
                                        </p:tgtEl>
                                        <p:attrNameLst>
                                          <p:attrName>ppt_w</p:attrName>
                                        </p:attrNameLst>
                                      </p:cBhvr>
                                      <p:tavLst>
                                        <p:tav tm="0">
                                          <p:val>
                                            <p:fltVal val="0"/>
                                          </p:val>
                                        </p:tav>
                                        <p:tav tm="100000">
                                          <p:val>
                                            <p:strVal val="#ppt_w"/>
                                          </p:val>
                                        </p:tav>
                                      </p:tavLst>
                                    </p:anim>
                                    <p:anim calcmode="lin" valueType="num">
                                      <p:cBhvr>
                                        <p:cTn id="47" dur="1000" fill="hold"/>
                                        <p:tgtEl>
                                          <p:spTgt spid="16"/>
                                        </p:tgtEl>
                                        <p:attrNameLst>
                                          <p:attrName>ppt_h</p:attrName>
                                        </p:attrNameLst>
                                      </p:cBhvr>
                                      <p:tavLst>
                                        <p:tav tm="0">
                                          <p:val>
                                            <p:fltVal val="0"/>
                                          </p:val>
                                        </p:tav>
                                        <p:tav tm="100000">
                                          <p:val>
                                            <p:strVal val="#ppt_h"/>
                                          </p:val>
                                        </p:tav>
                                      </p:tavLst>
                                    </p:anim>
                                  </p:childTnLst>
                                </p:cTn>
                              </p:par>
                            </p:childTnLst>
                          </p:cTn>
                        </p:par>
                        <p:par>
                          <p:cTn id="48" fill="hold" nodeType="afterGroup">
                            <p:stCondLst>
                              <p:cond delay="6000"/>
                            </p:stCondLst>
                            <p:childTnLst>
                              <p:par>
                                <p:cTn id="49" presetID="22" presetClass="entr" presetSubtype="8" fill="hold"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wipe(left)">
                                      <p:cBhvr>
                                        <p:cTn id="5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4" grpId="0"/>
      <p:bldP spid="15" grpId="0"/>
      <p:bldP spid="16" grpId="0"/>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a:extLst>
              <a:ext uri="{FF2B5EF4-FFF2-40B4-BE49-F238E27FC236}">
                <a16:creationId xmlns:a16="http://schemas.microsoft.com/office/drawing/2014/main" id="{708D7517-A84E-4722-A50E-91535918432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7171" name="Rectangle 2">
            <a:extLst>
              <a:ext uri="{FF2B5EF4-FFF2-40B4-BE49-F238E27FC236}">
                <a16:creationId xmlns:a16="http://schemas.microsoft.com/office/drawing/2014/main" id="{CBD973D3-D22B-4FB9-BA3B-DE31E0EF9392}"/>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Demand-Side Failures</a:t>
            </a:r>
          </a:p>
        </p:txBody>
      </p:sp>
      <p:sp>
        <p:nvSpPr>
          <p:cNvPr id="7172" name="Rectangle 3">
            <a:extLst>
              <a:ext uri="{FF2B5EF4-FFF2-40B4-BE49-F238E27FC236}">
                <a16:creationId xmlns:a16="http://schemas.microsoft.com/office/drawing/2014/main" id="{393DEAD7-2563-4586-9BE7-62984BB653C7}"/>
              </a:ext>
            </a:extLst>
          </p:cNvPr>
          <p:cNvSpPr>
            <a:spLocks noGrp="1" noChangeArrowheads="1"/>
          </p:cNvSpPr>
          <p:nvPr>
            <p:ph type="body" idx="1"/>
          </p:nvPr>
        </p:nvSpPr>
        <p:spPr>
          <a:xfrm>
            <a:off x="381000" y="990600"/>
            <a:ext cx="8229600" cy="4525963"/>
          </a:xfrm>
        </p:spPr>
        <p:txBody>
          <a:bodyPr/>
          <a:lstStyle/>
          <a:p>
            <a:pPr lvl="1" eaLnBrk="1" hangingPunct="1">
              <a:buClr>
                <a:srgbClr val="3399FF"/>
              </a:buClr>
              <a:buSzPct val="125000"/>
              <a:buFont typeface="Arial" panose="020B0604020202020204" pitchFamily="34" charset="0"/>
              <a:buChar char="•"/>
            </a:pPr>
            <a:r>
              <a:rPr lang="en-US" altLang="cs-CZ" sz="3600"/>
              <a:t>Impossible to charge consumers what they are willing to pay for the product</a:t>
            </a:r>
          </a:p>
          <a:p>
            <a:pPr lvl="1" eaLnBrk="1" hangingPunct="1">
              <a:buClr>
                <a:srgbClr val="3399FF"/>
              </a:buClr>
              <a:buSzPct val="125000"/>
              <a:buFont typeface="Arial" panose="020B0604020202020204" pitchFamily="34" charset="0"/>
              <a:buChar char="•"/>
            </a:pPr>
            <a:r>
              <a:rPr lang="en-US" altLang="cs-CZ" sz="3600"/>
              <a:t>Some can enjoy benefits without paying</a:t>
            </a:r>
          </a:p>
          <a:p>
            <a:pPr eaLnBrk="1" hangingPunct="1">
              <a:buClr>
                <a:srgbClr val="3399FF"/>
              </a:buClr>
              <a:buSzPct val="125000"/>
              <a:buFontTx/>
              <a:buNone/>
            </a:pPr>
            <a:endParaRPr lang="en-US" altLang="cs-CZ" sz="2800"/>
          </a:p>
        </p:txBody>
      </p:sp>
      <p:sp>
        <p:nvSpPr>
          <p:cNvPr id="7173" name="Rectangle 4">
            <a:extLst>
              <a:ext uri="{FF2B5EF4-FFF2-40B4-BE49-F238E27FC236}">
                <a16:creationId xmlns:a16="http://schemas.microsoft.com/office/drawing/2014/main" id="{1CCF36B5-584C-4386-B555-380D29AD234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7174" name="Rectangle 5">
            <a:extLst>
              <a:ext uri="{FF2B5EF4-FFF2-40B4-BE49-F238E27FC236}">
                <a16:creationId xmlns:a16="http://schemas.microsoft.com/office/drawing/2014/main" id="{D2AF39FB-3157-4427-B1BD-AA55CC06AB44}"/>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LO1</a:t>
            </a:r>
          </a:p>
        </p:txBody>
      </p:sp>
      <p:sp>
        <p:nvSpPr>
          <p:cNvPr id="7175" name="Text Box 11">
            <a:extLst>
              <a:ext uri="{FF2B5EF4-FFF2-40B4-BE49-F238E27FC236}">
                <a16:creationId xmlns:a16="http://schemas.microsoft.com/office/drawing/2014/main" id="{94928B00-91F3-4E4D-ADA7-AC1F794E1E7B}"/>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1EB20FB9-BF47-41A4-A3E1-1BBB025D0788}" type="slidenum">
              <a:rPr lang="en-US" altLang="cs-CZ" sz="1400">
                <a:solidFill>
                  <a:schemeClr val="bg1"/>
                </a:solidFill>
                <a:cs typeface="Arial" panose="020B0604020202020204" pitchFamily="34" charset="0"/>
              </a:rPr>
              <a:pPr eaLnBrk="1" hangingPunct="1">
                <a:spcBef>
                  <a:spcPct val="0"/>
                </a:spcBef>
                <a:buFontTx/>
                <a:buNone/>
              </a:pPr>
              <a:t>3</a:t>
            </a:fld>
            <a:endParaRPr lang="en-US" altLang="cs-CZ" sz="1400">
              <a:solidFill>
                <a:schemeClr val="bg1"/>
              </a:solidFill>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5">
            <a:extLst>
              <a:ext uri="{FF2B5EF4-FFF2-40B4-BE49-F238E27FC236}">
                <a16:creationId xmlns:a16="http://schemas.microsoft.com/office/drawing/2014/main" id="{0630C7F2-1F58-4639-A1F1-CE57BD13D35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62467" name="Rectangle 2">
            <a:extLst>
              <a:ext uri="{FF2B5EF4-FFF2-40B4-BE49-F238E27FC236}">
                <a16:creationId xmlns:a16="http://schemas.microsoft.com/office/drawing/2014/main" id="{06EBCCDE-D92C-4789-98EC-03653C36BA90}"/>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Government’s Role in the Economy</a:t>
            </a:r>
          </a:p>
        </p:txBody>
      </p:sp>
      <p:sp>
        <p:nvSpPr>
          <p:cNvPr id="62468" name="Rectangle 3">
            <a:extLst>
              <a:ext uri="{FF2B5EF4-FFF2-40B4-BE49-F238E27FC236}">
                <a16:creationId xmlns:a16="http://schemas.microsoft.com/office/drawing/2014/main" id="{CA7865F0-FA38-41D8-A534-9D0D24CE39E4}"/>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Government can have a role in correcting externalities</a:t>
            </a:r>
          </a:p>
          <a:p>
            <a:pPr eaLnBrk="1" hangingPunct="1">
              <a:buClr>
                <a:srgbClr val="3399FF"/>
              </a:buClr>
              <a:buSzPct val="125000"/>
            </a:pPr>
            <a:r>
              <a:rPr lang="en-US" altLang="cs-CZ" sz="3600"/>
              <a:t>Officials must correctly identify the existence and cause</a:t>
            </a:r>
          </a:p>
          <a:p>
            <a:pPr eaLnBrk="1" hangingPunct="1">
              <a:buClr>
                <a:srgbClr val="3399FF"/>
              </a:buClr>
              <a:buSzPct val="125000"/>
            </a:pPr>
            <a:r>
              <a:rPr lang="en-US" altLang="cs-CZ" sz="3600"/>
              <a:t>Has to be done in the context of politics</a:t>
            </a:r>
          </a:p>
        </p:txBody>
      </p:sp>
      <p:sp>
        <p:nvSpPr>
          <p:cNvPr id="62469" name="Rectangle 4">
            <a:extLst>
              <a:ext uri="{FF2B5EF4-FFF2-40B4-BE49-F238E27FC236}">
                <a16:creationId xmlns:a16="http://schemas.microsoft.com/office/drawing/2014/main" id="{8815D7D8-C1C5-4725-90DF-3A744C5BDEE2}"/>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2470" name="Rectangle 5">
            <a:extLst>
              <a:ext uri="{FF2B5EF4-FFF2-40B4-BE49-F238E27FC236}">
                <a16:creationId xmlns:a16="http://schemas.microsoft.com/office/drawing/2014/main" id="{88FDD156-8CB4-4A16-B473-E66D6144A5DF}"/>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LO5</a:t>
            </a:r>
          </a:p>
        </p:txBody>
      </p:sp>
      <p:sp>
        <p:nvSpPr>
          <p:cNvPr id="62471" name="Text Box 11">
            <a:extLst>
              <a:ext uri="{FF2B5EF4-FFF2-40B4-BE49-F238E27FC236}">
                <a16:creationId xmlns:a16="http://schemas.microsoft.com/office/drawing/2014/main" id="{F7BAC5CD-0937-4D75-9675-3961DDF422E4}"/>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2462890E-A578-4DBE-88B8-D5465B8B5B95}" type="slidenum">
              <a:rPr lang="en-US" altLang="cs-CZ" sz="1400">
                <a:solidFill>
                  <a:schemeClr val="bg1"/>
                </a:solidFill>
                <a:cs typeface="Arial" panose="020B0604020202020204" pitchFamily="34" charset="0"/>
              </a:rPr>
              <a:pPr eaLnBrk="1" hangingPunct="1">
                <a:spcBef>
                  <a:spcPct val="0"/>
                </a:spcBef>
                <a:buFontTx/>
                <a:buNone/>
              </a:pPr>
              <a:t>30</a:t>
            </a:fld>
            <a:endParaRPr lang="en-US" altLang="cs-CZ" sz="1400">
              <a:solidFill>
                <a:schemeClr val="bg1"/>
              </a:solidFill>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a:extLst>
              <a:ext uri="{FF2B5EF4-FFF2-40B4-BE49-F238E27FC236}">
                <a16:creationId xmlns:a16="http://schemas.microsoft.com/office/drawing/2014/main" id="{9624ABAB-C9E6-402C-840A-BB0BC9F5C36E}"/>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64515" name="Rectangle 2">
            <a:extLst>
              <a:ext uri="{FF2B5EF4-FFF2-40B4-BE49-F238E27FC236}">
                <a16:creationId xmlns:a16="http://schemas.microsoft.com/office/drawing/2014/main" id="{10303181-5D67-4F1C-ABBD-29770BC18628}"/>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Controlling Carbon Dioxide Emissions</a:t>
            </a:r>
          </a:p>
        </p:txBody>
      </p:sp>
      <p:sp>
        <p:nvSpPr>
          <p:cNvPr id="64516" name="Rectangle 3">
            <a:extLst>
              <a:ext uri="{FF2B5EF4-FFF2-40B4-BE49-F238E27FC236}">
                <a16:creationId xmlns:a16="http://schemas.microsoft.com/office/drawing/2014/main" id="{85A62E16-52B7-4F17-A79F-02203738033F}"/>
              </a:ext>
            </a:extLst>
          </p:cNvPr>
          <p:cNvSpPr>
            <a:spLocks noGrp="1" noChangeArrowheads="1"/>
          </p:cNvSpPr>
          <p:nvPr>
            <p:ph type="body" idx="1"/>
          </p:nvPr>
        </p:nvSpPr>
        <p:spPr>
          <a:xfrm>
            <a:off x="457200" y="1066800"/>
            <a:ext cx="8229600" cy="5257800"/>
          </a:xfrm>
        </p:spPr>
        <p:txBody>
          <a:bodyPr/>
          <a:lstStyle/>
          <a:p>
            <a:pPr eaLnBrk="1" hangingPunct="1">
              <a:buClr>
                <a:srgbClr val="3399FF"/>
              </a:buClr>
              <a:buSzPct val="125000"/>
            </a:pPr>
            <a:r>
              <a:rPr lang="en-US" altLang="cs-CZ" sz="3600"/>
              <a:t>Cap and trade</a:t>
            </a:r>
          </a:p>
          <a:p>
            <a:pPr lvl="1" eaLnBrk="1" hangingPunct="1">
              <a:buClr>
                <a:srgbClr val="3399FF"/>
              </a:buClr>
              <a:buSzPct val="125000"/>
              <a:buFont typeface="Arial" panose="020B0604020202020204" pitchFamily="34" charset="0"/>
              <a:buChar char="•"/>
            </a:pPr>
            <a:r>
              <a:rPr lang="en-US" altLang="cs-CZ" sz="3600"/>
              <a:t>Sets a cap for the total amount of emissions</a:t>
            </a:r>
          </a:p>
          <a:p>
            <a:pPr lvl="1" eaLnBrk="1" hangingPunct="1">
              <a:buClr>
                <a:srgbClr val="3399FF"/>
              </a:buClr>
              <a:buSzPct val="125000"/>
              <a:buFont typeface="Arial" panose="020B0604020202020204" pitchFamily="34" charset="0"/>
              <a:buChar char="•"/>
            </a:pPr>
            <a:r>
              <a:rPr lang="en-US" altLang="cs-CZ" sz="3600"/>
              <a:t>Assigns property rights to pollute</a:t>
            </a:r>
          </a:p>
          <a:p>
            <a:pPr lvl="1" eaLnBrk="1" hangingPunct="1">
              <a:buClr>
                <a:srgbClr val="3399FF"/>
              </a:buClr>
              <a:buSzPct val="125000"/>
              <a:buFont typeface="Arial" panose="020B0604020202020204" pitchFamily="34" charset="0"/>
              <a:buChar char="•"/>
            </a:pPr>
            <a:r>
              <a:rPr lang="en-US" altLang="cs-CZ" sz="3600"/>
              <a:t>Rights can then be bought and sold</a:t>
            </a:r>
            <a:endParaRPr lang="en-US" altLang="cs-CZ"/>
          </a:p>
          <a:p>
            <a:pPr eaLnBrk="1" hangingPunct="1">
              <a:buClr>
                <a:srgbClr val="3399FF"/>
              </a:buClr>
              <a:buSzPct val="125000"/>
            </a:pPr>
            <a:r>
              <a:rPr lang="en-US" altLang="cs-CZ" sz="3600"/>
              <a:t>Carbon tax</a:t>
            </a:r>
          </a:p>
          <a:p>
            <a:pPr lvl="1" eaLnBrk="1" hangingPunct="1">
              <a:buClr>
                <a:srgbClr val="3399FF"/>
              </a:buClr>
              <a:buSzPct val="125000"/>
              <a:buFont typeface="Arial" panose="020B0604020202020204" pitchFamily="34" charset="0"/>
              <a:buChar char="•"/>
            </a:pPr>
            <a:r>
              <a:rPr lang="en-US" altLang="cs-CZ" sz="3600"/>
              <a:t>Raises cost of polluting</a:t>
            </a:r>
          </a:p>
          <a:p>
            <a:pPr lvl="1" eaLnBrk="1" hangingPunct="1">
              <a:buClr>
                <a:srgbClr val="3399FF"/>
              </a:buClr>
              <a:buSzPct val="125000"/>
              <a:buFont typeface="Arial" panose="020B0604020202020204" pitchFamily="34" charset="0"/>
              <a:buChar char="•"/>
            </a:pPr>
            <a:r>
              <a:rPr lang="en-US" altLang="cs-CZ" sz="3600"/>
              <a:t> Easier to enforce</a:t>
            </a:r>
          </a:p>
        </p:txBody>
      </p:sp>
      <p:sp>
        <p:nvSpPr>
          <p:cNvPr id="64517" name="Rectangle 4">
            <a:extLst>
              <a:ext uri="{FF2B5EF4-FFF2-40B4-BE49-F238E27FC236}">
                <a16:creationId xmlns:a16="http://schemas.microsoft.com/office/drawing/2014/main" id="{97D4855A-F8E2-4002-8F68-E7D600C55165}"/>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4518" name="Text Box 11">
            <a:extLst>
              <a:ext uri="{FF2B5EF4-FFF2-40B4-BE49-F238E27FC236}">
                <a16:creationId xmlns:a16="http://schemas.microsoft.com/office/drawing/2014/main" id="{6AE489E2-CE26-4E3A-826B-CD7186F8E3AD}"/>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987B6085-A62D-45D1-9C5E-C42D2DA4FD38}" type="slidenum">
              <a:rPr lang="en-US" altLang="cs-CZ" sz="1400">
                <a:solidFill>
                  <a:schemeClr val="bg1"/>
                </a:solidFill>
                <a:cs typeface="Arial" panose="020B0604020202020204" pitchFamily="34" charset="0"/>
              </a:rPr>
              <a:pPr eaLnBrk="1" hangingPunct="1">
                <a:spcBef>
                  <a:spcPct val="0"/>
                </a:spcBef>
                <a:buFontTx/>
                <a:buNone/>
              </a:pPr>
              <a:t>31</a:t>
            </a:fld>
            <a:endParaRPr lang="en-US" altLang="cs-CZ" sz="1400">
              <a:solidFill>
                <a:schemeClr val="bg1"/>
              </a:solidFill>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36746236-0350-4B8B-B3CF-404C51FE0F9E}"/>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9219" name="Rectangle 2">
            <a:extLst>
              <a:ext uri="{FF2B5EF4-FFF2-40B4-BE49-F238E27FC236}">
                <a16:creationId xmlns:a16="http://schemas.microsoft.com/office/drawing/2014/main" id="{658600CF-E302-4FA5-8C3E-831B0804D502}"/>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Supply-Side Failures</a:t>
            </a:r>
          </a:p>
        </p:txBody>
      </p:sp>
      <p:sp>
        <p:nvSpPr>
          <p:cNvPr id="9220" name="Rectangle 3">
            <a:extLst>
              <a:ext uri="{FF2B5EF4-FFF2-40B4-BE49-F238E27FC236}">
                <a16:creationId xmlns:a16="http://schemas.microsoft.com/office/drawing/2014/main" id="{6DA010B4-6018-4762-A0AD-3F223C3186C1}"/>
              </a:ext>
            </a:extLst>
          </p:cNvPr>
          <p:cNvSpPr>
            <a:spLocks noGrp="1" noChangeArrowheads="1"/>
          </p:cNvSpPr>
          <p:nvPr>
            <p:ph type="body" idx="1"/>
          </p:nvPr>
        </p:nvSpPr>
        <p:spPr>
          <a:xfrm>
            <a:off x="457200" y="1066800"/>
            <a:ext cx="8229600" cy="4525963"/>
          </a:xfrm>
        </p:spPr>
        <p:txBody>
          <a:bodyPr/>
          <a:lstStyle/>
          <a:p>
            <a:pPr lvl="1" eaLnBrk="1" hangingPunct="1">
              <a:buClr>
                <a:srgbClr val="3399FF"/>
              </a:buClr>
              <a:buSzPct val="125000"/>
              <a:buFont typeface="Arial" panose="020B0604020202020204" pitchFamily="34" charset="0"/>
              <a:buChar char="•"/>
            </a:pPr>
            <a:r>
              <a:rPr lang="en-US" altLang="cs-CZ" sz="3600"/>
              <a:t>Occurs when a firm does not pay the full cost of producing its output</a:t>
            </a:r>
          </a:p>
          <a:p>
            <a:pPr lvl="1" eaLnBrk="1" hangingPunct="1">
              <a:buClr>
                <a:srgbClr val="3399FF"/>
              </a:buClr>
              <a:buSzPct val="125000"/>
              <a:buFont typeface="Arial" panose="020B0604020202020204" pitchFamily="34" charset="0"/>
              <a:buChar char="•"/>
            </a:pPr>
            <a:r>
              <a:rPr lang="en-US" altLang="cs-CZ" sz="3600"/>
              <a:t>External costs of producing the good are not reflected in supply</a:t>
            </a:r>
          </a:p>
        </p:txBody>
      </p:sp>
      <p:sp>
        <p:nvSpPr>
          <p:cNvPr id="9221" name="Rectangle 4">
            <a:extLst>
              <a:ext uri="{FF2B5EF4-FFF2-40B4-BE49-F238E27FC236}">
                <a16:creationId xmlns:a16="http://schemas.microsoft.com/office/drawing/2014/main" id="{18DBA793-4243-4C77-B3BB-8AF752EF46F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9222" name="Rectangle 5">
            <a:extLst>
              <a:ext uri="{FF2B5EF4-FFF2-40B4-BE49-F238E27FC236}">
                <a16:creationId xmlns:a16="http://schemas.microsoft.com/office/drawing/2014/main" id="{56A57C14-E9E0-4029-816C-59574F70DD2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LO1</a:t>
            </a:r>
          </a:p>
        </p:txBody>
      </p:sp>
      <p:sp>
        <p:nvSpPr>
          <p:cNvPr id="9223" name="Text Box 11">
            <a:extLst>
              <a:ext uri="{FF2B5EF4-FFF2-40B4-BE49-F238E27FC236}">
                <a16:creationId xmlns:a16="http://schemas.microsoft.com/office/drawing/2014/main" id="{65591B45-FE59-4289-9BB5-3947951BA51F}"/>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91ED209D-AA7B-4F6B-BC96-7127DB4756CF}" type="slidenum">
              <a:rPr lang="en-US" altLang="cs-CZ" sz="1400">
                <a:solidFill>
                  <a:schemeClr val="bg1"/>
                </a:solidFill>
                <a:cs typeface="Arial" panose="020B0604020202020204" pitchFamily="34" charset="0"/>
              </a:rPr>
              <a:pPr eaLnBrk="1" hangingPunct="1">
                <a:spcBef>
                  <a:spcPct val="0"/>
                </a:spcBef>
                <a:buFontTx/>
                <a:buNone/>
              </a:pPr>
              <a:t>4</a:t>
            </a:fld>
            <a:endParaRPr lang="en-US" altLang="cs-CZ" sz="1400">
              <a:solidFill>
                <a:schemeClr val="bg1"/>
              </a:solidFill>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44F5944D-C216-4560-A50C-EC279A81F26F}"/>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1267" name="Rectangle 2">
            <a:extLst>
              <a:ext uri="{FF2B5EF4-FFF2-40B4-BE49-F238E27FC236}">
                <a16:creationId xmlns:a16="http://schemas.microsoft.com/office/drawing/2014/main" id="{DCF9B8BC-C303-4469-821D-0F608D30F767}"/>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Efficiently Functioning Markets</a:t>
            </a:r>
          </a:p>
        </p:txBody>
      </p:sp>
      <p:sp>
        <p:nvSpPr>
          <p:cNvPr id="11268" name="Rectangle 3">
            <a:extLst>
              <a:ext uri="{FF2B5EF4-FFF2-40B4-BE49-F238E27FC236}">
                <a16:creationId xmlns:a16="http://schemas.microsoft.com/office/drawing/2014/main" id="{62F9A0C7-D0FF-4A11-BF42-C533946C0930}"/>
              </a:ext>
            </a:extLst>
          </p:cNvPr>
          <p:cNvSpPr>
            <a:spLocks noGrp="1" noChangeArrowheads="1"/>
          </p:cNvSpPr>
          <p:nvPr>
            <p:ph type="body" idx="1"/>
          </p:nvPr>
        </p:nvSpPr>
        <p:spPr>
          <a:xfrm>
            <a:off x="381000" y="990600"/>
            <a:ext cx="8229600" cy="4525963"/>
          </a:xfrm>
        </p:spPr>
        <p:txBody>
          <a:bodyPr/>
          <a:lstStyle/>
          <a:p>
            <a:pPr eaLnBrk="1" hangingPunct="1">
              <a:buClr>
                <a:srgbClr val="3399FF"/>
              </a:buClr>
              <a:buSzPct val="125000"/>
            </a:pPr>
            <a:r>
              <a:rPr lang="en-US" altLang="cs-CZ" sz="3600"/>
              <a:t>Demand curve must reflect the consumers full willingness to pay</a:t>
            </a:r>
          </a:p>
          <a:p>
            <a:pPr eaLnBrk="1" hangingPunct="1">
              <a:buClr>
                <a:srgbClr val="3399FF"/>
              </a:buClr>
              <a:buSzPct val="125000"/>
            </a:pPr>
            <a:r>
              <a:rPr lang="en-US" altLang="cs-CZ" sz="3600"/>
              <a:t>Supply curve must reflect all the costs of production</a:t>
            </a:r>
          </a:p>
        </p:txBody>
      </p:sp>
      <p:sp>
        <p:nvSpPr>
          <p:cNvPr id="11269" name="Rectangle 4">
            <a:extLst>
              <a:ext uri="{FF2B5EF4-FFF2-40B4-BE49-F238E27FC236}">
                <a16:creationId xmlns:a16="http://schemas.microsoft.com/office/drawing/2014/main" id="{D3252A86-D85B-40DA-891B-241571C6D24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1270" name="Rectangle 5">
            <a:extLst>
              <a:ext uri="{FF2B5EF4-FFF2-40B4-BE49-F238E27FC236}">
                <a16:creationId xmlns:a16="http://schemas.microsoft.com/office/drawing/2014/main" id="{2E5E41BA-82FE-422A-BC31-BDFBD99F3121}"/>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LO1</a:t>
            </a:r>
          </a:p>
        </p:txBody>
      </p:sp>
      <p:sp>
        <p:nvSpPr>
          <p:cNvPr id="11271" name="Text Box 11">
            <a:extLst>
              <a:ext uri="{FF2B5EF4-FFF2-40B4-BE49-F238E27FC236}">
                <a16:creationId xmlns:a16="http://schemas.microsoft.com/office/drawing/2014/main" id="{36C81D00-D6B6-4A12-AFD4-423E0CACBB67}"/>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30EAC41A-0D98-405D-AFA4-4FBED2CAC5D3}" type="slidenum">
              <a:rPr lang="en-US" altLang="cs-CZ" sz="1400">
                <a:solidFill>
                  <a:schemeClr val="bg1"/>
                </a:solidFill>
                <a:cs typeface="Arial" panose="020B0604020202020204" pitchFamily="34" charset="0"/>
              </a:rPr>
              <a:pPr eaLnBrk="1" hangingPunct="1">
                <a:spcBef>
                  <a:spcPct val="0"/>
                </a:spcBef>
                <a:buFontTx/>
                <a:buNone/>
              </a:pPr>
              <a:t>5</a:t>
            </a:fld>
            <a:endParaRPr lang="en-US" altLang="cs-CZ" sz="1400">
              <a:solidFill>
                <a:schemeClr val="bg1"/>
              </a:solidFill>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106B6EC2-5AC1-47EA-88C9-066CB100D7C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3315" name="Rectangle 2">
            <a:extLst>
              <a:ext uri="{FF2B5EF4-FFF2-40B4-BE49-F238E27FC236}">
                <a16:creationId xmlns:a16="http://schemas.microsoft.com/office/drawing/2014/main" id="{B2F31233-B479-4190-B823-72DB3750B49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Consumer Surplus</a:t>
            </a:r>
          </a:p>
        </p:txBody>
      </p:sp>
      <p:sp>
        <p:nvSpPr>
          <p:cNvPr id="13316" name="Rectangle 3">
            <a:extLst>
              <a:ext uri="{FF2B5EF4-FFF2-40B4-BE49-F238E27FC236}">
                <a16:creationId xmlns:a16="http://schemas.microsoft.com/office/drawing/2014/main" id="{D47E330A-F0F7-4437-B47E-BF7429C6A5F8}"/>
              </a:ext>
            </a:extLst>
          </p:cNvPr>
          <p:cNvSpPr>
            <a:spLocks noGrp="1" noChangeArrowheads="1"/>
          </p:cNvSpPr>
          <p:nvPr>
            <p:ph type="body" idx="1"/>
          </p:nvPr>
        </p:nvSpPr>
        <p:spPr>
          <a:xfrm>
            <a:off x="457200" y="1066800"/>
            <a:ext cx="8229600" cy="4525963"/>
          </a:xfrm>
        </p:spPr>
        <p:txBody>
          <a:bodyPr/>
          <a:lstStyle/>
          <a:p>
            <a:pPr eaLnBrk="1" hangingPunct="1">
              <a:buClr>
                <a:srgbClr val="3399FF"/>
              </a:buClr>
              <a:buSzPct val="125000"/>
            </a:pPr>
            <a:r>
              <a:rPr lang="en-US" altLang="cs-CZ" sz="3600"/>
              <a:t>Difference between what a consumer is willing to pay for a good and what the consumer actually pays</a:t>
            </a:r>
          </a:p>
          <a:p>
            <a:pPr eaLnBrk="1" hangingPunct="1">
              <a:buClr>
                <a:srgbClr val="3399FF"/>
              </a:buClr>
              <a:buSzPct val="125000"/>
            </a:pPr>
            <a:r>
              <a:rPr lang="en-US" altLang="cs-CZ" sz="3600"/>
              <a:t>Extra benefit from paying less than the maximum price</a:t>
            </a:r>
          </a:p>
        </p:txBody>
      </p:sp>
      <p:sp>
        <p:nvSpPr>
          <p:cNvPr id="13317" name="Rectangle 4">
            <a:extLst>
              <a:ext uri="{FF2B5EF4-FFF2-40B4-BE49-F238E27FC236}">
                <a16:creationId xmlns:a16="http://schemas.microsoft.com/office/drawing/2014/main" id="{2F49FDF5-C976-4E9A-8802-6A986610E5F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3318" name="Rectangle 7">
            <a:extLst>
              <a:ext uri="{FF2B5EF4-FFF2-40B4-BE49-F238E27FC236}">
                <a16:creationId xmlns:a16="http://schemas.microsoft.com/office/drawing/2014/main" id="{77610342-01D9-45D5-9C5F-01A7859A3FA4}"/>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sp>
        <p:nvSpPr>
          <p:cNvPr id="13319" name="Text Box 11">
            <a:extLst>
              <a:ext uri="{FF2B5EF4-FFF2-40B4-BE49-F238E27FC236}">
                <a16:creationId xmlns:a16="http://schemas.microsoft.com/office/drawing/2014/main" id="{94C6F1A7-BDA1-4D4A-8670-9FC1C9C5988B}"/>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1885B1A8-DB9A-4509-80CD-774400DEEBCE}" type="slidenum">
              <a:rPr lang="en-US" altLang="cs-CZ" sz="1400">
                <a:solidFill>
                  <a:schemeClr val="bg1"/>
                </a:solidFill>
                <a:cs typeface="Arial" panose="020B0604020202020204" pitchFamily="34" charset="0"/>
              </a:rPr>
              <a:pPr eaLnBrk="1" hangingPunct="1">
                <a:spcBef>
                  <a:spcPct val="0"/>
                </a:spcBef>
                <a:buFontTx/>
                <a:buNone/>
              </a:pPr>
              <a:t>6</a:t>
            </a:fld>
            <a:endParaRPr lang="en-US" altLang="cs-CZ" sz="1400">
              <a:solidFill>
                <a:schemeClr val="bg1"/>
              </a:solidFill>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A2F2C74F-9222-4F5F-9D89-CD2C60CFDE5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5363" name="Rectangle 2">
            <a:extLst>
              <a:ext uri="{FF2B5EF4-FFF2-40B4-BE49-F238E27FC236}">
                <a16:creationId xmlns:a16="http://schemas.microsoft.com/office/drawing/2014/main" id="{1FC865B3-E11C-4AF0-AD55-6D4F59C9A9BB}"/>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Consumer Surplus</a:t>
            </a:r>
          </a:p>
        </p:txBody>
      </p:sp>
      <p:sp>
        <p:nvSpPr>
          <p:cNvPr id="15364" name="Rectangle 4">
            <a:extLst>
              <a:ext uri="{FF2B5EF4-FFF2-40B4-BE49-F238E27FC236}">
                <a16:creationId xmlns:a16="http://schemas.microsoft.com/office/drawing/2014/main" id="{B34DBDB4-0599-434E-8FFA-9D5321EC3031}"/>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5365" name="Rectangle 7">
            <a:extLst>
              <a:ext uri="{FF2B5EF4-FFF2-40B4-BE49-F238E27FC236}">
                <a16:creationId xmlns:a16="http://schemas.microsoft.com/office/drawing/2014/main" id="{E5D6C1A0-FCF6-4316-AFA0-FCE0ADE693F5}"/>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graphicFrame>
        <p:nvGraphicFramePr>
          <p:cNvPr id="8243" name="Group 51">
            <a:extLst>
              <a:ext uri="{FF2B5EF4-FFF2-40B4-BE49-F238E27FC236}">
                <a16:creationId xmlns:a16="http://schemas.microsoft.com/office/drawing/2014/main" id="{BA796DAB-41E5-48BA-979A-4A56F8510784}"/>
              </a:ext>
            </a:extLst>
          </p:cNvPr>
          <p:cNvGraphicFramePr>
            <a:graphicFrameLocks noGrp="1"/>
          </p:cNvGraphicFramePr>
          <p:nvPr/>
        </p:nvGraphicFramePr>
        <p:xfrm>
          <a:off x="1143000" y="1143000"/>
          <a:ext cx="6858000" cy="4310063"/>
        </p:xfrm>
        <a:graphic>
          <a:graphicData uri="http://schemas.openxmlformats.org/drawingml/2006/table">
            <a:tbl>
              <a:tblPr/>
              <a:tblGrid>
                <a:gridCol w="17145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714500">
                  <a:extLst>
                    <a:ext uri="{9D8B030D-6E8A-4147-A177-3AD203B41FA5}">
                      <a16:colId xmlns:a16="http://schemas.microsoft.com/office/drawing/2014/main" val="20003"/>
                    </a:ext>
                  </a:extLst>
                </a:gridCol>
              </a:tblGrid>
              <a:tr h="393700">
                <a:tc gridSpan="4">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2"/>
                          </a:solidFill>
                          <a:effectLst/>
                          <a:latin typeface="Arial" panose="020B0604020202020204" pitchFamily="34" charset="0"/>
                        </a:rPr>
                        <a:t>Consumer Surplus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55416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Person</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Maximum Price Willing to Pay</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Actual Price (Equilibrium Price)</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Consumer Surplus</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3937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Bob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 (=$13-$8)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937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Barb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4 (=$12-$8)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3937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Bill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3 (=$11-$8)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3937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Bart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2 (=$10-$8)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3937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Brent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1 (=  $9-$8)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r h="3937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Betty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0 (=  $8-$8)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7"/>
                  </a:ext>
                </a:extLst>
              </a:tr>
            </a:tbl>
          </a:graphicData>
        </a:graphic>
      </p:graphicFrame>
      <p:sp>
        <p:nvSpPr>
          <p:cNvPr id="15410" name="Text Box 11">
            <a:extLst>
              <a:ext uri="{FF2B5EF4-FFF2-40B4-BE49-F238E27FC236}">
                <a16:creationId xmlns:a16="http://schemas.microsoft.com/office/drawing/2014/main" id="{9A163398-5803-4598-94F0-5E53AE9CE558}"/>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160C1789-E565-4C9F-B852-F69C19F358CF}" type="slidenum">
              <a:rPr lang="en-US" altLang="cs-CZ" sz="1400">
                <a:solidFill>
                  <a:schemeClr val="bg1"/>
                </a:solidFill>
                <a:cs typeface="Arial" panose="020B0604020202020204" pitchFamily="34" charset="0"/>
              </a:rPr>
              <a:pPr eaLnBrk="1" hangingPunct="1">
                <a:spcBef>
                  <a:spcPct val="0"/>
                </a:spcBef>
                <a:buFontTx/>
                <a:buNone/>
              </a:pPr>
              <a:t>7</a:t>
            </a:fld>
            <a:endParaRPr lang="en-US" altLang="cs-CZ" sz="1400">
              <a:solidFill>
                <a:schemeClr val="bg1"/>
              </a:solidFill>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a:extLst>
              <a:ext uri="{FF2B5EF4-FFF2-40B4-BE49-F238E27FC236}">
                <a16:creationId xmlns:a16="http://schemas.microsoft.com/office/drawing/2014/main" id="{D8F1A5C2-6898-4338-8A3C-89265841B56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7411" name="Rectangle 2">
            <a:extLst>
              <a:ext uri="{FF2B5EF4-FFF2-40B4-BE49-F238E27FC236}">
                <a16:creationId xmlns:a16="http://schemas.microsoft.com/office/drawing/2014/main" id="{F814D54E-150B-40FA-AB19-1A5ED36D3051}"/>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Consumer Surplus</a:t>
            </a:r>
          </a:p>
        </p:txBody>
      </p:sp>
      <p:sp>
        <p:nvSpPr>
          <p:cNvPr id="17412" name="Rectangle 4">
            <a:extLst>
              <a:ext uri="{FF2B5EF4-FFF2-40B4-BE49-F238E27FC236}">
                <a16:creationId xmlns:a16="http://schemas.microsoft.com/office/drawing/2014/main" id="{4E96202B-C35C-42D4-BC5F-11C5F27E0D7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7413" name="Rectangle 7">
            <a:extLst>
              <a:ext uri="{FF2B5EF4-FFF2-40B4-BE49-F238E27FC236}">
                <a16:creationId xmlns:a16="http://schemas.microsoft.com/office/drawing/2014/main" id="{455925F4-357C-44C6-859B-21D83DC79584}"/>
              </a:ext>
            </a:extLst>
          </p:cNvPr>
          <p:cNvSpPr>
            <a:spLocks noChangeArrowheads="1"/>
          </p:cNvSpPr>
          <p:nvPr/>
        </p:nvSpPr>
        <p:spPr bwMode="auto">
          <a:xfrm>
            <a:off x="0" y="6629400"/>
            <a:ext cx="481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sp>
        <p:nvSpPr>
          <p:cNvPr id="17414" name="Rectangle 4">
            <a:extLst>
              <a:ext uri="{FF2B5EF4-FFF2-40B4-BE49-F238E27FC236}">
                <a16:creationId xmlns:a16="http://schemas.microsoft.com/office/drawing/2014/main" id="{BC94CE3A-9938-4635-9C6C-B075530C0B1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rot="10800000"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7415" name="Rectangle 5">
            <a:extLst>
              <a:ext uri="{FF2B5EF4-FFF2-40B4-BE49-F238E27FC236}">
                <a16:creationId xmlns:a16="http://schemas.microsoft.com/office/drawing/2014/main" id="{8549053B-E5B9-4FA8-8261-88DA85C2F04B}"/>
              </a:ext>
            </a:extLst>
          </p:cNvPr>
          <p:cNvSpPr>
            <a:spLocks noChangeArrowheads="1"/>
          </p:cNvSpPr>
          <p:nvPr/>
        </p:nvSpPr>
        <p:spPr bwMode="auto">
          <a:xfrm>
            <a:off x="0" y="6629400"/>
            <a:ext cx="481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grpSp>
        <p:nvGrpSpPr>
          <p:cNvPr id="2" name="Group 28">
            <a:extLst>
              <a:ext uri="{FF2B5EF4-FFF2-40B4-BE49-F238E27FC236}">
                <a16:creationId xmlns:a16="http://schemas.microsoft.com/office/drawing/2014/main" id="{592B43CE-DC4A-4348-883A-4234FDA874E5}"/>
              </a:ext>
            </a:extLst>
          </p:cNvPr>
          <p:cNvGrpSpPr>
            <a:grpSpLocks/>
          </p:cNvGrpSpPr>
          <p:nvPr/>
        </p:nvGrpSpPr>
        <p:grpSpPr bwMode="auto">
          <a:xfrm>
            <a:off x="1423988" y="1619250"/>
            <a:ext cx="5851525" cy="4475163"/>
            <a:chOff x="1424365" y="1618984"/>
            <a:chExt cx="5850729" cy="4475966"/>
          </a:xfrm>
        </p:grpSpPr>
        <p:pic>
          <p:nvPicPr>
            <p:cNvPr id="17431" name="Picture 21" descr="gridlines">
              <a:extLst>
                <a:ext uri="{FF2B5EF4-FFF2-40B4-BE49-F238E27FC236}">
                  <a16:creationId xmlns:a16="http://schemas.microsoft.com/office/drawing/2014/main" id="{1F2DE9C1-732F-4F00-9A56-512F96CCED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618984"/>
              <a:ext cx="5065294" cy="3788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6">
              <a:extLst>
                <a:ext uri="{FF2B5EF4-FFF2-40B4-BE49-F238E27FC236}">
                  <a16:creationId xmlns:a16="http://schemas.microsoft.com/office/drawing/2014/main" id="{673C47A8-DD34-480E-8A45-D15CF8900B88}"/>
                </a:ext>
              </a:extLst>
            </p:cNvPr>
            <p:cNvGrpSpPr>
              <a:grpSpLocks noChangeAspect="1"/>
            </p:cNvGrpSpPr>
            <p:nvPr/>
          </p:nvGrpSpPr>
          <p:grpSpPr bwMode="auto">
            <a:xfrm>
              <a:off x="1424365" y="1641591"/>
              <a:ext cx="5769028" cy="4453359"/>
              <a:chOff x="3244" y="1637"/>
              <a:chExt cx="2167" cy="1942"/>
            </a:xfrm>
            <a:noFill/>
          </p:grpSpPr>
          <p:sp>
            <p:nvSpPr>
              <p:cNvPr id="42" name="Rectangle 5">
                <a:extLst>
                  <a:ext uri="{FF2B5EF4-FFF2-40B4-BE49-F238E27FC236}">
                    <a16:creationId xmlns:a16="http://schemas.microsoft.com/office/drawing/2014/main" id="{05438893-A653-44B0-91DB-77B1C70A5451}"/>
                  </a:ext>
                </a:extLst>
              </p:cNvPr>
              <p:cNvSpPr>
                <a:spLocks noChangeArrowheads="1"/>
              </p:cNvSpPr>
              <p:nvPr/>
            </p:nvSpPr>
            <p:spPr bwMode="auto">
              <a:xfrm>
                <a:off x="3539" y="1637"/>
                <a:ext cx="1872" cy="1577"/>
              </a:xfrm>
              <a:prstGeom prst="rect">
                <a:avLst/>
              </a:prstGeom>
              <a:grpFill/>
              <a:ln w="9525">
                <a:solidFill>
                  <a:schemeClr val="tx1"/>
                </a:solidFill>
                <a:miter lim="800000"/>
                <a:headEnd/>
                <a:tailEnd/>
              </a:ln>
            </p:spPr>
            <p:txBody>
              <a:bodyPr wrap="none" anchor="ctr"/>
              <a:lstStyle/>
              <a:p>
                <a:pPr eaLnBrk="1" hangingPunct="1">
                  <a:defRPr/>
                </a:pPr>
                <a:endParaRPr lang="en-US">
                  <a:latin typeface="Arial" charset="0"/>
                </a:endParaRPr>
              </a:p>
            </p:txBody>
          </p:sp>
          <p:sp>
            <p:nvSpPr>
              <p:cNvPr id="46" name="Text Box 9">
                <a:extLst>
                  <a:ext uri="{FF2B5EF4-FFF2-40B4-BE49-F238E27FC236}">
                    <a16:creationId xmlns:a16="http://schemas.microsoft.com/office/drawing/2014/main" id="{7F02FE45-C187-4742-B2FE-67CDE5403AAC}"/>
                  </a:ext>
                </a:extLst>
              </p:cNvPr>
              <p:cNvSpPr txBox="1">
                <a:spLocks noChangeArrowheads="1"/>
              </p:cNvSpPr>
              <p:nvPr/>
            </p:nvSpPr>
            <p:spPr bwMode="auto">
              <a:xfrm rot="16200000">
                <a:off x="2887" y="2328"/>
                <a:ext cx="863" cy="150"/>
              </a:xfrm>
              <a:prstGeom prst="rect">
                <a:avLst/>
              </a:prstGeom>
              <a:grpFill/>
              <a:ln w="9525">
                <a:noFill/>
                <a:miter lim="800000"/>
                <a:headEnd/>
                <a:tailEnd/>
              </a:ln>
            </p:spPr>
            <p:txBody>
              <a:bodyPr wrap="none">
                <a:spAutoFit/>
              </a:bodyPr>
              <a:lstStyle/>
              <a:p>
                <a:pPr eaLnBrk="1" hangingPunct="1">
                  <a:defRPr/>
                </a:pPr>
                <a:r>
                  <a:rPr lang="en-US" sz="2000" b="1" dirty="0">
                    <a:latin typeface="Arial" charset="0"/>
                  </a:rPr>
                  <a:t>Price (per bag)</a:t>
                </a:r>
              </a:p>
            </p:txBody>
          </p:sp>
          <p:sp>
            <p:nvSpPr>
              <p:cNvPr id="48" name="Text Box 11">
                <a:extLst>
                  <a:ext uri="{FF2B5EF4-FFF2-40B4-BE49-F238E27FC236}">
                    <a16:creationId xmlns:a16="http://schemas.microsoft.com/office/drawing/2014/main" id="{85EDC331-FF3C-4875-B63A-7A33E29422EC}"/>
                  </a:ext>
                </a:extLst>
              </p:cNvPr>
              <p:cNvSpPr txBox="1">
                <a:spLocks noChangeArrowheads="1"/>
              </p:cNvSpPr>
              <p:nvPr/>
            </p:nvSpPr>
            <p:spPr bwMode="auto">
              <a:xfrm>
                <a:off x="3968" y="3405"/>
                <a:ext cx="775" cy="174"/>
              </a:xfrm>
              <a:prstGeom prst="rect">
                <a:avLst/>
              </a:prstGeom>
              <a:grpFill/>
              <a:ln w="9525">
                <a:noFill/>
                <a:miter lim="800000"/>
                <a:headEnd/>
                <a:tailEnd/>
              </a:ln>
            </p:spPr>
            <p:txBody>
              <a:bodyPr wrap="none">
                <a:spAutoFit/>
              </a:bodyPr>
              <a:lstStyle/>
              <a:p>
                <a:pPr eaLnBrk="1" hangingPunct="1">
                  <a:defRPr/>
                </a:pPr>
                <a:r>
                  <a:rPr lang="en-US" sz="2000" b="1" dirty="0">
                    <a:latin typeface="Arial" charset="0"/>
                  </a:rPr>
                  <a:t>Quantity (bags)</a:t>
                </a:r>
              </a:p>
            </p:txBody>
          </p:sp>
        </p:grpSp>
      </p:grpSp>
      <p:sp>
        <p:nvSpPr>
          <p:cNvPr id="9225" name="Text Box 20">
            <a:extLst>
              <a:ext uri="{FF2B5EF4-FFF2-40B4-BE49-F238E27FC236}">
                <a16:creationId xmlns:a16="http://schemas.microsoft.com/office/drawing/2014/main" id="{8F644D8E-9557-48A9-B5C4-DFF9E7362CE3}"/>
              </a:ext>
            </a:extLst>
          </p:cNvPr>
          <p:cNvSpPr txBox="1">
            <a:spLocks noChangeAspect="1" noChangeArrowheads="1"/>
          </p:cNvSpPr>
          <p:nvPr/>
        </p:nvSpPr>
        <p:spPr bwMode="auto">
          <a:xfrm>
            <a:off x="5334000" y="4572000"/>
            <a:ext cx="423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D</a:t>
            </a:r>
          </a:p>
        </p:txBody>
      </p:sp>
      <p:sp>
        <p:nvSpPr>
          <p:cNvPr id="9226" name="Text Box 25">
            <a:extLst>
              <a:ext uri="{FF2B5EF4-FFF2-40B4-BE49-F238E27FC236}">
                <a16:creationId xmlns:a16="http://schemas.microsoft.com/office/drawing/2014/main" id="{47351689-4BB9-491D-9A98-5842E5E38082}"/>
              </a:ext>
            </a:extLst>
          </p:cNvPr>
          <p:cNvSpPr txBox="1">
            <a:spLocks noChangeAspect="1" noChangeArrowheads="1"/>
          </p:cNvSpPr>
          <p:nvPr/>
        </p:nvSpPr>
        <p:spPr bwMode="auto">
          <a:xfrm>
            <a:off x="3925888" y="5213350"/>
            <a:ext cx="4937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Q</a:t>
            </a:r>
            <a:r>
              <a:rPr lang="en-US" altLang="cs-CZ" sz="2000" b="1" baseline="-25000"/>
              <a:t>1</a:t>
            </a:r>
          </a:p>
        </p:txBody>
      </p:sp>
      <p:sp>
        <p:nvSpPr>
          <p:cNvPr id="9227" name="Freeform 37">
            <a:extLst>
              <a:ext uri="{FF2B5EF4-FFF2-40B4-BE49-F238E27FC236}">
                <a16:creationId xmlns:a16="http://schemas.microsoft.com/office/drawing/2014/main" id="{D0D9995B-E275-482B-85BC-6E8FFFE9CE00}"/>
              </a:ext>
            </a:extLst>
          </p:cNvPr>
          <p:cNvSpPr>
            <a:spLocks noChangeAspect="1"/>
          </p:cNvSpPr>
          <p:nvPr/>
        </p:nvSpPr>
        <p:spPr bwMode="auto">
          <a:xfrm>
            <a:off x="2246313" y="1905000"/>
            <a:ext cx="1944687" cy="1793875"/>
          </a:xfrm>
          <a:custGeom>
            <a:avLst/>
            <a:gdLst>
              <a:gd name="T0" fmla="*/ 0 w 981"/>
              <a:gd name="T1" fmla="*/ 2147483646 h 905"/>
              <a:gd name="T2" fmla="*/ 0 w 981"/>
              <a:gd name="T3" fmla="*/ 0 h 905"/>
              <a:gd name="T4" fmla="*/ 2147483646 w 981"/>
              <a:gd name="T5" fmla="*/ 2147483646 h 905"/>
              <a:gd name="T6" fmla="*/ 0 w 981"/>
              <a:gd name="T7" fmla="*/ 2147483646 h 905"/>
              <a:gd name="T8" fmla="*/ 0 60000 65536"/>
              <a:gd name="T9" fmla="*/ 0 60000 65536"/>
              <a:gd name="T10" fmla="*/ 0 60000 65536"/>
              <a:gd name="T11" fmla="*/ 0 60000 65536"/>
              <a:gd name="T12" fmla="*/ 0 w 981"/>
              <a:gd name="T13" fmla="*/ 0 h 905"/>
              <a:gd name="T14" fmla="*/ 981 w 981"/>
              <a:gd name="T15" fmla="*/ 905 h 905"/>
            </a:gdLst>
            <a:ahLst/>
            <a:cxnLst>
              <a:cxn ang="T8">
                <a:pos x="T0" y="T1"/>
              </a:cxn>
              <a:cxn ang="T9">
                <a:pos x="T2" y="T3"/>
              </a:cxn>
              <a:cxn ang="T10">
                <a:pos x="T4" y="T5"/>
              </a:cxn>
              <a:cxn ang="T11">
                <a:pos x="T6" y="T7"/>
              </a:cxn>
            </a:cxnLst>
            <a:rect l="T12" t="T13" r="T14" b="T15"/>
            <a:pathLst>
              <a:path w="981" h="905">
                <a:moveTo>
                  <a:pt x="0" y="905"/>
                </a:moveTo>
                <a:lnTo>
                  <a:pt x="0" y="0"/>
                </a:lnTo>
                <a:lnTo>
                  <a:pt x="981" y="905"/>
                </a:lnTo>
                <a:lnTo>
                  <a:pt x="0" y="905"/>
                </a:lnTo>
                <a:close/>
              </a:path>
            </a:pathLst>
          </a:custGeom>
          <a:solidFill>
            <a:srgbClr val="92D050">
              <a:alpha val="76862"/>
            </a:srgbClr>
          </a:solidFill>
          <a:ln w="9525">
            <a:solidFill>
              <a:schemeClr val="tx1"/>
            </a:solidFill>
            <a:round/>
            <a:headEnd/>
            <a:tailEnd/>
          </a:ln>
        </p:spPr>
        <p:txBody>
          <a:bodyPr/>
          <a:lstStyle/>
          <a:p>
            <a:endParaRPr lang="cs-CZ"/>
          </a:p>
        </p:txBody>
      </p:sp>
      <p:sp>
        <p:nvSpPr>
          <p:cNvPr id="9228" name="Text Box 15">
            <a:extLst>
              <a:ext uri="{FF2B5EF4-FFF2-40B4-BE49-F238E27FC236}">
                <a16:creationId xmlns:a16="http://schemas.microsoft.com/office/drawing/2014/main" id="{1AC96239-A330-4368-A89B-164F8F915604}"/>
              </a:ext>
            </a:extLst>
          </p:cNvPr>
          <p:cNvSpPr txBox="1">
            <a:spLocks noChangeAspect="1" noChangeArrowheads="1"/>
          </p:cNvSpPr>
          <p:nvPr/>
        </p:nvSpPr>
        <p:spPr bwMode="auto">
          <a:xfrm>
            <a:off x="1828800" y="35052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P</a:t>
            </a:r>
            <a:r>
              <a:rPr lang="en-US" altLang="cs-CZ" sz="2000" b="1" baseline="-25000"/>
              <a:t>1</a:t>
            </a:r>
          </a:p>
        </p:txBody>
      </p:sp>
      <p:sp>
        <p:nvSpPr>
          <p:cNvPr id="9229" name="Line 19">
            <a:extLst>
              <a:ext uri="{FF2B5EF4-FFF2-40B4-BE49-F238E27FC236}">
                <a16:creationId xmlns:a16="http://schemas.microsoft.com/office/drawing/2014/main" id="{56D5E581-E518-4C97-BDCE-B6FA7F314BC2}"/>
              </a:ext>
            </a:extLst>
          </p:cNvPr>
          <p:cNvSpPr>
            <a:spLocks noChangeAspect="1" noChangeShapeType="1"/>
          </p:cNvSpPr>
          <p:nvPr/>
        </p:nvSpPr>
        <p:spPr bwMode="auto">
          <a:xfrm>
            <a:off x="2235200" y="1854200"/>
            <a:ext cx="3052763" cy="2844800"/>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4" name="Group 30">
            <a:extLst>
              <a:ext uri="{FF2B5EF4-FFF2-40B4-BE49-F238E27FC236}">
                <a16:creationId xmlns:a16="http://schemas.microsoft.com/office/drawing/2014/main" id="{A89318C0-1E7B-4FD1-874C-E01D927573A4}"/>
              </a:ext>
            </a:extLst>
          </p:cNvPr>
          <p:cNvGrpSpPr>
            <a:grpSpLocks/>
          </p:cNvGrpSpPr>
          <p:nvPr/>
        </p:nvGrpSpPr>
        <p:grpSpPr bwMode="auto">
          <a:xfrm>
            <a:off x="3030538" y="2057400"/>
            <a:ext cx="1754187" cy="1244600"/>
            <a:chOff x="3030904" y="2057400"/>
            <a:chExt cx="1754430" cy="1244717"/>
          </a:xfrm>
        </p:grpSpPr>
        <p:sp>
          <p:nvSpPr>
            <p:cNvPr id="17429" name="TextBox 41">
              <a:extLst>
                <a:ext uri="{FF2B5EF4-FFF2-40B4-BE49-F238E27FC236}">
                  <a16:creationId xmlns:a16="http://schemas.microsoft.com/office/drawing/2014/main" id="{D82DBF3C-B0C0-465B-B280-80DE0A2E3941}"/>
                </a:ext>
              </a:extLst>
            </p:cNvPr>
            <p:cNvSpPr txBox="1">
              <a:spLocks noChangeAspect="1" noChangeArrowheads="1"/>
            </p:cNvSpPr>
            <p:nvPr/>
          </p:nvSpPr>
          <p:spPr bwMode="auto">
            <a:xfrm>
              <a:off x="3200400" y="2057400"/>
              <a:ext cx="158493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Consumer Surplus</a:t>
              </a:r>
            </a:p>
          </p:txBody>
        </p:sp>
        <p:cxnSp>
          <p:nvCxnSpPr>
            <p:cNvPr id="64" name="Straight Connector 63">
              <a:extLst>
                <a:ext uri="{FF2B5EF4-FFF2-40B4-BE49-F238E27FC236}">
                  <a16:creationId xmlns:a16="http://schemas.microsoft.com/office/drawing/2014/main" id="{AC359AC4-7A55-4D7B-A63B-57EE96752DC8}"/>
                </a:ext>
              </a:extLst>
            </p:cNvPr>
            <p:cNvCxnSpPr>
              <a:cxnSpLocks noChangeAspect="1"/>
            </p:cNvCxnSpPr>
            <p:nvPr/>
          </p:nvCxnSpPr>
          <p:spPr>
            <a:xfrm rot="5400000">
              <a:off x="3026947" y="2747222"/>
              <a:ext cx="558853" cy="5509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oup 29">
            <a:extLst>
              <a:ext uri="{FF2B5EF4-FFF2-40B4-BE49-F238E27FC236}">
                <a16:creationId xmlns:a16="http://schemas.microsoft.com/office/drawing/2014/main" id="{75EA734F-DC3A-44C5-A351-98F1AE68BDEF}"/>
              </a:ext>
            </a:extLst>
          </p:cNvPr>
          <p:cNvGrpSpPr>
            <a:grpSpLocks/>
          </p:cNvGrpSpPr>
          <p:nvPr/>
        </p:nvGrpSpPr>
        <p:grpSpPr bwMode="auto">
          <a:xfrm>
            <a:off x="4191000" y="2743200"/>
            <a:ext cx="1965325" cy="838200"/>
            <a:chOff x="4191000" y="2743200"/>
            <a:chExt cx="1965933" cy="838200"/>
          </a:xfrm>
        </p:grpSpPr>
        <p:sp>
          <p:nvSpPr>
            <p:cNvPr id="17427" name="TextBox 41">
              <a:extLst>
                <a:ext uri="{FF2B5EF4-FFF2-40B4-BE49-F238E27FC236}">
                  <a16:creationId xmlns:a16="http://schemas.microsoft.com/office/drawing/2014/main" id="{DFF9F312-1837-4F86-BC82-29373B5E34E7}"/>
                </a:ext>
              </a:extLst>
            </p:cNvPr>
            <p:cNvSpPr txBox="1">
              <a:spLocks noChangeAspect="1" noChangeArrowheads="1"/>
            </p:cNvSpPr>
            <p:nvPr/>
          </p:nvSpPr>
          <p:spPr bwMode="auto">
            <a:xfrm>
              <a:off x="4572000" y="2743200"/>
              <a:ext cx="158493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Equilibrium Price</a:t>
              </a:r>
            </a:p>
          </p:txBody>
        </p:sp>
        <p:cxnSp>
          <p:nvCxnSpPr>
            <p:cNvPr id="67" name="Straight Connector 66">
              <a:extLst>
                <a:ext uri="{FF2B5EF4-FFF2-40B4-BE49-F238E27FC236}">
                  <a16:creationId xmlns:a16="http://schemas.microsoft.com/office/drawing/2014/main" id="{C11EBF91-84CF-4661-89C7-4B524EB749E8}"/>
                </a:ext>
              </a:extLst>
            </p:cNvPr>
            <p:cNvCxnSpPr>
              <a:cxnSpLocks noChangeAspect="1"/>
            </p:cNvCxnSpPr>
            <p:nvPr/>
          </p:nvCxnSpPr>
          <p:spPr>
            <a:xfrm rot="5400000">
              <a:off x="4188674" y="3220189"/>
              <a:ext cx="363537" cy="3588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8" name="Rectangle 67">
            <a:extLst>
              <a:ext uri="{FF2B5EF4-FFF2-40B4-BE49-F238E27FC236}">
                <a16:creationId xmlns:a16="http://schemas.microsoft.com/office/drawing/2014/main" id="{C4B6763E-1C70-49CE-9B3C-5537CEAFA132}"/>
              </a:ext>
            </a:extLst>
          </p:cNvPr>
          <p:cNvSpPr/>
          <p:nvPr/>
        </p:nvSpPr>
        <p:spPr>
          <a:xfrm>
            <a:off x="2243138" y="3657600"/>
            <a:ext cx="1871662" cy="16002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0" name="Oval 22">
            <a:extLst>
              <a:ext uri="{FF2B5EF4-FFF2-40B4-BE49-F238E27FC236}">
                <a16:creationId xmlns:a16="http://schemas.microsoft.com/office/drawing/2014/main" id="{1145ECBB-8E83-4FB8-BBE9-94743E96B91F}"/>
              </a:ext>
            </a:extLst>
          </p:cNvPr>
          <p:cNvSpPr>
            <a:spLocks noChangeAspect="1" noChangeArrowheads="1"/>
          </p:cNvSpPr>
          <p:nvPr/>
        </p:nvSpPr>
        <p:spPr bwMode="auto">
          <a:xfrm>
            <a:off x="4017963" y="3581400"/>
            <a:ext cx="173037" cy="173038"/>
          </a:xfrm>
          <a:prstGeom prst="ellipse">
            <a:avLst/>
          </a:prstGeom>
          <a:solidFill>
            <a:schemeClr val="bg1"/>
          </a:solidFill>
          <a:ln w="12700">
            <a:solidFill>
              <a:schemeClr val="tx1"/>
            </a:solidFill>
            <a:round/>
            <a:headEnd/>
            <a:tailEnd/>
          </a:ln>
        </p:spPr>
        <p:txBody>
          <a:bodyPr wrap="none" anchor="ctr"/>
          <a:lstStyle/>
          <a:p>
            <a:pPr eaLnBrk="1" hangingPunct="1">
              <a:defRPr/>
            </a:pPr>
            <a:endParaRPr lang="en-US">
              <a:ln w="12700">
                <a:solidFill>
                  <a:schemeClr val="tx1"/>
                </a:solidFill>
              </a:ln>
              <a:latin typeface="Arial" charset="0"/>
            </a:endParaRPr>
          </a:p>
        </p:txBody>
      </p:sp>
      <p:sp>
        <p:nvSpPr>
          <p:cNvPr id="17426" name="Text Box 11">
            <a:extLst>
              <a:ext uri="{FF2B5EF4-FFF2-40B4-BE49-F238E27FC236}">
                <a16:creationId xmlns:a16="http://schemas.microsoft.com/office/drawing/2014/main" id="{B73037B2-D1C5-4E19-9A89-8C593650A003}"/>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EF124F63-0D23-44DD-8AB4-339F0ED4E0F2}" type="slidenum">
              <a:rPr lang="en-US" altLang="cs-CZ" sz="1400">
                <a:solidFill>
                  <a:schemeClr val="bg1"/>
                </a:solidFill>
                <a:cs typeface="Arial" panose="020B0604020202020204" pitchFamily="34" charset="0"/>
              </a:rPr>
              <a:pPr eaLnBrk="1" hangingPunct="1">
                <a:spcBef>
                  <a:spcPct val="0"/>
                </a:spcBef>
                <a:buFontTx/>
                <a:buNone/>
              </a:pPr>
              <a:t>8</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nodeType="clickEffect">
                                  <p:stCondLst>
                                    <p:cond delay="0"/>
                                  </p:stCondLst>
                                  <p:childTnLst>
                                    <p:set>
                                      <p:cBhvr>
                                        <p:cTn id="12" dur="1" fill="hold">
                                          <p:stCondLst>
                                            <p:cond delay="0"/>
                                          </p:stCondLst>
                                        </p:cTn>
                                        <p:tgtEl>
                                          <p:spTgt spid="9229"/>
                                        </p:tgtEl>
                                        <p:attrNameLst>
                                          <p:attrName>style.visibility</p:attrName>
                                        </p:attrNameLst>
                                      </p:cBhvr>
                                      <p:to>
                                        <p:strVal val="visible"/>
                                      </p:to>
                                    </p:set>
                                    <p:animEffect transition="in" filter="wipe(up)">
                                      <p:cBhvr>
                                        <p:cTn id="13" dur="1000"/>
                                        <p:tgtEl>
                                          <p:spTgt spid="9229"/>
                                        </p:tgtEl>
                                      </p:cBhvr>
                                    </p:animEffect>
                                  </p:childTnLst>
                                </p:cTn>
                              </p:par>
                            </p:childTnLst>
                          </p:cTn>
                        </p:par>
                        <p:par>
                          <p:cTn id="14" fill="hold" nodeType="afterGroup">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9225"/>
                                        </p:tgtEl>
                                        <p:attrNameLst>
                                          <p:attrName>style.visibility</p:attrName>
                                        </p:attrNameLst>
                                      </p:cBhvr>
                                      <p:to>
                                        <p:strVal val="visible"/>
                                      </p:to>
                                    </p:set>
                                    <p:animEffect transition="in" filter="wipe(left)">
                                      <p:cBhvr>
                                        <p:cTn id="17" dur="1000"/>
                                        <p:tgtEl>
                                          <p:spTgt spid="9225"/>
                                        </p:tgtEl>
                                      </p:cBhvr>
                                    </p:animEffect>
                                  </p:childTnLst>
                                </p:cTn>
                              </p:par>
                            </p:childTnLst>
                          </p:cTn>
                        </p:par>
                        <p:par>
                          <p:cTn id="18" fill="hold" nodeType="afterGroup">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60"/>
                                        </p:tgtEl>
                                        <p:attrNameLst>
                                          <p:attrName>style.visibility</p:attrName>
                                        </p:attrNameLst>
                                      </p:cBhvr>
                                      <p:to>
                                        <p:strVal val="visible"/>
                                      </p:to>
                                    </p:set>
                                    <p:animEffect transition="in" filter="wipe(down)">
                                      <p:cBhvr>
                                        <p:cTn id="21" dur="1000"/>
                                        <p:tgtEl>
                                          <p:spTgt spid="60"/>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9228"/>
                                        </p:tgtEl>
                                        <p:attrNameLst>
                                          <p:attrName>style.visibility</p:attrName>
                                        </p:attrNameLst>
                                      </p:cBhvr>
                                      <p:to>
                                        <p:strVal val="visible"/>
                                      </p:to>
                                    </p:set>
                                    <p:animEffect transition="in" filter="wipe(down)">
                                      <p:cBhvr>
                                        <p:cTn id="24" dur="1000"/>
                                        <p:tgtEl>
                                          <p:spTgt spid="922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9226"/>
                                        </p:tgtEl>
                                        <p:attrNameLst>
                                          <p:attrName>style.visibility</p:attrName>
                                        </p:attrNameLst>
                                      </p:cBhvr>
                                      <p:to>
                                        <p:strVal val="visible"/>
                                      </p:to>
                                    </p:set>
                                    <p:animEffect transition="in" filter="wipe(down)">
                                      <p:cBhvr>
                                        <p:cTn id="27" dur="1000"/>
                                        <p:tgtEl>
                                          <p:spTgt spid="9226"/>
                                        </p:tgtEl>
                                      </p:cBhvr>
                                    </p:animEffect>
                                  </p:childTnLst>
                                </p:cTn>
                              </p:par>
                            </p:childTnLst>
                          </p:cTn>
                        </p:par>
                        <p:par>
                          <p:cTn id="28" fill="hold" nodeType="afterGroup">
                            <p:stCondLst>
                              <p:cond delay="3000"/>
                            </p:stCondLst>
                            <p:childTnLst>
                              <p:par>
                                <p:cTn id="29" presetID="22" presetClass="entr" presetSubtype="4"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down)">
                                      <p:cBhvr>
                                        <p:cTn id="31" dur="1000"/>
                                        <p:tgtEl>
                                          <p:spTgt spid="5"/>
                                        </p:tgtEl>
                                      </p:cBhvr>
                                    </p:animEffect>
                                  </p:childTnLst>
                                </p:cTn>
                              </p:par>
                            </p:childTnLst>
                          </p:cTn>
                        </p:par>
                        <p:par>
                          <p:cTn id="32" fill="hold" nodeType="afterGroup">
                            <p:stCondLst>
                              <p:cond delay="4000"/>
                            </p:stCondLst>
                            <p:childTnLst>
                              <p:par>
                                <p:cTn id="33" presetID="23" presetClass="entr" presetSubtype="16" fill="hold" grpId="0" nodeType="afterEffect">
                                  <p:stCondLst>
                                    <p:cond delay="0"/>
                                  </p:stCondLst>
                                  <p:childTnLst>
                                    <p:set>
                                      <p:cBhvr>
                                        <p:cTn id="34" dur="1" fill="hold">
                                          <p:stCondLst>
                                            <p:cond delay="0"/>
                                          </p:stCondLst>
                                        </p:cTn>
                                        <p:tgtEl>
                                          <p:spTgt spid="68"/>
                                        </p:tgtEl>
                                        <p:attrNameLst>
                                          <p:attrName>style.visibility</p:attrName>
                                        </p:attrNameLst>
                                      </p:cBhvr>
                                      <p:to>
                                        <p:strVal val="visible"/>
                                      </p:to>
                                    </p:set>
                                    <p:anim calcmode="lin" valueType="num">
                                      <p:cBhvr>
                                        <p:cTn id="35" dur="1000" fill="hold"/>
                                        <p:tgtEl>
                                          <p:spTgt spid="68"/>
                                        </p:tgtEl>
                                        <p:attrNameLst>
                                          <p:attrName>ppt_w</p:attrName>
                                        </p:attrNameLst>
                                      </p:cBhvr>
                                      <p:tavLst>
                                        <p:tav tm="0">
                                          <p:val>
                                            <p:fltVal val="0"/>
                                          </p:val>
                                        </p:tav>
                                        <p:tav tm="100000">
                                          <p:val>
                                            <p:strVal val="#ppt_w"/>
                                          </p:val>
                                        </p:tav>
                                      </p:tavLst>
                                    </p:anim>
                                    <p:anim calcmode="lin" valueType="num">
                                      <p:cBhvr>
                                        <p:cTn id="36" dur="1000" fill="hold"/>
                                        <p:tgtEl>
                                          <p:spTgt spid="68"/>
                                        </p:tgtEl>
                                        <p:attrNameLst>
                                          <p:attrName>ppt_h</p:attrName>
                                        </p:attrNameLst>
                                      </p:cBhvr>
                                      <p:tavLst>
                                        <p:tav tm="0">
                                          <p:val>
                                            <p:fltVal val="0"/>
                                          </p:val>
                                        </p:tav>
                                        <p:tav tm="100000">
                                          <p:val>
                                            <p:strVal val="#ppt_h"/>
                                          </p:val>
                                        </p:tav>
                                      </p:tavLst>
                                    </p:anim>
                                  </p:childTnLst>
                                </p:cTn>
                              </p:par>
                            </p:childTnLst>
                          </p:cTn>
                        </p:par>
                        <p:par>
                          <p:cTn id="37" fill="hold" nodeType="afterGroup">
                            <p:stCondLst>
                              <p:cond delay="5000"/>
                            </p:stCondLst>
                            <p:childTnLst>
                              <p:par>
                                <p:cTn id="38" presetID="23" presetClass="entr" presetSubtype="16" fill="hold" nodeType="afterEffect">
                                  <p:stCondLst>
                                    <p:cond delay="0"/>
                                  </p:stCondLst>
                                  <p:childTnLst>
                                    <p:set>
                                      <p:cBhvr>
                                        <p:cTn id="39" dur="1" fill="hold">
                                          <p:stCondLst>
                                            <p:cond delay="0"/>
                                          </p:stCondLst>
                                        </p:cTn>
                                        <p:tgtEl>
                                          <p:spTgt spid="9227"/>
                                        </p:tgtEl>
                                        <p:attrNameLst>
                                          <p:attrName>style.visibility</p:attrName>
                                        </p:attrNameLst>
                                      </p:cBhvr>
                                      <p:to>
                                        <p:strVal val="visible"/>
                                      </p:to>
                                    </p:set>
                                    <p:anim calcmode="lin" valueType="num">
                                      <p:cBhvr>
                                        <p:cTn id="40" dur="1000" fill="hold"/>
                                        <p:tgtEl>
                                          <p:spTgt spid="9227"/>
                                        </p:tgtEl>
                                        <p:attrNameLst>
                                          <p:attrName>ppt_w</p:attrName>
                                        </p:attrNameLst>
                                      </p:cBhvr>
                                      <p:tavLst>
                                        <p:tav tm="0">
                                          <p:val>
                                            <p:fltVal val="0"/>
                                          </p:val>
                                        </p:tav>
                                        <p:tav tm="100000">
                                          <p:val>
                                            <p:strVal val="#ppt_w"/>
                                          </p:val>
                                        </p:tav>
                                      </p:tavLst>
                                    </p:anim>
                                    <p:anim calcmode="lin" valueType="num">
                                      <p:cBhvr>
                                        <p:cTn id="41" dur="1000" fill="hold"/>
                                        <p:tgtEl>
                                          <p:spTgt spid="9227"/>
                                        </p:tgtEl>
                                        <p:attrNameLst>
                                          <p:attrName>ppt_h</p:attrName>
                                        </p:attrNameLst>
                                      </p:cBhvr>
                                      <p:tavLst>
                                        <p:tav tm="0">
                                          <p:val>
                                            <p:fltVal val="0"/>
                                          </p:val>
                                        </p:tav>
                                        <p:tav tm="100000">
                                          <p:val>
                                            <p:strVal val="#ppt_h"/>
                                          </p:val>
                                        </p:tav>
                                      </p:tavLst>
                                    </p:anim>
                                  </p:childTnLst>
                                </p:cTn>
                              </p:par>
                            </p:childTnLst>
                          </p:cTn>
                        </p:par>
                        <p:par>
                          <p:cTn id="42" fill="hold" nodeType="afterGroup">
                            <p:stCondLst>
                              <p:cond delay="6000"/>
                            </p:stCondLst>
                            <p:childTnLst>
                              <p:par>
                                <p:cTn id="43" presetID="22" presetClass="entr" presetSubtype="4"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wipe(down)">
                                      <p:cBhvr>
                                        <p:cTn id="4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P spid="9226" grpId="0"/>
      <p:bldP spid="9228" grpId="0"/>
      <p:bldP spid="68" grpId="0" animBg="1"/>
      <p:bldP spid="6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a:extLst>
              <a:ext uri="{FF2B5EF4-FFF2-40B4-BE49-F238E27FC236}">
                <a16:creationId xmlns:a16="http://schemas.microsoft.com/office/drawing/2014/main" id="{4581D71D-5502-4480-BACC-6EBA91E6B40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9459" name="Rectangle 2">
            <a:extLst>
              <a:ext uri="{FF2B5EF4-FFF2-40B4-BE49-F238E27FC236}">
                <a16:creationId xmlns:a16="http://schemas.microsoft.com/office/drawing/2014/main" id="{B21A43E3-DAB3-49C6-982A-496898FF0461}"/>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Producer Surplus</a:t>
            </a:r>
          </a:p>
        </p:txBody>
      </p:sp>
      <p:sp>
        <p:nvSpPr>
          <p:cNvPr id="19460" name="Rectangle 3">
            <a:extLst>
              <a:ext uri="{FF2B5EF4-FFF2-40B4-BE49-F238E27FC236}">
                <a16:creationId xmlns:a16="http://schemas.microsoft.com/office/drawing/2014/main" id="{32398DBA-F91F-40D4-90F0-1A399034B7EB}"/>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Difference between the actual price a producer receives and the minimum price they would accept</a:t>
            </a:r>
          </a:p>
          <a:p>
            <a:pPr eaLnBrk="1" hangingPunct="1">
              <a:buClr>
                <a:srgbClr val="3399FF"/>
              </a:buClr>
              <a:buSzPct val="125000"/>
            </a:pPr>
            <a:r>
              <a:rPr lang="en-US" altLang="cs-CZ" sz="3600"/>
              <a:t>Extra benefit from receiving a higher price</a:t>
            </a:r>
          </a:p>
          <a:p>
            <a:pPr eaLnBrk="1" hangingPunct="1">
              <a:buClr>
                <a:srgbClr val="3399FF"/>
              </a:buClr>
              <a:buSzPct val="125000"/>
              <a:buFontTx/>
              <a:buNone/>
            </a:pPr>
            <a:endParaRPr lang="en-US" altLang="cs-CZ" sz="3600"/>
          </a:p>
        </p:txBody>
      </p:sp>
      <p:sp>
        <p:nvSpPr>
          <p:cNvPr id="19461" name="Rectangle 4">
            <a:extLst>
              <a:ext uri="{FF2B5EF4-FFF2-40B4-BE49-F238E27FC236}">
                <a16:creationId xmlns:a16="http://schemas.microsoft.com/office/drawing/2014/main" id="{9DB2ECC8-0943-4C8E-9C5F-727C73B851F5}"/>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9462" name="Rectangle 7">
            <a:extLst>
              <a:ext uri="{FF2B5EF4-FFF2-40B4-BE49-F238E27FC236}">
                <a16:creationId xmlns:a16="http://schemas.microsoft.com/office/drawing/2014/main" id="{EB495F8B-651F-4987-BE42-774678859A25}"/>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sp>
        <p:nvSpPr>
          <p:cNvPr id="19463" name="Text Box 11">
            <a:extLst>
              <a:ext uri="{FF2B5EF4-FFF2-40B4-BE49-F238E27FC236}">
                <a16:creationId xmlns:a16="http://schemas.microsoft.com/office/drawing/2014/main" id="{5BE695DE-293B-4C55-8F64-ADDF4C371361}"/>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5-</a:t>
            </a:r>
            <a:fld id="{43C6EDD5-23B8-481E-89A4-B0299835E931}" type="slidenum">
              <a:rPr lang="en-US" altLang="cs-CZ" sz="1400">
                <a:solidFill>
                  <a:schemeClr val="bg1"/>
                </a:solidFill>
                <a:cs typeface="Arial" panose="020B0604020202020204" pitchFamily="34" charset="0"/>
              </a:rPr>
              <a:pPr eaLnBrk="1" hangingPunct="1">
                <a:spcBef>
                  <a:spcPct val="0"/>
                </a:spcBef>
                <a:buFontTx/>
                <a:buNone/>
              </a:pPr>
              <a:t>9</a:t>
            </a:fld>
            <a:endParaRPr lang="en-US" altLang="cs-CZ" sz="1400">
              <a:solidFill>
                <a:schemeClr val="bg1"/>
              </a:solidFill>
              <a:cs typeface="Arial" panose="020B0604020202020204"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47"/>
  <p:tag name="MMPROD_UIDATA" val="&lt;database version=&quot;7.0&quot;&gt;&lt;object type=&quot;1&quot; unique_id=&quot;10001&quot;&gt;&lt;object type=&quot;2&quot; unique_id=&quot;11899&quot;&gt;&lt;object type=&quot;3&quot; unique_id=&quot;11900&quot;&gt;&lt;property id=&quot;20148&quot; value=&quot;5&quot;/&gt;&lt;property id=&quot;20300&quot; value=&quot;Slide 1 - &amp;quot;Market Failures: Public Goods and Externalities&amp;quot;&quot;/&gt;&lt;property id=&quot;20307&quot; value=&quot;256&quot;/&gt;&lt;/object&gt;&lt;object type=&quot;3&quot; unique_id=&quot;11901&quot;&gt;&lt;property id=&quot;20148&quot; value=&quot;5&quot;/&gt;&lt;property id=&quot;20300&quot; value=&quot;Slide 2 - &amp;quot;Market Failures&amp;quot;&quot;/&gt;&lt;property id=&quot;20307&quot; value=&quot;257&quot;/&gt;&lt;/object&gt;&lt;object type=&quot;3&quot; unique_id=&quot;11902&quot;&gt;&lt;property id=&quot;20148&quot; value=&quot;5&quot;/&gt;&lt;property id=&quot;20300&quot; value=&quot;Slide 3 - &amp;quot;Demand-Side Failures&amp;quot;&quot;/&gt;&lt;property id=&quot;20307&quot; value=&quot;271&quot;/&gt;&lt;/object&gt;&lt;object type=&quot;3&quot; unique_id=&quot;11903&quot;&gt;&lt;property id=&quot;20148&quot; value=&quot;5&quot;/&gt;&lt;property id=&quot;20300&quot; value=&quot;Slide 4 - &amp;quot;Supply-Side Failures&amp;quot;&quot;/&gt;&lt;property id=&quot;20307&quot; value=&quot;272&quot;/&gt;&lt;/object&gt;&lt;object type=&quot;3&quot; unique_id=&quot;11904&quot;&gt;&lt;property id=&quot;20148&quot; value=&quot;5&quot;/&gt;&lt;property id=&quot;20300&quot; value=&quot;Slide 5 - &amp;quot;Efficiently Functioning Markets&amp;quot;&quot;/&gt;&lt;property id=&quot;20307&quot; value=&quot;268&quot;/&gt;&lt;/object&gt;&lt;object type=&quot;3&quot; unique_id=&quot;11905&quot;&gt;&lt;property id=&quot;20148&quot; value=&quot;5&quot;/&gt;&lt;property id=&quot;20300&quot; value=&quot;Slide 6 - &amp;quot;Consumer Surplus&amp;quot;&quot;/&gt;&lt;property id=&quot;20307&quot; value=&quot;259&quot;/&gt;&lt;/object&gt;&lt;object type=&quot;3&quot; unique_id=&quot;11906&quot;&gt;&lt;property id=&quot;20148&quot; value=&quot;5&quot;/&gt;&lt;property id=&quot;20300&quot; value=&quot;Slide 7 - &amp;quot;Consumer Surplus&amp;quot;&quot;/&gt;&lt;property id=&quot;20307&quot; value=&quot;299&quot;/&gt;&lt;/object&gt;&lt;object type=&quot;3&quot; unique_id=&quot;11907&quot;&gt;&lt;property id=&quot;20148&quot; value=&quot;5&quot;/&gt;&lt;property id=&quot;20300&quot; value=&quot;Slide 8 - &amp;quot;Consumer Surplus&amp;quot;&quot;/&gt;&lt;property id=&quot;20307&quot; value=&quot;305&quot;/&gt;&lt;/object&gt;&lt;object type=&quot;3&quot; unique_id=&quot;11908&quot;&gt;&lt;property id=&quot;20148&quot; value=&quot;5&quot;/&gt;&lt;property id=&quot;20300&quot; value=&quot;Slide 9 - &amp;quot;Producer Surplus&amp;quot;&quot;/&gt;&lt;property id=&quot;20307&quot; value=&quot;266&quot;/&gt;&lt;/object&gt;&lt;object type=&quot;3&quot; unique_id=&quot;11909&quot;&gt;&lt;property id=&quot;20148&quot; value=&quot;5&quot;/&gt;&lt;property id=&quot;20300&quot; value=&quot;Slide 10 - &amp;quot;Producer Surplus&amp;quot;&quot;/&gt;&lt;property id=&quot;20307&quot; value=&quot;300&quot;/&gt;&lt;/object&gt;&lt;object type=&quot;3&quot; unique_id=&quot;11910&quot;&gt;&lt;property id=&quot;20148&quot; value=&quot;5&quot;/&gt;&lt;property id=&quot;20300&quot; value=&quot;Slide 11 - &amp;quot;Producer Surplus&amp;quot;&quot;/&gt;&lt;property id=&quot;20307&quot; value=&quot;307&quot;/&gt;&lt;/object&gt;&lt;object type=&quot;3&quot; unique_id=&quot;11911&quot;&gt;&lt;property id=&quot;20148&quot; value=&quot;5&quot;/&gt;&lt;property id=&quot;20300&quot; value=&quot;Slide 12 - &amp;quot;Efficiency Revisited&amp;quot;&quot;/&gt;&lt;property id=&quot;20307&quot; value=&quot;274&quot;/&gt;&lt;/object&gt;&lt;object type=&quot;3&quot; unique_id=&quot;11912&quot;&gt;&lt;property id=&quot;20148&quot; value=&quot;5&quot;/&gt;&lt;property id=&quot;20300&quot; value=&quot;Slide 13 - &amp;quot;Efficiency Losses&amp;quot;&quot;/&gt;&lt;property id=&quot;20307&quot; value=&quot;260&quot;/&gt;&lt;/object&gt;&lt;object type=&quot;3&quot; unique_id=&quot;11913&quot;&gt;&lt;property id=&quot;20148&quot; value=&quot;5&quot;/&gt;&lt;property id=&quot;20300&quot; value=&quot;Slide 14 - &amp;quot;Efficiency Losses&amp;quot;&quot;/&gt;&lt;property id=&quot;20307&quot; value=&quot;308&quot;/&gt;&lt;/object&gt;&lt;object type=&quot;3&quot; unique_id=&quot;11914&quot;&gt;&lt;property id=&quot;20148&quot; value=&quot;5&quot;/&gt;&lt;property id=&quot;20300&quot; value=&quot;Slide 15 - &amp;quot;Private Goods&amp;quot;&quot;/&gt;&lt;property id=&quot;20307&quot; value=&quot;278&quot;/&gt;&lt;/object&gt;&lt;object type=&quot;3&quot; unique_id=&quot;11915&quot;&gt;&lt;property id=&quot;20148&quot; value=&quot;5&quot;/&gt;&lt;property id=&quot;20300&quot; value=&quot;Slide 16 - &amp;quot;Public Goods&amp;quot;&quot;/&gt;&lt;property id=&quot;20307&quot; value=&quot;276&quot;/&gt;&lt;/object&gt;&lt;object type=&quot;3&quot; unique_id=&quot;11916&quot;&gt;&lt;property id=&quot;20148&quot; value=&quot;5&quot;/&gt;&lt;property id=&quot;20300&quot; value=&quot;Slide 17 - &amp;quot;Demand for Public Goods&amp;quot;&quot;/&gt;&lt;property id=&quot;20307&quot; value=&quot;280&quot;/&gt;&lt;/object&gt;&lt;object type=&quot;3&quot; unique_id=&quot;11917&quot;&gt;&lt;property id=&quot;20148&quot; value=&quot;5&quot;/&gt;&lt;property id=&quot;20300&quot; value=&quot;Slide 18 - &amp;quot;Demand for Public Goods&amp;quot;&quot;/&gt;&lt;property id=&quot;20307&quot; value=&quot;283&quot;/&gt;&lt;/object&gt;&lt;object type=&quot;3&quot; unique_id=&quot;11918&quot;&gt;&lt;property id=&quot;20148&quot; value=&quot;5&quot;/&gt;&lt;property id=&quot;20300&quot; value=&quot;Slide 19 - &amp;quot;Cost-Benefit Analysis&amp;quot;&quot;/&gt;&lt;property id=&quot;20307&quot; value=&quot;296&quot;/&gt;&lt;/object&gt;&lt;object type=&quot;3&quot; unique_id=&quot;11919&quot;&gt;&lt;property id=&quot;20148&quot; value=&quot;5&quot;/&gt;&lt;property id=&quot;20300&quot; value=&quot;Slide 20 - &amp;quot;Cost-Benefit Analysis&amp;quot;&quot;/&gt;&lt;property id=&quot;20307&quot; value=&quot;284&quot;/&gt;&lt;/object&gt;&lt;object type=&quot;3&quot; unique_id=&quot;11920&quot;&gt;&lt;property id=&quot;20148&quot; value=&quot;5&quot;/&gt;&lt;property id=&quot;20300&quot; value=&quot;Slide 21 - &amp;quot;Quasi-Public Goods&amp;quot;&quot;/&gt;&lt;property id=&quot;20307&quot; value=&quot;263&quot;/&gt;&lt;/object&gt;&lt;object type=&quot;3&quot; unique_id=&quot;11921&quot;&gt;&lt;property id=&quot;20148&quot; value=&quot;5&quot;/&gt;&lt;property id=&quot;20300&quot; value=&quot;Slide 22 - &amp;quot;The Reallocation Process&amp;quot;&quot;/&gt;&lt;property id=&quot;20307&quot; value=&quot;285&quot;/&gt;&lt;/object&gt;&lt;object type=&quot;3&quot; unique_id=&quot;11922&quot;&gt;&lt;property id=&quot;20148&quot; value=&quot;5&quot;/&gt;&lt;property id=&quot;20300&quot; value=&quot;Slide 23 - &amp;quot;Externalities&amp;quot;&quot;/&gt;&lt;property id=&quot;20307&quot; value=&quot;286&quot;/&gt;&lt;/object&gt;&lt;object type=&quot;3&quot; unique_id=&quot;11923&quot;&gt;&lt;property id=&quot;20148&quot; value=&quot;5&quot;/&gt;&lt;property id=&quot;20300&quot; value=&quot;Slide 24 - &amp;quot;Externalities&amp;quot;&quot;/&gt;&lt;property id=&quot;20307&quot; value=&quot;265&quot;/&gt;&lt;/object&gt;&lt;object type=&quot;3&quot; unique_id=&quot;11924&quot;&gt;&lt;property id=&quot;20148&quot; value=&quot;5&quot;/&gt;&lt;property id=&quot;20300&quot; value=&quot;Slide 25 - &amp;quot;Government Intervention&amp;quot;&quot;/&gt;&lt;property id=&quot;20307&quot; value=&quot;288&quot;/&gt;&lt;/object&gt;&lt;object type=&quot;3&quot; unique_id=&quot;11925&quot;&gt;&lt;property id=&quot;20148&quot; value=&quot;5&quot;/&gt;&lt;property id=&quot;20300&quot; value=&quot;Slide 26 - &amp;quot;Government Intervention&amp;quot;&quot;/&gt;&lt;property id=&quot;20307&quot; value=&quot;303&quot;/&gt;&lt;/object&gt;&lt;object type=&quot;3&quot; unique_id=&quot;11926&quot;&gt;&lt;property id=&quot;20148&quot; value=&quot;5&quot;/&gt;&lt;property id=&quot;20300&quot; value=&quot;Slide 27 - &amp;quot;Government Intervention&amp;quot;&quot;/&gt;&lt;property id=&quot;20307&quot; value=&quot;304&quot;/&gt;&lt;/object&gt;&lt;object type=&quot;3&quot; unique_id=&quot;11927&quot;&gt;&lt;property id=&quot;20148&quot; value=&quot;5&quot;/&gt;&lt;property id=&quot;20300&quot; value=&quot;Slide 28 - &amp;quot;Government Intervention&amp;quot;&quot;/&gt;&lt;property id=&quot;20307&quot; value=&quot;291&quot;/&gt;&lt;/object&gt;&lt;object type=&quot;3&quot; unique_id=&quot;11928&quot;&gt;&lt;property id=&quot;20148&quot; value=&quot;5&quot;/&gt;&lt;property id=&quot;20300&quot; value=&quot;Slide 29 - &amp;quot;Society’s Optimal Amounts&amp;quot;&quot;/&gt;&lt;property id=&quot;20307&quot; value=&quot;292&quot;/&gt;&lt;/object&gt;&lt;object type=&quot;3&quot; unique_id=&quot;11929&quot;&gt;&lt;property id=&quot;20148&quot; value=&quot;5&quot;/&gt;&lt;property id=&quot;20300&quot; value=&quot;Slide 30 - &amp;quot;Government’s Role in the Economy&amp;quot;&quot;/&gt;&lt;property id=&quot;20307&quot; value=&quot;289&quot;/&gt;&lt;/object&gt;&lt;object type=&quot;3&quot; unique_id=&quot;11930&quot;&gt;&lt;property id=&quot;20148&quot; value=&quot;5&quot;/&gt;&lt;property id=&quot;20300&quot; value=&quot;Slide 31 - &amp;quot;Controlling Carbon Dioxide Emissions&amp;quot;&quot;/&gt;&lt;property id=&quot;20307&quot; value=&quot;267&quot;/&gt;&lt;/object&gt;&lt;/object&gt;&lt;object type=&quot;8&quot; unique_id=&quot;11963&quot;&gt;&lt;/object&gt;&lt;/object&gt;&lt;/database&gt;"/>
  <p:tag name="SECTOMILLISECCONVERTED" val="1"/>
</p:tagLst>
</file>

<file path=ppt/theme/theme1.xml><?xml version="1.0" encoding="utf-8"?>
<a:theme xmlns:a="http://schemas.openxmlformats.org/drawingml/2006/main" name="19e%20PPT%20template[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19e%20PPT%20template[1]</Template>
  <TotalTime>2047</TotalTime>
  <Words>4083</Words>
  <Application>Microsoft Office PowerPoint</Application>
  <PresentationFormat>Předvádění na obrazovce (4:3)</PresentationFormat>
  <Paragraphs>609</Paragraphs>
  <Slides>31</Slides>
  <Notes>31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31</vt:i4>
      </vt:variant>
    </vt:vector>
  </HeadingPairs>
  <TitlesOfParts>
    <vt:vector size="39" baseType="lpstr">
      <vt:lpstr>Arial</vt:lpstr>
      <vt:lpstr>Tw Cen MT</vt:lpstr>
      <vt:lpstr>Tahoma</vt:lpstr>
      <vt:lpstr>Times New Roman</vt:lpstr>
      <vt:lpstr>ＭＳ Ｐゴシック</vt:lpstr>
      <vt:lpstr>Dotum</vt:lpstr>
      <vt:lpstr>Calibri</vt:lpstr>
      <vt:lpstr>19e%20PPT%20template[1]</vt:lpstr>
      <vt:lpstr>Market Failures: Public Goods and Externalities</vt:lpstr>
      <vt:lpstr>Market Failures</vt:lpstr>
      <vt:lpstr>Demand-Side Failures</vt:lpstr>
      <vt:lpstr>Supply-Side Failures</vt:lpstr>
      <vt:lpstr>Efficiently Functioning Markets</vt:lpstr>
      <vt:lpstr>Consumer Surplus</vt:lpstr>
      <vt:lpstr>Consumer Surplus</vt:lpstr>
      <vt:lpstr>Consumer Surplus</vt:lpstr>
      <vt:lpstr>Producer Surplus</vt:lpstr>
      <vt:lpstr>Producer Surplus</vt:lpstr>
      <vt:lpstr>Producer Surplus</vt:lpstr>
      <vt:lpstr>Efficiency Revisited</vt:lpstr>
      <vt:lpstr>Efficiency Losses</vt:lpstr>
      <vt:lpstr>Efficiency Losses</vt:lpstr>
      <vt:lpstr>Private Goods</vt:lpstr>
      <vt:lpstr>Public Goods</vt:lpstr>
      <vt:lpstr>Demand for Public Goods</vt:lpstr>
      <vt:lpstr>Demand for Public Goods</vt:lpstr>
      <vt:lpstr>Cost-Benefit Analysis</vt:lpstr>
      <vt:lpstr>Cost-Benefit Analysis</vt:lpstr>
      <vt:lpstr>Quasi-Public Goods</vt:lpstr>
      <vt:lpstr>The Reallocation Process</vt:lpstr>
      <vt:lpstr>Externalities</vt:lpstr>
      <vt:lpstr>Externalities</vt:lpstr>
      <vt:lpstr>Government Intervention</vt:lpstr>
      <vt:lpstr>Government Intervention</vt:lpstr>
      <vt:lpstr>Government Intervention</vt:lpstr>
      <vt:lpstr>Government Intervention</vt:lpstr>
      <vt:lpstr>Society’s Optimal Amounts</vt:lpstr>
      <vt:lpstr>Government’s Role in the Economy</vt:lpstr>
      <vt:lpstr>Controlling Carbon Dioxide Emissions</vt:lpstr>
    </vt:vector>
  </TitlesOfParts>
  <Company>Mineral Area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Failures: Public Goods and Externalities</dc:title>
  <dc:creator>MACNet</dc:creator>
  <cp:lastModifiedBy>Čábelková Inna</cp:lastModifiedBy>
  <cp:revision>173</cp:revision>
  <dcterms:created xsi:type="dcterms:W3CDTF">2010-07-14T17:46:36Z</dcterms:created>
  <dcterms:modified xsi:type="dcterms:W3CDTF">2020-11-03T10:01:54Z</dcterms:modified>
</cp:coreProperties>
</file>