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handoutMasterIdLst>
    <p:handoutMasterId r:id="rId58"/>
  </p:handoutMasterIdLst>
  <p:sldIdLst>
    <p:sldId id="257" r:id="rId2"/>
    <p:sldId id="357" r:id="rId3"/>
    <p:sldId id="318" r:id="rId4"/>
    <p:sldId id="382" r:id="rId5"/>
    <p:sldId id="322" r:id="rId6"/>
    <p:sldId id="323" r:id="rId7"/>
    <p:sldId id="408" r:id="rId8"/>
    <p:sldId id="409" r:id="rId9"/>
    <p:sldId id="392" r:id="rId10"/>
    <p:sldId id="356" r:id="rId11"/>
    <p:sldId id="319" r:id="rId12"/>
    <p:sldId id="378" r:id="rId13"/>
    <p:sldId id="379" r:id="rId14"/>
    <p:sldId id="381" r:id="rId15"/>
    <p:sldId id="406" r:id="rId16"/>
    <p:sldId id="411" r:id="rId17"/>
    <p:sldId id="407" r:id="rId18"/>
    <p:sldId id="405" r:id="rId19"/>
    <p:sldId id="410" r:id="rId20"/>
    <p:sldId id="380" r:id="rId21"/>
    <p:sldId id="412" r:id="rId22"/>
    <p:sldId id="362" r:id="rId23"/>
    <p:sldId id="393" r:id="rId24"/>
    <p:sldId id="394" r:id="rId25"/>
    <p:sldId id="413" r:id="rId26"/>
    <p:sldId id="363" r:id="rId27"/>
    <p:sldId id="367" r:id="rId28"/>
    <p:sldId id="414" r:id="rId29"/>
    <p:sldId id="402" r:id="rId30"/>
    <p:sldId id="404" r:id="rId31"/>
    <p:sldId id="366" r:id="rId32"/>
    <p:sldId id="401" r:id="rId33"/>
    <p:sldId id="403" r:id="rId34"/>
    <p:sldId id="368" r:id="rId35"/>
    <p:sldId id="369" r:id="rId36"/>
    <p:sldId id="372" r:id="rId37"/>
    <p:sldId id="373" r:id="rId38"/>
    <p:sldId id="374" r:id="rId39"/>
    <p:sldId id="375" r:id="rId40"/>
    <p:sldId id="352" r:id="rId41"/>
    <p:sldId id="377" r:id="rId42"/>
    <p:sldId id="376" r:id="rId43"/>
    <p:sldId id="386" r:id="rId44"/>
    <p:sldId id="389" r:id="rId45"/>
    <p:sldId id="390" r:id="rId46"/>
    <p:sldId id="391" r:id="rId47"/>
    <p:sldId id="387" r:id="rId48"/>
    <p:sldId id="388" r:id="rId49"/>
    <p:sldId id="395" r:id="rId50"/>
    <p:sldId id="358" r:id="rId51"/>
    <p:sldId id="397" r:id="rId52"/>
    <p:sldId id="398" r:id="rId53"/>
    <p:sldId id="396" r:id="rId54"/>
    <p:sldId id="399" r:id="rId55"/>
    <p:sldId id="400" r:id="rId56"/>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7869C-9FD9-4A4E-A5D2-40B9BB98DBFF}">
          <p14:sldIdLst>
            <p14:sldId id="257"/>
            <p14:sldId id="357"/>
            <p14:sldId id="318"/>
            <p14:sldId id="382"/>
            <p14:sldId id="322"/>
            <p14:sldId id="323"/>
            <p14:sldId id="408"/>
            <p14:sldId id="409"/>
            <p14:sldId id="392"/>
            <p14:sldId id="356"/>
            <p14:sldId id="319"/>
            <p14:sldId id="378"/>
            <p14:sldId id="379"/>
            <p14:sldId id="381"/>
            <p14:sldId id="406"/>
            <p14:sldId id="411"/>
            <p14:sldId id="407"/>
            <p14:sldId id="405"/>
            <p14:sldId id="410"/>
            <p14:sldId id="380"/>
            <p14:sldId id="412"/>
            <p14:sldId id="362"/>
            <p14:sldId id="393"/>
            <p14:sldId id="394"/>
            <p14:sldId id="413"/>
            <p14:sldId id="363"/>
            <p14:sldId id="367"/>
            <p14:sldId id="414"/>
            <p14:sldId id="402"/>
            <p14:sldId id="404"/>
            <p14:sldId id="366"/>
            <p14:sldId id="401"/>
            <p14:sldId id="403"/>
            <p14:sldId id="368"/>
            <p14:sldId id="369"/>
            <p14:sldId id="372"/>
            <p14:sldId id="373"/>
            <p14:sldId id="374"/>
            <p14:sldId id="375"/>
            <p14:sldId id="352"/>
            <p14:sldId id="377"/>
            <p14:sldId id="376"/>
          </p14:sldIdLst>
        </p14:section>
        <p14:section name="Untitled Section" id="{BFADE8BC-909D-43D9-AB87-EA82C43E2E13}">
          <p14:sldIdLst>
            <p14:sldId id="386"/>
            <p14:sldId id="389"/>
            <p14:sldId id="390"/>
            <p14:sldId id="391"/>
            <p14:sldId id="387"/>
            <p14:sldId id="388"/>
            <p14:sldId id="395"/>
            <p14:sldId id="358"/>
            <p14:sldId id="397"/>
            <p14:sldId id="398"/>
            <p14:sldId id="396"/>
            <p14:sldId id="399"/>
            <p14:sldId id="4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050"/>
    <a:srgbClr val="744A2A"/>
    <a:srgbClr val="9B2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snapToGrid="0">
      <p:cViewPr>
        <p:scale>
          <a:sx n="70" d="100"/>
          <a:sy n="70" d="100"/>
        </p:scale>
        <p:origin x="354"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07AB4-5C8C-423B-9003-83B9E62EA793}" type="doc">
      <dgm:prSet loTypeId="urn:microsoft.com/office/officeart/2005/8/layout/cycle8" loCatId="cycle" qsTypeId="urn:microsoft.com/office/officeart/2005/8/quickstyle/simple1" qsCatId="simple" csTypeId="urn:microsoft.com/office/officeart/2005/8/colors/accent1_2" csCatId="accent1" phldr="1"/>
      <dgm:spPr/>
    </dgm:pt>
    <dgm:pt modelId="{24168CFD-65A8-4671-B516-86013B11696F}">
      <dgm:prSet phldrT="[Text]" custT="1"/>
      <dgm:spPr/>
      <dgm:t>
        <a:bodyPr/>
        <a:lstStyle/>
        <a:p>
          <a:r>
            <a:rPr lang="it-IT" sz="2800" dirty="0"/>
            <a:t>Political</a:t>
          </a:r>
        </a:p>
        <a:p>
          <a:r>
            <a:rPr lang="it-IT" sz="1300" dirty="0" err="1"/>
            <a:t>Politicians</a:t>
          </a:r>
          <a:r>
            <a:rPr lang="it-IT" sz="1300" dirty="0"/>
            <a:t>, parties,  </a:t>
          </a:r>
          <a:r>
            <a:rPr lang="it-IT" sz="1300" dirty="0" err="1"/>
            <a:t>experts</a:t>
          </a:r>
          <a:endParaRPr lang="it-IT" sz="1300" dirty="0"/>
        </a:p>
      </dgm:t>
    </dgm:pt>
    <dgm:pt modelId="{ADBD6D66-4235-46B1-8A00-0EA7C5354D3F}" type="parTrans" cxnId="{4D54597C-B796-4E3B-A4BD-8063F76CE96F}">
      <dgm:prSet/>
      <dgm:spPr/>
      <dgm:t>
        <a:bodyPr/>
        <a:lstStyle/>
        <a:p>
          <a:endParaRPr lang="it-IT"/>
        </a:p>
      </dgm:t>
    </dgm:pt>
    <dgm:pt modelId="{92ED5F6A-C05E-432D-BB9D-7077DAA5ACAD}" type="sibTrans" cxnId="{4D54597C-B796-4E3B-A4BD-8063F76CE96F}">
      <dgm:prSet/>
      <dgm:spPr/>
      <dgm:t>
        <a:bodyPr/>
        <a:lstStyle/>
        <a:p>
          <a:endParaRPr lang="it-IT"/>
        </a:p>
      </dgm:t>
    </dgm:pt>
    <dgm:pt modelId="{42BD7038-D890-4661-8459-42B2E24AD935}">
      <dgm:prSet phldrT="[Text]" custT="1"/>
      <dgm:spPr>
        <a:solidFill>
          <a:schemeClr val="accent1">
            <a:lumMod val="40000"/>
            <a:lumOff val="60000"/>
          </a:schemeClr>
        </a:solidFill>
      </dgm:spPr>
      <dgm:t>
        <a:bodyPr/>
        <a:lstStyle/>
        <a:p>
          <a:r>
            <a:rPr lang="it-IT" sz="2800" dirty="0"/>
            <a:t>Societal</a:t>
          </a:r>
        </a:p>
        <a:p>
          <a:r>
            <a:rPr lang="it-IT" sz="1300" dirty="0"/>
            <a:t>Advocacy groups, </a:t>
          </a:r>
          <a:r>
            <a:rPr lang="it-IT" sz="1300" dirty="0" err="1"/>
            <a:t>civil</a:t>
          </a:r>
          <a:r>
            <a:rPr lang="it-IT" sz="1300" dirty="0"/>
            <a:t> society </a:t>
          </a:r>
          <a:r>
            <a:rPr lang="it-IT" sz="1300" dirty="0" err="1"/>
            <a:t>associations</a:t>
          </a:r>
          <a:r>
            <a:rPr lang="it-IT" sz="1300" dirty="0"/>
            <a:t> , </a:t>
          </a:r>
          <a:r>
            <a:rPr lang="it-IT" sz="1300" dirty="0" err="1"/>
            <a:t>citizens</a:t>
          </a:r>
          <a:endParaRPr lang="it-IT" sz="1300" dirty="0"/>
        </a:p>
      </dgm:t>
    </dgm:pt>
    <dgm:pt modelId="{2E42854B-4F5B-4970-A52C-774EE55BDFCF}" type="parTrans" cxnId="{BF5E49C3-603B-484A-B77D-0C4E6ECABBE0}">
      <dgm:prSet/>
      <dgm:spPr/>
      <dgm:t>
        <a:bodyPr/>
        <a:lstStyle/>
        <a:p>
          <a:endParaRPr lang="it-IT"/>
        </a:p>
      </dgm:t>
    </dgm:pt>
    <dgm:pt modelId="{5EF10ED0-9EEC-4DC2-9310-085C1F1139AE}" type="sibTrans" cxnId="{BF5E49C3-603B-484A-B77D-0C4E6ECABBE0}">
      <dgm:prSet/>
      <dgm:spPr/>
      <dgm:t>
        <a:bodyPr/>
        <a:lstStyle/>
        <a:p>
          <a:endParaRPr lang="it-IT"/>
        </a:p>
      </dgm:t>
    </dgm:pt>
    <dgm:pt modelId="{94B52F9C-B7C2-411F-BCAC-1AD6C35C4517}">
      <dgm:prSet phldrT="[Text]" custT="1"/>
      <dgm:spPr>
        <a:solidFill>
          <a:schemeClr val="accent2">
            <a:lumMod val="75000"/>
          </a:schemeClr>
        </a:solidFill>
      </dgm:spPr>
      <dgm:t>
        <a:bodyPr/>
        <a:lstStyle/>
        <a:p>
          <a:r>
            <a:rPr lang="it-IT" sz="2800" dirty="0"/>
            <a:t>Judicial</a:t>
          </a:r>
        </a:p>
        <a:p>
          <a:r>
            <a:rPr lang="it-IT" sz="1300" dirty="0"/>
            <a:t>Judges, (</a:t>
          </a:r>
          <a:r>
            <a:rPr lang="it-IT" sz="1300" dirty="0" err="1"/>
            <a:t>constitutional</a:t>
          </a:r>
          <a:r>
            <a:rPr lang="it-IT" sz="1300" dirty="0"/>
            <a:t>) </a:t>
          </a:r>
          <a:r>
            <a:rPr lang="it-IT" sz="1300" dirty="0" err="1"/>
            <a:t>lawyers</a:t>
          </a:r>
          <a:r>
            <a:rPr lang="it-IT" sz="1300" dirty="0"/>
            <a:t>     </a:t>
          </a:r>
        </a:p>
      </dgm:t>
    </dgm:pt>
    <dgm:pt modelId="{20707776-525A-462E-BFE8-90AC11D27191}" type="parTrans" cxnId="{EDE888B5-C8D8-4859-A1DA-77F04AF95D66}">
      <dgm:prSet/>
      <dgm:spPr/>
      <dgm:t>
        <a:bodyPr/>
        <a:lstStyle/>
        <a:p>
          <a:endParaRPr lang="it-IT"/>
        </a:p>
      </dgm:t>
    </dgm:pt>
    <dgm:pt modelId="{FA47FE81-4FC1-4A15-9E2A-F5F0790B5364}" type="sibTrans" cxnId="{EDE888B5-C8D8-4859-A1DA-77F04AF95D66}">
      <dgm:prSet/>
      <dgm:spPr/>
      <dgm:t>
        <a:bodyPr/>
        <a:lstStyle/>
        <a:p>
          <a:endParaRPr lang="it-IT"/>
        </a:p>
      </dgm:t>
    </dgm:pt>
    <dgm:pt modelId="{EE7E2A5B-C696-41A6-B558-1C83A3108A54}" type="pres">
      <dgm:prSet presAssocID="{5D307AB4-5C8C-423B-9003-83B9E62EA793}" presName="compositeShape" presStyleCnt="0">
        <dgm:presLayoutVars>
          <dgm:chMax val="7"/>
          <dgm:dir/>
          <dgm:resizeHandles val="exact"/>
        </dgm:presLayoutVars>
      </dgm:prSet>
      <dgm:spPr/>
    </dgm:pt>
    <dgm:pt modelId="{739DCAA3-95D8-406D-821E-193E8383FEC8}" type="pres">
      <dgm:prSet presAssocID="{5D307AB4-5C8C-423B-9003-83B9E62EA793}" presName="wedge1" presStyleLbl="node1" presStyleIdx="0" presStyleCnt="3"/>
      <dgm:spPr/>
    </dgm:pt>
    <dgm:pt modelId="{1D42ADE8-A541-40DE-B194-0FAF1A143A1B}" type="pres">
      <dgm:prSet presAssocID="{5D307AB4-5C8C-423B-9003-83B9E62EA793}" presName="dummy1a" presStyleCnt="0"/>
      <dgm:spPr/>
    </dgm:pt>
    <dgm:pt modelId="{F93E9AE1-407E-45BC-9BE6-3CF1A9B44901}" type="pres">
      <dgm:prSet presAssocID="{5D307AB4-5C8C-423B-9003-83B9E62EA793}" presName="dummy1b" presStyleCnt="0"/>
      <dgm:spPr/>
    </dgm:pt>
    <dgm:pt modelId="{C1A9D275-0C3F-42B5-B9EA-EDA43ADBE935}" type="pres">
      <dgm:prSet presAssocID="{5D307AB4-5C8C-423B-9003-83B9E62EA793}" presName="wedge1Tx" presStyleLbl="node1" presStyleIdx="0" presStyleCnt="3">
        <dgm:presLayoutVars>
          <dgm:chMax val="0"/>
          <dgm:chPref val="0"/>
          <dgm:bulletEnabled val="1"/>
        </dgm:presLayoutVars>
      </dgm:prSet>
      <dgm:spPr/>
    </dgm:pt>
    <dgm:pt modelId="{FF3D2954-90F3-48D6-8BDD-461B4C3C9FB8}" type="pres">
      <dgm:prSet presAssocID="{5D307AB4-5C8C-423B-9003-83B9E62EA793}" presName="wedge2" presStyleLbl="node1" presStyleIdx="1" presStyleCnt="3"/>
      <dgm:spPr/>
    </dgm:pt>
    <dgm:pt modelId="{F1666635-6413-44DF-9C0D-314FB2727ACC}" type="pres">
      <dgm:prSet presAssocID="{5D307AB4-5C8C-423B-9003-83B9E62EA793}" presName="dummy2a" presStyleCnt="0"/>
      <dgm:spPr/>
    </dgm:pt>
    <dgm:pt modelId="{3905207D-6680-4B76-948B-6B6828BCE750}" type="pres">
      <dgm:prSet presAssocID="{5D307AB4-5C8C-423B-9003-83B9E62EA793}" presName="dummy2b" presStyleCnt="0"/>
      <dgm:spPr/>
    </dgm:pt>
    <dgm:pt modelId="{4FD33784-65FA-4225-B348-261C882184DD}" type="pres">
      <dgm:prSet presAssocID="{5D307AB4-5C8C-423B-9003-83B9E62EA793}" presName="wedge2Tx" presStyleLbl="node1" presStyleIdx="1" presStyleCnt="3">
        <dgm:presLayoutVars>
          <dgm:chMax val="0"/>
          <dgm:chPref val="0"/>
          <dgm:bulletEnabled val="1"/>
        </dgm:presLayoutVars>
      </dgm:prSet>
      <dgm:spPr/>
    </dgm:pt>
    <dgm:pt modelId="{31DB33DE-E092-40F3-A6E7-BFC0803D8004}" type="pres">
      <dgm:prSet presAssocID="{5D307AB4-5C8C-423B-9003-83B9E62EA793}" presName="wedge3" presStyleLbl="node1" presStyleIdx="2" presStyleCnt="3"/>
      <dgm:spPr/>
    </dgm:pt>
    <dgm:pt modelId="{B4691034-D594-49AF-84D2-E5676AA8FECF}" type="pres">
      <dgm:prSet presAssocID="{5D307AB4-5C8C-423B-9003-83B9E62EA793}" presName="dummy3a" presStyleCnt="0"/>
      <dgm:spPr/>
    </dgm:pt>
    <dgm:pt modelId="{6EDEFEFB-DA89-4D29-8443-38F360C975E2}" type="pres">
      <dgm:prSet presAssocID="{5D307AB4-5C8C-423B-9003-83B9E62EA793}" presName="dummy3b" presStyleCnt="0"/>
      <dgm:spPr/>
    </dgm:pt>
    <dgm:pt modelId="{1DA155ED-A070-4257-BC37-7B31D01A9E0F}" type="pres">
      <dgm:prSet presAssocID="{5D307AB4-5C8C-423B-9003-83B9E62EA793}" presName="wedge3Tx" presStyleLbl="node1" presStyleIdx="2" presStyleCnt="3">
        <dgm:presLayoutVars>
          <dgm:chMax val="0"/>
          <dgm:chPref val="0"/>
          <dgm:bulletEnabled val="1"/>
        </dgm:presLayoutVars>
      </dgm:prSet>
      <dgm:spPr/>
    </dgm:pt>
    <dgm:pt modelId="{047734CC-9D1E-4EE4-B63C-19271B15F0FF}" type="pres">
      <dgm:prSet presAssocID="{92ED5F6A-C05E-432D-BB9D-7077DAA5ACAD}" presName="arrowWedge1" presStyleLbl="fgSibTrans2D1" presStyleIdx="0" presStyleCnt="3"/>
      <dgm:spPr/>
    </dgm:pt>
    <dgm:pt modelId="{37CB3128-AF6C-4AEC-A6D5-0AD3CA2596AD}" type="pres">
      <dgm:prSet presAssocID="{5EF10ED0-9EEC-4DC2-9310-085C1F1139AE}" presName="arrowWedge2" presStyleLbl="fgSibTrans2D1" presStyleIdx="1" presStyleCnt="3"/>
      <dgm:spPr/>
    </dgm:pt>
    <dgm:pt modelId="{A013E30A-4511-40F2-A476-9F0BD9F2E5D2}" type="pres">
      <dgm:prSet presAssocID="{FA47FE81-4FC1-4A15-9E2A-F5F0790B5364}" presName="arrowWedge3" presStyleLbl="fgSibTrans2D1" presStyleIdx="2" presStyleCnt="3"/>
      <dgm:spPr/>
    </dgm:pt>
  </dgm:ptLst>
  <dgm:cxnLst>
    <dgm:cxn modelId="{0F56F348-1CB2-4D3F-B58D-2F520F489FE9}" type="presOf" srcId="{24168CFD-65A8-4671-B516-86013B11696F}" destId="{C1A9D275-0C3F-42B5-B9EA-EDA43ADBE935}" srcOrd="1" destOrd="0" presId="urn:microsoft.com/office/officeart/2005/8/layout/cycle8"/>
    <dgm:cxn modelId="{4D54597C-B796-4E3B-A4BD-8063F76CE96F}" srcId="{5D307AB4-5C8C-423B-9003-83B9E62EA793}" destId="{24168CFD-65A8-4671-B516-86013B11696F}" srcOrd="0" destOrd="0" parTransId="{ADBD6D66-4235-46B1-8A00-0EA7C5354D3F}" sibTransId="{92ED5F6A-C05E-432D-BB9D-7077DAA5ACAD}"/>
    <dgm:cxn modelId="{ED98C588-4588-41C6-A918-53814AC05F2A}" type="presOf" srcId="{42BD7038-D890-4661-8459-42B2E24AD935}" destId="{FF3D2954-90F3-48D6-8BDD-461B4C3C9FB8}" srcOrd="0" destOrd="0" presId="urn:microsoft.com/office/officeart/2005/8/layout/cycle8"/>
    <dgm:cxn modelId="{37C1C28F-FA72-4A67-B446-91131D6227A7}" type="presOf" srcId="{94B52F9C-B7C2-411F-BCAC-1AD6C35C4517}" destId="{31DB33DE-E092-40F3-A6E7-BFC0803D8004}" srcOrd="0" destOrd="0" presId="urn:microsoft.com/office/officeart/2005/8/layout/cycle8"/>
    <dgm:cxn modelId="{6FB63CA1-121B-4701-845E-FAC9CD42F382}" type="presOf" srcId="{24168CFD-65A8-4671-B516-86013B11696F}" destId="{739DCAA3-95D8-406D-821E-193E8383FEC8}" srcOrd="0" destOrd="0" presId="urn:microsoft.com/office/officeart/2005/8/layout/cycle8"/>
    <dgm:cxn modelId="{370BC8A5-1C18-40BD-A6F8-0FC92E9B19A7}" type="presOf" srcId="{42BD7038-D890-4661-8459-42B2E24AD935}" destId="{4FD33784-65FA-4225-B348-261C882184DD}" srcOrd="1" destOrd="0" presId="urn:microsoft.com/office/officeart/2005/8/layout/cycle8"/>
    <dgm:cxn modelId="{EDE888B5-C8D8-4859-A1DA-77F04AF95D66}" srcId="{5D307AB4-5C8C-423B-9003-83B9E62EA793}" destId="{94B52F9C-B7C2-411F-BCAC-1AD6C35C4517}" srcOrd="2" destOrd="0" parTransId="{20707776-525A-462E-BFE8-90AC11D27191}" sibTransId="{FA47FE81-4FC1-4A15-9E2A-F5F0790B5364}"/>
    <dgm:cxn modelId="{BF5E49C3-603B-484A-B77D-0C4E6ECABBE0}" srcId="{5D307AB4-5C8C-423B-9003-83B9E62EA793}" destId="{42BD7038-D890-4661-8459-42B2E24AD935}" srcOrd="1" destOrd="0" parTransId="{2E42854B-4F5B-4970-A52C-774EE55BDFCF}" sibTransId="{5EF10ED0-9EEC-4DC2-9310-085C1F1139AE}"/>
    <dgm:cxn modelId="{F9C389C3-EA56-4419-A92C-5A878E7C33E5}" type="presOf" srcId="{94B52F9C-B7C2-411F-BCAC-1AD6C35C4517}" destId="{1DA155ED-A070-4257-BC37-7B31D01A9E0F}" srcOrd="1" destOrd="0" presId="urn:microsoft.com/office/officeart/2005/8/layout/cycle8"/>
    <dgm:cxn modelId="{5882DBD9-342D-442D-ADC2-2C5EA31A86E0}" type="presOf" srcId="{5D307AB4-5C8C-423B-9003-83B9E62EA793}" destId="{EE7E2A5B-C696-41A6-B558-1C83A3108A54}" srcOrd="0" destOrd="0" presId="urn:microsoft.com/office/officeart/2005/8/layout/cycle8"/>
    <dgm:cxn modelId="{1DF8DF9E-DD71-4002-83A7-344E28243488}" type="presParOf" srcId="{EE7E2A5B-C696-41A6-B558-1C83A3108A54}" destId="{739DCAA3-95D8-406D-821E-193E8383FEC8}" srcOrd="0" destOrd="0" presId="urn:microsoft.com/office/officeart/2005/8/layout/cycle8"/>
    <dgm:cxn modelId="{BAED0F45-7FFE-425D-9CF9-001DF5E5CF7A}" type="presParOf" srcId="{EE7E2A5B-C696-41A6-B558-1C83A3108A54}" destId="{1D42ADE8-A541-40DE-B194-0FAF1A143A1B}" srcOrd="1" destOrd="0" presId="urn:microsoft.com/office/officeart/2005/8/layout/cycle8"/>
    <dgm:cxn modelId="{876577BD-7B38-423B-9ED9-5940490610F5}" type="presParOf" srcId="{EE7E2A5B-C696-41A6-B558-1C83A3108A54}" destId="{F93E9AE1-407E-45BC-9BE6-3CF1A9B44901}" srcOrd="2" destOrd="0" presId="urn:microsoft.com/office/officeart/2005/8/layout/cycle8"/>
    <dgm:cxn modelId="{1053D7AC-B1EF-42E6-962D-7A18A45B60B8}" type="presParOf" srcId="{EE7E2A5B-C696-41A6-B558-1C83A3108A54}" destId="{C1A9D275-0C3F-42B5-B9EA-EDA43ADBE935}" srcOrd="3" destOrd="0" presId="urn:microsoft.com/office/officeart/2005/8/layout/cycle8"/>
    <dgm:cxn modelId="{D3208BCD-9412-408B-9824-BC210FD9F414}" type="presParOf" srcId="{EE7E2A5B-C696-41A6-B558-1C83A3108A54}" destId="{FF3D2954-90F3-48D6-8BDD-461B4C3C9FB8}" srcOrd="4" destOrd="0" presId="urn:microsoft.com/office/officeart/2005/8/layout/cycle8"/>
    <dgm:cxn modelId="{CF87A555-9B63-4F8B-8C83-0087331AF016}" type="presParOf" srcId="{EE7E2A5B-C696-41A6-B558-1C83A3108A54}" destId="{F1666635-6413-44DF-9C0D-314FB2727ACC}" srcOrd="5" destOrd="0" presId="urn:microsoft.com/office/officeart/2005/8/layout/cycle8"/>
    <dgm:cxn modelId="{9AB8CC89-3734-42CB-89B4-6BF99E30FEB9}" type="presParOf" srcId="{EE7E2A5B-C696-41A6-B558-1C83A3108A54}" destId="{3905207D-6680-4B76-948B-6B6828BCE750}" srcOrd="6" destOrd="0" presId="urn:microsoft.com/office/officeart/2005/8/layout/cycle8"/>
    <dgm:cxn modelId="{B261D9F1-46B1-4810-8B69-04C8C44A4EF0}" type="presParOf" srcId="{EE7E2A5B-C696-41A6-B558-1C83A3108A54}" destId="{4FD33784-65FA-4225-B348-261C882184DD}" srcOrd="7" destOrd="0" presId="urn:microsoft.com/office/officeart/2005/8/layout/cycle8"/>
    <dgm:cxn modelId="{3BBDDADB-72DB-4D02-A44B-DC4591436AE8}" type="presParOf" srcId="{EE7E2A5B-C696-41A6-B558-1C83A3108A54}" destId="{31DB33DE-E092-40F3-A6E7-BFC0803D8004}" srcOrd="8" destOrd="0" presId="urn:microsoft.com/office/officeart/2005/8/layout/cycle8"/>
    <dgm:cxn modelId="{75B91B6E-5A49-4298-85D2-F553C5CA830A}" type="presParOf" srcId="{EE7E2A5B-C696-41A6-B558-1C83A3108A54}" destId="{B4691034-D594-49AF-84D2-E5676AA8FECF}" srcOrd="9" destOrd="0" presId="urn:microsoft.com/office/officeart/2005/8/layout/cycle8"/>
    <dgm:cxn modelId="{7D411960-71FD-4880-BBAA-4BDBA9AD5632}" type="presParOf" srcId="{EE7E2A5B-C696-41A6-B558-1C83A3108A54}" destId="{6EDEFEFB-DA89-4D29-8443-38F360C975E2}" srcOrd="10" destOrd="0" presId="urn:microsoft.com/office/officeart/2005/8/layout/cycle8"/>
    <dgm:cxn modelId="{47E8C7DC-0159-4C74-82CB-30AD4BDFEC6E}" type="presParOf" srcId="{EE7E2A5B-C696-41A6-B558-1C83A3108A54}" destId="{1DA155ED-A070-4257-BC37-7B31D01A9E0F}" srcOrd="11" destOrd="0" presId="urn:microsoft.com/office/officeart/2005/8/layout/cycle8"/>
    <dgm:cxn modelId="{0BAAB0C2-D08D-4B2D-AF5A-9BD207F2AF6E}" type="presParOf" srcId="{EE7E2A5B-C696-41A6-B558-1C83A3108A54}" destId="{047734CC-9D1E-4EE4-B63C-19271B15F0FF}" srcOrd="12" destOrd="0" presId="urn:microsoft.com/office/officeart/2005/8/layout/cycle8"/>
    <dgm:cxn modelId="{B4F45C38-768A-45D9-8B8B-F7A377496768}" type="presParOf" srcId="{EE7E2A5B-C696-41A6-B558-1C83A3108A54}" destId="{37CB3128-AF6C-4AEC-A6D5-0AD3CA2596AD}" srcOrd="13" destOrd="0" presId="urn:microsoft.com/office/officeart/2005/8/layout/cycle8"/>
    <dgm:cxn modelId="{CA0029FE-1BC8-4B0C-BAAE-CB239C266266}" type="presParOf" srcId="{EE7E2A5B-C696-41A6-B558-1C83A3108A54}" destId="{A013E30A-4511-40F2-A476-9F0BD9F2E5D2}"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DCAA3-95D8-406D-821E-193E8383FEC8}">
      <dsp:nvSpPr>
        <dsp:cNvPr id="0" name=""/>
        <dsp:cNvSpPr/>
      </dsp:nvSpPr>
      <dsp:spPr>
        <a:xfrm>
          <a:off x="1415376" y="264899"/>
          <a:ext cx="3423313" cy="342331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Political</a:t>
          </a:r>
        </a:p>
        <a:p>
          <a:pPr marL="0" lvl="0" indent="0" algn="ctr" defTabSz="1244600">
            <a:lnSpc>
              <a:spcPct val="90000"/>
            </a:lnSpc>
            <a:spcBef>
              <a:spcPct val="0"/>
            </a:spcBef>
            <a:spcAft>
              <a:spcPct val="35000"/>
            </a:spcAft>
            <a:buNone/>
          </a:pPr>
          <a:r>
            <a:rPr lang="it-IT" sz="1300" kern="1200" dirty="0" err="1"/>
            <a:t>Politicians</a:t>
          </a:r>
          <a:r>
            <a:rPr lang="it-IT" sz="1300" kern="1200" dirty="0"/>
            <a:t>, parties,  </a:t>
          </a:r>
          <a:r>
            <a:rPr lang="it-IT" sz="1300" kern="1200" dirty="0" err="1"/>
            <a:t>experts</a:t>
          </a:r>
          <a:endParaRPr lang="it-IT" sz="1300" kern="1200" dirty="0"/>
        </a:p>
      </dsp:txBody>
      <dsp:txXfrm>
        <a:off x="3219544" y="990315"/>
        <a:ext cx="1222611" cy="1018843"/>
      </dsp:txXfrm>
    </dsp:sp>
    <dsp:sp modelId="{FF3D2954-90F3-48D6-8BDD-461B4C3C9FB8}">
      <dsp:nvSpPr>
        <dsp:cNvPr id="0" name=""/>
        <dsp:cNvSpPr/>
      </dsp:nvSpPr>
      <dsp:spPr>
        <a:xfrm>
          <a:off x="1344872" y="387160"/>
          <a:ext cx="3423313" cy="3423313"/>
        </a:xfrm>
        <a:prstGeom prst="pie">
          <a:avLst>
            <a:gd name="adj1" fmla="val 1800000"/>
            <a:gd name="adj2" fmla="val 900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Societal</a:t>
          </a:r>
        </a:p>
        <a:p>
          <a:pPr marL="0" lvl="0" indent="0" algn="ctr" defTabSz="1244600">
            <a:lnSpc>
              <a:spcPct val="90000"/>
            </a:lnSpc>
            <a:spcBef>
              <a:spcPct val="0"/>
            </a:spcBef>
            <a:spcAft>
              <a:spcPct val="35000"/>
            </a:spcAft>
            <a:buNone/>
          </a:pPr>
          <a:r>
            <a:rPr lang="it-IT" sz="1300" kern="1200" dirty="0"/>
            <a:t>Advocacy groups, </a:t>
          </a:r>
          <a:r>
            <a:rPr lang="it-IT" sz="1300" kern="1200" dirty="0" err="1"/>
            <a:t>civil</a:t>
          </a:r>
          <a:r>
            <a:rPr lang="it-IT" sz="1300" kern="1200" dirty="0"/>
            <a:t> society </a:t>
          </a:r>
          <a:r>
            <a:rPr lang="it-IT" sz="1300" kern="1200" dirty="0" err="1"/>
            <a:t>associations</a:t>
          </a:r>
          <a:r>
            <a:rPr lang="it-IT" sz="1300" kern="1200" dirty="0"/>
            <a:t> , </a:t>
          </a:r>
          <a:r>
            <a:rPr lang="it-IT" sz="1300" kern="1200" dirty="0" err="1"/>
            <a:t>citizens</a:t>
          </a:r>
          <a:endParaRPr lang="it-IT" sz="1300" kern="1200" dirty="0"/>
        </a:p>
      </dsp:txBody>
      <dsp:txXfrm>
        <a:off x="2159947" y="2608238"/>
        <a:ext cx="1833917" cy="896582"/>
      </dsp:txXfrm>
    </dsp:sp>
    <dsp:sp modelId="{31DB33DE-E092-40F3-A6E7-BFC0803D8004}">
      <dsp:nvSpPr>
        <dsp:cNvPr id="0" name=""/>
        <dsp:cNvSpPr/>
      </dsp:nvSpPr>
      <dsp:spPr>
        <a:xfrm>
          <a:off x="1274368" y="264899"/>
          <a:ext cx="3423313" cy="3423313"/>
        </a:xfrm>
        <a:prstGeom prst="pie">
          <a:avLst>
            <a:gd name="adj1" fmla="val 9000000"/>
            <a:gd name="adj2" fmla="val 1620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Judicial</a:t>
          </a:r>
        </a:p>
        <a:p>
          <a:pPr marL="0" lvl="0" indent="0" algn="ctr" defTabSz="1244600">
            <a:lnSpc>
              <a:spcPct val="90000"/>
            </a:lnSpc>
            <a:spcBef>
              <a:spcPct val="0"/>
            </a:spcBef>
            <a:spcAft>
              <a:spcPct val="35000"/>
            </a:spcAft>
            <a:buNone/>
          </a:pPr>
          <a:r>
            <a:rPr lang="it-IT" sz="1300" kern="1200" dirty="0"/>
            <a:t>Judges, (</a:t>
          </a:r>
          <a:r>
            <a:rPr lang="it-IT" sz="1300" kern="1200" dirty="0" err="1"/>
            <a:t>constitutional</a:t>
          </a:r>
          <a:r>
            <a:rPr lang="it-IT" sz="1300" kern="1200" dirty="0"/>
            <a:t>) </a:t>
          </a:r>
          <a:r>
            <a:rPr lang="it-IT" sz="1300" kern="1200" dirty="0" err="1"/>
            <a:t>lawyers</a:t>
          </a:r>
          <a:r>
            <a:rPr lang="it-IT" sz="1300" kern="1200" dirty="0"/>
            <a:t>     </a:t>
          </a:r>
        </a:p>
      </dsp:txBody>
      <dsp:txXfrm>
        <a:off x="1670902" y="990315"/>
        <a:ext cx="1222611" cy="1018843"/>
      </dsp:txXfrm>
    </dsp:sp>
    <dsp:sp modelId="{047734CC-9D1E-4EE4-B63C-19271B15F0FF}">
      <dsp:nvSpPr>
        <dsp:cNvPr id="0" name=""/>
        <dsp:cNvSpPr/>
      </dsp:nvSpPr>
      <dsp:spPr>
        <a:xfrm>
          <a:off x="1203739" y="52979"/>
          <a:ext cx="3847152" cy="38471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CB3128-AF6C-4AEC-A6D5-0AD3CA2596AD}">
      <dsp:nvSpPr>
        <dsp:cNvPr id="0" name=""/>
        <dsp:cNvSpPr/>
      </dsp:nvSpPr>
      <dsp:spPr>
        <a:xfrm>
          <a:off x="1132953" y="175024"/>
          <a:ext cx="3847152" cy="38471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3E30A-4511-40F2-A476-9F0BD9F2E5D2}">
      <dsp:nvSpPr>
        <dsp:cNvPr id="0" name=""/>
        <dsp:cNvSpPr/>
      </dsp:nvSpPr>
      <dsp:spPr>
        <a:xfrm>
          <a:off x="1062166" y="52979"/>
          <a:ext cx="3847152" cy="38471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2ECFC56-470C-4598-95A2-DCF2FDB3AED0}" type="datetimeFigureOut">
              <a:rPr lang="it-IT" smtClean="0"/>
              <a:t>22/02/2018</a:t>
            </a:fld>
            <a:endParaRPr lang="it-IT"/>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CACC008-A053-4C37-B5B8-A50B2145FB2C}" type="slidenum">
              <a:rPr lang="it-IT" smtClean="0"/>
              <a:t>‹#›</a:t>
            </a:fld>
            <a:endParaRPr lang="it-IT"/>
          </a:p>
        </p:txBody>
      </p:sp>
    </p:spTree>
    <p:extLst>
      <p:ext uri="{BB962C8B-B14F-4D97-AF65-F5344CB8AC3E}">
        <p14:creationId xmlns:p14="http://schemas.microsoft.com/office/powerpoint/2010/main" val="3004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3276D454-0792-487B-A5BC-BB14AB591423}" type="datetimeFigureOut">
              <a:rPr lang="it-IT" smtClean="0"/>
              <a:t>22/02/2018</a:t>
            </a:fld>
            <a:endParaRPr lang="it-IT"/>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817803E-BBA6-4AC1-8146-A8756167E3EB}" type="slidenum">
              <a:rPr lang="it-IT" smtClean="0"/>
              <a:t>‹#›</a:t>
            </a:fld>
            <a:endParaRPr lang="it-IT"/>
          </a:p>
        </p:txBody>
      </p:sp>
    </p:spTree>
    <p:extLst>
      <p:ext uri="{BB962C8B-B14F-4D97-AF65-F5344CB8AC3E}">
        <p14:creationId xmlns:p14="http://schemas.microsoft.com/office/powerpoint/2010/main" val="423835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2</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2</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6191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10</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10</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01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2/22/2018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2/22/2018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2/22/2018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5.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5.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5.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png"/><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png"/><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png"/><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png"/><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png"/><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png"/><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png"/><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png"/><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png"/><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png"/><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png"/><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png"/><Relationship Id="rId4" Type="http://schemas.openxmlformats.org/officeDocument/2006/relationships/image" Target="../media/image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png"/><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png"/><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png"/><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png"/><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png"/><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3.png"/><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5.wmf"/></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3.png"/><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3.png"/><Relationship Id="rId4" Type="http://schemas.openxmlformats.org/officeDocument/2006/relationships/image" Target="../media/image5.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3.png"/><Relationship Id="rId4" Type="http://schemas.openxmlformats.org/officeDocument/2006/relationships/image" Target="../media/image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3.png"/><Relationship Id="rId4" Type="http://schemas.openxmlformats.org/officeDocument/2006/relationships/image" Target="../media/image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5.wmf"/></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oleObject" Target="../embeddings/oleObject9.bin"/><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diagramData" Target="../diagrams/data1.xml"/><Relationship Id="rId5" Type="http://schemas.openxmlformats.org/officeDocument/2006/relationships/image" Target="../media/image18.png"/><Relationship Id="rId10" Type="http://schemas.microsoft.com/office/2007/relationships/diagramDrawing" Target="../diagrams/drawing1.xml"/><Relationship Id="rId4" Type="http://schemas.openxmlformats.org/officeDocument/2006/relationships/image" Target="../media/image17.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21342" y="4483862"/>
            <a:ext cx="10355956"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it-IT" sz="2000" b="1" dirty="0">
                <a:solidFill>
                  <a:schemeClr val="tx1"/>
                </a:solidFill>
              </a:rPr>
              <a:t>Paul blokker, </a:t>
            </a:r>
            <a:r>
              <a:rPr lang="it-IT" sz="1050" b="1" dirty="0">
                <a:solidFill>
                  <a:schemeClr val="tx1"/>
                </a:solidFill>
              </a:rPr>
              <a:t>PhD</a:t>
            </a:r>
            <a:endParaRPr lang="it-IT" sz="700" b="1" dirty="0">
              <a:solidFill>
                <a:schemeClr val="tx1"/>
              </a:solidFill>
            </a:endParaRPr>
          </a:p>
          <a:p>
            <a:pPr>
              <a:spcBef>
                <a:spcPts val="600"/>
              </a:spcBef>
            </a:pPr>
            <a:r>
              <a:rPr lang="it-IT" sz="1400" i="1" dirty="0">
                <a:solidFill>
                  <a:schemeClr val="tx1"/>
                </a:solidFill>
              </a:rPr>
              <a:t>Institute of Sociological studies, Charles University</a:t>
            </a:r>
          </a:p>
          <a:p>
            <a:endParaRPr lang="it-IT" sz="1600" i="1" dirty="0">
              <a:solidFill>
                <a:schemeClr val="tx1"/>
              </a:solidFill>
            </a:endParaRPr>
          </a:p>
          <a:p>
            <a:r>
              <a:rPr lang="it-IT" sz="1600" dirty="0">
                <a:solidFill>
                  <a:schemeClr val="tx1"/>
                </a:solidFill>
              </a:rPr>
              <a:t>28 February, 2017</a:t>
            </a:r>
          </a:p>
        </p:txBody>
      </p:sp>
      <p:sp>
        <p:nvSpPr>
          <p:cNvPr id="2" name="TextBox 1"/>
          <p:cNvSpPr txBox="1"/>
          <p:nvPr/>
        </p:nvSpPr>
        <p:spPr>
          <a:xfrm>
            <a:off x="987230" y="824273"/>
            <a:ext cx="7327391" cy="2031325"/>
          </a:xfrm>
          <a:prstGeom prst="rect">
            <a:avLst/>
          </a:prstGeom>
          <a:noFill/>
        </p:spPr>
        <p:txBody>
          <a:bodyPr wrap="none" rtlCol="0">
            <a:spAutoFit/>
          </a:bodyPr>
          <a:lstStyle/>
          <a:p>
            <a:r>
              <a:rPr lang="en-US" sz="3600" b="1" dirty="0">
                <a:solidFill>
                  <a:schemeClr val="bg1">
                    <a:lumMod val="50000"/>
                  </a:schemeClr>
                </a:solidFill>
                <a:latin typeface="+mj-lt"/>
              </a:rPr>
              <a:t>The Constitutional Sociology of Europe:</a:t>
            </a:r>
          </a:p>
          <a:p>
            <a:r>
              <a:rPr lang="en-US" sz="3600" b="1" i="1" dirty="0">
                <a:solidFill>
                  <a:schemeClr val="bg1">
                    <a:lumMod val="50000"/>
                  </a:schemeClr>
                </a:solidFill>
                <a:latin typeface="+mj-lt"/>
              </a:rPr>
              <a:t>Politics, Law and Society</a:t>
            </a:r>
          </a:p>
          <a:p>
            <a:endParaRPr lang="en-US" sz="5400" b="1" i="1" dirty="0">
              <a:solidFill>
                <a:schemeClr val="bg1">
                  <a:lumMod val="50000"/>
                </a:schemeClr>
              </a:solidFill>
              <a:latin typeface="+mj-lt"/>
            </a:endParaRPr>
          </a:p>
        </p:txBody>
      </p:sp>
      <p:pic>
        <p:nvPicPr>
          <p:cNvPr id="32772" name="Picture 4" descr="http://www.europeum.org/ess2014/img/logo_uk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189" y="4483862"/>
            <a:ext cx="1578817" cy="155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10</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905001"/>
            <a:ext cx="6629400"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a:solidFill>
                  <a:schemeClr val="bg1">
                    <a:lumMod val="50000"/>
                  </a:schemeClr>
                </a:solidFill>
              </a:rPr>
              <a:t>The student will be evaluated at the end of the course by means of a written essay, to be handed in at the end of the semester (exact date will be stipulated);</a:t>
            </a:r>
          </a:p>
          <a:p>
            <a:pPr>
              <a:spcBef>
                <a:spcPts val="1500"/>
              </a:spcBef>
            </a:pPr>
            <a:r>
              <a:rPr lang="it-IT" altLang="it-IT" sz="2400" dirty="0">
                <a:solidFill>
                  <a:schemeClr val="bg1">
                    <a:lumMod val="50000"/>
                  </a:schemeClr>
                </a:solidFill>
              </a:rPr>
              <a:t>The written essay will be of a minimum of 2.000 words, and needs to contain a bibliography with at </a:t>
            </a:r>
            <a:r>
              <a:rPr lang="it-IT" altLang="it-IT" sz="2400" dirty="0" err="1">
                <a:solidFill>
                  <a:schemeClr val="bg1">
                    <a:lumMod val="50000"/>
                  </a:schemeClr>
                </a:solidFill>
              </a:rPr>
              <a:t>least</a:t>
            </a:r>
            <a:r>
              <a:rPr lang="it-IT" altLang="it-IT" sz="2400" dirty="0">
                <a:solidFill>
                  <a:schemeClr val="bg1">
                    <a:lumMod val="50000"/>
                  </a:schemeClr>
                </a:solidFill>
              </a:rPr>
              <a:t> 5 </a:t>
            </a:r>
            <a:r>
              <a:rPr lang="it-IT" altLang="it-IT" sz="2400" dirty="0" err="1">
                <a:solidFill>
                  <a:schemeClr val="bg1">
                    <a:lumMod val="50000"/>
                  </a:schemeClr>
                </a:solidFill>
              </a:rPr>
              <a:t>academic</a:t>
            </a:r>
            <a:r>
              <a:rPr lang="it-IT" altLang="it-IT" sz="2400" dirty="0">
                <a:solidFill>
                  <a:schemeClr val="bg1">
                    <a:lumMod val="50000"/>
                  </a:schemeClr>
                </a:solidFill>
              </a:rPr>
              <a:t> </a:t>
            </a:r>
            <a:r>
              <a:rPr lang="it-IT" altLang="it-IT" sz="2400" dirty="0" err="1">
                <a:solidFill>
                  <a:schemeClr val="bg1">
                    <a:lumMod val="50000"/>
                  </a:schemeClr>
                </a:solidFill>
              </a:rPr>
              <a:t>resources</a:t>
            </a:r>
            <a:r>
              <a:rPr lang="it-IT" altLang="it-IT" sz="2400" dirty="0">
                <a:solidFill>
                  <a:schemeClr val="bg1">
                    <a:lumMod val="50000"/>
                  </a:schemeClr>
                </a:solidFill>
              </a:rPr>
              <a:t> (MA: 3.000 </a:t>
            </a:r>
            <a:r>
              <a:rPr lang="it-IT" altLang="it-IT" sz="2400" dirty="0" err="1">
                <a:solidFill>
                  <a:schemeClr val="bg1">
                    <a:lumMod val="50000"/>
                  </a:schemeClr>
                </a:solidFill>
              </a:rPr>
              <a:t>words</a:t>
            </a:r>
            <a:r>
              <a:rPr lang="it-IT" altLang="it-IT" sz="2400" dirty="0">
                <a:solidFill>
                  <a:schemeClr val="bg1">
                    <a:lumMod val="50000"/>
                  </a:schemeClr>
                </a:solidFill>
              </a:rPr>
              <a:t>/10 </a:t>
            </a:r>
            <a:r>
              <a:rPr lang="it-IT" altLang="it-IT" sz="2400" dirty="0" err="1">
                <a:solidFill>
                  <a:schemeClr val="bg1">
                    <a:lumMod val="50000"/>
                  </a:schemeClr>
                </a:solidFill>
              </a:rPr>
              <a:t>resources</a:t>
            </a:r>
            <a:r>
              <a:rPr lang="it-IT" altLang="it-IT" sz="2400" dirty="0">
                <a:solidFill>
                  <a:schemeClr val="bg1">
                    <a:lumMod val="50000"/>
                  </a:schemeClr>
                </a:solidFill>
              </a:rPr>
              <a:t>).</a:t>
            </a: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16085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82" y="1878103"/>
            <a:ext cx="6613500" cy="4106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599093" y="490699"/>
            <a:ext cx="9119616" cy="1725353"/>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Introduction</a:t>
            </a: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6587" name="Image" r:id="rId4" imgW="495000" imgH="761760" progId="Photoshop.Image.13">
                  <p:embed/>
                </p:oleObj>
              </mc:Choice>
              <mc:Fallback>
                <p:oleObj name="Image" r:id="rId4" imgW="495000" imgH="761760" progId="Photoshop.Image.13">
                  <p:embed/>
                  <p:pic>
                    <p:nvPicPr>
                      <p:cNvPr id="0" name=""/>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5799821" y="2632855"/>
            <a:ext cx="4534422" cy="2123658"/>
          </a:xfrm>
          <a:prstGeom prst="rect">
            <a:avLst/>
          </a:prstGeom>
          <a:noFill/>
        </p:spPr>
        <p:txBody>
          <a:bodyPr wrap="square" rtlCol="0">
            <a:spAutoFit/>
          </a:bodyPr>
          <a:lstStyle/>
          <a:p>
            <a:r>
              <a:rPr lang="it-IT" sz="4400" dirty="0" err="1">
                <a:latin typeface="Lucida Handwriting" panose="03010101010101010101" pitchFamily="66" charset="0"/>
              </a:rPr>
              <a:t>What</a:t>
            </a:r>
            <a:r>
              <a:rPr lang="it-IT" sz="4400" dirty="0">
                <a:latin typeface="Lucida Handwriting" panose="03010101010101010101" pitchFamily="66" charset="0"/>
              </a:rPr>
              <a:t> </a:t>
            </a:r>
            <a:r>
              <a:rPr lang="it-IT" sz="4400" dirty="0" err="1">
                <a:latin typeface="Lucida Handwriting" panose="03010101010101010101" pitchFamily="66" charset="0"/>
              </a:rPr>
              <a:t>is</a:t>
            </a:r>
            <a:r>
              <a:rPr lang="it-IT" sz="4400" dirty="0">
                <a:latin typeface="Lucida Handwriting" panose="03010101010101010101" pitchFamily="66" charset="0"/>
              </a:rPr>
              <a:t> a </a:t>
            </a:r>
            <a:br>
              <a:rPr lang="it-IT" sz="4400" dirty="0">
                <a:latin typeface="Lucida Handwriting" panose="03010101010101010101" pitchFamily="66" charset="0"/>
              </a:rPr>
            </a:br>
            <a:r>
              <a:rPr lang="it-IT" sz="4400" dirty="0" err="1">
                <a:latin typeface="Lucida Handwriting" panose="03010101010101010101" pitchFamily="66" charset="0"/>
              </a:rPr>
              <a:t>constitution</a:t>
            </a:r>
            <a:r>
              <a:rPr lang="it-IT" sz="4400" dirty="0">
                <a:latin typeface="Lucida Handwriting" panose="03010101010101010101" pitchFamily="66" charset="0"/>
              </a:rPr>
              <a:t>?</a:t>
            </a:r>
            <a:br>
              <a:rPr lang="it-IT" sz="4400" dirty="0">
                <a:latin typeface="Lucida Handwriting" panose="03010101010101010101" pitchFamily="66" charset="0"/>
              </a:rPr>
            </a:br>
            <a:endParaRPr lang="en-GB" sz="4400" dirty="0">
              <a:latin typeface="Lucida Handwriting" panose="03010101010101010101" pitchFamily="66" charset="0"/>
            </a:endParaRPr>
          </a:p>
        </p:txBody>
      </p:sp>
    </p:spTree>
    <p:extLst>
      <p:ext uri="{BB962C8B-B14F-4D97-AF65-F5344CB8AC3E}">
        <p14:creationId xmlns:p14="http://schemas.microsoft.com/office/powerpoint/2010/main" val="88226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200" y="1878103"/>
            <a:ext cx="6613500" cy="4106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599093" y="490699"/>
            <a:ext cx="9119616" cy="1725353"/>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Introduction</a:t>
            </a: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3852" name="Image" r:id="rId4" imgW="495000" imgH="761760" progId="Photoshop.Image.13">
                  <p:embed/>
                </p:oleObj>
              </mc:Choice>
              <mc:Fallback>
                <p:oleObj name="Image" r:id="rId4" imgW="495000" imgH="761760" progId="Photoshop.Image.13">
                  <p:embed/>
                  <p:pic>
                    <p:nvPicPr>
                      <p:cNvPr id="4" name="Object 3"/>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5849925" y="2349968"/>
            <a:ext cx="4534422" cy="2800767"/>
          </a:xfrm>
          <a:prstGeom prst="rect">
            <a:avLst/>
          </a:prstGeom>
          <a:noFill/>
        </p:spPr>
        <p:txBody>
          <a:bodyPr wrap="square" rtlCol="0">
            <a:spAutoFit/>
          </a:bodyPr>
          <a:lstStyle/>
          <a:p>
            <a:r>
              <a:rPr lang="it-IT" sz="4400" dirty="0" err="1">
                <a:latin typeface="Lucida Handwriting" panose="03010101010101010101" pitchFamily="66" charset="0"/>
              </a:rPr>
              <a:t>What</a:t>
            </a:r>
            <a:r>
              <a:rPr lang="it-IT" sz="4400" dirty="0">
                <a:latin typeface="Lucida Handwriting" panose="03010101010101010101" pitchFamily="66" charset="0"/>
              </a:rPr>
              <a:t> </a:t>
            </a:r>
            <a:r>
              <a:rPr lang="it-IT" sz="4400" dirty="0" err="1">
                <a:latin typeface="Lucida Handwriting" panose="03010101010101010101" pitchFamily="66" charset="0"/>
              </a:rPr>
              <a:t>does</a:t>
            </a:r>
            <a:r>
              <a:rPr lang="it-IT" sz="4400" dirty="0">
                <a:latin typeface="Lucida Handwriting" panose="03010101010101010101" pitchFamily="66" charset="0"/>
              </a:rPr>
              <a:t> a </a:t>
            </a:r>
            <a:br>
              <a:rPr lang="it-IT" sz="4400" dirty="0">
                <a:latin typeface="Lucida Handwriting" panose="03010101010101010101" pitchFamily="66" charset="0"/>
              </a:rPr>
            </a:br>
            <a:r>
              <a:rPr lang="it-IT" sz="4400" dirty="0" err="1">
                <a:latin typeface="Lucida Handwriting" panose="03010101010101010101" pitchFamily="66" charset="0"/>
              </a:rPr>
              <a:t>constitution</a:t>
            </a:r>
            <a:r>
              <a:rPr lang="it-IT" sz="4400" dirty="0">
                <a:latin typeface="Lucida Handwriting" panose="03010101010101010101" pitchFamily="66" charset="0"/>
              </a:rPr>
              <a:t> do?</a:t>
            </a:r>
            <a:br>
              <a:rPr lang="it-IT" sz="4400" dirty="0">
                <a:latin typeface="Lucida Handwriting" panose="03010101010101010101" pitchFamily="66" charset="0"/>
              </a:rPr>
            </a:br>
            <a:endParaRPr lang="en-GB" sz="4400" dirty="0">
              <a:latin typeface="Lucida Handwriting" panose="03010101010101010101" pitchFamily="66" charset="0"/>
            </a:endParaRPr>
          </a:p>
        </p:txBody>
      </p:sp>
    </p:spTree>
    <p:extLst>
      <p:ext uri="{BB962C8B-B14F-4D97-AF65-F5344CB8AC3E}">
        <p14:creationId xmlns:p14="http://schemas.microsoft.com/office/powerpoint/2010/main" val="212791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094" y="1835052"/>
            <a:ext cx="6613500" cy="4106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599093" y="490699"/>
            <a:ext cx="9119616" cy="1725353"/>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Introduction</a:t>
            </a: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4876" name="Image" r:id="rId4" imgW="495000" imgH="761760" progId="Photoshop.Image.13">
                  <p:embed/>
                </p:oleObj>
              </mc:Choice>
              <mc:Fallback>
                <p:oleObj name="Image" r:id="rId4" imgW="495000" imgH="761760" progId="Photoshop.Image.13">
                  <p:embed/>
                  <p:pic>
                    <p:nvPicPr>
                      <p:cNvPr id="4" name="Object 3"/>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5824873" y="2303904"/>
            <a:ext cx="4534422" cy="2800767"/>
          </a:xfrm>
          <a:prstGeom prst="rect">
            <a:avLst/>
          </a:prstGeom>
          <a:noFill/>
        </p:spPr>
        <p:txBody>
          <a:bodyPr wrap="square" rtlCol="0">
            <a:spAutoFit/>
          </a:bodyPr>
          <a:lstStyle/>
          <a:p>
            <a:r>
              <a:rPr lang="it-IT" sz="4400" dirty="0">
                <a:latin typeface="Lucida Handwriting" panose="03010101010101010101" pitchFamily="66" charset="0"/>
              </a:rPr>
              <a:t>Are</a:t>
            </a:r>
            <a:br>
              <a:rPr lang="it-IT" sz="4400" dirty="0">
                <a:latin typeface="Lucida Handwriting" panose="03010101010101010101" pitchFamily="66" charset="0"/>
              </a:rPr>
            </a:br>
            <a:r>
              <a:rPr lang="it-IT" sz="4400" dirty="0" err="1">
                <a:latin typeface="Lucida Handwriting" panose="03010101010101010101" pitchFamily="66" charset="0"/>
              </a:rPr>
              <a:t>constitutions</a:t>
            </a:r>
            <a:r>
              <a:rPr lang="it-IT" sz="4400" dirty="0">
                <a:latin typeface="Lucida Handwriting" panose="03010101010101010101" pitchFamily="66" charset="0"/>
              </a:rPr>
              <a:t> </a:t>
            </a:r>
            <a:r>
              <a:rPr lang="it-IT" sz="4400" dirty="0" err="1">
                <a:latin typeface="Lucida Handwriting" panose="03010101010101010101" pitchFamily="66" charset="0"/>
              </a:rPr>
              <a:t>important</a:t>
            </a:r>
            <a:r>
              <a:rPr lang="it-IT" sz="4400" dirty="0">
                <a:latin typeface="Lucida Handwriting" panose="03010101010101010101" pitchFamily="66" charset="0"/>
              </a:rPr>
              <a:t>?</a:t>
            </a:r>
            <a:br>
              <a:rPr lang="it-IT" sz="4400" dirty="0">
                <a:latin typeface="Lucida Handwriting" panose="03010101010101010101" pitchFamily="66" charset="0"/>
              </a:rPr>
            </a:br>
            <a:endParaRPr lang="en-GB" sz="4400" dirty="0">
              <a:latin typeface="Lucida Handwriting" panose="03010101010101010101" pitchFamily="66" charset="0"/>
            </a:endParaRPr>
          </a:p>
        </p:txBody>
      </p:sp>
    </p:spTree>
    <p:extLst>
      <p:ext uri="{BB962C8B-B14F-4D97-AF65-F5344CB8AC3E}">
        <p14:creationId xmlns:p14="http://schemas.microsoft.com/office/powerpoint/2010/main" val="127595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056741" cy="6010232"/>
          </a:xfrm>
        </p:spPr>
        <p:txBody>
          <a:bodyPr anchor="t" anchorCtr="0">
            <a:normAutofit/>
          </a:bodyPr>
          <a:lstStyle/>
          <a:p>
            <a:br>
              <a:rPr lang="it-IT" sz="4400" b="1" dirty="0"/>
            </a:br>
            <a:br>
              <a:rPr lang="it-IT" sz="3600" b="1" dirty="0">
                <a:solidFill>
                  <a:schemeClr val="bg1">
                    <a:lumMod val="50000"/>
                  </a:schemeClr>
                </a:solidFill>
              </a:rPr>
            </a:br>
            <a:r>
              <a:rPr lang="it-IT" b="1" dirty="0">
                <a:solidFill>
                  <a:schemeClr val="bg1">
                    <a:lumMod val="50000"/>
                  </a:schemeClr>
                </a:solidFill>
              </a:rPr>
              <a:t>The </a:t>
            </a:r>
            <a:r>
              <a:rPr lang="it-IT" b="1" dirty="0" err="1">
                <a:solidFill>
                  <a:schemeClr val="bg1">
                    <a:lumMod val="50000"/>
                  </a:schemeClr>
                </a:solidFill>
              </a:rPr>
              <a:t>Sociology</a:t>
            </a:r>
            <a:r>
              <a:rPr lang="it-IT" b="1" dirty="0">
                <a:solidFill>
                  <a:schemeClr val="bg1">
                    <a:lumMod val="50000"/>
                  </a:schemeClr>
                </a:solidFill>
              </a:rPr>
              <a:t> of </a:t>
            </a:r>
            <a:r>
              <a:rPr lang="it-IT" b="1" dirty="0" err="1">
                <a:solidFill>
                  <a:schemeClr val="bg1">
                    <a:lumMod val="50000"/>
                  </a:schemeClr>
                </a:solidFill>
              </a:rPr>
              <a:t>Constitutions</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692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3970318"/>
          </a:xfrm>
          <a:prstGeom prst="rect">
            <a:avLst/>
          </a:prstGeom>
        </p:spPr>
        <p:txBody>
          <a:bodyPr wrap="square">
            <a:spAutoFit/>
          </a:bodyPr>
          <a:lstStyle/>
          <a:p>
            <a:pPr marL="514350" indent="-514350">
              <a:buAutoNum type="arabicPeriod"/>
            </a:pPr>
            <a:r>
              <a:rPr lang="en-GB" sz="2800" i="1" dirty="0"/>
              <a:t>Foundational. </a:t>
            </a:r>
            <a:r>
              <a:rPr lang="en-GB" sz="2800" dirty="0"/>
              <a:t>Constitutions as key dimension of the ‘constitution’/ ’foundation’ of modern societies or (political) communities and the legitimation of its core institutions (</a:t>
            </a:r>
            <a:r>
              <a:rPr lang="en-GB" sz="2800" i="1" dirty="0"/>
              <a:t>Constitution replacing God</a:t>
            </a:r>
            <a:r>
              <a:rPr lang="en-GB" sz="2800" dirty="0"/>
              <a:t>);</a:t>
            </a:r>
          </a:p>
          <a:p>
            <a:pPr marL="514350" indent="-514350">
              <a:buAutoNum type="arabicPeriod"/>
            </a:pPr>
            <a:r>
              <a:rPr lang="en-GB" sz="2800" i="1" dirty="0"/>
              <a:t>Societal</a:t>
            </a:r>
            <a:r>
              <a:rPr lang="en-GB" sz="2800" dirty="0"/>
              <a:t>. Constitutional norms are expressions of societal processes (of integration, differentiation, cohesion), in which ‘society’s </a:t>
            </a:r>
            <a:r>
              <a:rPr lang="en-GB" sz="2800" dirty="0" err="1"/>
              <a:t>legitimational</a:t>
            </a:r>
            <a:r>
              <a:rPr lang="en-GB" sz="2800" dirty="0"/>
              <a:t> ideas’ are condensed;</a:t>
            </a:r>
          </a:p>
          <a:p>
            <a:r>
              <a:rPr lang="en-GB" sz="2800" dirty="0"/>
              <a:t>	(Thornhill 2017: 495) </a:t>
            </a:r>
          </a:p>
          <a:p>
            <a:pPr marL="457200" indent="-457200">
              <a:buFontTx/>
              <a:buChar char="-"/>
            </a:pPr>
            <a:endParaRPr lang="en-GB" sz="2800" dirty="0"/>
          </a:p>
        </p:txBody>
      </p:sp>
    </p:spTree>
    <p:extLst>
      <p:ext uri="{BB962C8B-B14F-4D97-AF65-F5344CB8AC3E}">
        <p14:creationId xmlns:p14="http://schemas.microsoft.com/office/powerpoint/2010/main" val="1040228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056741" cy="1761045"/>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The </a:t>
            </a:r>
            <a:r>
              <a:rPr lang="it-IT" b="1" dirty="0" err="1">
                <a:solidFill>
                  <a:schemeClr val="bg1">
                    <a:lumMod val="50000"/>
                  </a:schemeClr>
                </a:solidFill>
              </a:rPr>
              <a:t>Sociology</a:t>
            </a:r>
            <a:r>
              <a:rPr lang="it-IT" b="1" dirty="0">
                <a:solidFill>
                  <a:schemeClr val="bg1">
                    <a:lumMod val="50000"/>
                  </a:schemeClr>
                </a:solidFill>
              </a:rPr>
              <a:t> of </a:t>
            </a:r>
            <a:r>
              <a:rPr lang="it-IT" b="1" dirty="0" err="1">
                <a:solidFill>
                  <a:schemeClr val="bg1">
                    <a:lumMod val="50000"/>
                  </a:schemeClr>
                </a:solidFill>
              </a:rPr>
              <a:t>Constitutions</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043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4832092"/>
          </a:xfrm>
          <a:prstGeom prst="rect">
            <a:avLst/>
          </a:prstGeom>
        </p:spPr>
        <p:txBody>
          <a:bodyPr wrap="square">
            <a:spAutoFit/>
          </a:bodyPr>
          <a:lstStyle/>
          <a:p>
            <a:pPr marL="457200" indent="-457200">
              <a:buFontTx/>
              <a:buChar char="-"/>
            </a:pPr>
            <a:r>
              <a:rPr lang="en-GB" sz="2800" dirty="0"/>
              <a:t>Constitutions are grounded in an ‘emotional address to citizenship and the ‘creation’/’constitution’ of citizens (</a:t>
            </a:r>
            <a:r>
              <a:rPr lang="en-GB" sz="2800" i="1" dirty="0"/>
              <a:t>legitimacy</a:t>
            </a:r>
            <a:r>
              <a:rPr lang="en-GB" sz="2800" dirty="0"/>
              <a:t>)’;</a:t>
            </a:r>
          </a:p>
          <a:p>
            <a:pPr marL="457200" indent="-457200">
              <a:buFontTx/>
              <a:buChar char="-"/>
            </a:pPr>
            <a:r>
              <a:rPr lang="en-GB" sz="2800" dirty="0"/>
              <a:t>Constitutions are not self-standing, but exist in a complex socio-political-economic </a:t>
            </a:r>
            <a:r>
              <a:rPr lang="en-GB" sz="2800" i="1" dirty="0"/>
              <a:t>environment</a:t>
            </a:r>
            <a:r>
              <a:rPr lang="en-GB" sz="2800" dirty="0"/>
              <a:t>;</a:t>
            </a:r>
          </a:p>
          <a:p>
            <a:pPr marL="457200" indent="-457200">
              <a:buFontTx/>
              <a:buChar char="-"/>
            </a:pPr>
            <a:r>
              <a:rPr lang="en-GB" sz="2800" dirty="0"/>
              <a:t>Constitutions are based on </a:t>
            </a:r>
            <a:r>
              <a:rPr lang="en-GB" sz="2800" i="1" dirty="0"/>
              <a:t>symbolic self-presentation</a:t>
            </a:r>
            <a:r>
              <a:rPr lang="en-GB" sz="2800" dirty="0"/>
              <a:t> and visibility (and invisibility);</a:t>
            </a:r>
          </a:p>
          <a:p>
            <a:r>
              <a:rPr lang="en-GB" sz="2800" dirty="0"/>
              <a:t>	(Schmidt 2012: 68)</a:t>
            </a:r>
          </a:p>
          <a:p>
            <a:pPr marL="457200" indent="-457200">
              <a:buFontTx/>
              <a:buChar char="-"/>
            </a:pPr>
            <a:endParaRPr lang="en-GB" sz="2800" dirty="0"/>
          </a:p>
          <a:p>
            <a:pPr marL="457200" indent="-457200">
              <a:buFontTx/>
              <a:buChar char="-"/>
            </a:pPr>
            <a:endParaRPr lang="en-GB" sz="2800" dirty="0"/>
          </a:p>
          <a:p>
            <a:pPr marL="457200" indent="-457200">
              <a:buFontTx/>
              <a:buChar char="-"/>
            </a:pPr>
            <a:endParaRPr lang="en-GB" sz="2800" dirty="0"/>
          </a:p>
        </p:txBody>
      </p:sp>
    </p:spTree>
    <p:extLst>
      <p:ext uri="{BB962C8B-B14F-4D97-AF65-F5344CB8AC3E}">
        <p14:creationId xmlns:p14="http://schemas.microsoft.com/office/powerpoint/2010/main" val="251500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056741" cy="1761045"/>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The </a:t>
            </a:r>
            <a:r>
              <a:rPr lang="it-IT" b="1" dirty="0" err="1">
                <a:solidFill>
                  <a:schemeClr val="bg1">
                    <a:lumMod val="50000"/>
                  </a:schemeClr>
                </a:solidFill>
              </a:rPr>
              <a:t>Sociology</a:t>
            </a:r>
            <a:r>
              <a:rPr lang="it-IT" b="1" dirty="0">
                <a:solidFill>
                  <a:schemeClr val="bg1">
                    <a:lumMod val="50000"/>
                  </a:schemeClr>
                </a:solidFill>
              </a:rPr>
              <a:t> of </a:t>
            </a:r>
            <a:r>
              <a:rPr lang="it-IT" b="1" dirty="0" err="1">
                <a:solidFill>
                  <a:schemeClr val="bg1">
                    <a:lumMod val="50000"/>
                  </a:schemeClr>
                </a:solidFill>
              </a:rPr>
              <a:t>Constitutions</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655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4785926"/>
          </a:xfrm>
          <a:prstGeom prst="rect">
            <a:avLst/>
          </a:prstGeom>
        </p:spPr>
        <p:txBody>
          <a:bodyPr wrap="square">
            <a:spAutoFit/>
          </a:bodyPr>
          <a:lstStyle/>
          <a:p>
            <a:pPr marL="457200" indent="-457200">
              <a:buFontTx/>
              <a:buChar char="-"/>
            </a:pPr>
            <a:r>
              <a:rPr lang="en-GB" sz="2800" dirty="0"/>
              <a:t>Constitutions are not merely </a:t>
            </a:r>
            <a:r>
              <a:rPr lang="en-GB" sz="2800" i="1" dirty="0"/>
              <a:t>rational-legal texts</a:t>
            </a:r>
            <a:r>
              <a:rPr lang="en-GB" sz="2800" dirty="0"/>
              <a:t>, separated from society, and internally closed, to be interpreted by juridical actors;</a:t>
            </a:r>
          </a:p>
          <a:p>
            <a:r>
              <a:rPr lang="en-GB" sz="1100" dirty="0"/>
              <a:t>   </a:t>
            </a:r>
          </a:p>
          <a:p>
            <a:pPr marL="457200" indent="-457200">
              <a:buFontTx/>
              <a:buChar char="-"/>
            </a:pPr>
            <a:r>
              <a:rPr lang="en-GB" sz="2800" dirty="0"/>
              <a:t>Constitutions are also not merely the outcome of rational deliberation of political and legal actors;</a:t>
            </a:r>
          </a:p>
          <a:p>
            <a:r>
              <a:rPr lang="en-GB" sz="1400" dirty="0"/>
              <a:t>   </a:t>
            </a:r>
          </a:p>
          <a:p>
            <a:pPr marL="457200" indent="-457200">
              <a:buFontTx/>
              <a:buChar char="-"/>
            </a:pPr>
            <a:r>
              <a:rPr lang="en-GB" sz="2800" dirty="0"/>
              <a:t>Constitutions perform a range of </a:t>
            </a:r>
            <a:r>
              <a:rPr lang="en-GB" sz="2800" i="1" dirty="0"/>
              <a:t>social functions </a:t>
            </a:r>
            <a:r>
              <a:rPr lang="en-GB" sz="2800" dirty="0"/>
              <a:t>and the ‘embeddedness’ of constitutions depends on the extend to which they reverberate with social actors/subsystems;</a:t>
            </a:r>
          </a:p>
          <a:p>
            <a:pPr marL="457200" indent="-457200">
              <a:buFontTx/>
              <a:buChar char="-"/>
            </a:pPr>
            <a:endParaRPr lang="en-GB" sz="2800" dirty="0"/>
          </a:p>
          <a:p>
            <a:pPr marL="457200" indent="-457200">
              <a:buFontTx/>
              <a:buChar char="-"/>
            </a:pPr>
            <a:endParaRPr lang="en-GB" sz="2800" dirty="0"/>
          </a:p>
        </p:txBody>
      </p:sp>
    </p:spTree>
    <p:extLst>
      <p:ext uri="{BB962C8B-B14F-4D97-AF65-F5344CB8AC3E}">
        <p14:creationId xmlns:p14="http://schemas.microsoft.com/office/powerpoint/2010/main" val="74446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056741" cy="1761045"/>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The </a:t>
            </a:r>
            <a:r>
              <a:rPr lang="it-IT" b="1" dirty="0" err="1">
                <a:solidFill>
                  <a:schemeClr val="bg1">
                    <a:lumMod val="50000"/>
                  </a:schemeClr>
                </a:solidFill>
              </a:rPr>
              <a:t>Sociology</a:t>
            </a:r>
            <a:r>
              <a:rPr lang="it-IT" b="1" dirty="0">
                <a:solidFill>
                  <a:schemeClr val="bg1">
                    <a:lumMod val="50000"/>
                  </a:schemeClr>
                </a:solidFill>
              </a:rPr>
              <a:t> of </a:t>
            </a:r>
            <a:r>
              <a:rPr lang="it-IT" b="1" dirty="0" err="1">
                <a:solidFill>
                  <a:schemeClr val="bg1">
                    <a:lumMod val="50000"/>
                  </a:schemeClr>
                </a:solidFill>
              </a:rPr>
              <a:t>Constitutions</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145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3970318"/>
          </a:xfrm>
          <a:prstGeom prst="rect">
            <a:avLst/>
          </a:prstGeom>
        </p:spPr>
        <p:txBody>
          <a:bodyPr wrap="square">
            <a:spAutoFit/>
          </a:bodyPr>
          <a:lstStyle/>
          <a:p>
            <a:pPr marL="457200" indent="-457200">
              <a:buFontTx/>
              <a:buChar char="-"/>
            </a:pPr>
            <a:r>
              <a:rPr lang="en-GB" sz="2800" dirty="0"/>
              <a:t>A sociology of constitutions claims that constitutions can only be </a:t>
            </a:r>
            <a:r>
              <a:rPr lang="en-GB" sz="2800" i="1" dirty="0"/>
              <a:t>legitimate</a:t>
            </a:r>
            <a:r>
              <a:rPr lang="en-GB" sz="2800" dirty="0"/>
              <a:t> if constitutional norms are somehow </a:t>
            </a:r>
            <a:r>
              <a:rPr lang="en-GB" sz="2800" i="1" dirty="0"/>
              <a:t>embedded</a:t>
            </a:r>
            <a:r>
              <a:rPr lang="en-GB" sz="2800" dirty="0"/>
              <a:t> in social realities;</a:t>
            </a:r>
          </a:p>
          <a:p>
            <a:pPr marL="457200" indent="-457200">
              <a:buFontTx/>
              <a:buChar char="-"/>
            </a:pPr>
            <a:endParaRPr lang="en-GB" sz="2800" dirty="0"/>
          </a:p>
          <a:p>
            <a:pPr marL="457200" indent="-457200">
              <a:buFontTx/>
              <a:buChar char="-"/>
            </a:pPr>
            <a:r>
              <a:rPr lang="en-GB" sz="2800" dirty="0"/>
              <a:t>This is in stark contrast to rational-universalist ideas of constitutional law and human rights,  which claim that legitimacy is the product of the rationalistic and universalist nature of constitutional design;</a:t>
            </a:r>
          </a:p>
          <a:p>
            <a:pPr marL="457200" indent="-457200">
              <a:buFontTx/>
              <a:buChar char="-"/>
            </a:pPr>
            <a:endParaRPr lang="en-GB" sz="2800" dirty="0"/>
          </a:p>
        </p:txBody>
      </p:sp>
    </p:spTree>
    <p:extLst>
      <p:ext uri="{BB962C8B-B14F-4D97-AF65-F5344CB8AC3E}">
        <p14:creationId xmlns:p14="http://schemas.microsoft.com/office/powerpoint/2010/main" val="54519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Interlude</a:t>
            </a:r>
            <a:br>
              <a:rPr lang="it-IT" sz="3600" b="1" dirty="0">
                <a:solidFill>
                  <a:schemeClr val="bg1">
                    <a:lumMod val="50000"/>
                  </a:schemeClr>
                </a:solidFill>
              </a:rPr>
            </a:br>
            <a:br>
              <a:rPr lang="it-IT" sz="3600" b="1" dirty="0">
                <a:solidFill>
                  <a:schemeClr val="bg1">
                    <a:lumMod val="50000"/>
                  </a:schemeClr>
                </a:solidFill>
              </a:rPr>
            </a:br>
            <a:r>
              <a:rPr lang="it-IT" sz="6000" b="1" dirty="0" err="1">
                <a:solidFill>
                  <a:srgbClr val="C00000"/>
                </a:solidFill>
              </a:rPr>
              <a:t>Classical</a:t>
            </a:r>
            <a:r>
              <a:rPr lang="it-IT" sz="6000" b="1" dirty="0">
                <a:solidFill>
                  <a:srgbClr val="C00000"/>
                </a:solidFill>
              </a:rPr>
              <a:t> </a:t>
            </a:r>
            <a:r>
              <a:rPr lang="it-IT" sz="6000" b="1" dirty="0" err="1">
                <a:solidFill>
                  <a:srgbClr val="C00000"/>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838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11772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Classical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553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4401205"/>
          </a:xfrm>
          <a:prstGeom prst="rect">
            <a:avLst/>
          </a:prstGeom>
        </p:spPr>
        <p:txBody>
          <a:bodyPr wrap="square">
            <a:spAutoFit/>
          </a:bodyPr>
          <a:lstStyle/>
          <a:p>
            <a:r>
              <a:rPr lang="en-GB" sz="2800" b="1" dirty="0"/>
              <a:t>Durkheim</a:t>
            </a:r>
          </a:p>
          <a:p>
            <a:pPr marL="457200" indent="-457200">
              <a:buFontTx/>
              <a:buChar char="-"/>
            </a:pPr>
            <a:r>
              <a:rPr lang="en-GB" sz="2800" dirty="0"/>
              <a:t>Societies possess a certain number of common ideas and sentiments;</a:t>
            </a:r>
          </a:p>
          <a:p>
            <a:pPr marL="457200" indent="-457200">
              <a:buFontTx/>
              <a:buChar char="-"/>
            </a:pPr>
            <a:r>
              <a:rPr lang="en-GB" sz="2800" dirty="0"/>
              <a:t>Some of the common ideas and sentiments, referring to the practice of social life, are obligatory (</a:t>
            </a:r>
            <a:r>
              <a:rPr lang="en-GB" sz="2800" i="1" dirty="0"/>
              <a:t>maxims</a:t>
            </a:r>
            <a:r>
              <a:rPr lang="en-GB" sz="2800" dirty="0"/>
              <a:t>);</a:t>
            </a:r>
          </a:p>
          <a:p>
            <a:pPr marL="457200" indent="-457200">
              <a:buFontTx/>
              <a:buChar char="-"/>
            </a:pPr>
            <a:r>
              <a:rPr lang="en-GB" sz="2800" dirty="0"/>
              <a:t>Some maxims are so important that institutions need to guarantee their observance and compliance (‘juridical formulas’);</a:t>
            </a:r>
          </a:p>
          <a:p>
            <a:r>
              <a:rPr lang="en-GB" sz="2800" dirty="0"/>
              <a:t>(</a:t>
            </a:r>
            <a:r>
              <a:rPr lang="en-GB" sz="2800" dirty="0" err="1"/>
              <a:t>Schluchter</a:t>
            </a:r>
            <a:r>
              <a:rPr lang="en-GB" sz="2800" dirty="0"/>
              <a:t> 2002)</a:t>
            </a:r>
          </a:p>
          <a:p>
            <a:pPr marL="457200" indent="-457200">
              <a:buFontTx/>
              <a:buChar char="-"/>
            </a:pPr>
            <a:endParaRPr lang="en-GB" sz="2800" dirty="0"/>
          </a:p>
        </p:txBody>
      </p:sp>
    </p:spTree>
    <p:extLst>
      <p:ext uri="{BB962C8B-B14F-4D97-AF65-F5344CB8AC3E}">
        <p14:creationId xmlns:p14="http://schemas.microsoft.com/office/powerpoint/2010/main" val="207092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2</a:t>
            </a:fld>
            <a:endParaRPr lang="nl-NL" altLang="it-IT" sz="1800">
              <a:solidFill>
                <a:srgbClr val="FFFFFF"/>
              </a:solidFill>
            </a:endParaRPr>
          </a:p>
        </p:txBody>
      </p:sp>
      <p:sp>
        <p:nvSpPr>
          <p:cNvPr id="4098" name="Text Box 2"/>
          <p:cNvSpPr txBox="1">
            <a:spLocks noChangeArrowheads="1"/>
          </p:cNvSpPr>
          <p:nvPr/>
        </p:nvSpPr>
        <p:spPr bwMode="auto">
          <a:xfrm>
            <a:off x="4593584" y="571500"/>
            <a:ext cx="7598416"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33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1pPr>
            <a:lvl2pPr marL="1082675" indent="-617538">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5pPr>
            <a:lvl6pPr marL="2514600" indent="-228600" algn="ctr" defTabSz="449263" fontAlgn="base">
              <a:spcBef>
                <a:spcPts val="20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6pPr>
            <a:lvl7pPr marL="2971800" indent="-228600" algn="ctr" defTabSz="449263" fontAlgn="base">
              <a:spcBef>
                <a:spcPts val="20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7pPr>
            <a:lvl8pPr marL="3429000" indent="-228600" algn="ctr" defTabSz="449263" fontAlgn="base">
              <a:spcBef>
                <a:spcPts val="20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8pPr>
            <a:lvl9pPr marL="3886200" indent="-228600" algn="ctr" defTabSz="449263" fontAlgn="base">
              <a:spcBef>
                <a:spcPts val="20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FFFFFF"/>
                </a:solidFill>
                <a:latin typeface="Tahoma" panose="020B0604030504040204" pitchFamily="34" charset="0"/>
                <a:ea typeface="Microsoft YaHei" panose="020B0503020204020204" pitchFamily="34" charset="-122"/>
              </a:defRPr>
            </a:lvl9pPr>
          </a:lstStyle>
          <a:p>
            <a:pPr>
              <a:spcBef>
                <a:spcPts val="450"/>
              </a:spcBef>
              <a:buSzPct val="100000"/>
              <a:defRPr/>
            </a:pPr>
            <a:endParaRPr lang="en-US" altLang="it-IT" sz="1800" b="1" dirty="0">
              <a:solidFill>
                <a:srgbClr val="EDEDED"/>
              </a:solidFill>
              <a:latin typeface="Corbel" panose="020B0503020204020204" pitchFamily="34" charset="0"/>
            </a:endParaRPr>
          </a:p>
          <a:p>
            <a:pPr lvl="1">
              <a:spcBef>
                <a:spcPts val="800"/>
              </a:spcBef>
              <a:buSzPct val="100000"/>
              <a:defRPr/>
            </a:pPr>
            <a:r>
              <a:rPr lang="en-US" altLang="it-IT" b="1" dirty="0">
                <a:solidFill>
                  <a:srgbClr val="333399"/>
                </a:solidFill>
                <a:latin typeface="Corbel" panose="020B0503020204020204" pitchFamily="34" charset="0"/>
              </a:rPr>
              <a:t>Introduction </a:t>
            </a:r>
            <a:r>
              <a:rPr lang="en-US" altLang="it-IT" i="1" dirty="0">
                <a:solidFill>
                  <a:srgbClr val="333399"/>
                </a:solidFill>
                <a:latin typeface="Corbel" panose="020B0503020204020204" pitchFamily="34" charset="0"/>
              </a:rPr>
              <a:t>of myself</a:t>
            </a:r>
          </a:p>
          <a:p>
            <a:pPr marL="808037" lvl="1" indent="-342900">
              <a:spcBef>
                <a:spcPts val="625"/>
              </a:spcBef>
              <a:buClr>
                <a:srgbClr val="FFFFFF"/>
              </a:buClr>
              <a:buSzPct val="100000"/>
              <a:buFontTx/>
              <a:buChar char="-"/>
              <a:defRPr/>
            </a:pPr>
            <a:r>
              <a:rPr lang="en-US" altLang="it-IT" sz="2000" dirty="0">
                <a:solidFill>
                  <a:schemeClr val="bg1">
                    <a:lumMod val="50000"/>
                  </a:schemeClr>
                </a:solidFill>
                <a:latin typeface="Corbel" panose="020B0503020204020204" pitchFamily="34" charset="0"/>
              </a:rPr>
              <a:t>I am a political sociologist</a:t>
            </a:r>
          </a:p>
          <a:p>
            <a:pPr marL="808037" lvl="1" indent="-342900">
              <a:spcBef>
                <a:spcPts val="625"/>
              </a:spcBef>
              <a:buClr>
                <a:srgbClr val="FFFFFF"/>
              </a:buClr>
              <a:buSzPct val="100000"/>
              <a:buFontTx/>
              <a:buChar char="-"/>
              <a:defRPr/>
            </a:pPr>
            <a:r>
              <a:rPr lang="en-US" altLang="it-IT" sz="2000" dirty="0">
                <a:solidFill>
                  <a:schemeClr val="bg1">
                    <a:lumMod val="50000"/>
                  </a:schemeClr>
                </a:solidFill>
                <a:latin typeface="Corbel" panose="020B0503020204020204" pitchFamily="34" charset="0"/>
              </a:rPr>
              <a:t>PhD from the European University Institute, Florence</a:t>
            </a:r>
          </a:p>
          <a:p>
            <a:pPr marL="808037" lvl="1" indent="-342900">
              <a:spcBef>
                <a:spcPts val="625"/>
              </a:spcBef>
              <a:buClr>
                <a:srgbClr val="FFFFFF"/>
              </a:buClr>
              <a:buSzPct val="100000"/>
              <a:buFontTx/>
              <a:buChar char="-"/>
              <a:defRPr/>
            </a:pPr>
            <a:r>
              <a:rPr lang="en-US" altLang="it-IT" sz="2000" dirty="0">
                <a:solidFill>
                  <a:schemeClr val="bg1">
                    <a:lumMod val="50000"/>
                  </a:schemeClr>
                </a:solidFill>
                <a:latin typeface="Corbel" panose="020B0503020204020204" pitchFamily="34" charset="0"/>
              </a:rPr>
              <a:t>I have worked at the Universities of Amsterdam, Trento, Liverpool, Sussex, Syracuse, and Charles University</a:t>
            </a:r>
          </a:p>
          <a:p>
            <a:pPr marL="808037" lvl="1" indent="-342900">
              <a:spcBef>
                <a:spcPts val="625"/>
              </a:spcBef>
              <a:buClr>
                <a:srgbClr val="FFFFFF"/>
              </a:buClr>
              <a:buSzPct val="100000"/>
              <a:buFontTx/>
              <a:buChar char="-"/>
              <a:defRPr/>
            </a:pPr>
            <a:r>
              <a:rPr lang="en-US" altLang="it-IT" sz="2000" dirty="0">
                <a:solidFill>
                  <a:schemeClr val="bg1">
                    <a:lumMod val="50000"/>
                  </a:schemeClr>
                </a:solidFill>
                <a:latin typeface="Corbel" panose="020B0503020204020204" pitchFamily="34" charset="0"/>
              </a:rPr>
              <a:t>My main focus is on the sociology of democracy, constitutional sociology, socio-legal studies, democratic participation, European integration, qualitative methods (discourse analysis)</a:t>
            </a:r>
          </a:p>
          <a:p>
            <a:pPr marL="808037" lvl="1" indent="-342900">
              <a:spcBef>
                <a:spcPts val="625"/>
              </a:spcBef>
              <a:buClr>
                <a:srgbClr val="FFFFFF"/>
              </a:buClr>
              <a:buSzPct val="100000"/>
              <a:buFontTx/>
              <a:buChar char="-"/>
              <a:defRPr/>
            </a:pPr>
            <a:endParaRPr lang="en-US" altLang="it-IT" sz="2000" dirty="0">
              <a:solidFill>
                <a:schemeClr val="bg1">
                  <a:lumMod val="50000"/>
                </a:schemeClr>
              </a:solidFill>
              <a:latin typeface="Corbel" panose="020B0503020204020204" pitchFamily="34" charset="0"/>
            </a:endParaRPr>
          </a:p>
          <a:p>
            <a:pPr marL="808037" lvl="1" indent="-342900">
              <a:spcBef>
                <a:spcPts val="625"/>
              </a:spcBef>
              <a:buClr>
                <a:srgbClr val="FFFFFF"/>
              </a:buClr>
              <a:buSzPct val="100000"/>
              <a:buFontTx/>
              <a:buChar char="-"/>
              <a:defRPr/>
            </a:pPr>
            <a:r>
              <a:rPr lang="en-US" altLang="it-IT" sz="2000" i="1" dirty="0">
                <a:solidFill>
                  <a:schemeClr val="bg1">
                    <a:lumMod val="50000"/>
                  </a:schemeClr>
                </a:solidFill>
                <a:latin typeface="Corbel" panose="020B0503020204020204" pitchFamily="34" charset="0"/>
              </a:rPr>
              <a:t>Why me?</a:t>
            </a:r>
          </a:p>
          <a:p>
            <a:pPr marL="808037" lvl="1" indent="-342900">
              <a:spcBef>
                <a:spcPts val="625"/>
              </a:spcBef>
              <a:buClr>
                <a:srgbClr val="FFFFFF"/>
              </a:buClr>
              <a:buSzPct val="100000"/>
              <a:buFontTx/>
              <a:buChar char="-"/>
              <a:defRPr/>
            </a:pPr>
            <a:r>
              <a:rPr lang="en-US" altLang="it-IT" sz="2000" dirty="0">
                <a:solidFill>
                  <a:schemeClr val="bg1">
                    <a:lumMod val="50000"/>
                  </a:schemeClr>
                </a:solidFill>
                <a:latin typeface="Corbel" panose="020B0503020204020204" pitchFamily="34" charset="0"/>
              </a:rPr>
              <a:t>Co-editor of volume “Constitutional Sociology”, with Chris Thornhill</a:t>
            </a:r>
          </a:p>
          <a:p>
            <a:pPr marL="808037" lvl="1" indent="-342900">
              <a:spcBef>
                <a:spcPts val="625"/>
              </a:spcBef>
              <a:buClr>
                <a:srgbClr val="FFFFFF"/>
              </a:buClr>
              <a:buSzPct val="100000"/>
              <a:buFontTx/>
              <a:buChar char="-"/>
              <a:defRPr/>
            </a:pPr>
            <a:r>
              <a:rPr lang="en-US" altLang="it-IT" sz="2000" dirty="0">
                <a:solidFill>
                  <a:schemeClr val="bg1">
                    <a:lumMod val="50000"/>
                  </a:schemeClr>
                </a:solidFill>
                <a:latin typeface="Corbel" panose="020B0503020204020204" pitchFamily="34" charset="0"/>
              </a:rPr>
              <a:t>Research project on “Constitutional Politics in Post-Westphalian Europe”</a:t>
            </a:r>
          </a:p>
          <a:p>
            <a:pPr marL="1325562" lvl="3" indent="-342900">
              <a:spcBef>
                <a:spcPts val="625"/>
              </a:spcBef>
              <a:buClr>
                <a:srgbClr val="FFFFFF"/>
              </a:buClr>
              <a:buSzPct val="100000"/>
              <a:buFontTx/>
              <a:buChar char="-"/>
              <a:defRPr/>
            </a:pPr>
            <a:endParaRPr lang="en-US" altLang="it-IT" sz="2000" dirty="0">
              <a:solidFill>
                <a:schemeClr val="bg1">
                  <a:lumMod val="50000"/>
                </a:schemeClr>
              </a:solidFill>
              <a:latin typeface="Corbel" panose="020B0503020204020204" pitchFamily="34" charset="0"/>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5128" name="Picture 4"/>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156414" y="818734"/>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32450" name="Picture 2" descr="SocConstJacket">
            <a:extLst>
              <a:ext uri="{FF2B5EF4-FFF2-40B4-BE49-F238E27FC236}">
                <a16:creationId xmlns:a16="http://schemas.microsoft.com/office/drawing/2014/main" id="{2960E73B-850E-4B38-8F1F-EA610D559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227" y="1143000"/>
            <a:ext cx="3340401" cy="506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804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589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523220"/>
          </a:xfrm>
          <a:prstGeom prst="rect">
            <a:avLst/>
          </a:prstGeom>
        </p:spPr>
        <p:txBody>
          <a:bodyPr wrap="square">
            <a:spAutoFit/>
          </a:bodyPr>
          <a:lstStyle/>
          <a:p>
            <a:pPr marL="457200" indent="-457200">
              <a:buFontTx/>
              <a:buChar char="-"/>
            </a:pPr>
            <a:endParaRPr lang="en-GB" sz="2800" dirty="0"/>
          </a:p>
        </p:txBody>
      </p:sp>
      <p:pic>
        <p:nvPicPr>
          <p:cNvPr id="8" name="Picture 7"/>
          <p:cNvPicPr>
            <a:picLocks noChangeAspect="1"/>
          </p:cNvPicPr>
          <p:nvPr/>
        </p:nvPicPr>
        <p:blipFill>
          <a:blip r:embed="rId6"/>
          <a:stretch>
            <a:fillRect/>
          </a:stretch>
        </p:blipFill>
        <p:spPr>
          <a:xfrm>
            <a:off x="1476245" y="987622"/>
            <a:ext cx="9882926" cy="5335348"/>
          </a:xfrm>
          <a:prstGeom prst="rect">
            <a:avLst/>
          </a:prstGeom>
        </p:spPr>
      </p:pic>
    </p:spTree>
    <p:extLst>
      <p:ext uri="{BB962C8B-B14F-4D97-AF65-F5344CB8AC3E}">
        <p14:creationId xmlns:p14="http://schemas.microsoft.com/office/powerpoint/2010/main" val="347121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Classical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757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4401205"/>
          </a:xfrm>
          <a:prstGeom prst="rect">
            <a:avLst/>
          </a:prstGeom>
        </p:spPr>
        <p:txBody>
          <a:bodyPr wrap="square">
            <a:spAutoFit/>
          </a:bodyPr>
          <a:lstStyle/>
          <a:p>
            <a:r>
              <a:rPr lang="en-GB" sz="2800" b="1" dirty="0"/>
              <a:t>Durkheim</a:t>
            </a:r>
          </a:p>
          <a:p>
            <a:pPr marL="457200" indent="-457200">
              <a:buFontTx/>
              <a:buChar char="-"/>
            </a:pPr>
            <a:r>
              <a:rPr lang="en-GB" sz="2800" dirty="0"/>
              <a:t>For Durkheim, society and the law coincide, ‘strictly speaking, society is conceived as a system of law’ (</a:t>
            </a:r>
            <a:r>
              <a:rPr lang="en-GB" sz="2800" i="1" dirty="0" err="1"/>
              <a:t>Rechtssystem</a:t>
            </a:r>
            <a:r>
              <a:rPr lang="en-GB" sz="2800" dirty="0"/>
              <a:t>);</a:t>
            </a:r>
          </a:p>
          <a:p>
            <a:pPr marL="457200" indent="-457200">
              <a:buFontTx/>
              <a:buChar char="-"/>
            </a:pPr>
            <a:r>
              <a:rPr lang="en-GB" sz="2800" dirty="0"/>
              <a:t>Law is </a:t>
            </a:r>
            <a:r>
              <a:rPr lang="en-GB" sz="2800" i="1" dirty="0"/>
              <a:t>the</a:t>
            </a:r>
            <a:r>
              <a:rPr lang="en-GB" sz="2800" dirty="0"/>
              <a:t> precondition of the constitution of social life;</a:t>
            </a:r>
          </a:p>
          <a:p>
            <a:r>
              <a:rPr lang="en-GB" sz="2800" dirty="0"/>
              <a:t>(</a:t>
            </a:r>
            <a:r>
              <a:rPr lang="en-GB" sz="2800" dirty="0" err="1"/>
              <a:t>Schluchter</a:t>
            </a:r>
            <a:r>
              <a:rPr lang="en-GB" sz="2800" dirty="0"/>
              <a:t> 2002: 267)</a:t>
            </a:r>
          </a:p>
          <a:p>
            <a:pPr marL="457200" indent="-457200">
              <a:buFontTx/>
              <a:buChar char="-"/>
            </a:pPr>
            <a:r>
              <a:rPr lang="en-GB" sz="2800" dirty="0"/>
              <a:t>For Durkheim, the rights-based constitutional state is the outcome of an evolutionary process </a:t>
            </a:r>
          </a:p>
          <a:p>
            <a:r>
              <a:rPr lang="en-GB" sz="2800" dirty="0"/>
              <a:t>(Thornhill 2017: 497)</a:t>
            </a:r>
          </a:p>
          <a:p>
            <a:pPr marL="457200" indent="-457200">
              <a:buFontTx/>
              <a:buChar char="-"/>
            </a:pPr>
            <a:endParaRPr lang="en-GB" sz="2800" dirty="0"/>
          </a:p>
        </p:txBody>
      </p:sp>
    </p:spTree>
    <p:extLst>
      <p:ext uri="{BB962C8B-B14F-4D97-AF65-F5344CB8AC3E}">
        <p14:creationId xmlns:p14="http://schemas.microsoft.com/office/powerpoint/2010/main" val="161164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Classical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8749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4401205"/>
          </a:xfrm>
          <a:prstGeom prst="rect">
            <a:avLst/>
          </a:prstGeom>
        </p:spPr>
        <p:txBody>
          <a:bodyPr wrap="square">
            <a:spAutoFit/>
          </a:bodyPr>
          <a:lstStyle/>
          <a:p>
            <a:r>
              <a:rPr lang="en-GB" sz="2800" b="1" dirty="0"/>
              <a:t>Weber</a:t>
            </a:r>
          </a:p>
          <a:p>
            <a:pPr marL="457200" indent="-457200">
              <a:buFontTx/>
              <a:buChar char="-"/>
            </a:pPr>
            <a:r>
              <a:rPr lang="en-GB" sz="2800" dirty="0"/>
              <a:t>Law is </a:t>
            </a:r>
            <a:r>
              <a:rPr lang="en-GB" sz="2800" i="1" dirty="0"/>
              <a:t>one</a:t>
            </a:r>
            <a:r>
              <a:rPr lang="en-GB" sz="2800" dirty="0"/>
              <a:t>, but not </a:t>
            </a:r>
            <a:r>
              <a:rPr lang="en-GB" sz="2800" i="1" dirty="0"/>
              <a:t>the</a:t>
            </a:r>
            <a:r>
              <a:rPr lang="en-GB" sz="2800" dirty="0"/>
              <a:t>, precondition for social life;</a:t>
            </a:r>
          </a:p>
          <a:p>
            <a:pPr marL="457200" indent="-457200">
              <a:buFontTx/>
              <a:buChar char="-"/>
            </a:pPr>
            <a:r>
              <a:rPr lang="en-GB" sz="2800" dirty="0"/>
              <a:t>In Weber, there is an emphasis on </a:t>
            </a:r>
            <a:r>
              <a:rPr lang="en-GB" sz="2800" i="1" dirty="0"/>
              <a:t>formal rationalization</a:t>
            </a:r>
            <a:r>
              <a:rPr lang="en-GB" sz="2800" dirty="0"/>
              <a:t>, and hence the increasing importance of law in the social life of modern society. Procedural law is related to </a:t>
            </a:r>
            <a:r>
              <a:rPr lang="en-GB" sz="2800" i="1" dirty="0"/>
              <a:t>bureaucracy</a:t>
            </a:r>
            <a:r>
              <a:rPr lang="en-GB" sz="2800" dirty="0"/>
              <a:t>;</a:t>
            </a:r>
          </a:p>
          <a:p>
            <a:pPr marL="457200" indent="-457200">
              <a:buFontTx/>
              <a:buChar char="-"/>
            </a:pPr>
            <a:r>
              <a:rPr lang="en-GB" sz="2800" dirty="0"/>
              <a:t>This means that there is a </a:t>
            </a:r>
            <a:r>
              <a:rPr lang="en-GB" sz="2800" i="1" dirty="0"/>
              <a:t>tension</a:t>
            </a:r>
            <a:r>
              <a:rPr lang="en-GB" sz="2800" dirty="0"/>
              <a:t> between the idea of justice, on the one hand, and the idea of legal certainty, on the other;</a:t>
            </a:r>
          </a:p>
          <a:p>
            <a:r>
              <a:rPr lang="en-GB" sz="2800" dirty="0"/>
              <a:t>	(</a:t>
            </a:r>
            <a:r>
              <a:rPr lang="en-GB" sz="2800" dirty="0" err="1"/>
              <a:t>Schluchter</a:t>
            </a:r>
            <a:r>
              <a:rPr lang="en-GB" sz="2800" dirty="0"/>
              <a:t> 2002)</a:t>
            </a:r>
          </a:p>
          <a:p>
            <a:pPr marL="457200" indent="-457200">
              <a:buFontTx/>
              <a:buChar char="-"/>
            </a:pPr>
            <a:endParaRPr lang="en-GB" sz="2800" dirty="0"/>
          </a:p>
        </p:txBody>
      </p:sp>
    </p:spTree>
    <p:extLst>
      <p:ext uri="{BB962C8B-B14F-4D97-AF65-F5344CB8AC3E}">
        <p14:creationId xmlns:p14="http://schemas.microsoft.com/office/powerpoint/2010/main" val="327649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21568" y="117391"/>
            <a:ext cx="8610600" cy="5570538"/>
          </a:xfrm>
        </p:spPr>
        <p:txBody>
          <a:bodyPr anchor="t" anchorCtr="0">
            <a:normAutofit fontScale="90000"/>
          </a:bodyPr>
          <a:lstStyle/>
          <a:p>
            <a:br>
              <a:rPr lang="it-IT" sz="4400" b="1" dirty="0"/>
            </a:br>
            <a:br>
              <a:rPr lang="it-IT" sz="4900" dirty="0"/>
            </a:br>
            <a:r>
              <a:rPr lang="it-IT" sz="3600" b="1" dirty="0">
                <a:solidFill>
                  <a:schemeClr val="bg1">
                    <a:lumMod val="50000"/>
                  </a:schemeClr>
                </a:solidFill>
              </a:rPr>
              <a:t>Law and </a:t>
            </a:r>
            <a:r>
              <a:rPr lang="it-IT" sz="3600" b="1" dirty="0" err="1">
                <a:solidFill>
                  <a:schemeClr val="bg1">
                    <a:lumMod val="50000"/>
                  </a:schemeClr>
                </a:solidFill>
              </a:rPr>
              <a:t>Legitimacy</a:t>
            </a:r>
            <a:br>
              <a:rPr lang="it-IT" sz="4900" dirty="0"/>
            </a:br>
            <a:r>
              <a:rPr lang="en-US" sz="3100" dirty="0"/>
              <a:t>The division between the democratic state and the citizenry has been sociologically often understood – think of Weber – as a fragile relation based on different forms of legitimacy. </a:t>
            </a:r>
            <a:br>
              <a:rPr lang="en-US" sz="3100" dirty="0"/>
            </a:br>
            <a:br>
              <a:rPr lang="en-US" sz="3100" dirty="0"/>
            </a:br>
            <a:r>
              <a:rPr lang="en-US" sz="3100" dirty="0"/>
              <a:t>A crucial role in relations of legitimacy is played by the law. </a:t>
            </a:r>
            <a:br>
              <a:rPr lang="en-US" sz="3100" dirty="0"/>
            </a:br>
            <a:br>
              <a:rPr lang="en-US" sz="3100" dirty="0"/>
            </a:br>
            <a:r>
              <a:rPr lang="en-US" sz="3100" dirty="0"/>
              <a:t>Sociological, political, as well as legal accounts of the law often understand this relation in somewhat reductive terms, as one of the </a:t>
            </a:r>
            <a:r>
              <a:rPr lang="en-US" sz="3100" i="1" dirty="0"/>
              <a:t>rational-procedural quality of the law</a:t>
            </a:r>
            <a:r>
              <a:rPr lang="en-US" sz="3100" dirty="0"/>
              <a:t>, the ‘belief in the validity of legal statute and functional “competence” based on rationally created rules’ (Weber, </a:t>
            </a:r>
            <a:r>
              <a:rPr lang="en-US" sz="3100" i="1" dirty="0"/>
              <a:t>Politics as a Vocation</a:t>
            </a:r>
            <a:r>
              <a:rPr lang="en-US" sz="3100" dirty="0"/>
              <a:t>). </a:t>
            </a: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1611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12998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33600" y="430212"/>
            <a:ext cx="8610600" cy="5570538"/>
          </a:xfrm>
        </p:spPr>
        <p:txBody>
          <a:bodyPr anchor="t" anchorCtr="0">
            <a:normAutofit fontScale="90000"/>
          </a:bodyPr>
          <a:lstStyle/>
          <a:p>
            <a:br>
              <a:rPr lang="it-IT" sz="4400" b="1" dirty="0"/>
            </a:br>
            <a:br>
              <a:rPr lang="it-IT" sz="4900" dirty="0"/>
            </a:br>
            <a:r>
              <a:rPr lang="it-IT" sz="3600" b="1" dirty="0">
                <a:solidFill>
                  <a:schemeClr val="bg1">
                    <a:lumMod val="50000"/>
                  </a:schemeClr>
                </a:solidFill>
              </a:rPr>
              <a:t>Law and </a:t>
            </a:r>
            <a:r>
              <a:rPr lang="it-IT" sz="3600" b="1" dirty="0" err="1">
                <a:solidFill>
                  <a:schemeClr val="bg1">
                    <a:lumMod val="50000"/>
                  </a:schemeClr>
                </a:solidFill>
              </a:rPr>
              <a:t>Legitimacy</a:t>
            </a:r>
            <a:br>
              <a:rPr lang="it-IT" sz="3200" b="1" dirty="0"/>
            </a:br>
            <a:r>
              <a:rPr lang="en-US" sz="3100" dirty="0"/>
              <a:t>The social imaginary most often related to (constitutional) law is one of </a:t>
            </a:r>
            <a:r>
              <a:rPr lang="en-US" sz="3100" i="1" dirty="0"/>
              <a:t>rational mastery </a:t>
            </a:r>
            <a:r>
              <a:rPr lang="en-US" sz="3100" dirty="0"/>
              <a:t>and </a:t>
            </a:r>
            <a:r>
              <a:rPr lang="en-US" sz="3100" i="1" dirty="0"/>
              <a:t>neutral control</a:t>
            </a:r>
            <a:r>
              <a:rPr lang="en-US" sz="3100" dirty="0"/>
              <a:t>. </a:t>
            </a:r>
            <a:br>
              <a:rPr lang="en-US" sz="3100" dirty="0"/>
            </a:br>
            <a:br>
              <a:rPr lang="en-US" sz="3100" dirty="0"/>
            </a:br>
            <a:r>
              <a:rPr lang="en-US" sz="3100" dirty="0"/>
              <a:t>Different versions of the law´s legitimacy are </a:t>
            </a:r>
            <a:r>
              <a:rPr lang="en-US" sz="3100" i="1" dirty="0"/>
              <a:t>formal-legal rationality</a:t>
            </a:r>
            <a:r>
              <a:rPr lang="en-US" sz="3100" dirty="0"/>
              <a:t> and </a:t>
            </a:r>
            <a:r>
              <a:rPr lang="en-US" sz="3100" i="1" dirty="0"/>
              <a:t>procedural rationality </a:t>
            </a:r>
            <a:r>
              <a:rPr lang="en-US" sz="3100" dirty="0"/>
              <a:t>(Eder 1988). </a:t>
            </a:r>
            <a:br>
              <a:rPr lang="en-US" sz="3100" dirty="0"/>
            </a:br>
            <a:br>
              <a:rPr lang="en-US" sz="3100" dirty="0"/>
            </a:br>
            <a:r>
              <a:rPr lang="en-US" sz="3100" b="1" dirty="0"/>
              <a:t>Formal rationality </a:t>
            </a:r>
            <a:r>
              <a:rPr lang="en-US" sz="3100" dirty="0"/>
              <a:t>understands legitimacy as based on the idea that the law is 1) general; 2) abstract and well-defined, and 3) calculable (Eder 1988: 933). </a:t>
            </a:r>
            <a:br>
              <a:rPr lang="en-US" sz="3100" dirty="0"/>
            </a:br>
            <a:r>
              <a:rPr lang="en-US" sz="3100" b="1" dirty="0"/>
              <a:t>Procedural legitimacy </a:t>
            </a:r>
            <a:r>
              <a:rPr lang="en-US" sz="3100" dirty="0"/>
              <a:t>rather puts emphasis on the ‘process of producing legal decisions - the legal practices as such’ (Eder 1988: 936).</a:t>
            </a:r>
            <a:br>
              <a:rPr lang="it-IT" sz="49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1713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44248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33600" y="430212"/>
            <a:ext cx="8610600" cy="5570538"/>
          </a:xfrm>
        </p:spPr>
        <p:txBody>
          <a:bodyPr anchor="t" anchorCtr="0">
            <a:normAutofit fontScale="90000"/>
          </a:bodyPr>
          <a:lstStyle/>
          <a:p>
            <a:br>
              <a:rPr lang="it-IT" sz="4400" b="1" dirty="0"/>
            </a:br>
            <a:br>
              <a:rPr lang="it-IT" sz="4900" dirty="0"/>
            </a:br>
            <a:r>
              <a:rPr lang="it-IT" sz="3600" b="1" dirty="0">
                <a:solidFill>
                  <a:schemeClr val="bg1">
                    <a:lumMod val="50000"/>
                  </a:schemeClr>
                </a:solidFill>
              </a:rPr>
              <a:t>Law and </a:t>
            </a:r>
            <a:r>
              <a:rPr lang="it-IT" sz="3600" b="1" dirty="0" err="1">
                <a:solidFill>
                  <a:schemeClr val="bg1">
                    <a:lumMod val="50000"/>
                  </a:schemeClr>
                </a:solidFill>
              </a:rPr>
              <a:t>Legitimacy</a:t>
            </a:r>
            <a:br>
              <a:rPr lang="it-IT" sz="3200" b="1" dirty="0"/>
            </a:br>
            <a:r>
              <a:rPr lang="it-IT" sz="3200" b="1" dirty="0"/>
              <a:t>- </a:t>
            </a:r>
            <a:r>
              <a:rPr lang="it-IT" sz="3100" dirty="0" err="1"/>
              <a:t>But</a:t>
            </a:r>
            <a:r>
              <a:rPr lang="it-IT" sz="3100" dirty="0"/>
              <a:t> </a:t>
            </a:r>
            <a:r>
              <a:rPr lang="it-IT" sz="3100" dirty="0" err="1"/>
              <a:t>importantly</a:t>
            </a:r>
            <a:r>
              <a:rPr lang="it-IT" sz="3100" dirty="0"/>
              <a:t> for Weber, the </a:t>
            </a:r>
            <a:r>
              <a:rPr lang="it-IT" sz="3100" dirty="0" err="1"/>
              <a:t>rational-procedural</a:t>
            </a:r>
            <a:r>
              <a:rPr lang="it-IT" sz="3100" dirty="0"/>
              <a:t> </a:t>
            </a:r>
            <a:r>
              <a:rPr lang="it-IT" sz="3100" dirty="0" err="1"/>
              <a:t>basis</a:t>
            </a:r>
            <a:r>
              <a:rPr lang="it-IT" sz="3100" dirty="0"/>
              <a:t> of the law </a:t>
            </a:r>
            <a:r>
              <a:rPr lang="it-IT" sz="3100" dirty="0" err="1"/>
              <a:t>was</a:t>
            </a:r>
            <a:r>
              <a:rPr lang="it-IT" sz="3100" dirty="0"/>
              <a:t> </a:t>
            </a:r>
            <a:r>
              <a:rPr lang="it-IT" sz="3100" dirty="0" err="1"/>
              <a:t>not</a:t>
            </a:r>
            <a:r>
              <a:rPr lang="it-IT" sz="3100" dirty="0"/>
              <a:t> </a:t>
            </a:r>
            <a:r>
              <a:rPr lang="it-IT" sz="3100" dirty="0" err="1"/>
              <a:t>enough</a:t>
            </a:r>
            <a:r>
              <a:rPr lang="it-IT" sz="3100" dirty="0"/>
              <a:t> to </a:t>
            </a:r>
            <a:r>
              <a:rPr lang="it-IT" sz="3100" dirty="0" err="1"/>
              <a:t>invoke</a:t>
            </a:r>
            <a:r>
              <a:rPr lang="it-IT" sz="3100" dirty="0"/>
              <a:t> </a:t>
            </a:r>
            <a:r>
              <a:rPr lang="it-IT" sz="3100" dirty="0" err="1"/>
              <a:t>legitimacy</a:t>
            </a:r>
            <a:r>
              <a:rPr lang="it-IT" sz="3100" dirty="0"/>
              <a:t>, </a:t>
            </a:r>
            <a:r>
              <a:rPr lang="it-IT" sz="3100" dirty="0" err="1"/>
              <a:t>that</a:t>
            </a:r>
            <a:r>
              <a:rPr lang="it-IT" sz="3100" dirty="0"/>
              <a:t> </a:t>
            </a:r>
            <a:r>
              <a:rPr lang="it-IT" sz="3100" dirty="0" err="1"/>
              <a:t>is</a:t>
            </a:r>
            <a:r>
              <a:rPr lang="it-IT" sz="3100" dirty="0"/>
              <a:t>, </a:t>
            </a:r>
            <a:r>
              <a:rPr lang="it-IT" sz="3100" dirty="0" err="1"/>
              <a:t>widespread</a:t>
            </a:r>
            <a:r>
              <a:rPr lang="it-IT" sz="3100" dirty="0"/>
              <a:t> </a:t>
            </a:r>
            <a:r>
              <a:rPr lang="it-IT" sz="3100" dirty="0" err="1"/>
              <a:t>societal</a:t>
            </a:r>
            <a:r>
              <a:rPr lang="it-IT" sz="3100" dirty="0"/>
              <a:t> </a:t>
            </a:r>
            <a:r>
              <a:rPr lang="it-IT" sz="3100" dirty="0" err="1"/>
              <a:t>adherence</a:t>
            </a:r>
            <a:r>
              <a:rPr lang="it-IT" sz="3100" dirty="0"/>
              <a:t> to the law </a:t>
            </a:r>
            <a:r>
              <a:rPr lang="it-IT" sz="3100" dirty="0" err="1"/>
              <a:t>purely</a:t>
            </a:r>
            <a:r>
              <a:rPr lang="it-IT" sz="3100" dirty="0"/>
              <a:t> on the </a:t>
            </a:r>
            <a:r>
              <a:rPr lang="it-IT" sz="3100" dirty="0" err="1"/>
              <a:t>basis</a:t>
            </a:r>
            <a:r>
              <a:rPr lang="it-IT" sz="3100" dirty="0"/>
              <a:t> of </a:t>
            </a:r>
            <a:r>
              <a:rPr lang="it-IT" sz="3100" dirty="0" err="1"/>
              <a:t>its</a:t>
            </a:r>
            <a:r>
              <a:rPr lang="it-IT" sz="3100" dirty="0"/>
              <a:t> </a:t>
            </a:r>
            <a:r>
              <a:rPr lang="it-IT" sz="3100" dirty="0" err="1"/>
              <a:t>rational</a:t>
            </a:r>
            <a:r>
              <a:rPr lang="it-IT" sz="3100" dirty="0"/>
              <a:t> </a:t>
            </a:r>
            <a:r>
              <a:rPr lang="it-IT" sz="3100" dirty="0" err="1"/>
              <a:t>thrust</a:t>
            </a:r>
            <a:r>
              <a:rPr lang="it-IT" sz="3100" dirty="0"/>
              <a:t>;</a:t>
            </a:r>
            <a:br>
              <a:rPr lang="it-IT" sz="3100" dirty="0"/>
            </a:br>
            <a:br>
              <a:rPr lang="it-IT" sz="3100" dirty="0"/>
            </a:br>
            <a:r>
              <a:rPr lang="it-IT" sz="3100" dirty="0"/>
              <a:t>- </a:t>
            </a:r>
            <a:r>
              <a:rPr lang="it-IT" sz="3100" dirty="0" err="1"/>
              <a:t>Rather</a:t>
            </a:r>
            <a:r>
              <a:rPr lang="it-IT" sz="3100" dirty="0"/>
              <a:t>, </a:t>
            </a:r>
            <a:r>
              <a:rPr lang="it-IT" sz="3100" dirty="0" err="1"/>
              <a:t>value</a:t>
            </a:r>
            <a:r>
              <a:rPr lang="it-IT" sz="3100" dirty="0"/>
              <a:t> </a:t>
            </a:r>
            <a:r>
              <a:rPr lang="it-IT" sz="3100" dirty="0" err="1"/>
              <a:t>rationalities</a:t>
            </a:r>
            <a:r>
              <a:rPr lang="it-IT" sz="3100" dirty="0"/>
              <a:t> are </a:t>
            </a:r>
            <a:r>
              <a:rPr lang="it-IT" sz="3100" dirty="0" err="1"/>
              <a:t>need</a:t>
            </a:r>
            <a:r>
              <a:rPr lang="it-IT" sz="3100" dirty="0"/>
              <a:t> for the law to </a:t>
            </a:r>
            <a:r>
              <a:rPr lang="it-IT" sz="3100" dirty="0" err="1"/>
              <a:t>become</a:t>
            </a:r>
            <a:r>
              <a:rPr lang="it-IT" sz="3100" dirty="0"/>
              <a:t> ‘</a:t>
            </a:r>
            <a:r>
              <a:rPr lang="it-IT" sz="3100" dirty="0" err="1"/>
              <a:t>embedded</a:t>
            </a:r>
            <a:r>
              <a:rPr lang="it-IT" sz="3100" dirty="0"/>
              <a:t>’;</a:t>
            </a:r>
            <a:br>
              <a:rPr lang="it-IT" sz="3100" dirty="0"/>
            </a:br>
            <a:r>
              <a:rPr lang="it-IT" sz="3100" dirty="0"/>
              <a:t>- </a:t>
            </a:r>
            <a:r>
              <a:rPr lang="it-IT" sz="3100" dirty="0" err="1"/>
              <a:t>Also</a:t>
            </a:r>
            <a:r>
              <a:rPr lang="it-IT" sz="3100" dirty="0"/>
              <a:t>, </a:t>
            </a:r>
            <a:r>
              <a:rPr lang="it-IT" sz="3100" dirty="0" err="1"/>
              <a:t>legitimacy</a:t>
            </a:r>
            <a:r>
              <a:rPr lang="it-IT" sz="3100" dirty="0"/>
              <a:t> </a:t>
            </a:r>
            <a:r>
              <a:rPr lang="it-IT" sz="3100" dirty="0" err="1"/>
              <a:t>beyond</a:t>
            </a:r>
            <a:r>
              <a:rPr lang="it-IT" sz="3100" dirty="0"/>
              <a:t> </a:t>
            </a:r>
            <a:r>
              <a:rPr lang="it-IT" sz="3100" dirty="0" err="1"/>
              <a:t>rational-procedural</a:t>
            </a:r>
            <a:r>
              <a:rPr lang="it-IT" sz="3100" dirty="0"/>
              <a:t> </a:t>
            </a:r>
            <a:r>
              <a:rPr lang="it-IT" sz="3100" dirty="0" err="1"/>
              <a:t>legitimacy</a:t>
            </a:r>
            <a:r>
              <a:rPr lang="it-IT" sz="3100" dirty="0"/>
              <a:t> </a:t>
            </a:r>
            <a:r>
              <a:rPr lang="it-IT" sz="3100" dirty="0" err="1"/>
              <a:t>keep</a:t>
            </a:r>
            <a:r>
              <a:rPr lang="it-IT" sz="3100" dirty="0"/>
              <a:t> on </a:t>
            </a:r>
            <a:r>
              <a:rPr lang="it-IT" sz="3100" dirty="0" err="1"/>
              <a:t>playing</a:t>
            </a:r>
            <a:r>
              <a:rPr lang="it-IT" sz="3100" dirty="0"/>
              <a:t> an </a:t>
            </a:r>
            <a:r>
              <a:rPr lang="it-IT" sz="3100" dirty="0" err="1"/>
              <a:t>important</a:t>
            </a:r>
            <a:r>
              <a:rPr lang="it-IT" sz="3100" dirty="0"/>
              <a:t> </a:t>
            </a:r>
            <a:r>
              <a:rPr lang="it-IT" sz="3100" dirty="0" err="1"/>
              <a:t>role</a:t>
            </a:r>
            <a:r>
              <a:rPr lang="it-IT" sz="3100" dirty="0"/>
              <a:t> in </a:t>
            </a:r>
            <a:r>
              <a:rPr lang="it-IT" sz="3100" dirty="0" err="1"/>
              <a:t>modern</a:t>
            </a:r>
            <a:r>
              <a:rPr lang="it-IT" sz="3100" dirty="0"/>
              <a:t> society, in </a:t>
            </a:r>
            <a:r>
              <a:rPr lang="it-IT" sz="3100" dirty="0" err="1"/>
              <a:t>particular</a:t>
            </a:r>
            <a:r>
              <a:rPr lang="it-IT" sz="3100" dirty="0"/>
              <a:t> </a:t>
            </a:r>
            <a:r>
              <a:rPr lang="it-IT" sz="3100" dirty="0" err="1"/>
              <a:t>charisma</a:t>
            </a:r>
            <a:r>
              <a:rPr lang="it-IT" sz="3100" dirty="0"/>
              <a:t>;</a:t>
            </a: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860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396336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Classical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8851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1102583" y="1531425"/>
            <a:ext cx="11089417" cy="4782975"/>
          </a:xfrm>
          <a:prstGeom prst="rect">
            <a:avLst/>
          </a:prstGeom>
        </p:spPr>
      </p:pic>
    </p:spTree>
    <p:extLst>
      <p:ext uri="{BB962C8B-B14F-4D97-AF65-F5344CB8AC3E}">
        <p14:creationId xmlns:p14="http://schemas.microsoft.com/office/powerpoint/2010/main" val="365786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Classical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260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a:extLst>
              <a:ext uri="{FF2B5EF4-FFF2-40B4-BE49-F238E27FC236}">
                <a16:creationId xmlns:a16="http://schemas.microsoft.com/office/drawing/2014/main" id="{B3FC74A3-AC3C-4E04-8664-8C2016226125}"/>
              </a:ext>
            </a:extLst>
          </p:cNvPr>
          <p:cNvPicPr>
            <a:picLocks noChangeAspect="1"/>
          </p:cNvPicPr>
          <p:nvPr/>
        </p:nvPicPr>
        <p:blipFill>
          <a:blip r:embed="rId6"/>
          <a:stretch>
            <a:fillRect/>
          </a:stretch>
        </p:blipFill>
        <p:spPr>
          <a:xfrm>
            <a:off x="1343025" y="7937"/>
            <a:ext cx="6135948" cy="6344988"/>
          </a:xfrm>
          <a:prstGeom prst="rect">
            <a:avLst/>
          </a:prstGeom>
        </p:spPr>
      </p:pic>
    </p:spTree>
    <p:extLst>
      <p:ext uri="{BB962C8B-B14F-4D97-AF65-F5344CB8AC3E}">
        <p14:creationId xmlns:p14="http://schemas.microsoft.com/office/powerpoint/2010/main" val="1994327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Classical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961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1494663" y="311095"/>
            <a:ext cx="6843425" cy="6011876"/>
          </a:xfrm>
          <a:prstGeom prst="rect">
            <a:avLst/>
          </a:prstGeom>
        </p:spPr>
      </p:pic>
    </p:spTree>
    <p:extLst>
      <p:ext uri="{BB962C8B-B14F-4D97-AF65-F5344CB8AC3E}">
        <p14:creationId xmlns:p14="http://schemas.microsoft.com/office/powerpoint/2010/main" val="375695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33600" y="430213"/>
            <a:ext cx="9839325" cy="4586287"/>
          </a:xfrm>
        </p:spPr>
        <p:txBody>
          <a:bodyPr anchor="t" anchorCtr="0"/>
          <a:lstStyle/>
          <a:p>
            <a:pPr eaLnBrk="1" fontAlgn="auto" hangingPunct="1">
              <a:spcAft>
                <a:spcPts val="0"/>
              </a:spcAft>
              <a:defRPr/>
            </a:pPr>
            <a:br>
              <a:rPr lang="it-IT" sz="4400" b="1" dirty="0">
                <a:solidFill>
                  <a:schemeClr val="tx1">
                    <a:lumMod val="75000"/>
                    <a:lumOff val="25000"/>
                  </a:schemeClr>
                </a:solidFill>
              </a:rPr>
            </a:br>
            <a:br>
              <a:rPr lang="it-IT" sz="4400" dirty="0">
                <a:solidFill>
                  <a:schemeClr val="tx1">
                    <a:lumMod val="75000"/>
                    <a:lumOff val="25000"/>
                  </a:schemeClr>
                </a:solidFill>
              </a:rPr>
            </a:br>
            <a:br>
              <a:rPr lang="it-IT" sz="3600" b="1" dirty="0">
                <a:solidFill>
                  <a:schemeClr val="bg1">
                    <a:lumMod val="50000"/>
                  </a:schemeClr>
                </a:solidFill>
              </a:rPr>
            </a:br>
            <a:br>
              <a:rPr lang="en-US" sz="3600" b="1" dirty="0">
                <a:solidFill>
                  <a:schemeClr val="bg1">
                    <a:lumMod val="50000"/>
                  </a:schemeClr>
                </a:solidFill>
              </a:rPr>
            </a:br>
            <a:endParaRPr lang="it-IT" sz="4000" dirty="0">
              <a:solidFill>
                <a:schemeClr val="tx1">
                  <a:lumMod val="75000"/>
                  <a:lumOff val="25000"/>
                </a:schemeClr>
              </a:solidFill>
            </a:endParaRPr>
          </a:p>
        </p:txBody>
      </p:sp>
      <p:graphicFrame>
        <p:nvGraphicFramePr>
          <p:cNvPr id="24579" name="Object 3"/>
          <p:cNvGraphicFramePr>
            <a:graphicFrameLocks noChangeAspect="1"/>
          </p:cNvGraphicFramePr>
          <p:nvPr/>
        </p:nvGraphicFramePr>
        <p:xfrm>
          <a:off x="11696700" y="5561013"/>
          <a:ext cx="495300" cy="762000"/>
        </p:xfrm>
        <a:graphic>
          <a:graphicData uri="http://schemas.openxmlformats.org/presentationml/2006/ole">
            <mc:AlternateContent xmlns:mc="http://schemas.openxmlformats.org/markup-compatibility/2006">
              <mc:Choice xmlns:v="urn:schemas-microsoft-com:vml" Requires="v">
                <p:oleObj spid="_x0000_s225322" name="Image" r:id="rId3" imgW="495238" imgH="761905" progId="Photoshop.Image.13">
                  <p:embed/>
                </p:oleObj>
              </mc:Choice>
              <mc:Fallback>
                <p:oleObj name="Image" r:id="rId3" imgW="495238" imgH="761905" progId="Photoshop.Image.13">
                  <p:embed/>
                  <p:pic>
                    <p:nvPicPr>
                      <p:cNvPr id="245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6700" y="5561013"/>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531938"/>
            <a:ext cx="533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2450" y="403225"/>
            <a:ext cx="4953000" cy="584200"/>
          </a:xfrm>
          <a:prstGeom prst="rect">
            <a:avLst/>
          </a:prstGeom>
        </p:spPr>
        <p:txBody>
          <a:bodyPr wrap="none">
            <a:spAutoFit/>
          </a:bodyPr>
          <a:lstStyle/>
          <a:p>
            <a:pPr eaLnBrk="1" fontAlgn="auto" hangingPunct="1">
              <a:spcBef>
                <a:spcPts val="0"/>
              </a:spcBef>
              <a:spcAft>
                <a:spcPts val="0"/>
              </a:spcAft>
              <a:defRPr/>
            </a:pPr>
            <a:r>
              <a:rPr lang="en-US" sz="3200" b="1" dirty="0">
                <a:solidFill>
                  <a:schemeClr val="bg1">
                    <a:lumMod val="50000"/>
                  </a:schemeClr>
                </a:solidFill>
                <a:latin typeface="+mn-lt"/>
              </a:rPr>
              <a:t>A</a:t>
            </a:r>
            <a:r>
              <a:rPr lang="en-US" sz="3200" b="1" dirty="0">
                <a:latin typeface="+mn-lt"/>
              </a:rPr>
              <a:t> Sociology of Constitutions</a:t>
            </a:r>
          </a:p>
        </p:txBody>
      </p:sp>
      <p:pic>
        <p:nvPicPr>
          <p:cNvPr id="2458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1725" y="1531938"/>
            <a:ext cx="10758311" cy="367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37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74192"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a:extLst>
              <a:ext uri="{FF2B5EF4-FFF2-40B4-BE49-F238E27FC236}">
                <a16:creationId xmlns:a16="http://schemas.microsoft.com/office/drawing/2014/main" id="{9977CED0-39AB-4B75-AC16-68C156D176E4}"/>
              </a:ext>
            </a:extLst>
          </p:cNvPr>
          <p:cNvPicPr>
            <a:picLocks noChangeAspect="1"/>
          </p:cNvPicPr>
          <p:nvPr/>
        </p:nvPicPr>
        <p:blipFill>
          <a:blip r:embed="rId6"/>
          <a:stretch>
            <a:fillRect/>
          </a:stretch>
        </p:blipFill>
        <p:spPr>
          <a:xfrm>
            <a:off x="2377440" y="1908809"/>
            <a:ext cx="9146295" cy="4314569"/>
          </a:xfrm>
          <a:prstGeom prst="rect">
            <a:avLst/>
          </a:prstGeom>
        </p:spPr>
      </p:pic>
    </p:spTree>
    <p:extLst>
      <p:ext uri="{BB962C8B-B14F-4D97-AF65-F5344CB8AC3E}">
        <p14:creationId xmlns:p14="http://schemas.microsoft.com/office/powerpoint/2010/main" val="4189535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Constitutional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r>
              <a:rPr lang="it-IT" sz="4000" b="1" dirty="0">
                <a:solidFill>
                  <a:schemeClr val="bg1">
                    <a:lumMod val="50000"/>
                  </a:schemeClr>
                </a:solidFill>
              </a:rPr>
              <a:t>- </a:t>
            </a:r>
            <a:r>
              <a:rPr lang="it-IT" sz="3600" dirty="0"/>
              <a:t>An </a:t>
            </a:r>
            <a:r>
              <a:rPr lang="it-IT" sz="3600" dirty="0" err="1"/>
              <a:t>important</a:t>
            </a:r>
            <a:r>
              <a:rPr lang="it-IT" sz="3600" dirty="0"/>
              <a:t> </a:t>
            </a:r>
            <a:r>
              <a:rPr lang="it-IT" sz="3600" dirty="0" err="1"/>
              <a:t>distinction</a:t>
            </a:r>
            <a:r>
              <a:rPr lang="it-IT" sz="3600" dirty="0"/>
              <a:t> </a:t>
            </a:r>
            <a:r>
              <a:rPr lang="it-IT" sz="3600" dirty="0" err="1"/>
              <a:t>is</a:t>
            </a:r>
            <a:r>
              <a:rPr lang="it-IT" sz="3600" dirty="0"/>
              <a:t> </a:t>
            </a:r>
            <a:r>
              <a:rPr lang="it-IT" sz="3600" dirty="0" err="1"/>
              <a:t>between</a:t>
            </a:r>
            <a:r>
              <a:rPr lang="it-IT" sz="3600" dirty="0"/>
              <a:t> ‘</a:t>
            </a:r>
            <a:r>
              <a:rPr lang="it-IT" sz="3600" dirty="0" err="1"/>
              <a:t>facts</a:t>
            </a:r>
            <a:r>
              <a:rPr lang="it-IT" sz="3600" dirty="0"/>
              <a:t>’ and ‘</a:t>
            </a:r>
            <a:r>
              <a:rPr lang="it-IT" sz="3600" dirty="0" err="1"/>
              <a:t>norms</a:t>
            </a:r>
            <a:r>
              <a:rPr lang="it-IT" sz="3600" dirty="0"/>
              <a:t>’; </a:t>
            </a:r>
            <a:br>
              <a:rPr lang="it-IT" sz="3600" dirty="0"/>
            </a:br>
            <a:br>
              <a:rPr lang="it-IT" sz="3600" dirty="0"/>
            </a:br>
            <a:r>
              <a:rPr lang="it-IT" sz="3600" dirty="0"/>
              <a:t>- A story of </a:t>
            </a:r>
            <a:r>
              <a:rPr lang="it-IT" sz="3600" dirty="0" err="1"/>
              <a:t>modernization</a:t>
            </a:r>
            <a:r>
              <a:rPr lang="it-IT" sz="3600" dirty="0"/>
              <a:t> </a:t>
            </a:r>
            <a:r>
              <a:rPr lang="it-IT" sz="3600" dirty="0" err="1"/>
              <a:t>argues</a:t>
            </a:r>
            <a:r>
              <a:rPr lang="it-IT" sz="3600" dirty="0"/>
              <a:t> </a:t>
            </a:r>
            <a:r>
              <a:rPr lang="it-IT" sz="3600" dirty="0" err="1"/>
              <a:t>that</a:t>
            </a:r>
            <a:r>
              <a:rPr lang="it-IT" sz="3600" dirty="0"/>
              <a:t> </a:t>
            </a:r>
            <a:r>
              <a:rPr lang="it-IT" sz="3600" dirty="0" err="1"/>
              <a:t>facts</a:t>
            </a:r>
            <a:r>
              <a:rPr lang="it-IT" sz="3600" dirty="0"/>
              <a:t> </a:t>
            </a:r>
            <a:r>
              <a:rPr lang="it-IT" sz="3600" dirty="0" err="1"/>
              <a:t>increasingly</a:t>
            </a:r>
            <a:r>
              <a:rPr lang="it-IT" sz="3600" dirty="0"/>
              <a:t> </a:t>
            </a:r>
            <a:r>
              <a:rPr lang="it-IT" sz="3600" dirty="0" err="1"/>
              <a:t>correspond</a:t>
            </a:r>
            <a:r>
              <a:rPr lang="it-IT" sz="3600" dirty="0"/>
              <a:t> to </a:t>
            </a:r>
            <a:r>
              <a:rPr lang="it-IT" sz="3600" dirty="0" err="1"/>
              <a:t>norms</a:t>
            </a:r>
            <a:r>
              <a:rPr lang="it-IT" sz="3600" dirty="0"/>
              <a:t> (</a:t>
            </a:r>
            <a:r>
              <a:rPr lang="it-IT" sz="3600" dirty="0" err="1"/>
              <a:t>cf</a:t>
            </a:r>
            <a:r>
              <a:rPr lang="it-IT" sz="3600" dirty="0"/>
              <a:t>. </a:t>
            </a:r>
            <a:r>
              <a:rPr lang="it-IT" sz="3600" dirty="0" err="1"/>
              <a:t>Habermas</a:t>
            </a:r>
            <a:r>
              <a:rPr lang="it-IT" sz="3600" dirty="0"/>
              <a:t>)</a:t>
            </a:r>
            <a:br>
              <a:rPr lang="it-IT" sz="3600" dirty="0"/>
            </a:br>
            <a:br>
              <a:rPr lang="it-IT" sz="3600" dirty="0"/>
            </a:br>
            <a:r>
              <a:rPr lang="it-IT" sz="3600" dirty="0"/>
              <a:t>- A </a:t>
            </a:r>
            <a:r>
              <a:rPr lang="it-IT" sz="3600" i="1" dirty="0" err="1"/>
              <a:t>historical</a:t>
            </a:r>
            <a:r>
              <a:rPr lang="it-IT" sz="3600" i="1" dirty="0"/>
              <a:t> </a:t>
            </a:r>
            <a:r>
              <a:rPr lang="it-IT" sz="3600" i="1" dirty="0" err="1"/>
              <a:t>sociology</a:t>
            </a:r>
            <a:r>
              <a:rPr lang="it-IT" sz="3600" i="1" dirty="0"/>
              <a:t> </a:t>
            </a:r>
            <a:r>
              <a:rPr lang="it-IT" sz="3600" dirty="0"/>
              <a:t>of the </a:t>
            </a:r>
            <a:r>
              <a:rPr lang="it-IT" sz="3600" dirty="0" err="1"/>
              <a:t>modern</a:t>
            </a:r>
            <a:r>
              <a:rPr lang="it-IT" sz="3600" dirty="0"/>
              <a:t> state, </a:t>
            </a:r>
            <a:r>
              <a:rPr lang="it-IT" sz="3600" dirty="0" err="1"/>
              <a:t>however</a:t>
            </a:r>
            <a:r>
              <a:rPr lang="it-IT" sz="3600" dirty="0"/>
              <a:t>, </a:t>
            </a:r>
            <a:r>
              <a:rPr lang="it-IT" sz="3600" dirty="0" err="1"/>
              <a:t>indicates</a:t>
            </a:r>
            <a:r>
              <a:rPr lang="it-IT" sz="3600" dirty="0"/>
              <a:t> </a:t>
            </a:r>
            <a:r>
              <a:rPr lang="it-IT" sz="3600" dirty="0" err="1"/>
              <a:t>that</a:t>
            </a:r>
            <a:r>
              <a:rPr lang="it-IT" sz="3600" dirty="0"/>
              <a:t> </a:t>
            </a:r>
            <a:r>
              <a:rPr lang="it-IT" sz="3600" dirty="0" err="1"/>
              <a:t>modern</a:t>
            </a:r>
            <a:r>
              <a:rPr lang="it-IT" sz="3600" dirty="0"/>
              <a:t> </a:t>
            </a:r>
            <a:r>
              <a:rPr lang="it-IT" sz="3600" dirty="0" err="1"/>
              <a:t>constitutional</a:t>
            </a:r>
            <a:r>
              <a:rPr lang="it-IT" sz="3600" dirty="0"/>
              <a:t> </a:t>
            </a:r>
            <a:r>
              <a:rPr lang="it-IT" sz="3600" dirty="0" err="1"/>
              <a:t>democracy</a:t>
            </a:r>
            <a:r>
              <a:rPr lang="it-IT" sz="3600" dirty="0"/>
              <a:t> </a:t>
            </a:r>
            <a:r>
              <a:rPr lang="it-IT" sz="3600" dirty="0" err="1"/>
              <a:t>is</a:t>
            </a:r>
            <a:r>
              <a:rPr lang="it-IT" sz="3600" dirty="0"/>
              <a:t> </a:t>
            </a:r>
            <a:r>
              <a:rPr lang="it-IT" sz="3600" dirty="0" err="1"/>
              <a:t>not</a:t>
            </a:r>
            <a:r>
              <a:rPr lang="it-IT" sz="3600" dirty="0"/>
              <a:t> a linear, </a:t>
            </a:r>
            <a:r>
              <a:rPr lang="it-IT" sz="3600" dirty="0" err="1"/>
              <a:t>evolutionary</a:t>
            </a:r>
            <a:r>
              <a:rPr lang="it-IT" sz="3600" dirty="0"/>
              <a:t> story</a:t>
            </a:r>
            <a:br>
              <a:rPr lang="it-IT" sz="3600" dirty="0"/>
            </a:br>
            <a:br>
              <a:rPr lang="it-IT" sz="3600" dirty="0"/>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736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43077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Constitutional</a:t>
            </a:r>
            <a:r>
              <a:rPr lang="it-IT" b="1" dirty="0">
                <a:solidFill>
                  <a:schemeClr val="bg1">
                    <a:lumMod val="50000"/>
                  </a:schemeClr>
                </a:solidFill>
              </a:rPr>
              <a:t> </a:t>
            </a:r>
            <a:r>
              <a:rPr lang="it-IT" b="1" dirty="0" err="1">
                <a:solidFill>
                  <a:schemeClr val="bg1">
                    <a:lumMod val="50000"/>
                  </a:schemeClr>
                </a:solidFill>
              </a:rPr>
              <a:t>sociology</a:t>
            </a:r>
            <a:br>
              <a:rPr lang="it-IT" b="1" dirty="0">
                <a:solidFill>
                  <a:schemeClr val="bg1">
                    <a:lumMod val="50000"/>
                  </a:schemeClr>
                </a:solidFill>
              </a:rPr>
            </a:br>
            <a:r>
              <a:rPr lang="it-IT" sz="4000" b="1" dirty="0">
                <a:solidFill>
                  <a:schemeClr val="bg1">
                    <a:lumMod val="50000"/>
                  </a:schemeClr>
                </a:solidFill>
              </a:rPr>
              <a:t>- </a:t>
            </a:r>
            <a:r>
              <a:rPr lang="en-GB" sz="3600" dirty="0"/>
              <a:t>Constitutional sociology combines normative theory (‘ideal society’) with historical sociology (empirical investigation);</a:t>
            </a:r>
            <a:br>
              <a:rPr lang="en-GB" sz="3600" dirty="0"/>
            </a:br>
            <a:br>
              <a:rPr lang="en-GB" sz="3600" dirty="0"/>
            </a:br>
            <a:r>
              <a:rPr lang="en-GB" sz="3600" dirty="0"/>
              <a:t>- </a:t>
            </a:r>
            <a:r>
              <a:rPr lang="en-GB" sz="3600" i="1" dirty="0"/>
              <a:t>Legitimacy</a:t>
            </a:r>
            <a:r>
              <a:rPr lang="en-GB" sz="3600" dirty="0"/>
              <a:t> (</a:t>
            </a:r>
            <a:r>
              <a:rPr lang="en-GB" sz="3600" dirty="0" err="1"/>
              <a:t>Recht-fertigung</a:t>
            </a:r>
            <a:r>
              <a:rPr lang="en-GB" sz="3600" dirty="0"/>
              <a:t>/Just-</a:t>
            </a:r>
            <a:r>
              <a:rPr lang="en-GB" sz="3600" dirty="0" err="1"/>
              <a:t>ification</a:t>
            </a:r>
            <a:r>
              <a:rPr lang="en-GB" sz="3600" dirty="0"/>
              <a:t>) is a key dimension: is a state ‘just’ because it promotes universal principles (normative theory) or is it ‘just’ because its actions correspond to deep-seated cultural norms and conventions (historical sociology)?</a:t>
            </a:r>
            <a:br>
              <a:rPr lang="it-IT" dirty="0"/>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158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84280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61050"/>
        </a:solidFill>
        <a:effectLst/>
      </p:bgPr>
    </p:bg>
    <p:spTree>
      <p:nvGrpSpPr>
        <p:cNvPr id="1" name=""/>
        <p:cNvGrpSpPr/>
        <p:nvPr/>
      </p:nvGrpSpPr>
      <p:grpSpPr>
        <a:xfrm>
          <a:off x="0" y="0"/>
          <a:ext cx="0" cy="0"/>
          <a:chOff x="0" y="0"/>
          <a:chExt cx="0" cy="0"/>
        </a:xfrm>
      </p:grpSpPr>
      <p:pic>
        <p:nvPicPr>
          <p:cNvPr id="224264" name="Picture 8" descr="Risultati immagini per high speed society flashing lights New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08" y="-2231"/>
            <a:ext cx="8405812" cy="6304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552208" y="5044079"/>
            <a:ext cx="9119616" cy="6010232"/>
          </a:xfrm>
        </p:spPr>
        <p:txBody>
          <a:bodyPr anchor="t" anchorCtr="0">
            <a:normAutofit/>
          </a:bodyPr>
          <a:lstStyle/>
          <a:p>
            <a:br>
              <a:rPr lang="it-IT" sz="4400" b="1" dirty="0"/>
            </a:br>
            <a:r>
              <a:rPr lang="it-IT" sz="5400" b="1" dirty="0" err="1">
                <a:solidFill>
                  <a:schemeClr val="bg1"/>
                </a:solidFill>
              </a:rPr>
              <a:t>Societal</a:t>
            </a:r>
            <a:r>
              <a:rPr lang="it-IT" sz="5400" b="1" dirty="0">
                <a:solidFill>
                  <a:schemeClr val="bg1"/>
                </a:solidFill>
              </a:rPr>
              <a:t> </a:t>
            </a:r>
            <a:r>
              <a:rPr lang="it-IT" sz="5400" b="1" dirty="0" err="1">
                <a:solidFill>
                  <a:schemeClr val="bg1"/>
                </a:solidFill>
              </a:rPr>
              <a:t>acceleration</a:t>
            </a:r>
            <a:br>
              <a:rPr lang="it-IT" sz="3600" b="1" dirty="0">
                <a:solidFill>
                  <a:schemeClr val="bg1">
                    <a:lumMod val="50000"/>
                  </a:schemeClr>
                </a:solidFill>
              </a:rPr>
            </a:br>
            <a:br>
              <a:rPr lang="it-IT" b="1" dirty="0">
                <a:solidFill>
                  <a:schemeClr val="bg1">
                    <a:lumMod val="50000"/>
                  </a:schemeClr>
                </a:solidFill>
              </a:rPr>
            </a:br>
            <a:br>
              <a:rPr lang="it-IT" dirty="0"/>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4303" name="Image" r:id="rId4" imgW="495000" imgH="761760" progId="Photoshop.Image.13">
                  <p:embed/>
                </p:oleObj>
              </mc:Choice>
              <mc:Fallback>
                <p:oleObj name="Image" r:id="rId4" imgW="495000" imgH="761760" progId="Photoshop.Image.13">
                  <p:embed/>
                  <p:pic>
                    <p:nvPicPr>
                      <p:cNvPr id="4" name="Object 3"/>
                      <p:cNvPicPr/>
                      <p:nvPr/>
                    </p:nvPicPr>
                    <p:blipFill>
                      <a:blip r:embed="rId5"/>
                      <a:stretch>
                        <a:fillRect/>
                      </a:stretch>
                    </p:blipFill>
                    <p:spPr>
                      <a:xfrm>
                        <a:off x="11696700" y="5560970"/>
                        <a:ext cx="495300" cy="762000"/>
                      </a:xfrm>
                      <a:prstGeom prst="rect">
                        <a:avLst/>
                      </a:prstGeom>
                    </p:spPr>
                  </p:pic>
                </p:oleObj>
              </mc:Fallback>
            </mc:AlternateContent>
          </a:graphicData>
        </a:graphic>
      </p:graphicFrame>
      <p:sp>
        <p:nvSpPr>
          <p:cNvPr id="9" name="Rectangle 8"/>
          <p:cNvSpPr/>
          <p:nvPr/>
        </p:nvSpPr>
        <p:spPr>
          <a:xfrm>
            <a:off x="552208" y="402847"/>
            <a:ext cx="184731" cy="584775"/>
          </a:xfrm>
          <a:prstGeom prst="rect">
            <a:avLst/>
          </a:prstGeom>
        </p:spPr>
        <p:txBody>
          <a:bodyPr wrap="none">
            <a:spAutoFit/>
          </a:bodyPr>
          <a:lstStyle/>
          <a:p>
            <a:endParaRPr lang="en-US" sz="3200" b="1" dirty="0"/>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20247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r>
              <a:rPr lang="it-IT" sz="4400" b="1" dirty="0">
                <a:solidFill>
                  <a:schemeClr val="bg1">
                    <a:lumMod val="50000"/>
                  </a:schemeClr>
                </a:solidFill>
              </a:rPr>
              <a:t>- </a:t>
            </a:r>
            <a:r>
              <a:rPr lang="en-GB" sz="4000" dirty="0"/>
              <a:t>Constitutional acceleration has been defined as the ‘intensification of the recourse to revision to update the constitution’ (Palermo 2007);</a:t>
            </a:r>
            <a:br>
              <a:rPr lang="en-GB" sz="4000" dirty="0"/>
            </a:br>
            <a:br>
              <a:rPr lang="en-GB" sz="4000" dirty="0"/>
            </a:br>
            <a:r>
              <a:rPr lang="en-GB" sz="4000" dirty="0"/>
              <a:t>- Modern constitutions understood as ‘set in stone’, but increasingly they are subject to change;</a:t>
            </a:r>
            <a:br>
              <a:rPr lang="it-IT" dirty="0"/>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634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637414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br>
              <a:rPr lang="it-IT" b="1" dirty="0">
                <a:solidFill>
                  <a:schemeClr val="bg1">
                    <a:lumMod val="50000"/>
                  </a:schemeClr>
                </a:solidFill>
              </a:rPr>
            </a:br>
            <a:br>
              <a:rPr lang="it-IT" dirty="0"/>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362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1395735" y="7937"/>
            <a:ext cx="7934245" cy="6214149"/>
          </a:xfrm>
          <a:prstGeom prst="rect">
            <a:avLst/>
          </a:prstGeom>
        </p:spPr>
      </p:pic>
    </p:spTree>
    <p:extLst>
      <p:ext uri="{BB962C8B-B14F-4D97-AF65-F5344CB8AC3E}">
        <p14:creationId xmlns:p14="http://schemas.microsoft.com/office/powerpoint/2010/main" val="56715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br>
              <a:rPr lang="it-IT" b="1" dirty="0">
                <a:solidFill>
                  <a:schemeClr val="bg1">
                    <a:lumMod val="50000"/>
                  </a:schemeClr>
                </a:solidFill>
              </a:rPr>
            </a:br>
            <a:br>
              <a:rPr lang="it-IT" dirty="0"/>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464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1365123" y="7936"/>
            <a:ext cx="7840870" cy="6353115"/>
          </a:xfrm>
          <a:prstGeom prst="rect">
            <a:avLst/>
          </a:prstGeom>
        </p:spPr>
      </p:pic>
    </p:spTree>
    <p:extLst>
      <p:ext uri="{BB962C8B-B14F-4D97-AF65-F5344CB8AC3E}">
        <p14:creationId xmlns:p14="http://schemas.microsoft.com/office/powerpoint/2010/main" val="644316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r>
              <a:rPr lang="it-IT" b="1" dirty="0">
                <a:solidFill>
                  <a:schemeClr val="bg1">
                    <a:lumMod val="50000"/>
                  </a:schemeClr>
                </a:solidFill>
              </a:rPr>
              <a:t>- </a:t>
            </a:r>
            <a:r>
              <a:rPr lang="en-GB" sz="4000" dirty="0">
                <a:solidFill>
                  <a:schemeClr val="bg2">
                    <a:lumMod val="25000"/>
                  </a:schemeClr>
                </a:solidFill>
              </a:rPr>
              <a:t>Constitutional acceleration as a reaction to a wider, societal form of acceleration or ‘high-speed society’ (Rosa and </a:t>
            </a:r>
            <a:r>
              <a:rPr lang="en-GB" sz="4000" dirty="0" err="1">
                <a:solidFill>
                  <a:schemeClr val="bg2">
                    <a:lumMod val="25000"/>
                  </a:schemeClr>
                </a:solidFill>
              </a:rPr>
              <a:t>Scheuerman</a:t>
            </a:r>
            <a:r>
              <a:rPr lang="en-GB" sz="4000" dirty="0">
                <a:solidFill>
                  <a:schemeClr val="bg2">
                    <a:lumMod val="25000"/>
                  </a:schemeClr>
                </a:solidFill>
              </a:rPr>
              <a:t> 2009);</a:t>
            </a:r>
            <a:br>
              <a:rPr lang="en-GB" sz="4000" dirty="0">
                <a:solidFill>
                  <a:schemeClr val="bg2">
                    <a:lumMod val="25000"/>
                  </a:schemeClr>
                </a:solidFill>
              </a:rPr>
            </a:br>
            <a:br>
              <a:rPr lang="en-GB" sz="4000" dirty="0">
                <a:solidFill>
                  <a:schemeClr val="bg2">
                    <a:lumMod val="25000"/>
                  </a:schemeClr>
                </a:solidFill>
              </a:rPr>
            </a:br>
            <a:r>
              <a:rPr lang="en-GB" sz="4000" dirty="0">
                <a:solidFill>
                  <a:schemeClr val="bg2">
                    <a:lumMod val="25000"/>
                  </a:schemeClr>
                </a:solidFill>
              </a:rPr>
              <a:t>- In particular in relation to dynamics of globalization, modern societies are increasingly subject to phenomena of change, leading to increased perceptions of uncertainty and exposure to risk. </a:t>
            </a: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771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793142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r>
              <a:rPr lang="it-IT" b="1" dirty="0">
                <a:solidFill>
                  <a:schemeClr val="bg1">
                    <a:lumMod val="50000"/>
                  </a:schemeClr>
                </a:solidFill>
              </a:rPr>
              <a:t>- </a:t>
            </a:r>
            <a:r>
              <a:rPr lang="en-GB" sz="4000" dirty="0"/>
              <a:t>Prandini has defined social acceleration as an</a:t>
            </a:r>
            <a:br>
              <a:rPr lang="en-GB" sz="4000" dirty="0"/>
            </a:br>
            <a:r>
              <a:rPr lang="en-GB" sz="4000" dirty="0"/>
              <a:t>	</a:t>
            </a:r>
            <a:br>
              <a:rPr lang="en-GB" sz="4000" dirty="0"/>
            </a:br>
            <a:r>
              <a:rPr lang="en-GB" sz="4000" dirty="0"/>
              <a:t>	‘increase in the decay rates of the reliability 	of experiences and expectations, and by the 	contraction of time spans definable as the 	present’ (Prandini 2013: 733). </a:t>
            </a:r>
            <a:br>
              <a:rPr lang="en-GB"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874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11211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r>
              <a:rPr lang="it-IT" sz="4400" b="1" dirty="0">
                <a:solidFill>
                  <a:schemeClr val="bg1">
                    <a:lumMod val="50000"/>
                  </a:schemeClr>
                </a:solidFill>
              </a:rPr>
              <a:t>- </a:t>
            </a:r>
            <a:r>
              <a:rPr lang="en-GB" sz="3600" dirty="0"/>
              <a:t>Modern constitutions are attempts to </a:t>
            </a:r>
            <a:r>
              <a:rPr lang="en-GB" sz="3600" i="1" dirty="0"/>
              <a:t>freeze time</a:t>
            </a:r>
            <a:r>
              <a:rPr lang="en-GB" sz="3600" dirty="0"/>
              <a:t>, or to institutionalize and stabilize important characteristics of present society into the future (Prandini 2013);</a:t>
            </a:r>
            <a:br>
              <a:rPr lang="en-GB" sz="3600" dirty="0"/>
            </a:br>
            <a:br>
              <a:rPr lang="en-GB" sz="3600" dirty="0"/>
            </a:br>
            <a:r>
              <a:rPr lang="en-GB" sz="3600" dirty="0"/>
              <a:t>- High-speed society leads to an increased distance between (rapidly changing) society and institutionalized constitutional norms;</a:t>
            </a:r>
            <a:br>
              <a:rPr lang="en-GB" sz="3600" dirty="0"/>
            </a:br>
            <a:br>
              <a:rPr lang="en-GB" sz="3600" dirty="0"/>
            </a:br>
            <a:r>
              <a:rPr lang="en-GB" sz="3600" dirty="0"/>
              <a:t>- Modern constitutions are increasingly exposed to ‘constitutional obsolescence’ (</a:t>
            </a:r>
            <a:r>
              <a:rPr lang="en-GB" sz="3600" dirty="0" err="1"/>
              <a:t>Scheuerman</a:t>
            </a:r>
            <a:r>
              <a:rPr lang="en-GB" sz="3600" dirty="0"/>
              <a:t> 2002: 361). </a:t>
            </a:r>
            <a:br>
              <a:rPr lang="en-GB" sz="4400"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9976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4186785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fontScale="90000"/>
          </a:bodyPr>
          <a:lstStyle/>
          <a:p>
            <a:br>
              <a:rPr lang="it-IT" sz="4400" b="1" dirty="0"/>
            </a:br>
            <a:br>
              <a:rPr lang="it-IT" sz="3600" b="1" dirty="0">
                <a:solidFill>
                  <a:schemeClr val="bg1">
                    <a:lumMod val="50000"/>
                  </a:schemeClr>
                </a:solidFill>
              </a:rPr>
            </a:br>
            <a:r>
              <a:rPr lang="it-IT" b="1" dirty="0" err="1">
                <a:solidFill>
                  <a:schemeClr val="bg1">
                    <a:lumMod val="50000"/>
                  </a:schemeClr>
                </a:solidFill>
              </a:rPr>
              <a:t>Societal</a:t>
            </a:r>
            <a:r>
              <a:rPr lang="it-IT" b="1" dirty="0">
                <a:solidFill>
                  <a:schemeClr val="bg1">
                    <a:lumMod val="50000"/>
                  </a:schemeClr>
                </a:solidFill>
              </a:rPr>
              <a:t> </a:t>
            </a:r>
            <a:r>
              <a:rPr lang="it-IT" b="1" dirty="0" err="1">
                <a:solidFill>
                  <a:schemeClr val="bg1">
                    <a:lumMod val="50000"/>
                  </a:schemeClr>
                </a:solidFill>
              </a:rPr>
              <a:t>acceleration</a:t>
            </a:r>
            <a:br>
              <a:rPr lang="it-IT" b="1" dirty="0">
                <a:solidFill>
                  <a:schemeClr val="bg1">
                    <a:lumMod val="50000"/>
                  </a:schemeClr>
                </a:solidFill>
              </a:rPr>
            </a:br>
            <a:r>
              <a:rPr lang="it-IT" sz="4400" b="1" dirty="0">
                <a:solidFill>
                  <a:schemeClr val="bg1">
                    <a:lumMod val="50000"/>
                  </a:schemeClr>
                </a:solidFill>
              </a:rPr>
              <a:t>- </a:t>
            </a:r>
            <a:r>
              <a:rPr lang="en-GB" sz="3600" dirty="0"/>
              <a:t>The gap between the instituted and the to-be-instituted that results from relatively rigid constitutional frameworks that lag behind rapidly changing societal circumstances could be identified as </a:t>
            </a:r>
            <a:r>
              <a:rPr lang="en-GB" sz="3600" i="1" dirty="0"/>
              <a:t>constitutional anomie </a:t>
            </a:r>
            <a:r>
              <a:rPr lang="en-GB" sz="3600" dirty="0"/>
              <a:t>(Blokker 2010);</a:t>
            </a:r>
            <a:br>
              <a:rPr lang="en-GB" sz="3600" dirty="0"/>
            </a:br>
            <a:br>
              <a:rPr lang="en-GB" sz="3600" dirty="0"/>
            </a:br>
            <a:r>
              <a:rPr lang="en-GB" sz="3600" dirty="0"/>
              <a:t>- Constitutions seem to increasingly have difficulty in providing an </a:t>
            </a:r>
            <a:r>
              <a:rPr lang="en-GB" sz="3600" i="1" dirty="0"/>
              <a:t>integrative</a:t>
            </a:r>
            <a:r>
              <a:rPr lang="en-GB" sz="3600" dirty="0"/>
              <a:t> function (cf. </a:t>
            </a:r>
            <a:r>
              <a:rPr lang="en-GB" sz="3600" dirty="0" err="1"/>
              <a:t>Vorlaender</a:t>
            </a:r>
            <a:r>
              <a:rPr lang="en-GB" sz="3600" dirty="0"/>
              <a:t> 2017);</a:t>
            </a:r>
            <a:br>
              <a:rPr lang="en-GB" sz="4400"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078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6104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794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a:extLst>
              <a:ext uri="{FF2B5EF4-FFF2-40B4-BE49-F238E27FC236}">
                <a16:creationId xmlns:a16="http://schemas.microsoft.com/office/drawing/2014/main" id="{1EA92398-F688-45BC-9ECB-A5B799E31CCD}"/>
              </a:ext>
            </a:extLst>
          </p:cNvPr>
          <p:cNvPicPr>
            <a:picLocks noChangeAspect="1"/>
          </p:cNvPicPr>
          <p:nvPr/>
        </p:nvPicPr>
        <p:blipFill>
          <a:blip r:embed="rId6"/>
          <a:stretch>
            <a:fillRect/>
          </a:stretch>
        </p:blipFill>
        <p:spPr>
          <a:xfrm>
            <a:off x="2363506" y="1987286"/>
            <a:ext cx="9333194" cy="4208798"/>
          </a:xfrm>
          <a:prstGeom prst="rect">
            <a:avLst/>
          </a:prstGeom>
        </p:spPr>
      </p:pic>
    </p:spTree>
    <p:extLst>
      <p:ext uri="{BB962C8B-B14F-4D97-AF65-F5344CB8AC3E}">
        <p14:creationId xmlns:p14="http://schemas.microsoft.com/office/powerpoint/2010/main" val="165200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1" y="459553"/>
            <a:ext cx="888345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Introduction to a Sociology of </a:t>
            </a:r>
            <a:r>
              <a:rPr lang="it-IT" sz="3600" b="1" dirty="0" err="1">
                <a:solidFill>
                  <a:schemeClr val="bg1">
                    <a:lumMod val="50000"/>
                  </a:schemeClr>
                </a:solidFill>
              </a:rPr>
              <a:t>Constitutions</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13800" b="1" i="1" dirty="0">
                <a:solidFill>
                  <a:srgbClr val="FFC000"/>
                </a:solidFill>
              </a:rPr>
              <a:t>Examples</a:t>
            </a:r>
            <a:br>
              <a:rPr lang="en-US" sz="3200" dirty="0">
                <a:solidFill>
                  <a:schemeClr val="bg1">
                    <a:lumMod val="50000"/>
                  </a:schemeClr>
                </a:solidFill>
              </a:rPr>
            </a:br>
            <a:r>
              <a:rPr lang="en-US" sz="2700" dirty="0">
                <a:solidFill>
                  <a:schemeClr val="bg1">
                    <a:lumMod val="50000"/>
                  </a:schemeClr>
                </a:solidFill>
              </a:rPr>
              <a:t>	</a:t>
            </a: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82389"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97249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382417"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Introduction to a Sociology of </a:t>
            </a:r>
            <a:r>
              <a:rPr lang="it-IT" sz="3600" b="1" dirty="0" err="1">
                <a:solidFill>
                  <a:schemeClr val="bg1">
                    <a:lumMod val="50000"/>
                  </a:schemeClr>
                </a:solidFill>
              </a:rPr>
              <a:t>Constitutions</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6600" b="1" i="1" dirty="0">
                <a:solidFill>
                  <a:srgbClr val="FFC000"/>
                </a:solidFill>
              </a:rPr>
              <a:t>Example</a:t>
            </a:r>
            <a:br>
              <a:rPr lang="en-US" sz="6600" dirty="0">
                <a:solidFill>
                  <a:schemeClr val="bg1">
                    <a:lumMod val="50000"/>
                  </a:schemeClr>
                </a:solidFill>
              </a:rPr>
            </a:br>
            <a:r>
              <a:rPr lang="en-US" sz="5400" dirty="0">
                <a:solidFill>
                  <a:schemeClr val="bg1">
                    <a:lumMod val="50000"/>
                  </a:schemeClr>
                </a:solidFill>
              </a:rPr>
              <a:t>Iceland </a:t>
            </a:r>
            <a:r>
              <a:rPr lang="en-US" sz="2700" dirty="0">
                <a:solidFill>
                  <a:schemeClr val="bg1">
                    <a:lumMod val="50000"/>
                  </a:schemeClr>
                </a:solidFill>
              </a:rPr>
              <a:t>	</a:t>
            </a: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0283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82287" name="Picture 15" descr="const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989" y="2279738"/>
            <a:ext cx="5651491" cy="376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47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Icelandic Constitutions (1920 - 1944)</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3"/>
          <a:stretch>
            <a:fillRect/>
          </a:stretch>
        </p:blipFill>
        <p:spPr>
          <a:xfrm>
            <a:off x="-85760" y="3144033"/>
            <a:ext cx="6311263" cy="2433833"/>
          </a:xfrm>
          <a:prstGeom prst="rect">
            <a:avLst/>
          </a:prstGeom>
        </p:spPr>
      </p:pic>
      <p:pic>
        <p:nvPicPr>
          <p:cNvPr id="8" name="Picture 7"/>
          <p:cNvPicPr>
            <a:picLocks noChangeAspect="1"/>
          </p:cNvPicPr>
          <p:nvPr/>
        </p:nvPicPr>
        <p:blipFill>
          <a:blip r:embed="rId4"/>
          <a:stretch>
            <a:fillRect/>
          </a:stretch>
        </p:blipFill>
        <p:spPr>
          <a:xfrm>
            <a:off x="6395787" y="3468453"/>
            <a:ext cx="5796213" cy="2542783"/>
          </a:xfrm>
          <a:prstGeom prst="rect">
            <a:avLst/>
          </a:prstGeom>
        </p:spPr>
      </p:pic>
    </p:spTree>
    <p:extLst>
      <p:ext uri="{BB962C8B-B14F-4D97-AF65-F5344CB8AC3E}">
        <p14:creationId xmlns:p14="http://schemas.microsoft.com/office/powerpoint/2010/main" val="215388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collapse of the financial system in Iceland in 2008 led to a deep political crisis</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Intense protests in front of </a:t>
            </a:r>
            <a:r>
              <a:rPr lang="en-US" sz="2700" dirty="0" err="1">
                <a:solidFill>
                  <a:schemeClr val="bg1">
                    <a:lumMod val="50000"/>
                  </a:schemeClr>
                </a:solidFill>
              </a:rPr>
              <a:t>Althingi</a:t>
            </a:r>
            <a:r>
              <a:rPr lang="en-US" sz="2700" dirty="0">
                <a:solidFill>
                  <a:schemeClr val="bg1">
                    <a:lumMod val="50000"/>
                  </a:schemeClr>
                </a:solidFill>
              </a:rPr>
              <a:t> (the Parliament) led to the resignation of PM </a:t>
            </a:r>
            <a:r>
              <a:rPr lang="en-US" sz="2700" dirty="0" err="1">
                <a:solidFill>
                  <a:schemeClr val="bg1">
                    <a:lumMod val="50000"/>
                  </a:schemeClr>
                </a:solidFill>
              </a:rPr>
              <a:t>Geir</a:t>
            </a:r>
            <a:r>
              <a:rPr lang="en-US" sz="2700" dirty="0">
                <a:solidFill>
                  <a:schemeClr val="bg1">
                    <a:lumMod val="50000"/>
                  </a:schemeClr>
                </a:solidFill>
              </a:rPr>
              <a:t> H. </a:t>
            </a:r>
            <a:r>
              <a:rPr lang="en-US" sz="2700" dirty="0" err="1">
                <a:solidFill>
                  <a:schemeClr val="bg1">
                    <a:lumMod val="50000"/>
                  </a:schemeClr>
                </a:solidFill>
              </a:rPr>
              <a:t>Haarde</a:t>
            </a:r>
            <a:r>
              <a:rPr lang="en-US" sz="2700" dirty="0">
                <a:solidFill>
                  <a:schemeClr val="bg1">
                    <a:lumMod val="50000"/>
                  </a:schemeClr>
                </a:solidFill>
              </a:rPr>
              <a:t> and a call for new elections</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One of the most drastic outcomes was the set-up of a Constitutional Council, made up of ‘ordinary citizens’, to reform the Icelandic Constitution</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749875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Internationally, Iceland became well-known for its ‘crowd-sourced’ constitution-making process, in which the 25 citizens of the Constitutional Council interacted with the wider public through Facebook, Twitter, YouTube and e-mail;</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whole process encountered a lot of domestic resistance, however, by both the traditionally largest political parties, and others, skeptical of constitutional change;</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1157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3"/>
          <p:cNvPicPr>
            <a:picLocks noChangeAspect="1"/>
          </p:cNvPicPr>
          <p:nvPr/>
        </p:nvPicPr>
        <p:blipFill>
          <a:blip r:embed="rId3"/>
          <a:stretch>
            <a:fillRect/>
          </a:stretch>
        </p:blipFill>
        <p:spPr>
          <a:xfrm>
            <a:off x="2377440" y="2148540"/>
            <a:ext cx="9242914" cy="2774189"/>
          </a:xfrm>
          <a:prstGeom prst="rect">
            <a:avLst/>
          </a:prstGeom>
        </p:spPr>
      </p:pic>
    </p:spTree>
    <p:extLst>
      <p:ext uri="{BB962C8B-B14F-4D97-AF65-F5344CB8AC3E}">
        <p14:creationId xmlns:p14="http://schemas.microsoft.com/office/powerpoint/2010/main" val="2165180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3"/>
          <a:stretch>
            <a:fillRect/>
          </a:stretch>
        </p:blipFill>
        <p:spPr>
          <a:xfrm>
            <a:off x="4952965" y="987622"/>
            <a:ext cx="7243261" cy="5311036"/>
          </a:xfrm>
          <a:prstGeom prst="rect">
            <a:avLst/>
          </a:prstGeom>
        </p:spPr>
      </p:pic>
    </p:spTree>
    <p:extLst>
      <p:ext uri="{BB962C8B-B14F-4D97-AF65-F5344CB8AC3E}">
        <p14:creationId xmlns:p14="http://schemas.microsoft.com/office/powerpoint/2010/main" val="3184341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3"/>
          <p:cNvPicPr>
            <a:picLocks noChangeAspect="1"/>
          </p:cNvPicPr>
          <p:nvPr/>
        </p:nvPicPr>
        <p:blipFill>
          <a:blip r:embed="rId3"/>
          <a:stretch>
            <a:fillRect/>
          </a:stretch>
        </p:blipFill>
        <p:spPr>
          <a:xfrm>
            <a:off x="0" y="1352811"/>
            <a:ext cx="12191456" cy="5505189"/>
          </a:xfrm>
          <a:prstGeom prst="rect">
            <a:avLst/>
          </a:prstGeom>
        </p:spPr>
      </p:pic>
      <p:pic>
        <p:nvPicPr>
          <p:cNvPr id="7" name="Picture 6"/>
          <p:cNvPicPr>
            <a:picLocks noChangeAspect="1"/>
          </p:cNvPicPr>
          <p:nvPr/>
        </p:nvPicPr>
        <p:blipFill>
          <a:blip r:embed="rId4"/>
          <a:stretch>
            <a:fillRect/>
          </a:stretch>
        </p:blipFill>
        <p:spPr>
          <a:xfrm>
            <a:off x="0" y="5200650"/>
            <a:ext cx="8324850" cy="1657350"/>
          </a:xfrm>
          <a:prstGeom prst="rect">
            <a:avLst/>
          </a:prstGeom>
        </p:spPr>
      </p:pic>
      <p:pic>
        <p:nvPicPr>
          <p:cNvPr id="211974" name="Picture 6" descr="The Reykjavik Grapev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81" y="1468528"/>
            <a:ext cx="35242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8875984" y="4089747"/>
            <a:ext cx="2781300" cy="2914650"/>
          </a:xfrm>
          <a:prstGeom prst="rect">
            <a:avLst/>
          </a:prstGeom>
        </p:spPr>
      </p:pic>
    </p:spTree>
    <p:extLst>
      <p:ext uri="{BB962C8B-B14F-4D97-AF65-F5344CB8AC3E}">
        <p14:creationId xmlns:p14="http://schemas.microsoft.com/office/powerpoint/2010/main" val="3933214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4" name="Table 3"/>
          <p:cNvGraphicFramePr>
            <a:graphicFrameLocks noGrp="1"/>
          </p:cNvGraphicFramePr>
          <p:nvPr>
            <p:extLst>
              <p:ext uri="{D42A27DB-BD31-4B8C-83A1-F6EECF244321}">
                <p14:modId xmlns:p14="http://schemas.microsoft.com/office/powerpoint/2010/main" val="3517393685"/>
              </p:ext>
            </p:extLst>
          </p:nvPr>
        </p:nvGraphicFramePr>
        <p:xfrm>
          <a:off x="2490175" y="2059923"/>
          <a:ext cx="7630856" cy="3708400"/>
        </p:xfrm>
        <a:graphic>
          <a:graphicData uri="http://schemas.openxmlformats.org/drawingml/2006/table">
            <a:tbl>
              <a:tblPr firstRow="1" bandRow="1">
                <a:tableStyleId>{5C22544A-7EE6-4342-B048-85BDC9FD1C3A}</a:tableStyleId>
              </a:tblPr>
              <a:tblGrid>
                <a:gridCol w="7630856">
                  <a:extLst>
                    <a:ext uri="{9D8B030D-6E8A-4147-A177-3AD203B41FA5}">
                      <a16:colId xmlns:a16="http://schemas.microsoft.com/office/drawing/2014/main" val="2111114998"/>
                    </a:ext>
                  </a:extLst>
                </a:gridCol>
              </a:tblGrid>
              <a:tr h="370840">
                <a:tc>
                  <a:txBody>
                    <a:bodyPr/>
                    <a:lstStyle/>
                    <a:p>
                      <a:r>
                        <a:rPr lang="en-GB" dirty="0"/>
                        <a:t>Icelandic Constitutional Reform Process</a:t>
                      </a:r>
                    </a:p>
                  </a:txBody>
                  <a:tcPr/>
                </a:tc>
                <a:extLst>
                  <a:ext uri="{0D108BD9-81ED-4DB2-BD59-A6C34878D82A}">
                    <a16:rowId xmlns:a16="http://schemas.microsoft.com/office/drawing/2014/main" val="1558490882"/>
                  </a:ext>
                </a:extLst>
              </a:tr>
              <a:tr h="370840">
                <a:tc>
                  <a:txBody>
                    <a:bodyPr/>
                    <a:lstStyle/>
                    <a:p>
                      <a:r>
                        <a:rPr lang="en-GB" dirty="0"/>
                        <a:t>Financial Collapse 2008</a:t>
                      </a:r>
                    </a:p>
                  </a:txBody>
                  <a:tcPr/>
                </a:tc>
                <a:extLst>
                  <a:ext uri="{0D108BD9-81ED-4DB2-BD59-A6C34878D82A}">
                    <a16:rowId xmlns:a16="http://schemas.microsoft.com/office/drawing/2014/main" val="4004185746"/>
                  </a:ext>
                </a:extLst>
              </a:tr>
              <a:tr h="370840">
                <a:tc>
                  <a:txBody>
                    <a:bodyPr/>
                    <a:lstStyle/>
                    <a:p>
                      <a:r>
                        <a:rPr lang="en-GB" dirty="0"/>
                        <a:t>Protests leading to resignation government early 2009</a:t>
                      </a:r>
                    </a:p>
                  </a:txBody>
                  <a:tcPr/>
                </a:tc>
                <a:extLst>
                  <a:ext uri="{0D108BD9-81ED-4DB2-BD59-A6C34878D82A}">
                    <a16:rowId xmlns:a16="http://schemas.microsoft.com/office/drawing/2014/main" val="1344624665"/>
                  </a:ext>
                </a:extLst>
              </a:tr>
              <a:tr h="370840">
                <a:tc>
                  <a:txBody>
                    <a:bodyPr/>
                    <a:lstStyle/>
                    <a:p>
                      <a:r>
                        <a:rPr lang="en-GB" dirty="0"/>
                        <a:t>Election of 25-member Constitutional Council November 2010</a:t>
                      </a:r>
                    </a:p>
                  </a:txBody>
                  <a:tcPr/>
                </a:tc>
                <a:extLst>
                  <a:ext uri="{0D108BD9-81ED-4DB2-BD59-A6C34878D82A}">
                    <a16:rowId xmlns:a16="http://schemas.microsoft.com/office/drawing/2014/main" val="1121373056"/>
                  </a:ext>
                </a:extLst>
              </a:tr>
              <a:tr h="370840">
                <a:tc>
                  <a:txBody>
                    <a:bodyPr/>
                    <a:lstStyle/>
                    <a:p>
                      <a:r>
                        <a:rPr lang="en-GB" dirty="0"/>
                        <a:t>Drafting new Icelandic Constitution Summer 2011</a:t>
                      </a:r>
                    </a:p>
                  </a:txBody>
                  <a:tcPr/>
                </a:tc>
                <a:extLst>
                  <a:ext uri="{0D108BD9-81ED-4DB2-BD59-A6C34878D82A}">
                    <a16:rowId xmlns:a16="http://schemas.microsoft.com/office/drawing/2014/main" val="446505603"/>
                  </a:ext>
                </a:extLst>
              </a:tr>
              <a:tr h="370840">
                <a:tc>
                  <a:txBody>
                    <a:bodyPr/>
                    <a:lstStyle/>
                    <a:p>
                      <a:r>
                        <a:rPr lang="en-GB" dirty="0"/>
                        <a:t>Referendum October 2012 on new Constitution</a:t>
                      </a:r>
                    </a:p>
                  </a:txBody>
                  <a:tcPr/>
                </a:tc>
                <a:extLst>
                  <a:ext uri="{0D108BD9-81ED-4DB2-BD59-A6C34878D82A}">
                    <a16:rowId xmlns:a16="http://schemas.microsoft.com/office/drawing/2014/main" val="1739945168"/>
                  </a:ext>
                </a:extLst>
              </a:tr>
              <a:tr h="370840">
                <a:tc>
                  <a:txBody>
                    <a:bodyPr/>
                    <a:lstStyle/>
                    <a:p>
                      <a:r>
                        <a:rPr lang="en-GB" dirty="0"/>
                        <a:t>General elections April 2013: constitutional reform stalled</a:t>
                      </a:r>
                    </a:p>
                  </a:txBody>
                  <a:tcPr/>
                </a:tc>
                <a:extLst>
                  <a:ext uri="{0D108BD9-81ED-4DB2-BD59-A6C34878D82A}">
                    <a16:rowId xmlns:a16="http://schemas.microsoft.com/office/drawing/2014/main" val="2058227518"/>
                  </a:ext>
                </a:extLst>
              </a:tr>
              <a:tr h="370840">
                <a:tc>
                  <a:txBody>
                    <a:bodyPr/>
                    <a:lstStyle/>
                    <a:p>
                      <a:r>
                        <a:rPr lang="en-GB" dirty="0"/>
                        <a:t>2013-2016: Parliamentary commission works on four constitutional issues </a:t>
                      </a:r>
                    </a:p>
                  </a:txBody>
                  <a:tcPr/>
                </a:tc>
                <a:extLst>
                  <a:ext uri="{0D108BD9-81ED-4DB2-BD59-A6C34878D82A}">
                    <a16:rowId xmlns:a16="http://schemas.microsoft.com/office/drawing/2014/main" val="271797468"/>
                  </a:ext>
                </a:extLst>
              </a:tr>
              <a:tr h="370840">
                <a:tc>
                  <a:txBody>
                    <a:bodyPr/>
                    <a:lstStyle/>
                    <a:p>
                      <a:r>
                        <a:rPr lang="en-GB" dirty="0"/>
                        <a:t>October 2016: General elections</a:t>
                      </a:r>
                    </a:p>
                  </a:txBody>
                  <a:tcPr/>
                </a:tc>
                <a:extLst>
                  <a:ext uri="{0D108BD9-81ED-4DB2-BD59-A6C34878D82A}">
                    <a16:rowId xmlns:a16="http://schemas.microsoft.com/office/drawing/2014/main" val="657541283"/>
                  </a:ext>
                </a:extLst>
              </a:tr>
              <a:tr h="370840">
                <a:tc>
                  <a:txBody>
                    <a:bodyPr/>
                    <a:lstStyle/>
                    <a:p>
                      <a:r>
                        <a:rPr lang="en-GB" dirty="0"/>
                        <a:t>October 2017: General elections</a:t>
                      </a:r>
                    </a:p>
                  </a:txBody>
                  <a:tcPr/>
                </a:tc>
                <a:extLst>
                  <a:ext uri="{0D108BD9-81ED-4DB2-BD59-A6C34878D82A}">
                    <a16:rowId xmlns:a16="http://schemas.microsoft.com/office/drawing/2014/main" val="1219900306"/>
                  </a:ext>
                </a:extLst>
              </a:tr>
            </a:tbl>
          </a:graphicData>
        </a:graphic>
      </p:graphicFrame>
    </p:spTree>
    <p:extLst>
      <p:ext uri="{BB962C8B-B14F-4D97-AF65-F5344CB8AC3E}">
        <p14:creationId xmlns:p14="http://schemas.microsoft.com/office/powerpoint/2010/main" val="3485476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382417"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Introduction to a Sociology of </a:t>
            </a:r>
            <a:r>
              <a:rPr lang="it-IT" sz="3600" b="1" dirty="0" err="1">
                <a:solidFill>
                  <a:schemeClr val="bg1">
                    <a:lumMod val="50000"/>
                  </a:schemeClr>
                </a:solidFill>
              </a:rPr>
              <a:t>Constitutions</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6600" b="1" i="1" dirty="0">
                <a:solidFill>
                  <a:srgbClr val="FFC000"/>
                </a:solidFill>
              </a:rPr>
              <a:t>Example</a:t>
            </a:r>
            <a:br>
              <a:rPr lang="en-US" sz="6600" dirty="0">
                <a:solidFill>
                  <a:schemeClr val="bg1">
                    <a:lumMod val="50000"/>
                  </a:schemeClr>
                </a:solidFill>
              </a:rPr>
            </a:br>
            <a:r>
              <a:rPr lang="en-US" sz="5400" dirty="0">
                <a:solidFill>
                  <a:schemeClr val="bg1">
                    <a:lumMod val="50000"/>
                  </a:schemeClr>
                </a:solidFill>
              </a:rPr>
              <a:t>Italy </a:t>
            </a:r>
            <a:r>
              <a:rPr lang="en-US" sz="2700" dirty="0">
                <a:solidFill>
                  <a:schemeClr val="bg1">
                    <a:lumMod val="50000"/>
                  </a:schemeClr>
                </a:solidFill>
              </a:rPr>
              <a:t>	</a:t>
            </a: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1816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Picture 2" descr="https://lh3.googleusercontent.com/5MEnGf4Pn-0Np4cebe_Y2rA-3prObi5FWM-fgzFa02gT-Sg5Zjv6sVwJJYhSJ-8qyonHk1iNa94t14ShSzkDPn_tMbKwbasn0xkWFMldsaBdEWXl8Bi89h2gX6HDPgdOdTlZfVcVbmDXtP7N07o_QTEqn8QfoYpIHZAZAO3x0KiWKe-V_-yuPrjPAPG0uqq8vg81s9pcD-r0ZXRNOU2qdQNCN1_i2LAfEJ3CrLq51ZH0h0x6kOIz5OcwQlGOOYugWpbAAOaS47RwO47HqHS0x8s3ohOyM1rq1C6146L2YWhoB10NMeXq3tiJw14GQxYyEpYLXnWkrML5FtGcKe7j_4xZeLzAJGfDxJCvlIouCDqHIvOhYk81mqfVYJ-eIctZdXr4MhuA6QGD_2oeIiDLnCgGt5ALoGlYBi96qzbh75uZvexUbtQh-rCOAkJ4pbyBt_TTVuWMFAG6CjBM1onSB8306xsrAuO9329JH1Ee8fDgupZ3dja3fl0a5FVjR9r_V2clNpZKVmZzAOlfwGmk0I8QDfDK3ZQ1ScDu6Y3ISCzk6o-_8s5lZAwFpO5EvZuxCdBBmrINzjGhEePpH28gcdeyWYVkDASYQw028FlKfk1IeBxFNBNv=w851-h638-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919" y="2136586"/>
            <a:ext cx="5584033" cy="41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3" y="536959"/>
            <a:ext cx="9973057"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Objectives</a:t>
            </a:r>
            <a:br>
              <a:rPr lang="it-IT" sz="3600" b="1" dirty="0">
                <a:solidFill>
                  <a:schemeClr val="bg1">
                    <a:lumMod val="50000"/>
                  </a:schemeClr>
                </a:solidFill>
              </a:rPr>
            </a:br>
            <a:r>
              <a:rPr lang="en-GB" sz="2400" dirty="0">
                <a:solidFill>
                  <a:schemeClr val="bg1">
                    <a:lumMod val="50000"/>
                  </a:schemeClr>
                </a:solidFill>
              </a:rPr>
              <a:t>•	To introduce the students to the sociology of constitutions;</a:t>
            </a:r>
            <a:br>
              <a:rPr lang="en-GB" sz="2400" dirty="0">
                <a:solidFill>
                  <a:schemeClr val="bg1">
                    <a:lumMod val="50000"/>
                  </a:schemeClr>
                </a:solidFill>
              </a:rPr>
            </a:br>
            <a:r>
              <a:rPr lang="en-GB" sz="2400" dirty="0">
                <a:solidFill>
                  <a:schemeClr val="bg1">
                    <a:lumMod val="50000"/>
                  </a:schemeClr>
                </a:solidFill>
              </a:rPr>
              <a:t>•	To analyse the societal context in which constitutions operate;</a:t>
            </a:r>
            <a:br>
              <a:rPr lang="en-GB" sz="2400" dirty="0">
                <a:solidFill>
                  <a:schemeClr val="bg1">
                    <a:lumMod val="50000"/>
                  </a:schemeClr>
                </a:solidFill>
              </a:rPr>
            </a:br>
            <a:r>
              <a:rPr lang="en-GB" sz="2400" dirty="0">
                <a:solidFill>
                  <a:schemeClr val="bg1">
                    <a:lumMod val="50000"/>
                  </a:schemeClr>
                </a:solidFill>
              </a:rPr>
              <a:t>•	To obtain knowledge of diverse traditions of constitutionalism in 	Europe;</a:t>
            </a:r>
            <a:br>
              <a:rPr lang="en-GB" sz="2400" dirty="0">
                <a:solidFill>
                  <a:schemeClr val="bg1">
                    <a:lumMod val="50000"/>
                  </a:schemeClr>
                </a:solidFill>
              </a:rPr>
            </a:br>
            <a:r>
              <a:rPr lang="en-GB" sz="2400" dirty="0">
                <a:solidFill>
                  <a:schemeClr val="bg1">
                    <a:lumMod val="50000"/>
                  </a:schemeClr>
                </a:solidFill>
              </a:rPr>
              <a:t>•	To explore constitutional dimensions of the European integration 	project from a socio-legal angle;</a:t>
            </a:r>
            <a:br>
              <a:rPr lang="en-GB" sz="2400" dirty="0">
                <a:solidFill>
                  <a:schemeClr val="bg1">
                    <a:lumMod val="50000"/>
                  </a:schemeClr>
                </a:solidFill>
              </a:rPr>
            </a:br>
            <a:r>
              <a:rPr lang="en-GB" sz="2400" dirty="0">
                <a:solidFill>
                  <a:schemeClr val="bg1">
                    <a:lumMod val="50000"/>
                  </a:schemeClr>
                </a:solidFill>
              </a:rPr>
              <a:t>•	To provide insights into the social operation of the law;</a:t>
            </a:r>
            <a:br>
              <a:rPr lang="en-GB" sz="2400" dirty="0">
                <a:solidFill>
                  <a:schemeClr val="bg1">
                    <a:lumMod val="50000"/>
                  </a:schemeClr>
                </a:solidFill>
              </a:rPr>
            </a:br>
            <a:r>
              <a:rPr lang="en-GB" sz="2400" dirty="0">
                <a:solidFill>
                  <a:schemeClr val="bg1">
                    <a:lumMod val="50000"/>
                  </a:schemeClr>
                </a:solidFill>
              </a:rPr>
              <a:t>•	To explore the changing nature of constitutionalism from the perspective 	of social functions of constitutions, including axiological, integrative, and 	participatory functions;</a:t>
            </a:r>
            <a:br>
              <a:rPr lang="en-GB" sz="2400" dirty="0">
                <a:solidFill>
                  <a:schemeClr val="bg1">
                    <a:lumMod val="50000"/>
                  </a:schemeClr>
                </a:solidFill>
              </a:rPr>
            </a:br>
            <a:r>
              <a:rPr lang="en-GB" sz="2400" dirty="0">
                <a:solidFill>
                  <a:schemeClr val="bg1">
                    <a:lumMod val="50000"/>
                  </a:schemeClr>
                </a:solidFill>
              </a:rPr>
              <a:t>•	To provide insight into the social embeddedness of rights and 	constitutional norms;</a:t>
            </a:r>
            <a:br>
              <a:rPr lang="en-GB" sz="2400" dirty="0">
                <a:solidFill>
                  <a:schemeClr val="bg1">
                    <a:lumMod val="50000"/>
                  </a:schemeClr>
                </a:solidFill>
              </a:rPr>
            </a:br>
            <a:r>
              <a:rPr lang="en-GB" sz="2400" dirty="0">
                <a:solidFill>
                  <a:schemeClr val="bg1">
                    <a:lumMod val="50000"/>
                  </a:schemeClr>
                </a:solidFill>
              </a:rPr>
              <a:t>•	To analyse the challenges to constitutionalism (populism, participation);</a:t>
            </a:r>
            <a:endParaRPr lang="en-US" sz="2400" dirty="0">
              <a:solidFill>
                <a:schemeClr val="bg1">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9650"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85360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1" y="459553"/>
            <a:ext cx="9159030"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Italy 	</a:t>
            </a:r>
            <a:br>
              <a:rPr lang="en-US" sz="2700" dirty="0">
                <a:solidFill>
                  <a:schemeClr val="bg1">
                    <a:lumMod val="50000"/>
                  </a:schemeClr>
                </a:solidFill>
              </a:rPr>
            </a:br>
            <a:br>
              <a:rPr lang="en-US" sz="2700" dirty="0">
                <a:solidFill>
                  <a:schemeClr val="bg1">
                    <a:lumMod val="50000"/>
                  </a:schemeClr>
                </a:solidFill>
              </a:rPr>
            </a:br>
            <a:r>
              <a:rPr lang="en-GB" sz="2700" dirty="0">
                <a:solidFill>
                  <a:schemeClr val="bg1">
                    <a:lumMod val="50000"/>
                  </a:schemeClr>
                </a:solidFill>
              </a:rPr>
              <a:t>- In 2013, a major constitutional reform started that was to modernize Italy and to streamline its politics and the economy: increase the </a:t>
            </a:r>
            <a:r>
              <a:rPr lang="en-GB" sz="2700" i="1" dirty="0" err="1">
                <a:solidFill>
                  <a:schemeClr val="bg1">
                    <a:lumMod val="50000"/>
                  </a:schemeClr>
                </a:solidFill>
              </a:rPr>
              <a:t>governabilità</a:t>
            </a:r>
            <a:r>
              <a:rPr lang="en-GB" sz="2700" dirty="0">
                <a:solidFill>
                  <a:schemeClr val="bg1">
                    <a:lumMod val="50000"/>
                  </a:schemeClr>
                </a:solidFill>
              </a:rPr>
              <a:t> of Italy;</a:t>
            </a:r>
            <a:br>
              <a:rPr lang="en-GB" sz="2700" dirty="0">
                <a:solidFill>
                  <a:schemeClr val="bg1">
                    <a:lumMod val="50000"/>
                  </a:schemeClr>
                </a:solidFill>
              </a:rPr>
            </a:br>
            <a:br>
              <a:rPr lang="en-GB" sz="2700" dirty="0">
                <a:solidFill>
                  <a:schemeClr val="bg1">
                    <a:lumMod val="50000"/>
                  </a:schemeClr>
                </a:solidFill>
              </a:rPr>
            </a:br>
            <a:r>
              <a:rPr lang="en-GB" sz="2700" dirty="0">
                <a:solidFill>
                  <a:schemeClr val="bg1">
                    <a:lumMod val="50000"/>
                  </a:schemeClr>
                </a:solidFill>
              </a:rPr>
              <a:t>- The emphasis was on the reduction of the costs of politics (e.g., by abolishing the senate), and the clarification of relations between the central state and the regions; </a:t>
            </a:r>
            <a:br>
              <a:rPr lang="en-GB" sz="2700" dirty="0">
                <a:solidFill>
                  <a:schemeClr val="bg1">
                    <a:lumMod val="50000"/>
                  </a:schemeClr>
                </a:solidFill>
              </a:rPr>
            </a:br>
            <a:br>
              <a:rPr lang="en-GB" sz="2700" dirty="0">
                <a:solidFill>
                  <a:schemeClr val="bg1">
                    <a:lumMod val="50000"/>
                  </a:schemeClr>
                </a:solidFill>
              </a:rPr>
            </a:br>
            <a:br>
              <a:rPr lang="en-GB" sz="2700" dirty="0">
                <a:solidFill>
                  <a:schemeClr val="bg1">
                    <a:lumMod val="50000"/>
                  </a:schemeClr>
                </a:solidFill>
              </a:rPr>
            </a:b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8339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074179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1" y="459553"/>
            <a:ext cx="9159030"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Italy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a:t>
            </a:r>
            <a:r>
              <a:rPr lang="en-GB" sz="2700" dirty="0">
                <a:solidFill>
                  <a:schemeClr val="bg1">
                    <a:lumMod val="50000"/>
                  </a:schemeClr>
                </a:solidFill>
              </a:rPr>
              <a:t>The decades succeeding the constituent assembly [of 1948], our decades, the decades of our generations ,[lasting] until today, have demonstrated the need for an adaptation of the mechanism of institutional functioning, of its revision in the view of an ever increasing efficiency of democracy, [a democracy] which asks to be efficient, as a democracy incapable of providing </a:t>
            </a:r>
            <a:r>
              <a:rPr lang="en-GB" sz="2700" i="1" dirty="0">
                <a:solidFill>
                  <a:schemeClr val="bg1">
                    <a:lumMod val="50000"/>
                  </a:schemeClr>
                </a:solidFill>
              </a:rPr>
              <a:t>adequate replies in a relevant and fast time frame</a:t>
            </a:r>
            <a:r>
              <a:rPr lang="en-GB" sz="2700" dirty="0">
                <a:solidFill>
                  <a:schemeClr val="bg1">
                    <a:lumMod val="50000"/>
                  </a:schemeClr>
                </a:solidFill>
              </a:rPr>
              <a:t> belies a relevant part of its objectives” (Camera, 16-12-2014, 74).</a:t>
            </a:r>
            <a:br>
              <a:rPr lang="en-GB" sz="2700" dirty="0">
                <a:solidFill>
                  <a:schemeClr val="bg1">
                    <a:lumMod val="50000"/>
                  </a:schemeClr>
                </a:solidFill>
              </a:rPr>
            </a:br>
            <a:br>
              <a:rPr lang="en-GB" sz="2700" dirty="0">
                <a:solidFill>
                  <a:schemeClr val="bg1">
                    <a:lumMod val="50000"/>
                  </a:schemeClr>
                </a:solidFill>
              </a:rPr>
            </a:br>
            <a:br>
              <a:rPr lang="en-GB" sz="2700" dirty="0">
                <a:solidFill>
                  <a:schemeClr val="bg1">
                    <a:lumMod val="50000"/>
                  </a:schemeClr>
                </a:solidFill>
              </a:rPr>
            </a:b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123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740217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1" y="459553"/>
            <a:ext cx="9159030"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Italy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a:t>
            </a:r>
            <a:r>
              <a:rPr lang="en-GB" sz="2700" dirty="0">
                <a:solidFill>
                  <a:schemeClr val="bg1">
                    <a:lumMod val="50000"/>
                  </a:schemeClr>
                </a:solidFill>
              </a:rPr>
              <a:t>The legislative proposal that is examined in the Parliament today does not do anything else than finalize that process of </a:t>
            </a:r>
            <a:r>
              <a:rPr lang="en-GB" sz="2700" i="1" dirty="0">
                <a:solidFill>
                  <a:schemeClr val="bg1">
                    <a:lumMod val="50000"/>
                  </a:schemeClr>
                </a:solidFill>
              </a:rPr>
              <a:t>modernization of the institutions </a:t>
            </a:r>
            <a:r>
              <a:rPr lang="en-GB" sz="2700" dirty="0">
                <a:solidFill>
                  <a:schemeClr val="bg1">
                    <a:lumMod val="50000"/>
                  </a:schemeClr>
                </a:solidFill>
              </a:rPr>
              <a:t>which we have been discussing for decades, welcoming solutions that are widely shared, not only by public opinion, but also by the majority of the academic world and, I allow myself to say, by the political history of the Italian left of the decades” (</a:t>
            </a:r>
            <a:r>
              <a:rPr lang="en-GB" sz="2700" dirty="0" err="1">
                <a:solidFill>
                  <a:schemeClr val="bg1">
                    <a:lumMod val="50000"/>
                  </a:schemeClr>
                </a:solidFill>
              </a:rPr>
              <a:t>Fiano</a:t>
            </a:r>
            <a:r>
              <a:rPr lang="en-GB" sz="2700" dirty="0">
                <a:solidFill>
                  <a:schemeClr val="bg1">
                    <a:lumMod val="50000"/>
                  </a:schemeClr>
                </a:solidFill>
              </a:rPr>
              <a:t>, Camera, 18-12-2014, 77).</a:t>
            </a:r>
            <a:br>
              <a:rPr lang="en-GB" sz="2700" dirty="0">
                <a:solidFill>
                  <a:schemeClr val="bg1">
                    <a:lumMod val="50000"/>
                  </a:schemeClr>
                </a:solidFill>
              </a:rPr>
            </a:br>
            <a:br>
              <a:rPr lang="en-GB" sz="2700" dirty="0">
                <a:solidFill>
                  <a:schemeClr val="bg1">
                    <a:lumMod val="50000"/>
                  </a:schemeClr>
                </a:solidFill>
              </a:rPr>
            </a:br>
            <a:br>
              <a:rPr lang="en-GB" sz="2700" dirty="0">
                <a:solidFill>
                  <a:schemeClr val="bg1">
                    <a:lumMod val="50000"/>
                  </a:schemeClr>
                </a:solidFill>
              </a:rPr>
            </a:b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020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01112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1" y="459553"/>
            <a:ext cx="9159030"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Italy 	</a:t>
            </a:r>
            <a:br>
              <a:rPr lang="en-US" sz="2700" dirty="0">
                <a:solidFill>
                  <a:schemeClr val="bg1">
                    <a:lumMod val="50000"/>
                  </a:schemeClr>
                </a:solidFill>
              </a:rPr>
            </a:br>
            <a:br>
              <a:rPr lang="en-US" sz="2700" dirty="0">
                <a:solidFill>
                  <a:schemeClr val="bg1">
                    <a:lumMod val="50000"/>
                  </a:schemeClr>
                </a:solidFill>
              </a:rPr>
            </a:br>
            <a:r>
              <a:rPr lang="en-GB" sz="2700" dirty="0">
                <a:solidFill>
                  <a:schemeClr val="bg1">
                    <a:lumMod val="50000"/>
                  </a:schemeClr>
                </a:solidFill>
              </a:rPr>
              <a:t>- One highly interesting dimension of the Italian reform was the emergence of </a:t>
            </a:r>
            <a:r>
              <a:rPr lang="en-GB" sz="2700" i="1" dirty="0">
                <a:solidFill>
                  <a:schemeClr val="bg1">
                    <a:lumMod val="50000"/>
                  </a:schemeClr>
                </a:solidFill>
              </a:rPr>
              <a:t>constitutional resistance;</a:t>
            </a:r>
            <a:br>
              <a:rPr lang="en-GB" sz="2700" i="1" dirty="0">
                <a:solidFill>
                  <a:schemeClr val="bg1">
                    <a:lumMod val="50000"/>
                  </a:schemeClr>
                </a:solidFill>
              </a:rPr>
            </a:br>
            <a:br>
              <a:rPr lang="en-GB" sz="2700" dirty="0">
                <a:solidFill>
                  <a:schemeClr val="bg1">
                    <a:lumMod val="50000"/>
                  </a:schemeClr>
                </a:solidFill>
              </a:rPr>
            </a:br>
            <a:r>
              <a:rPr lang="en-GB" sz="2700" dirty="0">
                <a:solidFill>
                  <a:schemeClr val="bg1">
                    <a:lumMod val="50000"/>
                  </a:schemeClr>
                </a:solidFill>
              </a:rPr>
              <a:t>- Various movements and associations criticized the reforms and called for the observance of constitutional norms rather than their reform or distortion;</a:t>
            </a:r>
            <a:br>
              <a:rPr lang="en-GB" sz="2700" dirty="0">
                <a:solidFill>
                  <a:schemeClr val="bg1">
                    <a:lumMod val="50000"/>
                  </a:schemeClr>
                </a:solidFill>
              </a:rPr>
            </a:br>
            <a:br>
              <a:rPr lang="en-GB" sz="2700" dirty="0">
                <a:solidFill>
                  <a:schemeClr val="bg1">
                    <a:lumMod val="50000"/>
                  </a:schemeClr>
                </a:solidFill>
              </a:rPr>
            </a:br>
            <a:r>
              <a:rPr lang="en-GB" sz="2700" dirty="0">
                <a:solidFill>
                  <a:schemeClr val="bg1">
                    <a:lumMod val="50000"/>
                  </a:schemeClr>
                </a:solidFill>
              </a:rPr>
              <a:t>- Ultimately, on 4 December 2016, the government’s constitutional reform was </a:t>
            </a:r>
            <a:r>
              <a:rPr lang="en-GB" sz="2700" i="1" dirty="0">
                <a:solidFill>
                  <a:schemeClr val="bg1">
                    <a:lumMod val="50000"/>
                  </a:schemeClr>
                </a:solidFill>
              </a:rPr>
              <a:t>rejected</a:t>
            </a:r>
            <a:r>
              <a:rPr lang="en-GB" sz="2700" dirty="0">
                <a:solidFill>
                  <a:schemeClr val="bg1">
                    <a:lumMod val="50000"/>
                  </a:schemeClr>
                </a:solidFill>
              </a:rPr>
              <a:t> in a popular referendum.</a:t>
            </a: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225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89785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1" y="459553"/>
            <a:ext cx="9159030"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Italy 	</a:t>
            </a:r>
            <a:br>
              <a:rPr lang="en-US" sz="2700" dirty="0">
                <a:solidFill>
                  <a:schemeClr val="bg1">
                    <a:lumMod val="50000"/>
                  </a:schemeClr>
                </a:solidFill>
              </a:rPr>
            </a:br>
            <a:br>
              <a:rPr lang="en-US" sz="2700" dirty="0">
                <a:solidFill>
                  <a:schemeClr val="bg1">
                    <a:lumMod val="50000"/>
                  </a:schemeClr>
                </a:solidFill>
              </a:rPr>
            </a:b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1918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19138" name="Picture 2" descr="via-maest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34809"/>
            <a:ext cx="12145803" cy="438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25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33600" y="430213"/>
            <a:ext cx="9563100" cy="4586287"/>
          </a:xfrm>
        </p:spPr>
        <p:txBody>
          <a:bodyPr anchor="t" anchorCtr="0"/>
          <a:lstStyle/>
          <a:p>
            <a:pPr eaLnBrk="1" fontAlgn="auto" hangingPunct="1">
              <a:spcAft>
                <a:spcPts val="0"/>
              </a:spcAft>
              <a:defRPr/>
            </a:pPr>
            <a:br>
              <a:rPr lang="it-IT" sz="4400" b="1" dirty="0">
                <a:solidFill>
                  <a:schemeClr val="tx1">
                    <a:lumMod val="75000"/>
                    <a:lumOff val="25000"/>
                  </a:schemeClr>
                </a:solidFill>
              </a:rPr>
            </a:br>
            <a:br>
              <a:rPr lang="it-IT" sz="4400" dirty="0">
                <a:solidFill>
                  <a:schemeClr val="tx1">
                    <a:lumMod val="75000"/>
                    <a:lumOff val="25000"/>
                  </a:schemeClr>
                </a:solidFill>
              </a:rPr>
            </a:br>
            <a:r>
              <a:rPr lang="it-IT" sz="3600" b="1" dirty="0">
                <a:solidFill>
                  <a:srgbClr val="C00000"/>
                </a:solidFill>
              </a:rPr>
              <a:t>3. A </a:t>
            </a:r>
            <a:r>
              <a:rPr lang="it-IT" sz="3600" b="1" dirty="0" err="1">
                <a:solidFill>
                  <a:srgbClr val="C00000"/>
                </a:solidFill>
              </a:rPr>
              <a:t>political</a:t>
            </a:r>
            <a:r>
              <a:rPr lang="it-IT" sz="3600" b="1" dirty="0">
                <a:solidFill>
                  <a:srgbClr val="C00000"/>
                </a:solidFill>
              </a:rPr>
              <a:t> </a:t>
            </a:r>
            <a:r>
              <a:rPr lang="it-IT" sz="3600" b="1" dirty="0" err="1">
                <a:solidFill>
                  <a:srgbClr val="C00000"/>
                </a:solidFill>
              </a:rPr>
              <a:t>sociology</a:t>
            </a:r>
            <a:r>
              <a:rPr lang="it-IT" sz="3600" b="1" dirty="0">
                <a:solidFill>
                  <a:srgbClr val="C00000"/>
                </a:solidFill>
              </a:rPr>
              <a:t> of </a:t>
            </a:r>
            <a:r>
              <a:rPr lang="it-IT" sz="3600" b="1" dirty="0" err="1">
                <a:solidFill>
                  <a:srgbClr val="C00000"/>
                </a:solidFill>
              </a:rPr>
              <a:t>constitutions</a:t>
            </a:r>
            <a:br>
              <a:rPr lang="it-IT" sz="3600" b="1" dirty="0">
                <a:solidFill>
                  <a:schemeClr val="bg1">
                    <a:lumMod val="50000"/>
                  </a:schemeClr>
                </a:solidFill>
              </a:rPr>
            </a:br>
            <a:br>
              <a:rPr lang="en-US" sz="3600" b="1" dirty="0">
                <a:solidFill>
                  <a:schemeClr val="bg1">
                    <a:lumMod val="50000"/>
                  </a:schemeClr>
                </a:solidFill>
              </a:rPr>
            </a:br>
            <a:br>
              <a:rPr lang="it-IT" sz="3600" b="1" dirty="0">
                <a:solidFill>
                  <a:schemeClr val="bg1">
                    <a:lumMod val="50000"/>
                  </a:schemeClr>
                </a:solidFill>
              </a:rPr>
            </a:br>
            <a:endParaRPr lang="it-IT" sz="4400" dirty="0">
              <a:solidFill>
                <a:schemeClr val="tx1">
                  <a:lumMod val="75000"/>
                  <a:lumOff val="25000"/>
                </a:schemeClr>
              </a:solidFill>
            </a:endParaRPr>
          </a:p>
        </p:txBody>
      </p:sp>
      <p:graphicFrame>
        <p:nvGraphicFramePr>
          <p:cNvPr id="23555" name="Object 3"/>
          <p:cNvGraphicFramePr>
            <a:graphicFrameLocks noChangeAspect="1"/>
          </p:cNvGraphicFramePr>
          <p:nvPr/>
        </p:nvGraphicFramePr>
        <p:xfrm>
          <a:off x="11696700" y="5561013"/>
          <a:ext cx="495300" cy="762000"/>
        </p:xfrm>
        <a:graphic>
          <a:graphicData uri="http://schemas.openxmlformats.org/presentationml/2006/ole">
            <mc:AlternateContent xmlns:mc="http://schemas.openxmlformats.org/markup-compatibility/2006">
              <mc:Choice xmlns:v="urn:schemas-microsoft-com:vml" Requires="v">
                <p:oleObj spid="_x0000_s223277" name="Image" r:id="rId3" imgW="495238" imgH="761905" progId="Photoshop.Image.13">
                  <p:embed/>
                </p:oleObj>
              </mc:Choice>
              <mc:Fallback>
                <p:oleObj name="Image" r:id="rId3" imgW="495238" imgH="761905" progId="Photoshop.Image.13">
                  <p:embed/>
                  <p:pic>
                    <p:nvPicPr>
                      <p:cNvPr id="235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6700" y="5561013"/>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5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531938"/>
            <a:ext cx="533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2450" y="403225"/>
            <a:ext cx="4400757" cy="584775"/>
          </a:xfrm>
          <a:prstGeom prst="rect">
            <a:avLst/>
          </a:prstGeom>
        </p:spPr>
        <p:txBody>
          <a:bodyPr wrap="none">
            <a:spAutoFit/>
          </a:bodyPr>
          <a:lstStyle/>
          <a:p>
            <a:r>
              <a:rPr lang="en-US" sz="3200" b="1" dirty="0"/>
              <a:t>Constitutional Sociology </a:t>
            </a:r>
          </a:p>
        </p:txBody>
      </p:sp>
      <p:graphicFrame>
        <p:nvGraphicFramePr>
          <p:cNvPr id="3" name="Diagram 2"/>
          <p:cNvGraphicFramePr/>
          <p:nvPr/>
        </p:nvGraphicFramePr>
        <p:xfrm>
          <a:off x="2889504" y="2097023"/>
          <a:ext cx="6113059" cy="40753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389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50674"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rot="16200000">
            <a:off x="-1946205" y="383020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2917936" y="135498"/>
            <a:ext cx="9274064" cy="6187472"/>
          </a:xfrm>
          <a:prstGeom prst="rect">
            <a:avLst/>
          </a:prstGeom>
        </p:spPr>
      </p:pic>
      <p:sp>
        <p:nvSpPr>
          <p:cNvPr id="7" name="Rectangle 6">
            <a:extLst>
              <a:ext uri="{FF2B5EF4-FFF2-40B4-BE49-F238E27FC236}">
                <a16:creationId xmlns:a16="http://schemas.microsoft.com/office/drawing/2014/main" id="{243C825E-7F89-4AA0-91EE-A38254D9EBEC}"/>
              </a:ext>
            </a:extLst>
          </p:cNvPr>
          <p:cNvSpPr/>
          <p:nvPr/>
        </p:nvSpPr>
        <p:spPr>
          <a:xfrm>
            <a:off x="254173" y="160337"/>
            <a:ext cx="2659511" cy="584775"/>
          </a:xfrm>
          <a:prstGeom prst="rect">
            <a:avLst/>
          </a:prstGeom>
        </p:spPr>
        <p:txBody>
          <a:bodyPr wrap="none">
            <a:spAutoFit/>
          </a:bodyPr>
          <a:lstStyle/>
          <a:p>
            <a:r>
              <a:rPr lang="it-IT" sz="3200" b="1" dirty="0">
                <a:solidFill>
                  <a:schemeClr val="bg1">
                    <a:lumMod val="50000"/>
                  </a:schemeClr>
                </a:solidFill>
              </a:rPr>
              <a:t>Course </a:t>
            </a:r>
            <a:r>
              <a:rPr lang="it-IT" sz="3200" b="1" dirty="0" err="1">
                <a:solidFill>
                  <a:schemeClr val="bg1">
                    <a:lumMod val="50000"/>
                  </a:schemeClr>
                </a:solidFill>
              </a:rPr>
              <a:t>outline</a:t>
            </a:r>
            <a:endParaRPr lang="en-GB" sz="3200" dirty="0"/>
          </a:p>
        </p:txBody>
      </p:sp>
    </p:spTree>
    <p:extLst>
      <p:ext uri="{BB962C8B-B14F-4D97-AF65-F5344CB8AC3E}">
        <p14:creationId xmlns:p14="http://schemas.microsoft.com/office/powerpoint/2010/main" val="141114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349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rot="16200000">
            <a:off x="-1946205" y="383020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a:extLst>
              <a:ext uri="{FF2B5EF4-FFF2-40B4-BE49-F238E27FC236}">
                <a16:creationId xmlns:a16="http://schemas.microsoft.com/office/drawing/2014/main" id="{243C825E-7F89-4AA0-91EE-A38254D9EBEC}"/>
              </a:ext>
            </a:extLst>
          </p:cNvPr>
          <p:cNvSpPr/>
          <p:nvPr/>
        </p:nvSpPr>
        <p:spPr>
          <a:xfrm>
            <a:off x="254173" y="160337"/>
            <a:ext cx="2659511" cy="584775"/>
          </a:xfrm>
          <a:prstGeom prst="rect">
            <a:avLst/>
          </a:prstGeom>
        </p:spPr>
        <p:txBody>
          <a:bodyPr wrap="none">
            <a:spAutoFit/>
          </a:bodyPr>
          <a:lstStyle/>
          <a:p>
            <a:r>
              <a:rPr lang="it-IT" sz="3200" b="1" dirty="0">
                <a:solidFill>
                  <a:schemeClr val="bg1">
                    <a:lumMod val="50000"/>
                  </a:schemeClr>
                </a:solidFill>
              </a:rPr>
              <a:t>Course </a:t>
            </a:r>
            <a:r>
              <a:rPr lang="it-IT" sz="3200" b="1" dirty="0" err="1">
                <a:solidFill>
                  <a:schemeClr val="bg1">
                    <a:lumMod val="50000"/>
                  </a:schemeClr>
                </a:solidFill>
              </a:rPr>
              <a:t>outline</a:t>
            </a:r>
            <a:endParaRPr lang="en-GB" sz="3200" dirty="0"/>
          </a:p>
        </p:txBody>
      </p:sp>
      <p:pic>
        <p:nvPicPr>
          <p:cNvPr id="10" name="Picture 9">
            <a:extLst>
              <a:ext uri="{FF2B5EF4-FFF2-40B4-BE49-F238E27FC236}">
                <a16:creationId xmlns:a16="http://schemas.microsoft.com/office/drawing/2014/main" id="{1D8E54B5-5AF6-49DB-B045-4B147010B44A}"/>
              </a:ext>
            </a:extLst>
          </p:cNvPr>
          <p:cNvPicPr>
            <a:picLocks noChangeAspect="1"/>
          </p:cNvPicPr>
          <p:nvPr/>
        </p:nvPicPr>
        <p:blipFill>
          <a:blip r:embed="rId6"/>
          <a:stretch>
            <a:fillRect/>
          </a:stretch>
        </p:blipFill>
        <p:spPr>
          <a:xfrm>
            <a:off x="3066084" y="162119"/>
            <a:ext cx="9059219" cy="6160851"/>
          </a:xfrm>
          <a:prstGeom prst="rect">
            <a:avLst/>
          </a:prstGeom>
        </p:spPr>
      </p:pic>
    </p:spTree>
    <p:extLst>
      <p:ext uri="{BB962C8B-B14F-4D97-AF65-F5344CB8AC3E}">
        <p14:creationId xmlns:p14="http://schemas.microsoft.com/office/powerpoint/2010/main" val="28087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3451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rot="16200000">
            <a:off x="-1946205" y="383020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a:extLst>
              <a:ext uri="{FF2B5EF4-FFF2-40B4-BE49-F238E27FC236}">
                <a16:creationId xmlns:a16="http://schemas.microsoft.com/office/drawing/2014/main" id="{243C825E-7F89-4AA0-91EE-A38254D9EBEC}"/>
              </a:ext>
            </a:extLst>
          </p:cNvPr>
          <p:cNvSpPr/>
          <p:nvPr/>
        </p:nvSpPr>
        <p:spPr>
          <a:xfrm>
            <a:off x="254173" y="160337"/>
            <a:ext cx="2659511" cy="584775"/>
          </a:xfrm>
          <a:prstGeom prst="rect">
            <a:avLst/>
          </a:prstGeom>
        </p:spPr>
        <p:txBody>
          <a:bodyPr wrap="none">
            <a:spAutoFit/>
          </a:bodyPr>
          <a:lstStyle/>
          <a:p>
            <a:r>
              <a:rPr lang="it-IT" sz="3200" b="1" dirty="0">
                <a:solidFill>
                  <a:schemeClr val="bg1">
                    <a:lumMod val="50000"/>
                  </a:schemeClr>
                </a:solidFill>
              </a:rPr>
              <a:t>Course </a:t>
            </a:r>
            <a:r>
              <a:rPr lang="it-IT" sz="3200" b="1" dirty="0" err="1">
                <a:solidFill>
                  <a:schemeClr val="bg1">
                    <a:lumMod val="50000"/>
                  </a:schemeClr>
                </a:solidFill>
              </a:rPr>
              <a:t>outline</a:t>
            </a:r>
            <a:endParaRPr lang="en-GB" sz="3200" dirty="0"/>
          </a:p>
        </p:txBody>
      </p:sp>
      <p:pic>
        <p:nvPicPr>
          <p:cNvPr id="11" name="Picture 10">
            <a:extLst>
              <a:ext uri="{FF2B5EF4-FFF2-40B4-BE49-F238E27FC236}">
                <a16:creationId xmlns:a16="http://schemas.microsoft.com/office/drawing/2014/main" id="{A579CBD8-264A-4AE1-A41D-2A87849663E3}"/>
              </a:ext>
            </a:extLst>
          </p:cNvPr>
          <p:cNvPicPr>
            <a:picLocks noChangeAspect="1"/>
          </p:cNvPicPr>
          <p:nvPr/>
        </p:nvPicPr>
        <p:blipFill>
          <a:blip r:embed="rId6"/>
          <a:stretch>
            <a:fillRect/>
          </a:stretch>
        </p:blipFill>
        <p:spPr>
          <a:xfrm>
            <a:off x="2695843" y="745112"/>
            <a:ext cx="9496157" cy="3180040"/>
          </a:xfrm>
          <a:prstGeom prst="rect">
            <a:avLst/>
          </a:prstGeom>
        </p:spPr>
      </p:pic>
    </p:spTree>
    <p:extLst>
      <p:ext uri="{BB962C8B-B14F-4D97-AF65-F5344CB8AC3E}">
        <p14:creationId xmlns:p14="http://schemas.microsoft.com/office/powerpoint/2010/main" val="47163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Relevant</a:t>
            </a:r>
            <a:r>
              <a:rPr lang="it-IT" sz="3600" b="1" dirty="0">
                <a:solidFill>
                  <a:schemeClr val="bg1">
                    <a:lumMod val="50000"/>
                  </a:schemeClr>
                </a:solidFill>
              </a:rPr>
              <a:t> literature</a:t>
            </a:r>
            <a:br>
              <a:rPr lang="it-IT" sz="3600" b="1" dirty="0">
                <a:solidFill>
                  <a:schemeClr val="bg1">
                    <a:lumMod val="50000"/>
                  </a:schemeClr>
                </a:solidFill>
              </a:rPr>
            </a:br>
            <a:br>
              <a:rPr lang="it-IT" sz="3600" b="1" dirty="0">
                <a:solidFill>
                  <a:schemeClr val="bg1">
                    <a:lumMod val="50000"/>
                  </a:schemeClr>
                </a:solidFill>
              </a:rPr>
            </a:br>
            <a:r>
              <a:rPr lang="en-US" sz="2400" dirty="0">
                <a:solidFill>
                  <a:schemeClr val="tx1"/>
                </a:solidFill>
              </a:rPr>
              <a:t>-  Blokker, P. and C. Thornhill (2017), </a:t>
            </a:r>
            <a:r>
              <a:rPr lang="en-US" sz="2400" i="1" dirty="0">
                <a:solidFill>
                  <a:schemeClr val="tx1"/>
                </a:solidFill>
              </a:rPr>
              <a:t>Sociological Constitutionalism</a:t>
            </a:r>
            <a:r>
              <a:rPr lang="en-US" sz="2400" dirty="0">
                <a:solidFill>
                  <a:schemeClr val="tx1"/>
                </a:solidFill>
              </a:rPr>
              <a:t>, Cambridge University Press. </a:t>
            </a:r>
            <a:br>
              <a:rPr lang="en-US" sz="2400" dirty="0">
                <a:solidFill>
                  <a:schemeClr val="tx1"/>
                </a:solidFill>
              </a:rPr>
            </a:br>
            <a:br>
              <a:rPr lang="en-US" sz="2400" dirty="0">
                <a:solidFill>
                  <a:schemeClr val="tx1"/>
                </a:solidFill>
              </a:rPr>
            </a:br>
            <a:r>
              <a:rPr lang="en-US" sz="2400" dirty="0">
                <a:solidFill>
                  <a:schemeClr val="tx1"/>
                </a:solidFill>
              </a:rPr>
              <a:t>- </a:t>
            </a:r>
            <a:r>
              <a:rPr lang="en-GB" sz="2400" dirty="0" err="1">
                <a:solidFill>
                  <a:schemeClr val="tx1"/>
                </a:solidFill>
              </a:rPr>
              <a:t>Galligan</a:t>
            </a:r>
            <a:r>
              <a:rPr lang="en-GB" sz="2400" dirty="0">
                <a:solidFill>
                  <a:schemeClr val="tx1"/>
                </a:solidFill>
              </a:rPr>
              <a:t>, D. J., &amp; </a:t>
            </a:r>
            <a:r>
              <a:rPr lang="en-GB" sz="2400" dirty="0" err="1">
                <a:solidFill>
                  <a:schemeClr val="tx1"/>
                </a:solidFill>
              </a:rPr>
              <a:t>Versteeg</a:t>
            </a:r>
            <a:r>
              <a:rPr lang="en-GB" sz="2400" dirty="0">
                <a:solidFill>
                  <a:schemeClr val="tx1"/>
                </a:solidFill>
              </a:rPr>
              <a:t>, M. (Eds.). (2013). </a:t>
            </a:r>
            <a:r>
              <a:rPr lang="en-GB" sz="2400" i="1" dirty="0">
                <a:solidFill>
                  <a:schemeClr val="tx1"/>
                </a:solidFill>
              </a:rPr>
              <a:t>Social and political foundations of Constitutions</a:t>
            </a:r>
            <a:r>
              <a:rPr lang="en-GB" sz="2400" dirty="0">
                <a:solidFill>
                  <a:schemeClr val="tx1"/>
                </a:solidFill>
              </a:rPr>
              <a:t>. Cambridge University Press.</a:t>
            </a:r>
            <a:br>
              <a:rPr lang="en-GB" sz="2400" dirty="0">
                <a:solidFill>
                  <a:schemeClr val="tx1"/>
                </a:solidFill>
              </a:rPr>
            </a:br>
            <a:br>
              <a:rPr lang="en-GB" sz="2400" dirty="0">
                <a:solidFill>
                  <a:schemeClr val="tx1"/>
                </a:solidFill>
              </a:rPr>
            </a:br>
            <a:r>
              <a:rPr lang="en-GB" sz="2400" dirty="0">
                <a:solidFill>
                  <a:schemeClr val="tx1"/>
                </a:solidFill>
              </a:rPr>
              <a:t>- </a:t>
            </a:r>
            <a:r>
              <a:rPr lang="en-GB" sz="2400" dirty="0" err="1">
                <a:solidFill>
                  <a:schemeClr val="tx1"/>
                </a:solidFill>
              </a:rPr>
              <a:t>Febbrajo</a:t>
            </a:r>
            <a:r>
              <a:rPr lang="en-GB" sz="2400" dirty="0">
                <a:solidFill>
                  <a:schemeClr val="tx1"/>
                </a:solidFill>
              </a:rPr>
              <a:t>, Alberto, and Giancarlo </a:t>
            </a:r>
            <a:r>
              <a:rPr lang="en-GB" sz="2400" dirty="0" err="1">
                <a:solidFill>
                  <a:schemeClr val="tx1"/>
                </a:solidFill>
              </a:rPr>
              <a:t>Corsi</a:t>
            </a:r>
            <a:r>
              <a:rPr lang="en-GB" sz="2400" dirty="0">
                <a:solidFill>
                  <a:schemeClr val="tx1"/>
                </a:solidFill>
              </a:rPr>
              <a:t>, eds. </a:t>
            </a:r>
            <a:r>
              <a:rPr lang="en-GB" sz="2400" i="1" dirty="0">
                <a:solidFill>
                  <a:schemeClr val="tx1"/>
                </a:solidFill>
              </a:rPr>
              <a:t>Sociology of Constitutions: A Paradoxical Perspective</a:t>
            </a:r>
            <a:r>
              <a:rPr lang="en-GB" sz="2400" dirty="0">
                <a:solidFill>
                  <a:schemeClr val="tx1"/>
                </a:solidFill>
              </a:rPr>
              <a:t>. Routledge, 2016.</a:t>
            </a:r>
            <a:endParaRPr lang="en-US" sz="2400" dirty="0">
              <a:solidFill>
                <a:schemeClr val="tx1"/>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1304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7286828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26768</TotalTime>
  <Words>807</Words>
  <Application>Microsoft Office PowerPoint</Application>
  <PresentationFormat>Widescreen</PresentationFormat>
  <Paragraphs>178</Paragraphs>
  <Slides>55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Microsoft YaHei</vt:lpstr>
      <vt:lpstr>Arial</vt:lpstr>
      <vt:lpstr>Arial Unicode MS</vt:lpstr>
      <vt:lpstr>Calibri</vt:lpstr>
      <vt:lpstr>Calibri Light</vt:lpstr>
      <vt:lpstr>Corbel</vt:lpstr>
      <vt:lpstr>Lucida Handwriting</vt:lpstr>
      <vt:lpstr>Tahoma</vt:lpstr>
      <vt:lpstr>Retrospect</vt:lpstr>
      <vt:lpstr>Image</vt:lpstr>
      <vt:lpstr>PowerPoint Presentation</vt:lpstr>
      <vt:lpstr>PowerPoint Presentation</vt:lpstr>
      <vt:lpstr>  Readings </vt:lpstr>
      <vt:lpstr>  Readings </vt:lpstr>
      <vt:lpstr>  Objectives • To introduce the students to the sociology of constitutions; • To analyse the societal context in which constitutions operate; • To obtain knowledge of diverse traditions of constitutionalism in  Europe; • To explore constitutional dimensions of the European integration  project from a socio-legal angle; • To provide insights into the social operation of the law; • To explore the changing nature of constitutionalism from the perspective  of social functions of constitutions, including axiological, integrative, and  participatory functions; • To provide insight into the social embeddedness of rights and  constitutional norms; • To analyse the challenges to constitutionalism (populism, participation);</vt:lpstr>
      <vt:lpstr>PowerPoint Presentation</vt:lpstr>
      <vt:lpstr>PowerPoint Presentation</vt:lpstr>
      <vt:lpstr>PowerPoint Presentation</vt:lpstr>
      <vt:lpstr>  Relevant literature  -  Blokker, P. and C. Thornhill (2017), Sociological Constitutionalism, Cambridge University Press.   - Galligan, D. J., &amp; Versteeg, M. (Eds.). (2013). Social and political foundations of Constitutions. Cambridge University Press.  - Febbrajo, Alberto, and Giancarlo Corsi, eds. Sociology of Constitutions: A Paradoxical Perspective. Routledge, 2016.</vt:lpstr>
      <vt:lpstr>PowerPoint Presentation</vt:lpstr>
      <vt:lpstr>  Introduction  </vt:lpstr>
      <vt:lpstr>  Introduction  </vt:lpstr>
      <vt:lpstr>  Introduction  </vt:lpstr>
      <vt:lpstr>  The Sociology of Constitutions    </vt:lpstr>
      <vt:lpstr>  The Sociology of Constitutions    </vt:lpstr>
      <vt:lpstr>  The Sociology of Constitutions    </vt:lpstr>
      <vt:lpstr>  The Sociology of Constitutions    </vt:lpstr>
      <vt:lpstr>  Interlude  Classical sociology    </vt:lpstr>
      <vt:lpstr>  Classical sociology    </vt:lpstr>
      <vt:lpstr>PowerPoint Presentation</vt:lpstr>
      <vt:lpstr>  Classical sociology    </vt:lpstr>
      <vt:lpstr>  Classical sociology    </vt:lpstr>
      <vt:lpstr>  Law and Legitimacy The division between the democratic state and the citizenry has been sociologically often understood – think of Weber – as a fragile relation based on different forms of legitimacy.   A crucial role in relations of legitimacy is played by the law.   Sociological, political, as well as legal accounts of the law often understand this relation in somewhat reductive terms, as one of the rational-procedural quality of the law, the ‘belief in the validity of legal statute and functional “competence” based on rationally created rules’ (Weber, Politics as a Vocation).   </vt:lpstr>
      <vt:lpstr>  Law and Legitimacy The social imaginary most often related to (constitutional) law is one of rational mastery and neutral control.   Different versions of the law´s legitimacy are formal-legal rationality and procedural rationality (Eder 1988).   Formal rationality understands legitimacy as based on the idea that the law is 1) general; 2) abstract and well-defined, and 3) calculable (Eder 1988: 933).  Procedural legitimacy rather puts emphasis on the ‘process of producing legal decisions - the legal practices as such’ (Eder 1988: 936).    </vt:lpstr>
      <vt:lpstr>  Law and Legitimacy - But importantly for Weber, the rational-procedural basis of the law was not enough to invoke legitimacy, that is, widespread societal adherence to the law purely on the basis of its rational thrust;  - Rather, value rationalities are need for the law to become ‘embedded’; - Also, legitimacy beyond rational-procedural legitimacy keep on playing an important role in modern society, in particular charisma;   </vt:lpstr>
      <vt:lpstr>  Classical sociology    </vt:lpstr>
      <vt:lpstr>  Classical sociology    </vt:lpstr>
      <vt:lpstr>  Classical sociology    </vt:lpstr>
      <vt:lpstr>    </vt:lpstr>
      <vt:lpstr>  Constitutional sociology - An important distinction is between ‘facts’ and ‘norms’;   - A story of modernization argues that facts increasingly correspond to norms (cf. Habermas)  - A historical sociology of the modern state, however, indicates that modern constitutional democracy is not a linear, evolutionary story     </vt:lpstr>
      <vt:lpstr>  Constitutional sociology - Constitutional sociology combines normative theory (‘ideal society’) with historical sociology (empirical investigation);  - Legitimacy (Recht-fertigung/Just-ification) is a key dimension: is a state ‘just’ because it promotes universal principles (normative theory) or is it ‘just’ because its actions correspond to deep-seated cultural norms and conventions (historical sociology)?    </vt:lpstr>
      <vt:lpstr> Societal acceleration      </vt:lpstr>
      <vt:lpstr>  Societal acceleration - Constitutional acceleration has been defined as the ‘intensification of the recourse to revision to update the constitution’ (Palermo 2007);  - Modern constitutions understood as ‘set in stone’, but increasingly they are subject to change;    </vt:lpstr>
      <vt:lpstr>  Societal acceleration      </vt:lpstr>
      <vt:lpstr>  Societal acceleration      </vt:lpstr>
      <vt:lpstr>  Societal acceleration - Constitutional acceleration as a reaction to a wider, societal form of acceleration or ‘high-speed society’ (Rosa and Scheuerman 2009);  - In particular in relation to dynamics of globalization, modern societies are increasingly subject to phenomena of change, leading to increased perceptions of uncertainty and exposure to risk.    </vt:lpstr>
      <vt:lpstr>  Societal acceleration - Prandini has defined social acceleration as an    ‘increase in the decay rates of the reliability  of experiences and expectations, and by the  contraction of time spans definable as the  present’ (Prandini 2013: 733).     </vt:lpstr>
      <vt:lpstr>  Societal acceleration - Modern constitutions are attempts to freeze time, or to institutionalize and stabilize important characteristics of present society into the future (Prandini 2013);  - High-speed society leads to an increased distance between (rapidly changing) society and institutionalized constitutional norms;  - Modern constitutions are increasingly exposed to ‘constitutional obsolescence’ (Scheuerman 2002: 361).     </vt:lpstr>
      <vt:lpstr>  Societal acceleration - The gap between the instituted and the to-be-instituted that results from relatively rigid constitutional frameworks that lag behind rapidly changing societal circumstances could be identified as constitutional anomie (Blokker 2010);  - Constitutions seem to increasingly have difficulty in providing an integrative function (cf. Vorlaender 2017);    </vt:lpstr>
      <vt:lpstr>  Introduction to a Sociology of Constitutions   Examples  </vt:lpstr>
      <vt:lpstr>  Introduction to a Sociology of Constitutions   Example Iceland  </vt:lpstr>
      <vt:lpstr>  Example  Iceland    Icelandic Constitutions (1920 - 1944) </vt:lpstr>
      <vt:lpstr>  Example  Iceland    - The collapse of the financial system in Iceland in 2008 led to a deep political crisis  - Intense protests in front of Althingi (the Parliament) led to the resignation of PM Geir H. Haarde and a call for new elections  - One of the most drastic outcomes was the set-up of a Constitutional Council, made up of ‘ordinary citizens’, to reform the Icelandic Constitution</vt:lpstr>
      <vt:lpstr>  Example  Iceland    - Internationally, Iceland became well-known for its ‘crowd-sourced’ constitution-making process, in which the 25 citizens of the Constitutional Council interacted with the wider public through Facebook, Twitter, YouTube and e-mail;  - The whole process encountered a lot of domestic resistance, however, by both the traditionally largest political parties, and others, skeptical of constitutional change;</vt:lpstr>
      <vt:lpstr>  Example  Iceland    </vt:lpstr>
      <vt:lpstr>  Example  Iceland    </vt:lpstr>
      <vt:lpstr>  Example  Iceland   </vt:lpstr>
      <vt:lpstr>  Example  Iceland    - .</vt:lpstr>
      <vt:lpstr>  Introduction to a Sociology of Constitutions   Example Italy  </vt:lpstr>
      <vt:lpstr>  Example Italy    - In 2013, a major constitutional reform started that was to modernize Italy and to streamline its politics and the economy: increase the governabilità of Italy;  - The emphasis was on the reduction of the costs of politics (e.g., by abolishing the senate), and the clarification of relations between the central state and the regions;    </vt:lpstr>
      <vt:lpstr>  Example Italy    “The decades succeeding the constituent assembly [of 1948], our decades, the decades of our generations ,[lasting] until today, have demonstrated the need for an adaptation of the mechanism of institutional functioning, of its revision in the view of an ever increasing efficiency of democracy, [a democracy] which asks to be efficient, as a democracy incapable of providing adequate replies in a relevant and fast time frame belies a relevant part of its objectives” (Camera, 16-12-2014, 74).   </vt:lpstr>
      <vt:lpstr>  Example Italy    “The legislative proposal that is examined in the Parliament today does not do anything else than finalize that process of modernization of the institutions which we have been discussing for decades, welcoming solutions that are widely shared, not only by public opinion, but also by the majority of the academic world and, I allow myself to say, by the political history of the Italian left of the decades” (Fiano, Camera, 18-12-2014, 77).   </vt:lpstr>
      <vt:lpstr>  Example Italy    - One highly interesting dimension of the Italian reform was the emergence of constitutional resistance;  - Various movements and associations criticized the reforms and called for the observance of constitutional norms rather than their reform or distortion;  - Ultimately, on 4 December 2016, the government’s constitutional reform was rejected in a popular referendum.</vt:lpstr>
      <vt:lpstr>  Example Italy    </vt:lpstr>
      <vt:lpstr>  3. A political sociology of constitutions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society?</dc:title>
  <dc:creator>Paul Blokker</dc:creator>
  <cp:lastModifiedBy>PB</cp:lastModifiedBy>
  <cp:revision>658</cp:revision>
  <cp:lastPrinted>2014-10-06T19:55:55Z</cp:lastPrinted>
  <dcterms:created xsi:type="dcterms:W3CDTF">2014-10-02T10:00:54Z</dcterms:created>
  <dcterms:modified xsi:type="dcterms:W3CDTF">2018-02-27T15:43:30Z</dcterms:modified>
</cp:coreProperties>
</file>