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8"/>
  </p:notesMasterIdLst>
  <p:sldIdLst>
    <p:sldId id="1448" r:id="rId2"/>
    <p:sldId id="1464" r:id="rId3"/>
    <p:sldId id="1474" r:id="rId4"/>
    <p:sldId id="1475" r:id="rId5"/>
    <p:sldId id="1477" r:id="rId6"/>
    <p:sldId id="1478" r:id="rId7"/>
    <p:sldId id="1479" r:id="rId8"/>
    <p:sldId id="1480" r:id="rId9"/>
    <p:sldId id="1481" r:id="rId10"/>
    <p:sldId id="1482" r:id="rId11"/>
    <p:sldId id="1483" r:id="rId12"/>
    <p:sldId id="1476" r:id="rId13"/>
    <p:sldId id="431" r:id="rId14"/>
    <p:sldId id="433" r:id="rId15"/>
    <p:sldId id="434" r:id="rId16"/>
    <p:sldId id="435" r:id="rId17"/>
    <p:sldId id="422" r:id="rId18"/>
    <p:sldId id="421" r:id="rId19"/>
    <p:sldId id="353" r:id="rId20"/>
    <p:sldId id="424" r:id="rId21"/>
    <p:sldId id="425" r:id="rId22"/>
    <p:sldId id="376" r:id="rId23"/>
    <p:sldId id="428" r:id="rId24"/>
    <p:sldId id="429" r:id="rId25"/>
    <p:sldId id="259" r:id="rId26"/>
    <p:sldId id="258" r:id="rId27"/>
    <p:sldId id="260" r:id="rId28"/>
    <p:sldId id="261" r:id="rId29"/>
    <p:sldId id="262" r:id="rId30"/>
    <p:sldId id="439" r:id="rId31"/>
    <p:sldId id="443" r:id="rId32"/>
    <p:sldId id="444" r:id="rId33"/>
    <p:sldId id="1450" r:id="rId34"/>
    <p:sldId id="1451" r:id="rId35"/>
    <p:sldId id="1452" r:id="rId36"/>
    <p:sldId id="1453" r:id="rId37"/>
    <p:sldId id="1455" r:id="rId38"/>
    <p:sldId id="1457" r:id="rId39"/>
    <p:sldId id="1458" r:id="rId40"/>
    <p:sldId id="1454" r:id="rId41"/>
    <p:sldId id="257" r:id="rId42"/>
    <p:sldId id="1463" r:id="rId43"/>
    <p:sldId id="1462" r:id="rId44"/>
    <p:sldId id="1460" r:id="rId45"/>
    <p:sldId id="1461" r:id="rId46"/>
    <p:sldId id="265" r:id="rId47"/>
    <p:sldId id="288" r:id="rId48"/>
    <p:sldId id="289" r:id="rId49"/>
    <p:sldId id="264" r:id="rId50"/>
    <p:sldId id="268" r:id="rId51"/>
    <p:sldId id="1465" r:id="rId52"/>
    <p:sldId id="1466" r:id="rId53"/>
    <p:sldId id="267" r:id="rId54"/>
    <p:sldId id="269" r:id="rId55"/>
    <p:sldId id="366" r:id="rId56"/>
    <p:sldId id="293" r:id="rId57"/>
    <p:sldId id="394" r:id="rId58"/>
    <p:sldId id="1471" r:id="rId59"/>
    <p:sldId id="378" r:id="rId60"/>
    <p:sldId id="379" r:id="rId61"/>
    <p:sldId id="1472" r:id="rId62"/>
    <p:sldId id="1473" r:id="rId63"/>
    <p:sldId id="294" r:id="rId64"/>
    <p:sldId id="1467" r:id="rId65"/>
    <p:sldId id="1468" r:id="rId66"/>
    <p:sldId id="1469" r:id="rId67"/>
    <p:sldId id="1470" r:id="rId68"/>
    <p:sldId id="364" r:id="rId69"/>
    <p:sldId id="272" r:id="rId70"/>
    <p:sldId id="296" r:id="rId71"/>
    <p:sldId id="297" r:id="rId72"/>
    <p:sldId id="298" r:id="rId73"/>
    <p:sldId id="299" r:id="rId74"/>
    <p:sldId id="368" r:id="rId75"/>
    <p:sldId id="369" r:id="rId76"/>
    <p:sldId id="372" r:id="rId77"/>
    <p:sldId id="370" r:id="rId78"/>
    <p:sldId id="373" r:id="rId79"/>
    <p:sldId id="374" r:id="rId80"/>
    <p:sldId id="393" r:id="rId81"/>
    <p:sldId id="271" r:id="rId82"/>
    <p:sldId id="327" r:id="rId83"/>
    <p:sldId id="273" r:id="rId84"/>
    <p:sldId id="1484" r:id="rId85"/>
    <p:sldId id="1485" r:id="rId86"/>
    <p:sldId id="274" r:id="rId87"/>
    <p:sldId id="275" r:id="rId88"/>
    <p:sldId id="295" r:id="rId89"/>
    <p:sldId id="276" r:id="rId90"/>
    <p:sldId id="279" r:id="rId91"/>
    <p:sldId id="1486" r:id="rId92"/>
    <p:sldId id="280" r:id="rId93"/>
    <p:sldId id="326" r:id="rId94"/>
    <p:sldId id="282" r:id="rId95"/>
    <p:sldId id="283" r:id="rId96"/>
    <p:sldId id="388" r:id="rId97"/>
    <p:sldId id="356" r:id="rId98"/>
    <p:sldId id="397" r:id="rId99"/>
    <p:sldId id="398" r:id="rId100"/>
    <p:sldId id="317" r:id="rId101"/>
    <p:sldId id="318" r:id="rId102"/>
    <p:sldId id="320" r:id="rId103"/>
    <p:sldId id="324" r:id="rId104"/>
    <p:sldId id="328" r:id="rId105"/>
    <p:sldId id="329" r:id="rId106"/>
    <p:sldId id="330" r:id="rId107"/>
    <p:sldId id="331" r:id="rId108"/>
    <p:sldId id="332" r:id="rId109"/>
    <p:sldId id="333" r:id="rId110"/>
    <p:sldId id="334" r:id="rId111"/>
    <p:sldId id="335" r:id="rId112"/>
    <p:sldId id="336" r:id="rId113"/>
    <p:sldId id="337" r:id="rId114"/>
    <p:sldId id="338" r:id="rId115"/>
    <p:sldId id="399" r:id="rId116"/>
    <p:sldId id="281" r:id="rId11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pravce" initials="s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tableStyles" Target="tableStyle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notesMaster" Target="notesMasters/notesMaster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microsoft.com/office/2016/11/relationships/changesInfo" Target="changesInfos/changesInfo1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commentAuthors" Target="commentAuthors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viewProps" Target="viewProp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olmerová Iva, doc. MUDr." userId="c92da47f-1252-4561-b381-83165d9146e2" providerId="ADAL" clId="{D4081886-31D2-4C28-A6E8-DCC27DEAC09E}"/>
    <pc:docChg chg="modSld">
      <pc:chgData name="Holmerová Iva, doc. MUDr." userId="c92da47f-1252-4561-b381-83165d9146e2" providerId="ADAL" clId="{D4081886-31D2-4C28-A6E8-DCC27DEAC09E}" dt="2026-03-11T07:25:20.674" v="10" actId="20577"/>
      <pc:docMkLst>
        <pc:docMk/>
      </pc:docMkLst>
      <pc:sldChg chg="modSp mod">
        <pc:chgData name="Holmerová Iva, doc. MUDr." userId="c92da47f-1252-4561-b381-83165d9146e2" providerId="ADAL" clId="{D4081886-31D2-4C28-A6E8-DCC27DEAC09E}" dt="2026-03-11T07:25:20.674" v="10" actId="20577"/>
        <pc:sldMkLst>
          <pc:docMk/>
          <pc:sldMk cId="1787605584" sldId="1448"/>
        </pc:sldMkLst>
        <pc:spChg chg="mod">
          <ac:chgData name="Holmerová Iva, doc. MUDr." userId="c92da47f-1252-4561-b381-83165d9146e2" providerId="ADAL" clId="{D4081886-31D2-4C28-A6E8-DCC27DEAC09E}" dt="2026-03-11T07:25:20.674" v="10" actId="20577"/>
          <ac:spMkLst>
            <pc:docMk/>
            <pc:sldMk cId="1787605584" sldId="1448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A263EA-1D78-419F-B5B1-C33C2D2E0DF3}" type="datetimeFigureOut">
              <a:rPr lang="cs-CZ" smtClean="0"/>
              <a:t>11.03.2026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8CAEAE-A941-4C2C-AC4B-BEBD14CF1A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1099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charset="0"/>
            </a:endParaRPr>
          </a:p>
        </p:txBody>
      </p:sp>
      <p:sp>
        <p:nvSpPr>
          <p:cNvPr id="71684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290EEFDE-F875-4885-86BD-AF8D10A79BBD}" type="slidenum">
              <a:rPr lang="cs-CZ" altLang="en-US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51</a:t>
            </a:fld>
            <a:endParaRPr lang="cs-CZ" alt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charset="0"/>
            </a:endParaRPr>
          </a:p>
        </p:txBody>
      </p:sp>
      <p:sp>
        <p:nvSpPr>
          <p:cNvPr id="7270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4F17A8C0-205D-42C9-BD9C-C858B4EB4759}" type="slidenum">
              <a:rPr lang="cs-CZ" altLang="en-US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52</a:t>
            </a:fld>
            <a:endParaRPr lang="cs-CZ" alt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 txBox="1">
            <a:spLocks noGrp="1" noChangeArrowheads="1"/>
          </p:cNvSpPr>
          <p:nvPr/>
        </p:nvSpPr>
        <p:spPr bwMode="auto">
          <a:xfrm>
            <a:off x="3885404" y="8685782"/>
            <a:ext cx="2971003" cy="456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180EB1E0-77D8-4867-BC7E-04B86F416103}" type="slidenum">
              <a:rPr lang="cs-CZ" altLang="en-US" sz="1200">
                <a:latin typeface="Calibri" pitchFamily="34" charset="0"/>
                <a:cs typeface="Arial" pitchFamily="34" charset="0"/>
              </a:rPr>
              <a:pPr algn="r" eaLnBrk="1" hangingPunct="1"/>
              <a:t>98</a:t>
            </a:fld>
            <a:endParaRPr lang="cs-CZ" altLang="en-US" sz="1200"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1589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508B9E-9709-4391-A909-78552708DA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E31626D-5572-4E3C-9D24-9998B20CC3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14CDC1F-C3C6-433F-9D18-860DD0710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CC773-EB53-4581-8DFC-633CD0C1ED38}" type="datetimeFigureOut">
              <a:rPr lang="cs-CZ" smtClean="0"/>
              <a:t>11.03.2026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4A779F8-FDD7-49DB-B632-6388F79AF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25CC738-A986-48E8-AB42-99B4E0378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9EE32-0EE8-48F5-A41E-FDD106824F4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5266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0AB78C-9F6A-4D86-9E2B-05C251054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05C3A3E-CAB8-48FF-A9DE-947C14E81D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931659C-446F-4BCE-B12B-132EC663D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CC773-EB53-4581-8DFC-633CD0C1ED38}" type="datetimeFigureOut">
              <a:rPr lang="cs-CZ" smtClean="0"/>
              <a:t>11.03.2026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1D4280A-DA1F-45BB-8534-C65539C8E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1B4A160-79E1-47BE-88D3-3A0DB9800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9EE32-0EE8-48F5-A41E-FDD106824F4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5622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16D9041C-3D97-4D1C-B604-EB326F63F7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7B18813-FD0B-43D0-9F54-01B9D07A76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9A8E5BD-946F-4F23-89E9-2EDBEDE20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CC773-EB53-4581-8DFC-633CD0C1ED38}" type="datetimeFigureOut">
              <a:rPr lang="cs-CZ" smtClean="0"/>
              <a:t>11.03.2026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93BEFEC-BA05-4AE1-BE9F-7408C75FB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1F106EA-75C0-4B85-9A39-2369B95A7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9EE32-0EE8-48F5-A41E-FDD106824F4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88760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53848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70B165-BDFD-45F2-B613-D0F36E2BD10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5231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FAD4C2-1ED5-4697-B83C-273E387A7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F56A485-8AC1-41E7-9134-D7D13CE440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FB79A23-3AED-4492-80E5-6B2A490541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CC773-EB53-4581-8DFC-633CD0C1ED38}" type="datetimeFigureOut">
              <a:rPr lang="cs-CZ" smtClean="0"/>
              <a:t>11.03.2026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EDE401E-4F6C-470B-850D-31AB18A7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A3DCC37-22C2-4690-9B28-FBF4B0E7B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9EE32-0EE8-48F5-A41E-FDD106824F4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807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072E88-F346-4E77-A92B-40BFC2CE2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3F383E1-5991-4033-B614-4849D63905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7D42178-5173-439D-B246-89A1AFFF4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CC773-EB53-4581-8DFC-633CD0C1ED38}" type="datetimeFigureOut">
              <a:rPr lang="cs-CZ" smtClean="0"/>
              <a:t>11.03.2026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734C5DF-757B-4771-ABB6-6A7B8AA60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152F595-8A91-4475-94D0-D47A36428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9EE32-0EE8-48F5-A41E-FDD106824F4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853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449D28-422F-4FAB-B386-22D909F06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CDEDD8D-340E-4FFF-BE57-79A312B13F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BD675D0-933A-4D92-BFDB-82BDF9965F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A4D89A6-5B11-49C7-95CD-637C59D4E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CC773-EB53-4581-8DFC-633CD0C1ED38}" type="datetimeFigureOut">
              <a:rPr lang="cs-CZ" smtClean="0"/>
              <a:t>11.03.2026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4A01722-7B47-4284-96E6-DF0063867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7AD1A3B-78A7-4F90-A79D-7C84CEDB8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9EE32-0EE8-48F5-A41E-FDD106824F4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3885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47CE8A-92EE-44E4-81B9-085A56B2E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7EA2059-1FD6-4DA3-882E-51169C2102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3110062-782B-4499-B258-91FC000F8A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2A2768D-1ED8-4ACE-BFA9-5ECDB38DC5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3189FA8A-2F8A-4548-8F2E-CE11330B52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92805934-87E9-471D-9CD7-171D74227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CC773-EB53-4581-8DFC-633CD0C1ED38}" type="datetimeFigureOut">
              <a:rPr lang="cs-CZ" smtClean="0"/>
              <a:t>11.03.2026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8DCE6EA5-A490-4EA2-B712-E57956D5C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9AAE696-FE4C-4646-9189-50470A395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9EE32-0EE8-48F5-A41E-FDD106824F4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9616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63CD80-9A88-4015-8E19-B59660078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8618E754-2B98-4999-988F-6B7B3B1A5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CC773-EB53-4581-8DFC-633CD0C1ED38}" type="datetimeFigureOut">
              <a:rPr lang="cs-CZ" smtClean="0"/>
              <a:t>11.03.2026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5709A82-79BE-445A-B2F3-E9271285A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6CC28E2-6C01-484D-878A-0D0A43750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9EE32-0EE8-48F5-A41E-FDD106824F4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0300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CF2F4920-5F0C-4A09-B8DC-5AD7BE25F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CC773-EB53-4581-8DFC-633CD0C1ED38}" type="datetimeFigureOut">
              <a:rPr lang="cs-CZ" smtClean="0"/>
              <a:t>11.03.2026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C55B0D7-16C3-47E2-AC20-56FA6FF7B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93FA5DE-742D-4FFB-95D4-6053EACE0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9EE32-0EE8-48F5-A41E-FDD106824F4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5216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48556F-420F-47D5-B704-12E6092B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5239E41-5138-48A3-8753-4FE5C14E8C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0FF0DA7-6FD2-4E98-95C2-8F23FF5C4D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2D44168-C9D3-4400-B7D4-2139F49E0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CC773-EB53-4581-8DFC-633CD0C1ED38}" type="datetimeFigureOut">
              <a:rPr lang="cs-CZ" smtClean="0"/>
              <a:t>11.03.2026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D55D589-E4ED-4418-9D12-020E9BF0E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9D1BD29-6F2B-4FA9-86BA-39FD1DAE7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9EE32-0EE8-48F5-A41E-FDD106824F4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1034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AC40C5-54A0-4B48-8FAB-99ABD63D0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A5B9E2B2-8FC3-419D-BF1F-3D8672EDF5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35C5A00-8136-48B2-B223-051580FD36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96C9B86-B895-4735-836A-3BB103E53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CC773-EB53-4581-8DFC-633CD0C1ED38}" type="datetimeFigureOut">
              <a:rPr lang="cs-CZ" smtClean="0"/>
              <a:t>11.03.2026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24211C9-3EAE-436A-B394-8EAE4971C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F6BD53C-8A6F-4A7B-882A-268C3A0E4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9EE32-0EE8-48F5-A41E-FDD106824F4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0953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4FE8359-7A4D-47D6-B892-EC1C0E6E6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5E4B9D3-8486-4D6E-9961-ABF675A0CA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5A84373-491E-41E6-AE6A-FFD2C7B199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BCC773-EB53-4581-8DFC-633CD0C1ED38}" type="datetimeFigureOut">
              <a:rPr lang="cs-CZ" smtClean="0"/>
              <a:t>11.03.2026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6A91E7C-9C92-4518-A0C8-7720D84245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4790A4E-7CDD-4086-B720-E1D57C7AA9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49EE32-0EE8-48F5-A41E-FDD106824F4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7854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mailto:iva.holmerova@gerontocentrum.cz" TargetMode="Externa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emf"/><Relationship Id="rId5" Type="http://schemas.openxmlformats.org/officeDocument/2006/relationships/image" Target="../media/image33.emf"/><Relationship Id="rId4" Type="http://schemas.openxmlformats.org/officeDocument/2006/relationships/image" Target="../media/image32.e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4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4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60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61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tmp"/><Relationship Id="rId2" Type="http://schemas.openxmlformats.org/officeDocument/2006/relationships/image" Target="../media/image62.tmp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7" Type="http://schemas.openxmlformats.org/officeDocument/2006/relationships/image" Target="../media/image71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7" Type="http://schemas.openxmlformats.org/officeDocument/2006/relationships/image" Target="../media/image71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7" Type="http://schemas.openxmlformats.org/officeDocument/2006/relationships/image" Target="../media/image71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344024" cy="238760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cs-CZ" sz="4000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Stárnutí a stáří, změny chování a kognitivních funkcí</a:t>
            </a:r>
            <a:br>
              <a:rPr lang="cs-CZ" sz="4000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</a:br>
            <a:endParaRPr lang="cs-CZ" sz="48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3999" y="3602038"/>
            <a:ext cx="9344025" cy="184985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r>
              <a:rPr lang="cs-CZ" sz="2000" b="1" dirty="0"/>
              <a:t>doc. MUDr. Iva Holmerová, Ph.D.</a:t>
            </a:r>
          </a:p>
          <a:p>
            <a:r>
              <a:rPr lang="cs-CZ" sz="2000" dirty="0"/>
              <a:t>Centrum pro studium dlouhověkosti a dlouhodobé péče - CELLO</a:t>
            </a:r>
          </a:p>
          <a:p>
            <a:r>
              <a:rPr lang="cs-CZ" sz="2000" dirty="0"/>
              <a:t> Univerzita Karlova</a:t>
            </a:r>
          </a:p>
          <a:p>
            <a:r>
              <a:rPr lang="cs-CZ" sz="2000" dirty="0"/>
              <a:t>Gerontologické centrum</a:t>
            </a:r>
          </a:p>
          <a:p>
            <a:r>
              <a:rPr lang="cs-CZ" sz="2000" dirty="0"/>
              <a:t>Alzheimer Europe </a:t>
            </a:r>
            <a:r>
              <a:rPr lang="cs-CZ" sz="2000" dirty="0" err="1"/>
              <a:t>Foundation</a:t>
            </a:r>
            <a:endParaRPr lang="cs-CZ" sz="2000" dirty="0"/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BA26BE0E-8D15-4E2E-B203-A8B5F9A03A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9" y="5507933"/>
            <a:ext cx="1642449" cy="843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524185C7-6E3C-4C15-9118-7A807C9375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037656" y="5715043"/>
            <a:ext cx="888510" cy="564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Obrázek 9" descr="uk.jpg">
            <a:extLst>
              <a:ext uri="{FF2B5EF4-FFF2-40B4-BE49-F238E27FC236}">
                <a16:creationId xmlns:a16="http://schemas.microsoft.com/office/drawing/2014/main" id="{323F40CA-6457-4C6D-93B0-020561BCBF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8979" y="5493701"/>
            <a:ext cx="1225847" cy="795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2C42F156-F047-4E95-894F-3075AABAD3F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000" y="5493701"/>
            <a:ext cx="1258873" cy="87205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2" descr="zech Alzheimer's Society">
            <a:extLst>
              <a:ext uri="{FF2B5EF4-FFF2-40B4-BE49-F238E27FC236}">
                <a16:creationId xmlns:a16="http://schemas.microsoft.com/office/drawing/2014/main" id="{03E6B6DC-DD37-4A63-861F-1F5A66DB8B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3755" y="5622093"/>
            <a:ext cx="895445" cy="734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7605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30483A-39A0-DFF0-9C99-5A8912C9D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B12046A-A1E1-FC8E-E394-096D6C67D0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A8E9A44-7B3B-4C80-8710-CFC51F4667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2147" y="0"/>
            <a:ext cx="98877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353333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BPSD - „problémové chování“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Demence je ireverzibilním stavem</a:t>
            </a:r>
          </a:p>
          <a:p>
            <a:r>
              <a:rPr lang="cs-CZ" dirty="0"/>
              <a:t>Cílem snažení není vyléčit (Alzheimerova choroba není vyléčitelná) – ale zvládnout stav tak, aby měli lidé s demencí i rodinní pečující co největší pohodu, aby se jim dařilo co nejlépe</a:t>
            </a:r>
          </a:p>
          <a:p>
            <a:r>
              <a:rPr lang="cs-CZ" dirty="0"/>
              <a:t>„problémové chování“ – kdo má problém?</a:t>
            </a:r>
          </a:p>
          <a:p>
            <a:r>
              <a:rPr lang="cs-CZ" dirty="0"/>
              <a:t>Pokud dané příznaky obtěžují pacienta či blízké, snažíme se je zvládnout</a:t>
            </a:r>
          </a:p>
          <a:p>
            <a:r>
              <a:rPr lang="cs-CZ" dirty="0"/>
              <a:t>Pokud změněné chování nikomu nevadí, nesnažíme se je „normalizovat“ jako nepřiměřené (jíst rukama, zpívat si, hrát si s panenkou..)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1003305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BPSD – „agresivita“ - příběh z praxe 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Pacient Gerhard „silně křičel, pral se s ošetřujícími, jednoho poškrábal a udeřil“ (zápis v ošetřovatelském záznamu).</a:t>
            </a:r>
          </a:p>
          <a:p>
            <a:endParaRPr lang="cs-CZ" dirty="0"/>
          </a:p>
          <a:p>
            <a:r>
              <a:rPr lang="cs-CZ" dirty="0"/>
              <a:t>Poté se pracovník, ke kterému měl pan G důvěru dozvěděl, že k němu do pokoje vtrhli cizí lidé, „chtěli ho unést, vzali ho do kachlíkové místnosti a tam ho začali svlékat…“ Je to vcelku pochopitelná reakce člověka s demencí na situaci, které nerozumí a kterou mu řádně nevysvětlili, že se jednalo o personál daného oddělení, to si pacient nepamatoval….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0708678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BPSD a bolest – příběh z praxe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Pacientka K s pokročilou demencí byla v noci vždy neklidná, snažila se vstávat z lůžka, opakovaně upadla, křičela a rušila celé oddělení</a:t>
            </a:r>
          </a:p>
          <a:p>
            <a:endParaRPr lang="cs-CZ" dirty="0"/>
          </a:p>
          <a:p>
            <a:r>
              <a:rPr lang="cs-CZ" dirty="0"/>
              <a:t>Vrchní sestra ústavu absolvovala kurz GOS tentokrát o bolesti, hodně se tu hovořilo o souvislosti bolesti a neklidu a jiných poruch chování u lidí s demencí. „Nemá paní K v noci bolesti?“ – po 750 mg paracetamolu (1,5 tablety) neklid ustal a paní K spí nadále dobře a klidně, bolest ji již nebudí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0480179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Management BPSD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Nefarmakologické přístupy – psychosociální intervence</a:t>
            </a:r>
          </a:p>
          <a:p>
            <a:r>
              <a:rPr lang="cs-CZ" dirty="0"/>
              <a:t>Zjištění příčiny chování – okolí, přístup péče, </a:t>
            </a:r>
            <a:r>
              <a:rPr lang="cs-CZ" dirty="0" err="1"/>
              <a:t>dyskomfort</a:t>
            </a:r>
            <a:r>
              <a:rPr lang="cs-CZ" dirty="0"/>
              <a:t> (bolest, nepříjemná poloha, pocit zimy či horka), neuspokojená potřeba (mikce, žízeň, hlad), pocit neporozumění dané situaci, strach či pocit ohrožení</a:t>
            </a:r>
          </a:p>
          <a:p>
            <a:r>
              <a:rPr lang="cs-CZ" dirty="0"/>
              <a:t>Adekvátní reakce a odstranění příčiny tohoto chování</a:t>
            </a:r>
          </a:p>
          <a:p>
            <a:r>
              <a:rPr lang="cs-CZ" dirty="0"/>
              <a:t>Teprve po vyčerpání nefarmakologických možností a  </a:t>
            </a:r>
            <a:r>
              <a:rPr lang="cs-CZ" dirty="0">
                <a:solidFill>
                  <a:srgbClr val="FF0000"/>
                </a:solidFill>
              </a:rPr>
              <a:t>optimalizace terapie </a:t>
            </a:r>
            <a:r>
              <a:rPr lang="cs-CZ" dirty="0" err="1">
                <a:solidFill>
                  <a:srgbClr val="FF0000"/>
                </a:solidFill>
              </a:rPr>
              <a:t>kognitivy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/>
              <a:t>zvážit další farmakoterapii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9516133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4000"/>
              <a:t>Prostředí pro pacienty s demencí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90800" y="1981200"/>
            <a:ext cx="7393632" cy="4114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cs-CZ" dirty="0"/>
              <a:t>Jednoduché architektonické řešení (lineární)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dirty="0"/>
              <a:t>Vidět a být viděn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dirty="0"/>
              <a:t>Jasná označení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dirty="0"/>
              <a:t>Společný prostor a prostor pro aktivity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dirty="0"/>
              <a:t>„vycházkový“ prostor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dirty="0"/>
              <a:t>Soukromý prostor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dirty="0"/>
              <a:t>Gradient intimity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4106816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/>
              <a:t>Podpora pečujících rodin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90800" y="1981200"/>
            <a:ext cx="3702050" cy="4114800"/>
          </a:xfrm>
        </p:spPr>
        <p:txBody>
          <a:bodyPr/>
          <a:lstStyle/>
          <a:p>
            <a:pPr eaLnBrk="1" hangingPunct="1">
              <a:defRPr/>
            </a:pPr>
            <a:r>
              <a:rPr lang="cs-CZ"/>
              <a:t>Svépomocné skupiny</a:t>
            </a:r>
          </a:p>
          <a:p>
            <a:pPr eaLnBrk="1" hangingPunct="1">
              <a:defRPr/>
            </a:pPr>
            <a:r>
              <a:rPr lang="cs-CZ"/>
              <a:t>Poradenství</a:t>
            </a:r>
          </a:p>
          <a:p>
            <a:pPr eaLnBrk="1" hangingPunct="1">
              <a:defRPr/>
            </a:pPr>
            <a:r>
              <a:rPr lang="cs-CZ"/>
              <a:t>Zácvik v péči</a:t>
            </a:r>
          </a:p>
          <a:p>
            <a:pPr eaLnBrk="1" hangingPunct="1">
              <a:defRPr/>
            </a:pPr>
            <a:r>
              <a:rPr lang="cs-CZ"/>
              <a:t>Edukace</a:t>
            </a:r>
          </a:p>
          <a:p>
            <a:pPr eaLnBrk="1" hangingPunct="1">
              <a:defRPr/>
            </a:pPr>
            <a:r>
              <a:rPr lang="cs-CZ"/>
              <a:t>Informační materiály</a:t>
            </a:r>
          </a:p>
          <a:p>
            <a:pPr eaLnBrk="1" hangingPunct="1">
              <a:defRPr/>
            </a:pPr>
            <a:r>
              <a:rPr lang="cs-CZ"/>
              <a:t>Respitní péče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sz="half" idx="2"/>
          </p:nvPr>
        </p:nvSpPr>
        <p:spPr>
          <a:xfrm>
            <a:off x="8760296" y="1600200"/>
            <a:ext cx="1450504" cy="4114800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6780973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/>
              <a:t>Orientace realitou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90800" y="1412776"/>
            <a:ext cx="6889576" cy="5328592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cs-CZ" dirty="0"/>
              <a:t>Zlepšení některých výsledků v kognitivním výkonu</a:t>
            </a:r>
          </a:p>
          <a:p>
            <a:pPr eaLnBrk="1" hangingPunct="1">
              <a:defRPr/>
            </a:pPr>
            <a:r>
              <a:rPr lang="cs-CZ" dirty="0"/>
              <a:t>Možnost zhoršení či vyvolání problémového chování (pocit ztráty, dezorientace…)</a:t>
            </a:r>
          </a:p>
          <a:p>
            <a:pPr eaLnBrk="1" hangingPunct="1">
              <a:defRPr/>
            </a:pPr>
            <a:r>
              <a:rPr lang="cs-CZ" dirty="0"/>
              <a:t>Užitečné jako součást komplexního postupu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cs-CZ" dirty="0"/>
              <a:t>	(hodiny, popisky, nákresy, symboly, nástěnky…)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sz="half" idx="2"/>
          </p:nvPr>
        </p:nvSpPr>
        <p:spPr>
          <a:xfrm flipH="1">
            <a:off x="10210800" y="1600200"/>
            <a:ext cx="61664" cy="41148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9870259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/>
              <a:t>Validace 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/>
              <a:t>Naomi Feil, 60-80. léta</a:t>
            </a:r>
          </a:p>
          <a:p>
            <a:pPr eaLnBrk="1" hangingPunct="1">
              <a:defRPr/>
            </a:pPr>
            <a:r>
              <a:rPr lang="cs-CZ"/>
              <a:t>Přijetí tématu,pocitu a názoru pacienta a práce s nimi</a:t>
            </a:r>
          </a:p>
          <a:p>
            <a:pPr eaLnBrk="1" hangingPunct="1">
              <a:defRPr/>
            </a:pPr>
            <a:r>
              <a:rPr lang="cs-CZ"/>
              <a:t>Imaginární prožití situace</a:t>
            </a:r>
          </a:p>
          <a:p>
            <a:pPr eaLnBrk="1" hangingPunct="1">
              <a:defRPr/>
            </a:pPr>
            <a:r>
              <a:rPr lang="cs-CZ"/>
              <a:t>Nekorigování – nepodporování bludného okruhu</a:t>
            </a:r>
          </a:p>
          <a:p>
            <a:pPr eaLnBrk="1" hangingPunct="1">
              <a:defRPr/>
            </a:pPr>
            <a:r>
              <a:rPr lang="cs-CZ"/>
              <a:t>Verbální a nonverbální komunikace</a:t>
            </a:r>
          </a:p>
          <a:p>
            <a:pPr eaLnBrk="1" hangingPunct="1">
              <a:defRPr/>
            </a:pPr>
            <a:r>
              <a:rPr lang="cs-CZ"/>
              <a:t>Podpora pacienta</a:t>
            </a:r>
          </a:p>
        </p:txBody>
      </p:sp>
    </p:spTree>
    <p:extLst>
      <p:ext uri="{BB962C8B-B14F-4D97-AF65-F5344CB8AC3E}">
        <p14:creationId xmlns:p14="http://schemas.microsoft.com/office/powerpoint/2010/main" val="889037212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/>
              <a:t>Lifestyle approach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90800" y="1981200"/>
            <a:ext cx="6025480" cy="4114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cs-CZ" dirty="0"/>
              <a:t>Popis obvyklých činností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dirty="0"/>
              <a:t>Jasné mezníky dne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dirty="0"/>
              <a:t>Preference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dirty="0"/>
              <a:t>Způsob vykonávání jednotlivých činností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dirty="0"/>
              <a:t>Význam zejména při předávání pacienta z jednoho prostředí do druhého („návod“)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8462286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4000"/>
              <a:t>Strukturované aktivity, program dne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90800" y="1981200"/>
            <a:ext cx="6457528" cy="4114800"/>
          </a:xfrm>
        </p:spPr>
        <p:txBody>
          <a:bodyPr/>
          <a:lstStyle/>
          <a:p>
            <a:pPr eaLnBrk="1" hangingPunct="1">
              <a:defRPr/>
            </a:pPr>
            <a:r>
              <a:rPr lang="cs-CZ" dirty="0"/>
              <a:t>P. </a:t>
            </a:r>
            <a:r>
              <a:rPr lang="cs-CZ" dirty="0" err="1"/>
              <a:t>Raia</a:t>
            </a:r>
            <a:r>
              <a:rPr lang="cs-CZ" dirty="0"/>
              <a:t>, </a:t>
            </a:r>
            <a:r>
              <a:rPr lang="cs-CZ" dirty="0" err="1"/>
              <a:t>L.Volicer</a:t>
            </a:r>
            <a:r>
              <a:rPr lang="cs-CZ" dirty="0"/>
              <a:t>, 90.léta</a:t>
            </a:r>
          </a:p>
          <a:p>
            <a:pPr eaLnBrk="1" hangingPunct="1">
              <a:defRPr/>
            </a:pPr>
            <a:r>
              <a:rPr lang="cs-CZ" dirty="0"/>
              <a:t>Pevná a předvídatelná struktura dne</a:t>
            </a:r>
          </a:p>
          <a:p>
            <a:pPr eaLnBrk="1" hangingPunct="1">
              <a:defRPr/>
            </a:pPr>
            <a:r>
              <a:rPr lang="cs-CZ" dirty="0"/>
              <a:t>Aktivity různého typu, dle možnosti individualizované</a:t>
            </a:r>
          </a:p>
          <a:p>
            <a:pPr eaLnBrk="1" hangingPunct="1">
              <a:defRPr/>
            </a:pPr>
            <a:r>
              <a:rPr lang="cs-CZ" dirty="0"/>
              <a:t>Důraz na „obvyklé“ , „normální“ a běžné činnosti</a:t>
            </a:r>
          </a:p>
          <a:p>
            <a:pPr eaLnBrk="1" hangingPunct="1">
              <a:defRPr/>
            </a:pPr>
            <a:r>
              <a:rPr lang="cs-CZ" dirty="0"/>
              <a:t>Důraz na činnosti posilující soběstačnost a tak i sebedůvěru lidí s demencí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54941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0ED94C-6EAB-A306-396B-4B43DAD22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13008541-4867-4986-7522-7B6878EEA8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400" y="117538"/>
            <a:ext cx="9601199" cy="6703469"/>
          </a:xfrm>
        </p:spPr>
      </p:pic>
    </p:spTree>
    <p:extLst>
      <p:ext uri="{BB962C8B-B14F-4D97-AF65-F5344CB8AC3E}">
        <p14:creationId xmlns:p14="http://schemas.microsoft.com/office/powerpoint/2010/main" val="1343048019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/>
              <a:t>Reminiscence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90800" y="1981200"/>
            <a:ext cx="6745560" cy="41148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endParaRPr lang="cs-CZ" sz="2400" dirty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cs-CZ" sz="2400" dirty="0"/>
              <a:t>Využití vzpomínek v rámci terapie a aktivizace a jako součásti jiných přístupů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cs-CZ" sz="2400" dirty="0"/>
              <a:t>Individuálně, skupinově</a:t>
            </a:r>
          </a:p>
          <a:p>
            <a:pPr eaLnBrk="1" hangingPunct="1">
              <a:defRPr/>
            </a:pPr>
            <a:endParaRPr lang="cs-CZ" sz="2400" dirty="0"/>
          </a:p>
          <a:p>
            <a:pPr eaLnBrk="1" hangingPunct="1">
              <a:defRPr/>
            </a:pPr>
            <a:r>
              <a:rPr lang="cs-CZ" sz="2400" dirty="0"/>
              <a:t>Životní příběh</a:t>
            </a:r>
          </a:p>
          <a:p>
            <a:pPr eaLnBrk="1" hangingPunct="1">
              <a:defRPr/>
            </a:pPr>
            <a:r>
              <a:rPr lang="cs-CZ" sz="2400" dirty="0" err="1"/>
              <a:t>Memory</a:t>
            </a:r>
            <a:r>
              <a:rPr lang="cs-CZ" sz="2400" dirty="0"/>
              <a:t> box</a:t>
            </a:r>
          </a:p>
          <a:p>
            <a:pPr eaLnBrk="1" hangingPunct="1">
              <a:defRPr/>
            </a:pPr>
            <a:r>
              <a:rPr lang="cs-CZ" sz="2400" dirty="0" err="1"/>
              <a:t>Memory</a:t>
            </a:r>
            <a:r>
              <a:rPr lang="cs-CZ" sz="2400" dirty="0"/>
              <a:t> </a:t>
            </a:r>
            <a:r>
              <a:rPr lang="cs-CZ" sz="2400" dirty="0" err="1"/>
              <a:t>book</a:t>
            </a:r>
            <a:endParaRPr lang="cs-CZ" sz="2400" dirty="0"/>
          </a:p>
          <a:p>
            <a:pPr eaLnBrk="1" hangingPunct="1">
              <a:defRPr/>
            </a:pPr>
            <a:r>
              <a:rPr lang="cs-CZ" sz="2400" dirty="0" err="1"/>
              <a:t>Memory</a:t>
            </a:r>
            <a:r>
              <a:rPr lang="cs-CZ" sz="2400" dirty="0"/>
              <a:t> </a:t>
            </a:r>
            <a:r>
              <a:rPr lang="cs-CZ" sz="2400" dirty="0" err="1"/>
              <a:t>room</a:t>
            </a:r>
            <a:endParaRPr lang="cs-CZ" sz="2400" dirty="0"/>
          </a:p>
        </p:txBody>
      </p:sp>
      <p:sp>
        <p:nvSpPr>
          <p:cNvPr id="2" name="Zástupný symbol pro obsah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5914820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cs-CZ" sz="4000"/>
              <a:t>Videotrénink interakcí, metoda Marthe-Meo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90800" y="1981200"/>
            <a:ext cx="6097488" cy="4114800"/>
          </a:xfrm>
        </p:spPr>
        <p:txBody>
          <a:bodyPr/>
          <a:lstStyle/>
          <a:p>
            <a:pPr eaLnBrk="1" hangingPunct="1">
              <a:defRPr/>
            </a:pPr>
            <a:r>
              <a:rPr lang="cs-CZ" dirty="0"/>
              <a:t>Zaznamenání jednotlivých situací</a:t>
            </a:r>
          </a:p>
          <a:p>
            <a:pPr eaLnBrk="1" hangingPunct="1">
              <a:defRPr/>
            </a:pPr>
            <a:r>
              <a:rPr lang="cs-CZ" dirty="0"/>
              <a:t>Analýzy, zpětná vazba</a:t>
            </a:r>
          </a:p>
          <a:p>
            <a:pPr eaLnBrk="1" hangingPunct="1">
              <a:defRPr/>
            </a:pPr>
            <a:r>
              <a:rPr lang="cs-CZ" dirty="0"/>
              <a:t>Zlepšení komunikace</a:t>
            </a:r>
          </a:p>
          <a:p>
            <a:pPr eaLnBrk="1" hangingPunct="1">
              <a:defRPr/>
            </a:pPr>
            <a:r>
              <a:rPr lang="cs-CZ" dirty="0"/>
              <a:t>Zlepšení jednotlivých technik a přístupů v péči o pacienty s demencí</a:t>
            </a:r>
          </a:p>
          <a:p>
            <a:pPr eaLnBrk="1" hangingPunct="1">
              <a:defRPr/>
            </a:pP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2008202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en-US" dirty="0"/>
              <a:t>Výživa lidí s demencí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125538"/>
            <a:ext cx="8229600" cy="45894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altLang="en-US"/>
              <a:t>Důležitá součást kvality života</a:t>
            </a:r>
          </a:p>
          <a:p>
            <a:pPr>
              <a:lnSpc>
                <a:spcPct val="90000"/>
              </a:lnSpc>
            </a:pPr>
            <a:r>
              <a:rPr lang="cs-CZ" altLang="en-US"/>
              <a:t>Redukce váhy zejména u Alzheimerovy choroby</a:t>
            </a:r>
          </a:p>
          <a:p>
            <a:pPr>
              <a:lnSpc>
                <a:spcPct val="90000"/>
              </a:lnSpc>
            </a:pPr>
            <a:r>
              <a:rPr lang="cs-CZ" altLang="en-US"/>
              <a:t>Potíže při polykání </a:t>
            </a:r>
          </a:p>
          <a:p>
            <a:pPr>
              <a:lnSpc>
                <a:spcPct val="90000"/>
              </a:lnSpc>
            </a:pPr>
            <a:r>
              <a:rPr lang="cs-CZ" altLang="en-US"/>
              <a:t>Mixy a kaše – nedůstojné, nechutné</a:t>
            </a:r>
          </a:p>
          <a:p>
            <a:pPr>
              <a:lnSpc>
                <a:spcPct val="90000"/>
              </a:lnSpc>
            </a:pPr>
            <a:r>
              <a:rPr lang="cs-CZ" altLang="en-US"/>
              <a:t>„MĚKKÁ STRAVA“ – kašovité konzistence, ale esteticky upravené, rozmělnění tuhých součástí, zahuštění tekutin</a:t>
            </a:r>
          </a:p>
        </p:txBody>
      </p:sp>
    </p:spTree>
    <p:extLst>
      <p:ext uri="{BB962C8B-B14F-4D97-AF65-F5344CB8AC3E}">
        <p14:creationId xmlns:p14="http://schemas.microsoft.com/office/powerpoint/2010/main" val="2367425872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Nadpis 1"/>
          <p:cNvSpPr>
            <a:spLocks noGrp="1"/>
          </p:cNvSpPr>
          <p:nvPr>
            <p:ph type="title"/>
          </p:nvPr>
        </p:nvSpPr>
        <p:spPr>
          <a:xfrm>
            <a:off x="1981200" y="1"/>
            <a:ext cx="8229600" cy="1052513"/>
          </a:xfrm>
        </p:spPr>
        <p:txBody>
          <a:bodyPr/>
          <a:lstStyle/>
          <a:p>
            <a:r>
              <a:rPr lang="cs-CZ" altLang="en-US"/>
              <a:t>Souvislosti demence a jídla </a:t>
            </a:r>
          </a:p>
        </p:txBody>
      </p:sp>
      <p:sp>
        <p:nvSpPr>
          <p:cNvPr id="30723" name="Zástupný symbol pro obsah 2"/>
          <p:cNvSpPr>
            <a:spLocks noGrp="1"/>
          </p:cNvSpPr>
          <p:nvPr>
            <p:ph idx="1"/>
          </p:nvPr>
        </p:nvSpPr>
        <p:spPr>
          <a:xfrm>
            <a:off x="1981200" y="836614"/>
            <a:ext cx="8229600" cy="4878387"/>
          </a:xfrm>
        </p:spPr>
        <p:txBody>
          <a:bodyPr/>
          <a:lstStyle/>
          <a:p>
            <a:r>
              <a:rPr lang="cs-CZ" altLang="en-US" dirty="0"/>
              <a:t>Biologické – nutrice jako předpoklad dobrého kompenzace stavu, zdraví a soběstačnosti, pokud jsou dosažitelné</a:t>
            </a:r>
          </a:p>
          <a:p>
            <a:endParaRPr lang="cs-CZ" altLang="en-US" dirty="0"/>
          </a:p>
          <a:p>
            <a:r>
              <a:rPr lang="cs-CZ" altLang="en-US" dirty="0"/>
              <a:t>Psychologické – pohoda, pochutnání, radost (jedna z posledních), pozitivní emoce</a:t>
            </a:r>
          </a:p>
          <a:p>
            <a:r>
              <a:rPr lang="cs-CZ" altLang="en-US" dirty="0"/>
              <a:t>Sociální – stolování, sebeobsluha, role, komunikace</a:t>
            </a:r>
          </a:p>
          <a:p>
            <a:r>
              <a:rPr lang="cs-CZ" altLang="en-US" dirty="0"/>
              <a:t>Spirituální –  křesťanský či jiný rituál, košer, </a:t>
            </a:r>
            <a:r>
              <a:rPr lang="cs-CZ" altLang="en-US" dirty="0" err="1"/>
              <a:t>halal</a:t>
            </a:r>
            <a:r>
              <a:rPr lang="cs-CZ" altLang="en-US" dirty="0"/>
              <a:t>, vegetariánství, veganství….</a:t>
            </a:r>
          </a:p>
        </p:txBody>
      </p:sp>
    </p:spTree>
    <p:extLst>
      <p:ext uri="{BB962C8B-B14F-4D97-AF65-F5344CB8AC3E}">
        <p14:creationId xmlns:p14="http://schemas.microsoft.com/office/powerpoint/2010/main" val="843956033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en-US"/>
              <a:t>Doporučení ČALS </a:t>
            </a:r>
          </a:p>
        </p:txBody>
      </p:sp>
      <p:sp>
        <p:nvSpPr>
          <p:cNvPr id="31747" name="Zástupný symbol pro obsah 2"/>
          <p:cNvSpPr>
            <a:spLocks noGrp="1"/>
          </p:cNvSpPr>
          <p:nvPr>
            <p:ph idx="1"/>
          </p:nvPr>
        </p:nvSpPr>
        <p:spPr>
          <a:xfrm>
            <a:off x="1981200" y="1125538"/>
            <a:ext cx="8229600" cy="4589462"/>
          </a:xfrm>
        </p:spPr>
        <p:txBody>
          <a:bodyPr/>
          <a:lstStyle/>
          <a:p>
            <a:r>
              <a:rPr lang="cs-CZ" altLang="en-US"/>
              <a:t>Přizpůsobit jídlo možnostem a potřebám pacienta, doplňovat sippingem</a:t>
            </a:r>
          </a:p>
          <a:p>
            <a:r>
              <a:rPr lang="cs-CZ" altLang="en-US"/>
              <a:t>Dbát na chutnost a estetičnost jídla a všechny potřebné souvislosti, („Bon apetit“ J Zgola, 2012)</a:t>
            </a:r>
          </a:p>
          <a:p>
            <a:r>
              <a:rPr lang="cs-CZ" altLang="en-US"/>
              <a:t>„měkká strava“  místo rozmělněné</a:t>
            </a:r>
          </a:p>
          <a:p>
            <a:r>
              <a:rPr lang="cs-CZ" altLang="en-US"/>
              <a:t>Podávání jídla jednoznačně preferujeme před PEGy a sondami i ve fázích těžké demence</a:t>
            </a:r>
          </a:p>
        </p:txBody>
      </p:sp>
    </p:spTree>
    <p:extLst>
      <p:ext uri="{BB962C8B-B14F-4D97-AF65-F5344CB8AC3E}">
        <p14:creationId xmlns:p14="http://schemas.microsoft.com/office/powerpoint/2010/main" val="3526417735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Závěr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81200" y="1196753"/>
            <a:ext cx="8229600" cy="4929411"/>
          </a:xfrm>
        </p:spPr>
        <p:txBody>
          <a:bodyPr>
            <a:normAutofit/>
          </a:bodyPr>
          <a:lstStyle/>
          <a:p>
            <a:r>
              <a:rPr lang="cs-CZ" dirty="0"/>
              <a:t>Význam Alzheimerovy nemoci narůstá se stárnutím populace a neexistencí kauzální léčby</a:t>
            </a:r>
          </a:p>
          <a:p>
            <a:r>
              <a:rPr lang="cs-CZ" dirty="0"/>
              <a:t>Je třeba využít všech možností, které máme, jak farmakologických tak nefarmakologických</a:t>
            </a:r>
          </a:p>
          <a:p>
            <a:r>
              <a:rPr lang="cs-CZ" dirty="0"/>
              <a:t>Přes participaci mnoha profesí je role lékaře stále klíčová, nejen v diagnostice a terapii, ale i prováděním pacienta průběhem onemocnění od prvních symptomů až po terminální stav</a:t>
            </a:r>
          </a:p>
          <a:p>
            <a:r>
              <a:rPr lang="cs-CZ" dirty="0"/>
              <a:t>Tato role je nezastupitelná a je součástí dobré praxe a selhání v této roli může mít stejně závažné následky jako nesprávný postup u jiných onemocnění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0613325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225925" y="44451"/>
            <a:ext cx="6407150" cy="936625"/>
          </a:xfrm>
        </p:spPr>
        <p:txBody>
          <a:bodyPr rtlCol="0">
            <a:normAutofit/>
          </a:bodyPr>
          <a:lstStyle/>
          <a:p>
            <a:pPr algn="r">
              <a:defRPr/>
            </a:pPr>
            <a:r>
              <a:rPr lang="cs-CZ" sz="3600" b="1" dirty="0" err="1">
                <a:solidFill>
                  <a:schemeClr val="accent5">
                    <a:lumMod val="75000"/>
                  </a:schemeClr>
                </a:solidFill>
              </a:rPr>
              <a:t>Contact</a:t>
            </a:r>
            <a:r>
              <a:rPr lang="cs-CZ" sz="3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cs-CZ" sz="3600" b="1" dirty="0" err="1">
                <a:solidFill>
                  <a:schemeClr val="accent5">
                    <a:lumMod val="75000"/>
                  </a:schemeClr>
                </a:solidFill>
              </a:rPr>
              <a:t>address</a:t>
            </a:r>
            <a:r>
              <a:rPr lang="cs-CZ" sz="3600" b="1" dirty="0">
                <a:solidFill>
                  <a:schemeClr val="accent5">
                    <a:lumMod val="75000"/>
                  </a:schemeClr>
                </a:solidFill>
              </a:rPr>
              <a:t>: </a:t>
            </a:r>
          </a:p>
        </p:txBody>
      </p:sp>
      <p:sp>
        <p:nvSpPr>
          <p:cNvPr id="34819" name="Text Box 4"/>
          <p:cNvSpPr txBox="1">
            <a:spLocks noChangeArrowheads="1"/>
          </p:cNvSpPr>
          <p:nvPr/>
        </p:nvSpPr>
        <p:spPr bwMode="auto">
          <a:xfrm>
            <a:off x="5919788" y="2997201"/>
            <a:ext cx="241300" cy="21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50000"/>
              </a:spcBef>
              <a:buClr>
                <a:srgbClr val="FF6600"/>
              </a:buClr>
              <a:buFont typeface="Wingdings" panose="05000000000000000000" pitchFamily="2" charset="2"/>
              <a:buNone/>
            </a:pPr>
            <a:endParaRPr lang="en-GB" altLang="cs-CZ" sz="1000" b="1">
              <a:solidFill>
                <a:schemeClr val="accent2"/>
              </a:solidFill>
            </a:endParaRP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gray">
          <a:xfrm>
            <a:off x="1666876" y="1041400"/>
            <a:ext cx="8748713" cy="5349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marL="179388" lvl="1">
              <a:lnSpc>
                <a:spcPct val="120000"/>
              </a:lnSpc>
              <a:defRPr/>
            </a:pPr>
            <a:endParaRPr lang="en-US" sz="1200" b="1" dirty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  <a:p>
            <a:pPr marL="179388" lvl="1">
              <a:lnSpc>
                <a:spcPct val="120000"/>
              </a:lnSpc>
              <a:defRPr/>
            </a:pPr>
            <a:endParaRPr lang="cs-CZ" sz="1200" dirty="0"/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gray">
          <a:xfrm>
            <a:off x="3575051" y="1700214"/>
            <a:ext cx="6913563" cy="560525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marL="627063" lvl="1">
              <a:defRPr/>
            </a:pPr>
            <a:endParaRPr lang="cs-CZ" b="1" u="sng" dirty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  <a:p>
            <a:pPr marL="627063" lvl="1">
              <a:defRPr/>
            </a:pPr>
            <a:r>
              <a:rPr lang="cs-CZ" sz="2400" b="1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Iva Holmerová</a:t>
            </a:r>
            <a:endParaRPr lang="cs-CZ" sz="2400" b="1" dirty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  <a:p>
            <a:pPr marL="627063" lvl="1">
              <a:defRPr/>
            </a:pPr>
            <a:r>
              <a:rPr lang="cs-CZ" sz="24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CELLO – </a:t>
            </a:r>
            <a:r>
              <a:rPr lang="cs-CZ" sz="2400" i="1" dirty="0">
                <a:solidFill>
                  <a:schemeClr val="accent5">
                    <a:lumMod val="50000"/>
                  </a:schemeClr>
                </a:solidFill>
              </a:rPr>
              <a:t>Centre </a:t>
            </a:r>
            <a:r>
              <a:rPr lang="cs-CZ" sz="2400" i="1" dirty="0" err="1">
                <a:solidFill>
                  <a:schemeClr val="accent5">
                    <a:lumMod val="50000"/>
                  </a:schemeClr>
                </a:solidFill>
              </a:rPr>
              <a:t>of</a:t>
            </a:r>
            <a:r>
              <a:rPr lang="cs-CZ" sz="2400" i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cs-CZ" sz="2400" i="1" dirty="0" err="1">
                <a:solidFill>
                  <a:schemeClr val="accent5">
                    <a:lumMod val="50000"/>
                  </a:schemeClr>
                </a:solidFill>
              </a:rPr>
              <a:t>Expertise</a:t>
            </a:r>
            <a:r>
              <a:rPr lang="cs-CZ" sz="2400" i="1" dirty="0">
                <a:solidFill>
                  <a:schemeClr val="accent5">
                    <a:lumMod val="50000"/>
                  </a:schemeClr>
                </a:solidFill>
              </a:rPr>
              <a:t> in </a:t>
            </a:r>
            <a:r>
              <a:rPr lang="cs-CZ" sz="2400" i="1" dirty="0" err="1">
                <a:solidFill>
                  <a:schemeClr val="accent5">
                    <a:lumMod val="50000"/>
                  </a:schemeClr>
                </a:solidFill>
              </a:rPr>
              <a:t>Longevity</a:t>
            </a:r>
            <a:r>
              <a:rPr lang="cs-CZ" sz="2400" i="1" dirty="0">
                <a:solidFill>
                  <a:schemeClr val="accent5">
                    <a:lumMod val="50000"/>
                  </a:schemeClr>
                </a:solidFill>
              </a:rPr>
              <a:t> and Long-term Care </a:t>
            </a:r>
          </a:p>
          <a:p>
            <a:pPr marL="627063" lvl="1">
              <a:defRPr/>
            </a:pPr>
            <a:r>
              <a:rPr lang="cs-CZ" sz="2400" b="1" dirty="0" err="1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Faculty</a:t>
            </a:r>
            <a:r>
              <a:rPr lang="cs-CZ" sz="24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sz="2400" b="1" dirty="0" err="1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of</a:t>
            </a:r>
            <a:r>
              <a:rPr lang="cs-CZ" sz="24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cs-CZ" sz="2400" b="1" dirty="0" err="1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Humanities</a:t>
            </a:r>
            <a:endParaRPr lang="cs-CZ" sz="2400" b="1" dirty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  <a:p>
            <a:pPr marL="627063" lvl="1">
              <a:defRPr/>
            </a:pPr>
            <a:r>
              <a:rPr lang="cs-CZ" sz="24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Charles University</a:t>
            </a:r>
          </a:p>
          <a:p>
            <a:pPr marL="627063" lvl="1">
              <a:defRPr/>
            </a:pPr>
            <a:r>
              <a:rPr lang="cs-CZ" sz="24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and</a:t>
            </a:r>
          </a:p>
          <a:p>
            <a:pPr marL="627063" lvl="1">
              <a:defRPr/>
            </a:pPr>
            <a:r>
              <a:rPr lang="cs-CZ" sz="24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Centre </a:t>
            </a:r>
            <a:r>
              <a:rPr lang="cs-CZ" sz="2400" b="1" dirty="0" err="1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of</a:t>
            </a:r>
            <a:r>
              <a:rPr lang="cs-CZ" sz="24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 Gerontology</a:t>
            </a:r>
          </a:p>
          <a:p>
            <a:pPr marL="627063" lvl="1">
              <a:defRPr/>
            </a:pPr>
            <a:r>
              <a:rPr lang="cs-CZ" sz="24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18200 Praha 8 – Kobylisy</a:t>
            </a:r>
          </a:p>
          <a:p>
            <a:pPr marL="627063" lvl="1">
              <a:defRPr/>
            </a:pPr>
            <a:r>
              <a:rPr lang="cs-CZ" sz="24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Šimůnkova 1600</a:t>
            </a:r>
          </a:p>
          <a:p>
            <a:pPr marL="627063" lvl="1">
              <a:defRPr/>
            </a:pPr>
            <a:r>
              <a:rPr lang="cs-CZ" sz="24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email: </a:t>
            </a:r>
            <a:r>
              <a:rPr lang="cs-CZ" sz="2400" b="1" dirty="0" err="1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hlinkClick r:id="rId2"/>
              </a:rPr>
              <a:t>iva.holmerova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hlinkClick r:id="rId2"/>
              </a:rPr>
              <a:t>@</a:t>
            </a:r>
            <a:r>
              <a:rPr lang="cs-CZ" sz="24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hlinkClick r:id="rId2"/>
              </a:rPr>
              <a:t>gerontocentrum.cz</a:t>
            </a:r>
            <a:endParaRPr lang="cs-CZ" sz="2400" b="1" dirty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  <a:p>
            <a:pPr marL="627063" lvl="1">
              <a:defRPr/>
            </a:pPr>
            <a:r>
              <a:rPr lang="cs-CZ" sz="24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www.cello-ilc.org</a:t>
            </a:r>
          </a:p>
          <a:p>
            <a:pPr marL="627063" lvl="1">
              <a:defRPr/>
            </a:pPr>
            <a:endParaRPr lang="cs-CZ" b="1" dirty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  <a:p>
            <a:pPr marL="627063" lvl="1">
              <a:defRPr/>
            </a:pPr>
            <a:endParaRPr lang="cs-CZ" sz="1400" b="1" dirty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  <a:p>
            <a:pPr marL="627063" lvl="1">
              <a:defRPr/>
            </a:pPr>
            <a:endParaRPr lang="cs-CZ" sz="1400" b="1" dirty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  <a:p>
            <a:pPr marL="179388" lvl="1">
              <a:lnSpc>
                <a:spcPct val="120000"/>
              </a:lnSpc>
              <a:buFont typeface="Arial" pitchFamily="34" charset="0"/>
              <a:buChar char="•"/>
              <a:defRPr/>
            </a:pPr>
            <a:endParaRPr lang="cs-CZ" sz="1400" b="1" dirty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  <a:p>
            <a:pPr marL="179388" lvl="1">
              <a:lnSpc>
                <a:spcPct val="120000"/>
              </a:lnSpc>
              <a:buFont typeface="Arial" pitchFamily="34" charset="0"/>
              <a:buChar char="•"/>
              <a:defRPr/>
            </a:pPr>
            <a:endParaRPr lang="cs-CZ" sz="1200" dirty="0"/>
          </a:p>
        </p:txBody>
      </p:sp>
      <p:pic>
        <p:nvPicPr>
          <p:cNvPr id="34822" name="Obrázek 9" descr="uk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364" y="1916113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137662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C73B35-6208-8D09-AE3E-B0CEC34A5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EFCB308-5F8E-31D7-3C10-900D79CBC1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F425204-C3CA-0CD4-42E1-F02BCF4439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439" y="0"/>
            <a:ext cx="99311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251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1AD31C-A509-4C03-90FC-75673BF26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cs-CZ" dirty="0"/>
              <a:t>Stáří – jedno z nejdelších období života</a:t>
            </a:r>
            <a:br>
              <a:rPr lang="cs-CZ" dirty="0"/>
            </a:br>
            <a:r>
              <a:rPr lang="cs-CZ" dirty="0"/>
              <a:t>65 – 120 let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6378C09-FA23-4457-BD89-483D5AFEDF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lang="cs-CZ" dirty="0"/>
              <a:t>Heterogenní populace vyššího věku:</a:t>
            </a:r>
          </a:p>
          <a:p>
            <a:pPr>
              <a:buFont typeface="Arial" charset="0"/>
              <a:buNone/>
              <a:defRPr/>
            </a:pPr>
            <a:endParaRPr lang="cs-CZ" dirty="0"/>
          </a:p>
          <a:p>
            <a:pPr>
              <a:buFont typeface="Arial" charset="0"/>
              <a:buChar char="•"/>
              <a:defRPr/>
            </a:pPr>
            <a:r>
              <a:rPr lang="cs-CZ" dirty="0"/>
              <a:t>Elitní </a:t>
            </a:r>
          </a:p>
          <a:p>
            <a:pPr>
              <a:buFont typeface="Arial" charset="0"/>
              <a:buChar char="•"/>
              <a:defRPr/>
            </a:pPr>
            <a:r>
              <a:rPr lang="cs-CZ" dirty="0"/>
              <a:t>Aktivní</a:t>
            </a:r>
          </a:p>
          <a:p>
            <a:pPr>
              <a:buFont typeface="Arial" charset="0"/>
              <a:buChar char="•"/>
              <a:defRPr/>
            </a:pPr>
            <a:r>
              <a:rPr lang="cs-CZ" dirty="0"/>
              <a:t>Autonomní  </a:t>
            </a:r>
          </a:p>
          <a:p>
            <a:pPr>
              <a:buFont typeface="Arial" charset="0"/>
              <a:buChar char="•"/>
              <a:defRPr/>
            </a:pPr>
            <a:r>
              <a:rPr lang="cs-CZ" dirty="0"/>
              <a:t>Soběstační</a:t>
            </a:r>
          </a:p>
          <a:p>
            <a:pPr>
              <a:buFont typeface="Arial" charset="0"/>
              <a:buChar char="•"/>
              <a:defRPr/>
            </a:pPr>
            <a:r>
              <a:rPr lang="cs-CZ" dirty="0"/>
              <a:t>Křehcí </a:t>
            </a:r>
          </a:p>
          <a:p>
            <a:pPr>
              <a:buFont typeface="Arial" charset="0"/>
              <a:buChar char="•"/>
              <a:defRPr/>
            </a:pPr>
            <a:r>
              <a:rPr lang="cs-CZ" dirty="0"/>
              <a:t>Závislí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1">
            <a:extLst>
              <a:ext uri="{FF2B5EF4-FFF2-40B4-BE49-F238E27FC236}">
                <a16:creationId xmlns:a16="http://schemas.microsoft.com/office/drawing/2014/main" id="{C098C730-0241-4E1D-877C-2B1E4A132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en-US"/>
              <a:t>Stereotypizace stáří (mýty o stáří)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751B3AB-C789-43C5-86A4-8483E00137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lang="cs-CZ" dirty="0"/>
              <a:t>Staří = důchodci  (a jsou v podstatě stejní)</a:t>
            </a:r>
          </a:p>
          <a:p>
            <a:pPr>
              <a:buFont typeface="Arial" charset="0"/>
              <a:buChar char="•"/>
              <a:defRPr/>
            </a:pPr>
            <a:r>
              <a:rPr lang="cs-CZ" dirty="0"/>
              <a:t>Stáří = nemoc</a:t>
            </a:r>
          </a:p>
          <a:p>
            <a:pPr>
              <a:buFont typeface="Arial" charset="0"/>
              <a:buChar char="•"/>
              <a:defRPr/>
            </a:pPr>
            <a:r>
              <a:rPr lang="cs-CZ" dirty="0"/>
              <a:t>Staří potřebují ústavy (téměř oficiální politický názor), jsou bezmocní</a:t>
            </a:r>
          </a:p>
          <a:p>
            <a:pPr>
              <a:buFont typeface="Arial" charset="0"/>
              <a:buChar char="•"/>
              <a:defRPr/>
            </a:pPr>
            <a:r>
              <a:rPr lang="cs-CZ" dirty="0"/>
              <a:t>Ošklivost, šedivost a neatraktivnost stáří</a:t>
            </a:r>
          </a:p>
          <a:p>
            <a:pPr>
              <a:buFont typeface="Arial" charset="0"/>
              <a:buChar char="•"/>
              <a:defRPr/>
            </a:pPr>
            <a:r>
              <a:rPr lang="cs-CZ" dirty="0"/>
              <a:t>Staří jsou politováníhodní (gerontologové taky)</a:t>
            </a:r>
          </a:p>
          <a:p>
            <a:pPr>
              <a:buFont typeface="Arial" charset="0"/>
              <a:buChar char="•"/>
              <a:defRPr/>
            </a:pPr>
            <a:r>
              <a:rPr lang="cs-CZ" dirty="0"/>
              <a:t>Jsou asexuální</a:t>
            </a:r>
          </a:p>
          <a:p>
            <a:pPr>
              <a:buFont typeface="Arial" charset="0"/>
              <a:buChar char="•"/>
              <a:defRPr/>
            </a:pPr>
            <a:r>
              <a:rPr lang="cs-CZ" dirty="0"/>
              <a:t>Neproduktivní  bez programu a už se nic nenaučí</a:t>
            </a:r>
          </a:p>
          <a:p>
            <a:pPr>
              <a:buFont typeface="Arial" charset="0"/>
              <a:buNone/>
              <a:defRPr/>
            </a:pPr>
            <a:endParaRPr lang="cs-CZ" dirty="0"/>
          </a:p>
          <a:p>
            <a:pPr>
              <a:buFont typeface="Arial" charset="0"/>
              <a:buChar char="•"/>
              <a:defRPr/>
            </a:pPr>
            <a:endParaRPr lang="cs-CZ" dirty="0"/>
          </a:p>
          <a:p>
            <a:pPr>
              <a:buFont typeface="Arial" charset="0"/>
              <a:buChar char="•"/>
              <a:defRPr/>
            </a:pPr>
            <a:endParaRPr lang="cs-CZ" dirty="0"/>
          </a:p>
          <a:p>
            <a:pPr>
              <a:buFont typeface="Arial" charset="0"/>
              <a:buChar char="•"/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9C3086-53C5-4D4C-9016-AEE43AFBA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cs-CZ" dirty="0"/>
              <a:t>Etnocentrický pohled na stáří a staré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7A73AEE-CFC1-43DC-8A7D-FF27626460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lang="cs-CZ" dirty="0"/>
              <a:t>Jsou to „oni“ – senioři, důchodci</a:t>
            </a:r>
          </a:p>
          <a:p>
            <a:pPr>
              <a:buFont typeface="Arial" charset="0"/>
              <a:buChar char="•"/>
              <a:defRPr/>
            </a:pPr>
            <a:r>
              <a:rPr lang="cs-CZ" dirty="0"/>
              <a:t>Reklama „pro seniory“ - bolesti kloubů, přilepení zubních protéz, pravidelná stolice…</a:t>
            </a:r>
          </a:p>
          <a:p>
            <a:pPr>
              <a:buFont typeface="Arial" charset="0"/>
              <a:buChar char="•"/>
              <a:defRPr/>
            </a:pPr>
            <a:r>
              <a:rPr lang="cs-CZ" dirty="0"/>
              <a:t>Zpravodajský obraz:  důchodce jako (přihlouplá) oběť kriminálního činu,  kuriozity</a:t>
            </a:r>
          </a:p>
          <a:p>
            <a:pPr>
              <a:buFont typeface="Arial" charset="0"/>
              <a:buChar char="•"/>
              <a:defRPr/>
            </a:pPr>
            <a:r>
              <a:rPr lang="cs-CZ" dirty="0"/>
              <a:t>Mediální obraz: směs veškerých mýtů a stereotypů  ( o „nich“)</a:t>
            </a:r>
          </a:p>
          <a:p>
            <a:pPr>
              <a:buFont typeface="Arial" charset="0"/>
              <a:buChar char="•"/>
              <a:defRPr/>
            </a:pPr>
            <a:r>
              <a:rPr lang="cs-CZ" dirty="0"/>
              <a:t>Politikové: „nebude pro ně na důchody“ a „postavíme jim ústavy“</a:t>
            </a:r>
          </a:p>
          <a:p>
            <a:pPr>
              <a:buFont typeface="Arial" charset="0"/>
              <a:buChar char="•"/>
              <a:defRPr/>
            </a:pPr>
            <a:r>
              <a:rPr lang="cs-CZ" dirty="0"/>
              <a:t>Akce a zábavy pro seniory…</a:t>
            </a:r>
          </a:p>
          <a:p>
            <a:pPr>
              <a:buFont typeface="Arial" charset="0"/>
              <a:buChar char="•"/>
              <a:defRPr/>
            </a:pPr>
            <a:endParaRPr lang="cs-CZ" dirty="0"/>
          </a:p>
          <a:p>
            <a:pPr>
              <a:buFont typeface="Arial" charset="0"/>
              <a:buChar char="•"/>
              <a:defRPr/>
            </a:pPr>
            <a:endParaRPr lang="cs-CZ" dirty="0"/>
          </a:p>
          <a:p>
            <a:pPr>
              <a:buFont typeface="Arial" charset="0"/>
              <a:buNone/>
              <a:defRPr/>
            </a:pPr>
            <a:endParaRPr lang="cs-CZ" dirty="0"/>
          </a:p>
          <a:p>
            <a:pPr>
              <a:buFont typeface="Arial" charset="0"/>
              <a:buNone/>
              <a:defRPr/>
            </a:pPr>
            <a:endParaRPr lang="cs-CZ" dirty="0"/>
          </a:p>
          <a:p>
            <a:pPr>
              <a:buFont typeface="Arial" charset="0"/>
              <a:buNone/>
              <a:defRPr/>
            </a:pPr>
            <a:endParaRPr lang="cs-CZ" dirty="0"/>
          </a:p>
          <a:p>
            <a:pPr>
              <a:buFont typeface="Arial" charset="0"/>
              <a:buChar char="•"/>
              <a:defRPr/>
            </a:pPr>
            <a:endParaRPr lang="cs-CZ" dirty="0"/>
          </a:p>
          <a:p>
            <a:pPr>
              <a:buFont typeface="Arial" charset="0"/>
              <a:buChar char="•"/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dpis 1">
            <a:extLst>
              <a:ext uri="{FF2B5EF4-FFF2-40B4-BE49-F238E27FC236}">
                <a16:creationId xmlns:a16="http://schemas.microsoft.com/office/drawing/2014/main" id="{5FBB69B3-4081-48A6-A4B7-01DF9B9E3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en-US"/>
              <a:t>Jak jsou vnímáni lidé 55+</a:t>
            </a:r>
          </a:p>
        </p:txBody>
      </p:sp>
      <p:sp>
        <p:nvSpPr>
          <p:cNvPr id="9219" name="Zástupný symbol pro obsah 2">
            <a:extLst>
              <a:ext uri="{FF2B5EF4-FFF2-40B4-BE49-F238E27FC236}">
                <a16:creationId xmlns:a16="http://schemas.microsoft.com/office/drawing/2014/main" id="{34773EE0-8072-490E-A67F-8B5BA70F6E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9220" name="Picture 2">
            <a:extLst>
              <a:ext uri="{FF2B5EF4-FFF2-40B4-BE49-F238E27FC236}">
                <a16:creationId xmlns:a16="http://schemas.microsoft.com/office/drawing/2014/main" id="{59D199DD-A513-4145-AB60-FB800EF86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5050" y="1412876"/>
            <a:ext cx="7031038" cy="5256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>
            <a:extLst>
              <a:ext uri="{FF2B5EF4-FFF2-40B4-BE49-F238E27FC236}">
                <a16:creationId xmlns:a16="http://schemas.microsoft.com/office/drawing/2014/main" id="{700C064A-FA2E-4784-9116-CBC7109F5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1"/>
            <a:ext cx="8229600" cy="1052513"/>
          </a:xfrm>
        </p:spPr>
        <p:txBody>
          <a:bodyPr/>
          <a:lstStyle/>
          <a:p>
            <a:r>
              <a:rPr lang="cs-CZ" altLang="en-US"/>
              <a:t>Stáří</a:t>
            </a:r>
            <a:endParaRPr lang="en-GB" altLang="en-US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BCDB39B-F620-432C-AF42-FFAFACB268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836613"/>
            <a:ext cx="8229600" cy="5289550"/>
          </a:xfrm>
        </p:spPr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cs-CZ" dirty="0"/>
              <a:t>Nejdelší a zřejmě nejrozmanitější období </a:t>
            </a:r>
          </a:p>
          <a:p>
            <a:pPr>
              <a:buFont typeface="Arial" charset="0"/>
              <a:buChar char="•"/>
              <a:defRPr/>
            </a:pPr>
            <a:r>
              <a:rPr lang="cs-CZ" dirty="0"/>
              <a:t>Normální byť poslední součást života</a:t>
            </a:r>
          </a:p>
          <a:p>
            <a:pPr>
              <a:buFont typeface="Arial" charset="0"/>
              <a:buChar char="•"/>
              <a:defRPr/>
            </a:pPr>
            <a:r>
              <a:rPr lang="cs-CZ" dirty="0"/>
              <a:t>Starší lidé –  dospělí lidé, „my“ – nikoli „oni“</a:t>
            </a:r>
          </a:p>
          <a:p>
            <a:pPr>
              <a:buFont typeface="Arial" charset="0"/>
              <a:buChar char="•"/>
              <a:defRPr/>
            </a:pPr>
            <a:r>
              <a:rPr lang="cs-CZ" dirty="0"/>
              <a:t>Zájem společnosti (politiků, obcí….)</a:t>
            </a:r>
          </a:p>
          <a:p>
            <a:pPr>
              <a:buFont typeface="Arial" charset="0"/>
              <a:buChar char="•"/>
              <a:defRPr/>
            </a:pPr>
            <a:r>
              <a:rPr lang="cs-CZ" dirty="0"/>
              <a:t>„</a:t>
            </a:r>
            <a:r>
              <a:rPr lang="cs-CZ" dirty="0" err="1"/>
              <a:t>Mainstreaming</a:t>
            </a:r>
            <a:r>
              <a:rPr lang="cs-CZ" dirty="0"/>
              <a:t> </a:t>
            </a:r>
            <a:r>
              <a:rPr lang="cs-CZ" dirty="0" err="1"/>
              <a:t>aging</a:t>
            </a:r>
            <a:r>
              <a:rPr lang="cs-CZ" dirty="0"/>
              <a:t>“  jako součást kultury společnosti </a:t>
            </a:r>
          </a:p>
          <a:p>
            <a:pPr>
              <a:buFont typeface="Arial" charset="0"/>
              <a:buChar char="•"/>
              <a:defRPr/>
            </a:pPr>
            <a:r>
              <a:rPr lang="cs-CZ" dirty="0"/>
              <a:t>S ohledem na zvláštnosti vyššího věku…</a:t>
            </a:r>
          </a:p>
          <a:p>
            <a:pPr>
              <a:buFont typeface="Arial" charset="0"/>
              <a:buChar char="•"/>
              <a:defRPr/>
            </a:pPr>
            <a:endParaRPr lang="cs-CZ" dirty="0"/>
          </a:p>
          <a:p>
            <a:pPr>
              <a:buFont typeface="Arial" charset="0"/>
              <a:buChar char="•"/>
              <a:defRPr/>
            </a:pPr>
            <a:r>
              <a:rPr lang="cs-CZ" dirty="0"/>
              <a:t>V mládí si vytváříme a vyhledáváme rizika –stáří nám je přináší samo </a:t>
            </a:r>
          </a:p>
          <a:p>
            <a:pPr marL="0" indent="0">
              <a:buNone/>
              <a:defRPr/>
            </a:pPr>
            <a:endParaRPr lang="cs-CZ" dirty="0"/>
          </a:p>
          <a:p>
            <a:pPr marL="0" indent="0">
              <a:buNone/>
              <a:defRPr/>
            </a:pPr>
            <a:endParaRPr lang="en-GB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Zástupný symbol pro obsah 2">
            <a:extLst>
              <a:ext uri="{FF2B5EF4-FFF2-40B4-BE49-F238E27FC236}">
                <a16:creationId xmlns:a16="http://schemas.microsoft.com/office/drawing/2014/main" id="{AA00E606-8E26-4600-B4D6-10390C68E8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2313" y="1412876"/>
            <a:ext cx="8229600" cy="5445125"/>
          </a:xfrm>
        </p:spPr>
        <p:txBody>
          <a:bodyPr>
            <a:normAutofit/>
          </a:bodyPr>
          <a:lstStyle/>
          <a:p>
            <a:r>
              <a:rPr lang="cs-CZ" altLang="cs-CZ" sz="2400" i="1" u="sng" dirty="0"/>
              <a:t>65-74 let</a:t>
            </a:r>
            <a:r>
              <a:rPr lang="cs-CZ" altLang="cs-CZ" sz="2400" u="sng" dirty="0"/>
              <a:t> - mladí senioři</a:t>
            </a:r>
            <a:r>
              <a:rPr lang="cs-CZ" altLang="cs-CZ" sz="2400" dirty="0"/>
              <a:t> – problematika penzionování, volného času, seberealizace, aktivity</a:t>
            </a:r>
          </a:p>
          <a:p>
            <a:r>
              <a:rPr lang="cs-CZ" altLang="cs-CZ" sz="2400" i="1" u="sng" dirty="0"/>
              <a:t>75-84 let</a:t>
            </a:r>
            <a:r>
              <a:rPr lang="cs-CZ" altLang="cs-CZ" sz="2400" u="sng" dirty="0"/>
              <a:t> – staří senioři</a:t>
            </a:r>
            <a:r>
              <a:rPr lang="cs-CZ" altLang="cs-CZ" sz="2400" dirty="0"/>
              <a:t> – problematika adaptace, tolerance zátěže, specifického stonání, osamělosti</a:t>
            </a:r>
          </a:p>
          <a:p>
            <a:r>
              <a:rPr lang="cs-CZ" altLang="cs-CZ" sz="2400" i="1" u="sng" dirty="0"/>
              <a:t>85 a více let</a:t>
            </a:r>
            <a:r>
              <a:rPr lang="cs-CZ" altLang="cs-CZ" sz="2400" u="sng" dirty="0"/>
              <a:t> – velmi staří senioři</a:t>
            </a:r>
            <a:r>
              <a:rPr lang="cs-CZ" altLang="cs-CZ" sz="2400" dirty="0"/>
              <a:t> – problematika soběstačnosti a zabezpečenosti</a:t>
            </a:r>
          </a:p>
          <a:p>
            <a:endParaRPr lang="cs-CZ" altLang="cs-CZ" dirty="0"/>
          </a:p>
          <a:p>
            <a:r>
              <a:rPr lang="cs-CZ" altLang="cs-CZ" dirty="0"/>
              <a:t>Do 70 let – střední věk</a:t>
            </a:r>
          </a:p>
          <a:p>
            <a:r>
              <a:rPr lang="cs-CZ" altLang="cs-CZ" dirty="0"/>
              <a:t>70+ zralost</a:t>
            </a:r>
          </a:p>
          <a:p>
            <a:endParaRPr lang="cs-CZ" altLang="cs-CZ" dirty="0"/>
          </a:p>
          <a:p>
            <a:r>
              <a:rPr lang="cs-CZ" altLang="cs-CZ" dirty="0"/>
              <a:t>„</a:t>
            </a:r>
            <a:r>
              <a:rPr lang="cs-CZ" altLang="cs-CZ" dirty="0" err="1"/>
              <a:t>bezvěkost</a:t>
            </a:r>
            <a:r>
              <a:rPr lang="cs-CZ" altLang="cs-CZ" dirty="0"/>
              <a:t>“</a:t>
            </a:r>
          </a:p>
          <a:p>
            <a:pPr>
              <a:buFont typeface="Arial" panose="020B0604020202020204" pitchFamily="34" charset="0"/>
              <a:buNone/>
            </a:pPr>
            <a:endParaRPr lang="cs-CZ" altLang="cs-CZ" dirty="0"/>
          </a:p>
          <a:p>
            <a:endParaRPr lang="cs-CZ" altLang="cs-CZ" dirty="0"/>
          </a:p>
          <a:p>
            <a:pPr>
              <a:buFont typeface="Arial" panose="020B0604020202020204" pitchFamily="34" charset="0"/>
              <a:buNone/>
            </a:pPr>
            <a:endParaRPr lang="cs-CZ" altLang="cs-CZ" dirty="0"/>
          </a:p>
          <a:p>
            <a:endParaRPr lang="en-GB" altLang="cs-CZ" dirty="0"/>
          </a:p>
        </p:txBody>
      </p:sp>
      <p:sp>
        <p:nvSpPr>
          <p:cNvPr id="11267" name="Nadpis 3">
            <a:extLst>
              <a:ext uri="{FF2B5EF4-FFF2-40B4-BE49-F238E27FC236}">
                <a16:creationId xmlns:a16="http://schemas.microsoft.com/office/drawing/2014/main" id="{DE670598-07F8-4953-9B05-5854BA2BD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en-US"/>
              <a:t>Senior?</a:t>
            </a:r>
            <a:endParaRPr lang="en-GB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 descr="data:image/jpeg;base64,/9j/4AAQSkZJRgABAQAAAQABAAD/2wCEAAkGBhQSERQUExQWFRUWGBcYFhgYFxcVFxUZGBgYGBcVGRgYHSYeGBojGRcXHy8gIycpLCwsFR4xNTAqNSYrLCkBCQoKDgwOGA8PGiwcHyQpKSkpLCkpKSkpLCwqLCkpKSksLCwsKSkpLCwpLCkpKSkpKSkpKSksLCksKSwsLCwpKf/AABEIALIBHAMBIgACEQEDEQH/xAAcAAAABwEBAAAAAAAAAAAAAAAAAQIDBAUGBwj/xABGEAABAgQDBQUFBQYEBAcAAAABAhEAAyExBBJBBRNRYXEGIjKBkQdCobHwFFJyksEjYoKi0eEkM7LxQ1PC0hUWRHOjs+L/xAAaAQADAQEBAQAAAAAAAAAAAAAAAQIDBAUG/8QAKBEAAgICAgIDAAEEAwAAAAAAAAECEQMSITEEEyJBUXEjM2GBMqHw/9oADAMBAAIRAxEAPwCnywbQ6UvAEuPpT5+hoIhWWHcsHkhgHInlMLnYjNCMkDLEaq7L2dUR58wJBUogDiafRiJgsaqcoBEokd45itKfCz903uLH3hELtbPUgySCQl1ZqOBQaa0NjwtC9lzpKykLchKPEEAMWqwsRvAOL5BzjzfJ8ucJ6x4o9Dx/FhKO0uS8nYNaGzoUh7ZkkO124+UNhEdS2Ngpa8DLBOZCrE967hq8x6iOfbTwG6nLQ75Sz04A6UesdHjeU8vDXJz+R46x8or8sHlh3JBhEdtnHQzlgZIeywMkFjoaywMsPZIbxM9MtOZTtwFzyHOJlLVWxqLk6QWSBlix7OYz7QtWRARLCcozEuQbZiLqVUZWbSsWXaLs8JCZSwCMwZSTVlAO45Go8qXpyY/NhklqjqyeJKEdjOhMDJD4lQBLjs2OWhnLB5Ye3cDLBYUNhMHlh0IgZILGN5YPLDhTAywrGNNB5YcyQeSAKGcsGlMO5IGSFZROk7UypZKQCeAhuTPmJqPW0MpcQ9KnkF/nWMnFFqT/AElleIXx5aegibh9jzZiSCCX1UWpwcxGlbeUmw/SFL7STPqsYuM/pGqlH7Y+OyaR45iUnk/6w+Oz2FTQrJ5vFXN23NXcgtyEEnFKNSQ/1whOOT7Y7h+FEEQe7h/JBhEddnHQxu4UJcPiXChLg2HRH3cHkiZJwxUQlIcmgHGK7aO1USZu5UFb0FCSlrFbZQTxILsNIl5EuylBy6EY/AbxBTrdPJVW8mJB5ExltlKllZlryy/ChWUEkEkZVj77LplPurbSNENupWO5TvFJs7gseUFgZ4lElIAUaqUwdRu5JuY87yoe1px7PS8V+tNT6+i82diMRhpapSs5loUQAG7+dScinclktUEhnqzPDOLmla1KLkqJNSSfU1MO/b974iH1PHVzz5wZw5i/Cx+pPbsy8yfsa1XCIu7gbuJO7gbuPQ2OGiNu4G7iTu4LdwbBRHyRSdq5+SWijkqavCj/ADH0I0SwAHJAA1JAA8zCMZ2fRikJSqYAMyVd0ZiWBbgnXnaxjk8zLFY2mzr8PHJ5U64Mb2Y2rlnEZSpLd5ILE1FBq4d+Ijr/AGnxImYGUpNAqYmju/cUK8LA1hvYGwZMhIEtwONKvxFotdu7K30nKhs6VBQsnPQgg6OxfybWPF8fIllTfR6vkwvG1EwGSBliSvDlJIIIIoQaEHgRBbuPo9jwKGMsHkh/dwMkGwDIRBZYf3cGJcFhRHyweSH93BlEGwUMZYGSHxLgxLhWFEfdwsS4eyQMsFjoZyQAiH8kDJCsdDOWCKIfyQRRBYyPkgZIfyQWSCwGAiFhEPLkKTdKg13BDW4jmPWCiN0+g1YgIh1OGV90+hhUxADOoAnTXz4ROxG11ZWoXcBQJdiK6PrEPI/otY19ln2Z2KlX7RR1pWnmNDHH+2O1j/4tjVMGlTJigeKpcvcSzT99j5x0nZGOMtdsz0AdhHFe1Kz9vxJPvT5r+cwn0f5Ry5L2tnZiqqRZ9n8Tx1sNaBlH1EWuIxLEc4zOJm7tcttJSP5gVH4q+EWMyZnR3VDMmwOrN+sOwovezm094Vg+6povtobTEpMtd/2mWmoyLVl88rdVCOe7Exxky1TanJNRvBxQu/n3Fj+KL7amNMtaMxzIBK0nQlImMrzlmWfOCwaOh4KSAXKQqliMyb8/MecaHaOz5cyWlaZaXS4yMwKSGuOFCIzHY7aaVSyFEgFBI1qG0roT6RczdtKCQlOnGxpDblJ8GVRiuShmSWJHM/OE7uJcypf5Uiu23i9zJUoeI91P4jY+Qc+QjpeRRjbOeMNpKK+zH9sdp51iUguEGrWUtviA7eao0WytqIlplofuoTu+ObIombN9VSUJHEqvpjhhAUlYIBSRT7z6egVXlE7ZeIyrExVUoAWU/eyqCpUv+KaUk9FHSPnM2Z5JWz6jDgWOCijruGnBm1z5CP3soUR5AiLWVM5xgtgYpQCQTmUlSkg/8zETTmxEx7NLR3XsMq+AjXJnp7ofuj4n+sYWRKJP2tsVOJQ4DTQO6qzt7quI+UYYyuTcrNyjoWDnuKOLCvOx9YyGLxCZ80rBSnMrKq7BQSkl6XZaRSPW8PyHejPK8rBa3RW7uBuotU7OKfGk6sagFjpStePGLXa0mUcMFAJCwQzAJPMN+keg8ytJHD63Vsym6g93EndwN3GuxnRGyQrdxJEqD3ULYKIu6gxKiTu4VLkuQLORU2HOFsVRE3cHuos52y1JVlbMSHGWrjjy84j7lrwt0w1aIolQ6rBHJn5s36w6mS9oNUoihgchpEPcwDKiYJLw9IwDmqkpDXJEJzGo2V255iEbuNAnYqCKTATyY/C8RxsYH/iJ9FRPtRXrZyfbeKxS5cszCVAIBSyy4QWVVRYzG3dnoUlrRA2djpqf2mZbChJ71CSA5t4jYx25PsxwoNN5d2KgRpyB0hE/2WYZXvLH5D8CLuAY8Rbro9RqDOSSdvT86s6gsBmow8TEvUinebiDZ40+DdaQoKDHza1CxZ41afZJId96rpu0EDVw5cCxa1IZmeyVLn/ELAZmTLyFjocqwDaOnF5GSD5VownhjLp0VOHQUkGj3F9KxzDbnZ055/fMxUoqK1AULXUQ7gOamoBJ0jssr2UlIaXi5iXbxJJF30mUjnGBkbv7Ypa3KhPk1KsylElGbm9SXOnrOfyW0qVG/i4Fbvkx20SSoE+EoRlOhSBkf1Sr0ibiMPmlBaAc4SnMkAnxN3g2nyeLPZGzJ32d5EwhecoyqKN2ZTKU4Ku6e8qoPH0mJ7HbRIDgcgJ0tPokTExv7kvpjXjuX2l/spNkSiiZNRNlzDKmIUiYyS7pZYUDxCw4PPV2hzGYGZM3eHlLE1IQqYlXhKkJS1qlJCAxQ570tV9dhsf2fYtS0Z8OpIWtIVMlzilSEkjMtkz1AsHLZbtEfG9nMd9vmIwaJ01WEdImryiYtMwUJ3hCT77NccNBZVL/AATPDKH2n/DLHsbgScOVnEpQqSzhSAElLuQVqWGJSWB5i8aOZMCQSohI4qLD1NI5xtns9ipaEjEIXJWp1BJCSlRB8XcJTqOj2tGfmImLUEnMspYMSVZQKJCQTQBtIzwZ5W4y5Y/J8eLSnHhHV53abCpocRLfkrMP5Xii7Q7STiDLTKUFILgEOASaE1AsGHrGGVgpgoUr/Kq9v0aLnYPaCUmYjfIUJaaAp74alxQswuC+og8nLLWg8PDHfa7oLGKyA9fkFf0+MHIB7odi4L8DYE9A58zCJ53y0tUHvk1t9fOJcnCGYtKBTOWc2SLqUeQSCegjy2qfJ7Vprg1fZyUVhARTeAypL+5IQXxE8/vLUAnyIjRS9toRPMqYRIyuEGaWSoAhlBVi4q8N9kJKSlUxmExOSUk0KZCO6gdVVUeZJ1ibJ2YA6CtakPUFSsoH3WesSzmk1ZdYXGFIJmFKkspSFpqlYCSoofRaWJ5jpGC7NqWvDEqb9pMKx+VLnlVurRrJGxJMkKCETJSF91QDqkkEGpSonJQHvJZiRHJ+1u3Z+Ek4NEieEhSJpVkKFVE0gVY6NaOrx/7sf9nNm/szS+2jqH/iaijIEpApRyajUa1/rD2Mx5mJAUlgC/6Fo4Ae1WNXfFzvJZH+loaVhZs05pkxSzxUtSj6l49VyijzFjk/s7zJXLegzPo4JHMN/SHZsoFKQEKChehqI8+jZwSXIbmCP94WnErTabMvotT9b84XtQ3gZ3kym0gBGump4fpHCZO18SmqZ05PAiYvp96EY/HzZ3+bNmL/ABrWocLEsIfuIWBnb5vbLBYYKTPmy1P7qVZ1+SUOX9Iox7ScCV5QqaATRSpZCR1YlXwjkYw/LWmkH9naxqIj28miwnpDZG2MyUrRMSuWoUKCFDjcUetol4xUlfe94kPcUAjzlsvaE/DrzyVlB1INFfiB7qh1eN3sX2qkgIxUkU/4ktgeHeQSx8iOkCyRvkHjdHSEypZHvA+v6QncID1/r8IqcJ2rwq0umdLrotQlqHUKavRxE/B7QlTiUy5ktagzhC0rPUhJNI0v/JlqPrlISkGp9PKkSMBMSpIUxGVyGy2LuC0Va8MxUHZyYl7HnKQovbhWvSB9AkAz0pmZkg3r0JqQ9otJWPQkUmEh3qS9YrZ8kXBvoQzO7wgYfiR8/wBYTpj6Ndm9IImGlK+vq0KP1pHCdQxjMROSxlSkTPvBU0yiPw9xQJ6kQzJx88nvYbKA1p0tRLu7ADRhch39ZpW0Vm2sctICZctS3IBPfASOIKRU8gQ0ADk7tAlExKCCFEm6pYZiGLBbkK0YdWjg+JwpUZwCmO+KU81TJhTTmASegMdam4XOp1yyPJlDm7Vq145PiMSg7QCUqBT9qVqHotV03B8ozmraOjx3W38HSexmyEJogISpIAOaWlYUKgGtUlmDpULWMbbCy293KW7wSteRzozsPSMh2SSrflIDhqvyqn9Y0G2cXu0FINe6KkuVFQU5PBkqfrHXZzPsupU9T2Kg3EO/ma/2jA9odtLTjN/JBBSjdnMKKAclJH4rGtRzjUbOxgTJUoE91CiTqVGrkehbQKEYbEesCQELbnapeLlGXMCSxCkkZQUqGoIHqHFOcY/D4o4TFImskpqiYClK0qSpnooMWLK6pEaJWxkZj3JZrxIUdX4PUxG2l2eC5akhCQwtxu4Z6cufWMckOdo9o0w5KuEun/0F2h2snczDuhLUUrCT9mTKcpoWO7FuUY/DSDMyIJCQSB+EC6vTSJG0MckYTKojehaUMfEU0O8yt90ZTzD1eLDsnPWl5ssINkd5IVwURlUmulmiZ/1JRro1xN4Mc77J83ApQnurzA0Aawr8mEM4aXmWEk5Qs5VEXCTRTcyKevGJuJxpmqrKRLIocgypVq7OQC2gAiIpHeH9Y5vImnlZ2eJBxwq2dF2RikTEDdBvdL+4zADh5xPJSil+mnFucZTszj0oJQaBVeAcH+59YscXtiWk+JzyqBR3fp+nGMVz0OSp8mw2XPzcK6XvRjx/vHJ+0GwUy5pksCiSqYiW4JZBmFaEuCHYKAeOm7Ewk9MrPuqEOE5mmMzgZWbMToSG1jnXavbQ+1zc8tTuAa2UlISsd137wPWPQ8WLUuTzfKl8Wo/ZSTNhSvuofoofF7aw1/5eliyE/mUP0idI2ogKYoPE+IMOrM/KF4nactNSVNranxj0rPLqRWq2Gg6q/O/zEIT2fl8/VB5vaLj7RKKQyhUA1v0b+kEmbJNAtJPP+paHwFyKg9mJZ1V5pTDCuyMqzkfwt8lRo/s6SKEHlf5UghLIuTy0f1/SDgW7M+nshLbxqflmt6wF9mk6TFN+GvP340Ck6EkdX/WG0oeyyT9dYTiv/UV7ZfpQHYDWUDa7g/AmG5/Z8kUWKvZQFP4vONOJJ49XH9BDZl00PoW/WFovwr3S/TJzeyh8OY+RobaNDkvslNll0qIIZil0q5sQx5GNX9nSp7G/KCRg2p4Ty11/WFqvwftf6HsPtHipCck5C8QB4VEkTByKjmzp6h63MWg7dEXws3yUD80iKwyCnUXuS3OzwYkKuC/1ygDYsz2/TrInfyE+QevlAV29l/8AInf/AB/90U8wKFi/F/mHhBkHn9ecOg2O3EtxMLCoQu1vr4QUp2qb6Xbz1jzTtHXgPBQYEUIPNHnPtnNTLx84pplxM1vCHyzCVAXV5vqKCPRccv7e+zValTJ+FlibvQreSyxWkqUFkyioPVQ0IUKgEhVIl+m+FpNplx2d2i+EE5Jqs5UkXISO8r5esOYvEqmZQas9XqdKnkkNELZ8rd4aTKNChAzMG76+/MLNTvFv4RCVzjmSlNSogDq8U2TXLLBG0csrd6EkniRQtzcgekVOJBJpSJDs5IHANc/0pAKnsLdI1RBP2Jh3SQW8RerUIFgaE/WkWH2dANRTm/xaIGyUulXUfXwiy3pDPUa8frrEsVHCu2OwVImrzS1SikzCi2VcsLWEqSX4IfzB1EbzsBsLLgEKUknelcwdCciedkWpG3mYJKwklCVC4zJSpnFQxdj04QWHkbmWES0shKQlKNAlIYBzwA1jOC1ZrlyeyNHPMdsTLOmBCkpBWogMRlZqcqCJmC7OpAzzCSWOUeEHQEtVvOsWszZ4XiZi1BkJUpk6qJLseQDdXh+eCa/VqRi4Rts3WaeqVkfBYRKV2GUA5i1cuUpfmovTm0QVYgb5a0pBeYSlNw4yhCQ3upKR1KRzgtsYhSAyRU24E2SH4Oz8og7I2WtXiNEkAkPl4ZXNzQ0HPnFW/ohL7Z1bs7i1qQAseEd42dmNupr/AHjkWJkhUxa6rzKUvvAE1OZ611jr+ycEiThXSwzIdzxI1MYtewZakkAtyBIHBqX9NY6YnJk7MijAoUP8stZ/AXfw6uesNfYJVgFJNAM6itNDwBLH0jV4jYeSWQhDqIIdWUhjWpckiooOEV6MJOQQkywoMWLS0AEWSe9TkQDGu5jRnxs8s6ZgFwwD15EVBhjEYJV1Kc00AA5HKxPWNRNw70mYbO1yChfVmNeFoqsRLlhWXcrS1RQA1DMwY+kUsq+ydTPZEs4SoPqkZrcVAE+rwpE41CVMQaMyjb90/OLCbJfwrfkU5mL1c1NGt1iOpCwRvJcvKGAUkl+LAlNLaxeyFqyGcXMR/wAQj8YIB50aJknaxCXKkqPJb9aEPfnD2HZdAq/UetHhybgpYVV3NSR3n484eyfQOI5htppVdKh1BOg4OImIUksQCx1SMw9HcRUzMFLV4VBx91WUgcdYNWziRUlfByFfJj8YexOiLQ4QNdhxylQ8wCD8IBAA/wAxCmuxyfy0+MVpkmWGStXkpShyooPCPtc33lS1O7ZgB0r4oVsXrJ+YguCtuIqD0DwmYq2YF9CWSaaMC/rEJGJeqkISbFldeLA9WhvEKngkpUq3hMxHDTuP8Wh2L1k6bjEgAFQQSfeYObamB9oOpfy//UVyZs0uVoluf3Uv1JCnheaWPEhD8gpv9UGwtDvkGBCRCnjzj0BYhUNgwp4YCngCEkwzMn8IAo5/tR0lXeZiQSdGLO0QNhY5CsXITvCt1iwyoBZTHUku2rRY+1FbYeUwAzTqsALS1t8/hGX7ByM+Mlg+6Su98iSr5gRlPI9lFHXjxpwcma+cXJBpUt6lvg3rDE1SgmiVKawAPn/vEDtttubIxJTLICShCiCkGpdzxqwhPYfbkyfigmYoKG7WQMqQHGUg0HB41WVdGXqeuxrNgyFBKswZyC9WN7E3HOLGZLh8wgiG2ZEdKWtDy/rq316wDLgiiFYGR7T7X3Kw6CreKU1kBk5QVOXe409NSwOMTNDpPUHxDqP1FOcRvadMSkYb72dZB4AJAb1aMvgpRmFIAJUqgADnmzVJaOWeRqdHbjxxljvo30nZ29SSzse67gMGPm9oo9qdoDKVLlICVIAClCzKWWYKFQcgRoekbPsxid7IzoCXUbWCQKBIBHBqc6xySfLO+moDApmTeFGWrhGmW4VRngSm3Z17ZW1M+FEsIyk0DLCrVJqm1P8AaEG3uuLMmt9MxIfpxiLslJTKQC7s5u1f7RMSFMGHUFmN7EWvZovHPZWznyxSlwOKIVQAjXKo95+Qdn9YrZyFmyS4FhqLgKBFfO/GLMoG7KfdcOmtBZw5s3DhEKZJ1SCpuRzAcWLEDTW0a2YUNS8MN2Sl0kGiQSQ93ymif7RFxCBMTlXLRqO/ncdCCGq/CJpSQKOX4HN6oVX0PlDCWsnS+VQDdZatYbFRnp/YuWofsVKldDnS9y2eoJua60ihx2y52HmALmEjipLhqXFfkbx0GStwLebIVp7r1hzGuzKqDQOAX9WpDiwaObqw6SaEZgB7ykhQZ3uwo3CHJ0hSQk17wsSgBhwzVP00avFbGlKHgQWfRL87VilVstUsl3WnlRSABwYgt101tF/wIjYfDZrh+RDE3sUgZhyLw3PwLVldxWrux4CgpEeYFhWVH7YP4spzJ6hIoRqS0SjiiynPhHeuVM9PDpS8S5J9lUQSJoUcxzJYFmBF9KfAteHhLlmrD0YFr3h7DqSQ4US4scqmrYBTiv6QqSDVIUXTdLBKuNstW4vDi6+7F2VmL2dLIa3IsoekFLweUDI7fukfFJUA3QRahSnqkL5qv6xAn4SWuinT+HMl+dCG9YtSsVCPtZCe+oAC+jHyIYwPtyP+aPgfixh47NKahQIOi0q/1hz8YhTMCH8CfJYb4h40TIaO9iDBhAP08KBjhOsWDBwh4MqgsAlqiKqHphhlomxmR9puGKsGFf8ALmoJ5BQUh/Up9Yyfs7mf42WBrvP/AK1x1HaOzkz5MySvwzElJ5PZXkWV5Ry32ZyVI2kqVM8csTkKH7yQUqb4+UYyXyTOrHL+m4l97T8GwlzQPEDLL8U95J9FK/LGe9n08px0kU7yZifzIUfmBGu9qCf8NK/93/oVGT7E4b/G4c8Fn0CVP8Id1IcHeM63AaFtBRrZyUIKYTkh0wgTBmygjN91xm4+G9q+cFjo5R7TcSTjUoq0uWhuDqJJ9aekX/s92WMu9NTlIAYMAq56kBuVeMVPtCwwOP5mVLPxUBToI3PZjZ26w0sEMogE9DYeh+Mcq5yHZJ64UM9ndnfZpk5Alr3RZSapcCoPhPeDq1DgVL3jAdp8OZGOnEpy5yZiAQ1JhCmbSpWPKOsKlhTAtQhRdrBQJv0jnXtjAGJwygXeWqv4Zj+dVKjoyLaNmHjup0bHZ5zS5ai4/ZizEP6iHZcyo71NNdWu1KRB7Oz80qWWBcEuwVerh+nWJ5mkO/l3S1NSQpvhE4n8Scq+Q4ggvcMeBD1anCHDLuVZjoFBweNuFBpEdaXbKQFO9Na0BJsKtzgJnFyDTQXZTGtPdY0aNdjFoOcitRcPmSGr+8z1a3WxiHi0M5UXQTQp7qx1DAH8QidKmM+VQro1K6HgeQMDM1QGcHXMi35knlWsVZDRXTZag5PfTdiATRgTmYKZnhWGWkuEhnvLPeSQNXDqAPwiROlsKFY4lHetUUNTVtIJGFK/GEqPEJTdrkP3T/SDgKIsyQCO6lKTyqCdCK3von9Ihy0uKKY2p5el7RYiblUxV3ag5gFAEWY8ITjMICl8pIuFAnrZVD8XeGmJogzdmSFD9sjviy0slQP3nBDRR4rY+IknOlWZJBy5w+v3gQRTiLdYvSWBrmSGdr1tR2hQ2gwY/tEhgNFAHTNVJ6EGH2IxEzGlKv2yTLVQsHSFB65XFaO1dIcxOLkzaAnOGao63AfyPwjU7VwSFyVrlI3qRUoyjMgniCQBa4cFvKMJi5UtKmS0pQNpgIe9jpX+0JcMfZbJC0Ad4nWqXHwNR0NojfagVK7kpZuQlTLPMIUGp1iINrLljxgpoFAGgpqwYsSz8TpDkmelaqB7HgoE8HL+hiuXyhddjgxdW7qOHeynoXFTzcwZnkUyq8ikg+ai8QtpYWckOlIUKkKB8sqg9PSESVkhygA8N4lPwekLdrtDqza7C9rkoy/8WFJmA0MuWVJUOLZu6eVosB7XMEwpP6bpNPMrDxxVIg41eOJWzO6SfalgFCs1aeSpMx/5QofGJUv2hYBVsUgfiTMT80COAwKwvUg2PRknbuHmVRiJKhymy/8AueH5WLQoslaFHgFpJ9AY81lLwe7ifSv0rY7x2u7Yo2eJe8lKmbwqHdUhJSwBqFVq5ajUNePLez21Vz9sb5LpVNnpUNDlWsBi13SWLUvGW3FX18ostiTpSZo+0KnZMpGaVkMxNXAAWWyu5YG5eIniVcGuKdNnYPaagfZUE3TNFNWKFh/lFf2M2UET5cwqSxlrKQSASpkoID3LLJpGIxW0cCQUyJWI3hIaZOmINHqN2gNUUvGqx228DIEuTi8KZ6ky0qScqFBIXcDMoFJOV3HKOaUH7KNousTOlEQ3NmpQkqUpKUgOVKISAOJJoBGET7XsIkACTPAAAA/ZBgKAeOCPthw6qJw0+YTTKDKL8mBLv0jbSRz2brDYhMwZkKSscUKSseqSfjHK/alsybKUZ6EKMtS0TCsOd0sJ3ZSpQZSHYKSritQ4QxtLDzZ6t5gtkYjCzHcTUKmyv5AlEuvleL3ZWL22kFM7Cy56CGUJq5CVKSxBBUldaE+JJhShwXCWrsyOw9rzsbiZG/VnWSiUDlAJSFPXL4j3jW9I7fl9NB9fVIxHZXsNkxf2oyjhkpKimQVonBJUkh0LQqiQ7gKDjRxWN1ljCKptmuWSkkkMziyVd0q5BnN3YG55Ryv2lSAcVhkpBCd2nukFLFU5YUMumkdWmSX4gixFCDy+mjm/tOlFOIw6yQQpKglgxGVaSxqx8Y4RWSXxonCvmXvYXDqMhCXIygsRwBpXpF8oFQINWchyRbW3xrEXsfKKJQU1GAar2CtLgP8ACLEzqkrTcuCxA0fW3OmkLGvhYZpfNkABhZzzUT8r6aPCFEhqJTysbmjODrErHSbNY2fNc6UUKiIS5Yo4algxc9XoBFXRkLSsgDvBw3J+rHg9KW84UnEsBmBS5YEBRGl9OHrCUrCX8JZ9bvodAzA/7wtc92BANWD63YA6tX1ikyWiRInBVSqvEWpxBJZ+EKmyWrR+JGU/hJdndw4GkQkElnQTQhLF+BejE60qNYlS5ocMGUTUt5OKM7cHsIuyaCVKCk5SAXa6VAJ4e6S/NmrppBkTjLJAGVGvvBJryYC1/vaaTVEAhR1sbGhcjhUfRhBI1AUKs4DgC96E39YZNDGKZZBSHNapJSoFiLsWHI0+cQ9xnDAd5I7wJYqu1PVmiZMllJOV2IdncJcO6RxrYHgwDRFEliVJD2ClAAlnyl0kOL+IcIYqKsTZktWeWWNCQHANSMpQT3uheJc/ZcnGIrKQggWygAGxIDUc6F9InzglSczAl8pIBFg7hQAfpS96RDVMCSDkKXepBNRZYKhzh2FFIrs2uXRKspBbw5TQFqJDEMekVU/YE0rJLUOYMcoIAGZK8odjQghjeNmjFlRqpWYJfLmJc3cWHk0U07FLmCoCKkZiVEUuAxcmvBoV0BlgiZKpOvoEGihqavXzBr5RHyLNUhJHNv0i2m7FSHKpqy5fLTKCeRH9/jDZ2AigMxdABcBugagilJCOn4vs1hZvjw0lR47tIPqkAxR4v2V4FdUpmSj+5McekwKjWgwYjPZo1OcYv2MpP+ViSOAmS3/mQof6YpMV7IsYnw7mZ+GZl+C0pjsghTxXskKjhEz2b7QH/plHoqUfkuIyuw2PD/4Sf5If0Y18o9AQMsHtY9TzXjNnTpP+bKmS/wActaPioCIcubSPT6iWv/SKbaHZLBz/APNw0lROoQEK/PLyq+MP2/qHRwHZa95OSkcU+blj1/vG27f7EnHHfs5S5iVSUHuJUtsrpPhelRdqmNOr2QYRM4TZC50opsklM1B/My6N96NvhcLkOYrKjlSmwA7pUXYPfMfQeeLfz2RtstNTjGG7W4jDMJkmQpqNOw0tKvzJShXmXi/wHtdCWC8KEp1MlYT/AClIB/NHTp7KDKAUOCgFD0NIpMb2Owc7x4aU/FKd0rq8vKYvZPszIGz/AGjYKdeaZSuE1OT+YOn+aNBhcXLmh5cxCx+4pK/9JMYrH+yLDqrKnTZR4KCZqf8ApV8TGfxPsmxcsvJmSltYhSpK/iGB/ihVBhZ1t4KOXYVO3cN7syake6oy8QPgorGljExPtQnyqYvATE8SkTJf8s1JH80Tq/oZ0Qxz32pTQqbg5V1vNV0CjLQn1UlX5TDO0/bJh1SJglIxAmqQoJ/y0hCiGCioLJpegjD9hp5nY/DhTnvpSXJLEOQa18RJiMkGo2a4f+VnccHhSiUkHwkIYVDGrk+qfSJacYlwlbOSQnmxrXTWkSsIXlpdvCAdaih+URMbgAxbVqGoo9n8J5xceEkYy5bGDQFBDpfSqdbFut+ERsThCKizOO69dHFS99KvEzZUpTGoLeJAoElrcq15OOkPlisux0BowH614w3H7FZUbo8xWt2PC9xX60SkkipAA6moS9PIHlDhKR3SpJre5H66wyogF60uQ4I4A0tQXaMyhMzukHMsAgvQryEHkcyQ/BxTWJe/CwKqdqFwpympTo5186M7RD8KhQkkn8LAPZrCzcUs/FWKllaDRJq6XJcirM4qz2f4w7E0S5I7tS4VweigPCxZx3h04sxKSshWUqBTfvJUNAAXN66Vt6sScYWBCQ7kMBkLitXOXzBfvaw7iVrCH7hqPEEkp1ooM5A62vFJk0LRMcKJXnOrKyKSGYAeXTSCMl1Fg7UYkhaaWdr8XMMyJ2ZIUe7MBpXKCKCpLhR71B1EKz1JUpqi+VZYAsb3opiYtMloQopCQwHeYKDJckVSQzVHEc+MRMThaE94kCjFSn4syTlFLHjEyYE5ilZzE2sa0IUFJNKNQc4JQUAMuZwbqKgQ4Zgz5dA9RSusMRz6YqZLmkr7wmK7rpQmoP3srjg3K4izlzkFDXNbl6MCGGlmcFrWtGgxoEwFZNjZQa1AFFDMxANaUjP43ZswZipJBorugFCnNXIJKAxDEvZnrA0ICEomKAdaDUi+Vm4uAk0NH0rEHFzt2rKVzNPCgrDEcQkxIXilkvmUQtIOXNdncAZiCABR9NIk4DaJlpypUkB9HTdvuUPWJ6A6KIMKhIgAwGg4IN4SDAJ+rwCHBBZoJ4DxJQZEJaDhSRAAmDf6+HzEOKlMCSW4ebVinwm1FfaFyJgDkGbLUlg8ssnKsXzheatiCLWhDLUQQhTQCIYWEBAgQRhAJWIUrkT5FoGsE8ICv2j2fw08ftpEmZzVLSVfmbMPWKbA+zbBSZyZslC5akqCgAsqS4tRb/ONT+sAQDTa5QcohIYPc3rUkk184NU16aQiBgVZt44qhbN+6QClXmD0cGGlfAn+lfgcNuytSEsFKJU1UjMVUBBIcOaGldIc3zKvmL2Brwe0PqAc0ABDDLR3LOUkN/vEKcwOhpSht68Rato0tLgkfm4Qu9C7HnxcsGpFcogUAPRRdtCOX94VKVNKiQkpF7NUdCDWukGJ73DKt3jT9SOsZsvoYz0a5ZnZ2qe6BYUOoq/KESsZLC+9mCQKAJJBcu597k1q+cWKMItQLFLK0zlyNGzJ+RFojT5MxPioBqQfUGvzhUIQqXIUcwJJajJFA71BIc09D6EokkBJJAdqCg/CamlLaw2qYk90ueDFiehD0q8Ll7JC3BoWBykLI6gjX0h9iGcJiElOfM6QSSEpKVEME5XKWHk14cXjUOHSopFtCORynhxETRs4slgKAOSCQWFjX3urw3g8TcJSPDRkCmtXJVTTro0UhMZXMl0ckAO2UZr6FyzeXvDjRaBKLMSP3goKyt+6UBhpQs0Klz5a8yVMWDk1TU8MtzWlOOkR6BQypCEv4kp8RI5ip46ODa8VZNClyjY1DUIIDiwDG92ubxFILPlvxBHMH5ekTF4bK/efKQlQILhw7tQ24jQwJ+HR7q0u/vAitjUAg+nCoihFStCSkhUsnMR3kqKFBvezJob8x1ipxeynU+8Y65mBJ490B+pcu9TGlmoUh3fUjKolgHcpc1GtBp6RFYZ7JSocXb5wAaoQoQUCILFjSFQIEAglCFGBAiSgKhYsen6QUCAA8aWdqVHyisw0sfaVlg4loALVAUqYVAcASAT0ECBCfY10W0NqgQIYglQR084ECJGA6Qf9oECACPgFky5ZJJJQCSaua1POJCNYECAAD9YaxlE5hQix1F7GBAhrsB5duorzuaxXYlZ3c+psj5iBAjRkBYiqHNSCGJqRXjELHqKp6AouGl0NRYaQUCCXQ0JE5Wc1Omp0jTbNLpD161gQIcAkUm2pKQSyRfgPuxB3pSgMSKixbQwIEQNk7CTlNL7xqK1NevGCWP2p/hPm6Q/pAgQ39Eor8WHQHq6i71fumH8b4UDQItpRKQPhAgRBQeypCTKnkpBIBIcA2S4PrEKUafXGCgRojMeNVEGoyE141r1hEr9E/wChMHAigP/Z">
            <a:extLst>
              <a:ext uri="{FF2B5EF4-FFF2-40B4-BE49-F238E27FC236}">
                <a16:creationId xmlns:a16="http://schemas.microsoft.com/office/drawing/2014/main" id="{E0828AC1-0CC2-47D8-AB61-8DA8702D630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3315" name="AutoShape 4" descr="data:image/jpeg;base64,/9j/4AAQSkZJRgABAQAAAQABAAD/2wCEAAkGBhQSERQUExQWFRUWGBcYFhgYFxcVFxUZGBgYGBcVGRgYHSYeGBojGRcXHy8gIycpLCwsFR4xNTAqNSYrLCkBCQoKDgwOGA8PGiwcHyQpKSkpLCkpKSkpLCwqLCkpKSksLCwsKSkpLCwpLCkpKSkpKSkpKSksLCksKSwsLCwpKf/AABEIALIBHAMBIgACEQEDEQH/xAAcAAAABwEBAAAAAAAAAAAAAAAAAQIDBAUGBwj/xABGEAABAgQDBQUFBQYEBAcAAAABAhEAAyExBBJBBRNRYXEGIjKBkQdCobHwFFJyksEjYoKi0eEkM7LxQ1PC0hUWRHOjs+L/xAAaAQADAQEBAQAAAAAAAAAAAAAAAQIDBAUG/8QAKBEAAgICAgIDAAEEAwAAAAAAAAECEQMSITEEEyJBUXEjM2GBMqHw/9oADAMBAAIRAxEAPwCnywbQ6UvAEuPpT5+hoIhWWHcsHkhgHInlMLnYjNCMkDLEaq7L2dUR58wJBUogDiafRiJgsaqcoBEokd45itKfCz903uLH3hELtbPUgySCQl1ZqOBQaa0NjwtC9lzpKykLchKPEEAMWqwsRvAOL5BzjzfJ8ucJ6x4o9Dx/FhKO0uS8nYNaGzoUh7ZkkO124+UNhEdS2Ngpa8DLBOZCrE967hq8x6iOfbTwG6nLQ75Sz04A6UesdHjeU8vDXJz+R46x8or8sHlh3JBhEdtnHQzlgZIeywMkFjoaywMsPZIbxM9MtOZTtwFzyHOJlLVWxqLk6QWSBlix7OYz7QtWRARLCcozEuQbZiLqVUZWbSsWXaLs8JCZSwCMwZSTVlAO45Go8qXpyY/NhklqjqyeJKEdjOhMDJD4lQBLjs2OWhnLB5Ye3cDLBYUNhMHlh0IgZILGN5YPLDhTAywrGNNB5YcyQeSAKGcsGlMO5IGSFZROk7UypZKQCeAhuTPmJqPW0MpcQ9KnkF/nWMnFFqT/AElleIXx5aegibh9jzZiSCCX1UWpwcxGlbeUmw/SFL7STPqsYuM/pGqlH7Y+OyaR45iUnk/6w+Oz2FTQrJ5vFXN23NXcgtyEEnFKNSQ/1whOOT7Y7h+FEEQe7h/JBhEddnHQxu4UJcPiXChLg2HRH3cHkiZJwxUQlIcmgHGK7aO1USZu5UFb0FCSlrFbZQTxILsNIl5EuylBy6EY/AbxBTrdPJVW8mJB5ExltlKllZlryy/ChWUEkEkZVj77LplPurbSNENupWO5TvFJs7gseUFgZ4lElIAUaqUwdRu5JuY87yoe1px7PS8V+tNT6+i82diMRhpapSs5loUQAG7+dScinclktUEhnqzPDOLmla1KLkqJNSSfU1MO/b974iH1PHVzz5wZw5i/Cx+pPbsy8yfsa1XCIu7gbuJO7gbuPQ2OGiNu4G7iTu4LdwbBRHyRSdq5+SWijkqavCj/ADH0I0SwAHJAA1JAA8zCMZ2fRikJSqYAMyVd0ZiWBbgnXnaxjk8zLFY2mzr8PHJ5U64Mb2Y2rlnEZSpLd5ILE1FBq4d+Ijr/AGnxImYGUpNAqYmju/cUK8LA1hvYGwZMhIEtwONKvxFotdu7K30nKhs6VBQsnPQgg6OxfybWPF8fIllTfR6vkwvG1EwGSBliSvDlJIIIIoQaEHgRBbuPo9jwKGMsHkh/dwMkGwDIRBZYf3cGJcFhRHyweSH93BlEGwUMZYGSHxLgxLhWFEfdwsS4eyQMsFjoZyQAiH8kDJCsdDOWCKIfyQRRBYyPkgZIfyQWSCwGAiFhEPLkKTdKg13BDW4jmPWCiN0+g1YgIh1OGV90+hhUxADOoAnTXz4ROxG11ZWoXcBQJdiK6PrEPI/otY19ln2Z2KlX7RR1pWnmNDHH+2O1j/4tjVMGlTJigeKpcvcSzT99j5x0nZGOMtdsz0AdhHFe1Kz9vxJPvT5r+cwn0f5Ry5L2tnZiqqRZ9n8Tx1sNaBlH1EWuIxLEc4zOJm7tcttJSP5gVH4q+EWMyZnR3VDMmwOrN+sOwovezm094Vg+6povtobTEpMtd/2mWmoyLVl88rdVCOe7Exxky1TanJNRvBxQu/n3Fj+KL7amNMtaMxzIBK0nQlImMrzlmWfOCwaOh4KSAXKQqliMyb8/MecaHaOz5cyWlaZaXS4yMwKSGuOFCIzHY7aaVSyFEgFBI1qG0roT6RczdtKCQlOnGxpDblJ8GVRiuShmSWJHM/OE7uJcypf5Uiu23i9zJUoeI91P4jY+Qc+QjpeRRjbOeMNpKK+zH9sdp51iUguEGrWUtviA7eao0WytqIlplofuoTu+ObIombN9VSUJHEqvpjhhAUlYIBSRT7z6egVXlE7ZeIyrExVUoAWU/eyqCpUv+KaUk9FHSPnM2Z5JWz6jDgWOCijruGnBm1z5CP3soUR5AiLWVM5xgtgYpQCQTmUlSkg/8zETTmxEx7NLR3XsMq+AjXJnp7ofuj4n+sYWRKJP2tsVOJQ4DTQO6qzt7quI+UYYyuTcrNyjoWDnuKOLCvOx9YyGLxCZ80rBSnMrKq7BQSkl6XZaRSPW8PyHejPK8rBa3RW7uBuotU7OKfGk6sagFjpStePGLXa0mUcMFAJCwQzAJPMN+keg8ytJHD63Vsym6g93EndwN3GuxnRGyQrdxJEqD3ULYKIu6gxKiTu4VLkuQLORU2HOFsVRE3cHuos52y1JVlbMSHGWrjjy84j7lrwt0w1aIolQ6rBHJn5s36w6mS9oNUoihgchpEPcwDKiYJLw9IwDmqkpDXJEJzGo2V255iEbuNAnYqCKTATyY/C8RxsYH/iJ9FRPtRXrZyfbeKxS5cszCVAIBSyy4QWVVRYzG3dnoUlrRA2djpqf2mZbChJ71CSA5t4jYx25PsxwoNN5d2KgRpyB0hE/2WYZXvLH5D8CLuAY8Rbro9RqDOSSdvT86s6gsBmow8TEvUinebiDZ40+DdaQoKDHza1CxZ41afZJId96rpu0EDVw5cCxa1IZmeyVLn/ELAZmTLyFjocqwDaOnF5GSD5VownhjLp0VOHQUkGj3F9KxzDbnZ055/fMxUoqK1AULXUQ7gOamoBJ0jssr2UlIaXi5iXbxJJF30mUjnGBkbv7Ypa3KhPk1KsylElGbm9SXOnrOfyW0qVG/i4Fbvkx20SSoE+EoRlOhSBkf1Sr0ibiMPmlBaAc4SnMkAnxN3g2nyeLPZGzJ32d5EwhecoyqKN2ZTKU4Ku6e8qoPH0mJ7HbRIDgcgJ0tPokTExv7kvpjXjuX2l/spNkSiiZNRNlzDKmIUiYyS7pZYUDxCw4PPV2hzGYGZM3eHlLE1IQqYlXhKkJS1qlJCAxQ570tV9dhsf2fYtS0Z8OpIWtIVMlzilSEkjMtkz1AsHLZbtEfG9nMd9vmIwaJ01WEdImryiYtMwUJ3hCT77NccNBZVL/AATPDKH2n/DLHsbgScOVnEpQqSzhSAElLuQVqWGJSWB5i8aOZMCQSohI4qLD1NI5xtns9ipaEjEIXJWp1BJCSlRB8XcJTqOj2tGfmImLUEnMspYMSVZQKJCQTQBtIzwZ5W4y5Y/J8eLSnHhHV53abCpocRLfkrMP5Xii7Q7STiDLTKUFILgEOASaE1AsGHrGGVgpgoUr/Kq9v0aLnYPaCUmYjfIUJaaAp74alxQswuC+og8nLLWg8PDHfa7oLGKyA9fkFf0+MHIB7odi4L8DYE9A58zCJ53y0tUHvk1t9fOJcnCGYtKBTOWc2SLqUeQSCegjy2qfJ7Vprg1fZyUVhARTeAypL+5IQXxE8/vLUAnyIjRS9toRPMqYRIyuEGaWSoAhlBVi4q8N9kJKSlUxmExOSUk0KZCO6gdVVUeZJ1ibJ2YA6CtakPUFSsoH3WesSzmk1ZdYXGFIJmFKkspSFpqlYCSoofRaWJ5jpGC7NqWvDEqb9pMKx+VLnlVurRrJGxJMkKCETJSF91QDqkkEGpSonJQHvJZiRHJ+1u3Z+Ek4NEieEhSJpVkKFVE0gVY6NaOrx/7sf9nNm/szS+2jqH/iaijIEpApRyajUa1/rD2Mx5mJAUlgC/6Fo4Ae1WNXfFzvJZH+loaVhZs05pkxSzxUtSj6l49VyijzFjk/s7zJXLegzPo4JHMN/SHZsoFKQEKChehqI8+jZwSXIbmCP94WnErTabMvotT9b84XtQ3gZ3kym0gBGump4fpHCZO18SmqZ05PAiYvp96EY/HzZ3+bNmL/ABrWocLEsIfuIWBnb5vbLBYYKTPmy1P7qVZ1+SUOX9Iox7ScCV5QqaATRSpZCR1YlXwjkYw/LWmkH9naxqIj28miwnpDZG2MyUrRMSuWoUKCFDjcUetol4xUlfe94kPcUAjzlsvaE/DrzyVlB1INFfiB7qh1eN3sX2qkgIxUkU/4ktgeHeQSx8iOkCyRvkHjdHSEypZHvA+v6QncID1/r8IqcJ2rwq0umdLrotQlqHUKavRxE/B7QlTiUy5ktagzhC0rPUhJNI0v/JlqPrlISkGp9PKkSMBMSpIUxGVyGy2LuC0Va8MxUHZyYl7HnKQovbhWvSB9AkAz0pmZkg3r0JqQ9otJWPQkUmEh3qS9YrZ8kXBvoQzO7wgYfiR8/wBYTpj6Ndm9IImGlK+vq0KP1pHCdQxjMROSxlSkTPvBU0yiPw9xQJ6kQzJx88nvYbKA1p0tRLu7ADRhch39ZpW0Vm2sctICZctS3IBPfASOIKRU8gQ0ADk7tAlExKCCFEm6pYZiGLBbkK0YdWjg+JwpUZwCmO+KU81TJhTTmASegMdam4XOp1yyPJlDm7Vq145PiMSg7QCUqBT9qVqHotV03B8ozmraOjx3W38HSexmyEJogISpIAOaWlYUKgGtUlmDpULWMbbCy293KW7wSteRzozsPSMh2SSrflIDhqvyqn9Y0G2cXu0FINe6KkuVFQU5PBkqfrHXZzPsupU9T2Kg3EO/ma/2jA9odtLTjN/JBBSjdnMKKAclJH4rGtRzjUbOxgTJUoE91CiTqVGrkehbQKEYbEesCQELbnapeLlGXMCSxCkkZQUqGoIHqHFOcY/D4o4TFImskpqiYClK0qSpnooMWLK6pEaJWxkZj3JZrxIUdX4PUxG2l2eC5akhCQwtxu4Z6cufWMckOdo9o0w5KuEun/0F2h2snczDuhLUUrCT9mTKcpoWO7FuUY/DSDMyIJCQSB+EC6vTSJG0MckYTKojehaUMfEU0O8yt90ZTzD1eLDsnPWl5ssINkd5IVwURlUmulmiZ/1JRro1xN4Mc77J83ApQnurzA0Aawr8mEM4aXmWEk5Qs5VEXCTRTcyKevGJuJxpmqrKRLIocgypVq7OQC2gAiIpHeH9Y5vImnlZ2eJBxwq2dF2RikTEDdBvdL+4zADh5xPJSil+mnFucZTszj0oJQaBVeAcH+59YscXtiWk+JzyqBR3fp+nGMVz0OSp8mw2XPzcK6XvRjx/vHJ+0GwUy5pksCiSqYiW4JZBmFaEuCHYKAeOm7Ewk9MrPuqEOE5mmMzgZWbMToSG1jnXavbQ+1zc8tTuAa2UlISsd137wPWPQ8WLUuTzfKl8Wo/ZSTNhSvuofoofF7aw1/5eliyE/mUP0idI2ogKYoPE+IMOrM/KF4nactNSVNranxj0rPLqRWq2Gg6q/O/zEIT2fl8/VB5vaLj7RKKQyhUA1v0b+kEmbJNAtJPP+paHwFyKg9mJZ1V5pTDCuyMqzkfwt8lRo/s6SKEHlf5UghLIuTy0f1/SDgW7M+nshLbxqflmt6wF9mk6TFN+GvP340Ck6EkdX/WG0oeyyT9dYTiv/UV7ZfpQHYDWUDa7g/AmG5/Z8kUWKvZQFP4vONOJJ49XH9BDZl00PoW/WFovwr3S/TJzeyh8OY+RobaNDkvslNll0qIIZil0q5sQx5GNX9nSp7G/KCRg2p4Ty11/WFqvwftf6HsPtHipCck5C8QB4VEkTByKjmzp6h63MWg7dEXws3yUD80iKwyCnUXuS3OzwYkKuC/1ygDYsz2/TrInfyE+QevlAV29l/8AInf/AB/90U8wKFi/F/mHhBkHn9ecOg2O3EtxMLCoQu1vr4QUp2qb6Xbz1jzTtHXgPBQYEUIPNHnPtnNTLx84pplxM1vCHyzCVAXV5vqKCPRccv7e+zValTJ+FlibvQreSyxWkqUFkyioPVQ0IUKgEhVIl+m+FpNplx2d2i+EE5Jqs5UkXISO8r5esOYvEqmZQas9XqdKnkkNELZ8rd4aTKNChAzMG76+/MLNTvFv4RCVzjmSlNSogDq8U2TXLLBG0csrd6EkniRQtzcgekVOJBJpSJDs5IHANc/0pAKnsLdI1RBP2Jh3SQW8RerUIFgaE/WkWH2dANRTm/xaIGyUulXUfXwiy3pDPUa8frrEsVHCu2OwVImrzS1SikzCi2VcsLWEqSX4IfzB1EbzsBsLLgEKUknelcwdCciedkWpG3mYJKwklCVC4zJSpnFQxdj04QWHkbmWES0shKQlKNAlIYBzwA1jOC1ZrlyeyNHPMdsTLOmBCkpBWogMRlZqcqCJmC7OpAzzCSWOUeEHQEtVvOsWszZ4XiZi1BkJUpk6qJLseQDdXh+eCa/VqRi4Rts3WaeqVkfBYRKV2GUA5i1cuUpfmovTm0QVYgb5a0pBeYSlNw4yhCQ3upKR1KRzgtsYhSAyRU24E2SH4Oz8og7I2WtXiNEkAkPl4ZXNzQ0HPnFW/ohL7Z1bs7i1qQAseEd42dmNupr/AHjkWJkhUxa6rzKUvvAE1OZ611jr+ycEiThXSwzIdzxI1MYtewZakkAtyBIHBqX9NY6YnJk7MijAoUP8stZ/AXfw6uesNfYJVgFJNAM6itNDwBLH0jV4jYeSWQhDqIIdWUhjWpckiooOEV6MJOQQkywoMWLS0AEWSe9TkQDGu5jRnxs8s6ZgFwwD15EVBhjEYJV1Kc00AA5HKxPWNRNw70mYbO1yChfVmNeFoqsRLlhWXcrS1RQA1DMwY+kUsq+ydTPZEs4SoPqkZrcVAE+rwpE41CVMQaMyjb90/OLCbJfwrfkU5mL1c1NGt1iOpCwRvJcvKGAUkl+LAlNLaxeyFqyGcXMR/wAQj8YIB50aJknaxCXKkqPJb9aEPfnD2HZdAq/UetHhybgpYVV3NSR3n484eyfQOI5htppVdKh1BOg4OImIUksQCx1SMw9HcRUzMFLV4VBx91WUgcdYNWziRUlfByFfJj8YexOiLQ4QNdhxylQ8wCD8IBAA/wAxCmuxyfy0+MVpkmWGStXkpShyooPCPtc33lS1O7ZgB0r4oVsXrJ+YguCtuIqD0DwmYq2YF9CWSaaMC/rEJGJeqkISbFldeLA9WhvEKngkpUq3hMxHDTuP8Wh2L1k6bjEgAFQQSfeYObamB9oOpfy//UVyZs0uVoluf3Uv1JCnheaWPEhD8gpv9UGwtDvkGBCRCnjzj0BYhUNgwp4YCngCEkwzMn8IAo5/tR0lXeZiQSdGLO0QNhY5CsXITvCt1iwyoBZTHUku2rRY+1FbYeUwAzTqsALS1t8/hGX7ByM+Mlg+6Su98iSr5gRlPI9lFHXjxpwcma+cXJBpUt6lvg3rDE1SgmiVKawAPn/vEDtttubIxJTLICShCiCkGpdzxqwhPYfbkyfigmYoKG7WQMqQHGUg0HB41WVdGXqeuxrNgyFBKswZyC9WN7E3HOLGZLh8wgiG2ZEdKWtDy/rq316wDLgiiFYGR7T7X3Kw6CreKU1kBk5QVOXe409NSwOMTNDpPUHxDqP1FOcRvadMSkYb72dZB4AJAb1aMvgpRmFIAJUqgADnmzVJaOWeRqdHbjxxljvo30nZ29SSzse67gMGPm9oo9qdoDKVLlICVIAClCzKWWYKFQcgRoekbPsxid7IzoCXUbWCQKBIBHBqc6xySfLO+moDApmTeFGWrhGmW4VRngSm3Z17ZW1M+FEsIyk0DLCrVJqm1P8AaEG3uuLMmt9MxIfpxiLslJTKQC7s5u1f7RMSFMGHUFmN7EWvZovHPZWznyxSlwOKIVQAjXKo95+Qdn9YrZyFmyS4FhqLgKBFfO/GLMoG7KfdcOmtBZw5s3DhEKZJ1SCpuRzAcWLEDTW0a2YUNS8MN2Sl0kGiQSQ93ymif7RFxCBMTlXLRqO/ncdCCGq/CJpSQKOX4HN6oVX0PlDCWsnS+VQDdZatYbFRnp/YuWofsVKldDnS9y2eoJua60ihx2y52HmALmEjipLhqXFfkbx0GStwLebIVp7r1hzGuzKqDQOAX9WpDiwaObqw6SaEZgB7ykhQZ3uwo3CHJ0hSQk17wsSgBhwzVP00avFbGlKHgQWfRL87VilVstUsl3WnlRSABwYgt101tF/wIjYfDZrh+RDE3sUgZhyLw3PwLVldxWrux4CgpEeYFhWVH7YP4spzJ6hIoRqS0SjiiynPhHeuVM9PDpS8S5J9lUQSJoUcxzJYFmBF9KfAteHhLlmrD0YFr3h7DqSQ4US4scqmrYBTiv6QqSDVIUXTdLBKuNstW4vDi6+7F2VmL2dLIa3IsoekFLweUDI7fukfFJUA3QRahSnqkL5qv6xAn4SWuinT+HMl+dCG9YtSsVCPtZCe+oAC+jHyIYwPtyP+aPgfixh47NKahQIOi0q/1hz8YhTMCH8CfJYb4h40TIaO9iDBhAP08KBjhOsWDBwh4MqgsAlqiKqHphhlomxmR9puGKsGFf8ALmoJ5BQUh/Up9Yyfs7mf42WBrvP/AK1x1HaOzkz5MySvwzElJ5PZXkWV5Ry32ZyVI2kqVM8csTkKH7yQUqb4+UYyXyTOrHL+m4l97T8GwlzQPEDLL8U95J9FK/LGe9n08px0kU7yZifzIUfmBGu9qCf8NK/93/oVGT7E4b/G4c8Fn0CVP8Id1IcHeM63AaFtBRrZyUIKYTkh0wgTBmygjN91xm4+G9q+cFjo5R7TcSTjUoq0uWhuDqJJ9aekX/s92WMu9NTlIAYMAq56kBuVeMVPtCwwOP5mVLPxUBToI3PZjZ26w0sEMogE9DYeh+Mcq5yHZJ64UM9ndnfZpk5Alr3RZSapcCoPhPeDq1DgVL3jAdp8OZGOnEpy5yZiAQ1JhCmbSpWPKOsKlhTAtQhRdrBQJv0jnXtjAGJwygXeWqv4Zj+dVKjoyLaNmHjup0bHZ5zS5ai4/ZizEP6iHZcyo71NNdWu1KRB7Oz80qWWBcEuwVerh+nWJ5mkO/l3S1NSQpvhE4n8Scq+Q4ggvcMeBD1anCHDLuVZjoFBweNuFBpEdaXbKQFO9Na0BJsKtzgJnFyDTQXZTGtPdY0aNdjFoOcitRcPmSGr+8z1a3WxiHi0M5UXQTQp7qx1DAH8QidKmM+VQro1K6HgeQMDM1QGcHXMi35knlWsVZDRXTZag5PfTdiATRgTmYKZnhWGWkuEhnvLPeSQNXDqAPwiROlsKFY4lHetUUNTVtIJGFK/GEqPEJTdrkP3T/SDgKIsyQCO6lKTyqCdCK3von9Ihy0uKKY2p5el7RYiblUxV3ag5gFAEWY8ITjMICl8pIuFAnrZVD8XeGmJogzdmSFD9sjviy0slQP3nBDRR4rY+IknOlWZJBy5w+v3gQRTiLdYvSWBrmSGdr1tR2hQ2gwY/tEhgNFAHTNVJ6EGH2IxEzGlKv2yTLVQsHSFB65XFaO1dIcxOLkzaAnOGao63AfyPwjU7VwSFyVrlI3qRUoyjMgniCQBa4cFvKMJi5UtKmS0pQNpgIe9jpX+0JcMfZbJC0Ad4nWqXHwNR0NojfagVK7kpZuQlTLPMIUGp1iINrLljxgpoFAGgpqwYsSz8TpDkmelaqB7HgoE8HL+hiuXyhddjgxdW7qOHeynoXFTzcwZnkUyq8ikg+ai8QtpYWckOlIUKkKB8sqg9PSESVkhygA8N4lPwekLdrtDqza7C9rkoy/8WFJmA0MuWVJUOLZu6eVosB7XMEwpP6bpNPMrDxxVIg41eOJWzO6SfalgFCs1aeSpMx/5QofGJUv2hYBVsUgfiTMT80COAwKwvUg2PRknbuHmVRiJKhymy/8AueH5WLQoslaFHgFpJ9AY81lLwe7ifSv0rY7x2u7Yo2eJe8lKmbwqHdUhJSwBqFVq5ajUNePLez21Vz9sb5LpVNnpUNDlWsBi13SWLUvGW3FX18ostiTpSZo+0KnZMpGaVkMxNXAAWWyu5YG5eIniVcGuKdNnYPaagfZUE3TNFNWKFh/lFf2M2UET5cwqSxlrKQSASpkoID3LLJpGIxW0cCQUyJWI3hIaZOmINHqN2gNUUvGqx228DIEuTi8KZ6ky0qScqFBIXcDMoFJOV3HKOaUH7KNousTOlEQ3NmpQkqUpKUgOVKISAOJJoBGET7XsIkACTPAAAA/ZBgKAeOCPthw6qJw0+YTTKDKL8mBLv0jbSRz2brDYhMwZkKSscUKSseqSfjHK/alsybKUZ6EKMtS0TCsOd0sJ3ZSpQZSHYKSritQ4QxtLDzZ6t5gtkYjCzHcTUKmyv5AlEuvleL3ZWL22kFM7Cy56CGUJq5CVKSxBBUldaE+JJhShwXCWrsyOw9rzsbiZG/VnWSiUDlAJSFPXL4j3jW9I7fl9NB9fVIxHZXsNkxf2oyjhkpKimQVonBJUkh0LQqiQ7gKDjRxWN1ljCKptmuWSkkkMziyVd0q5BnN3YG55Ryv2lSAcVhkpBCd2nukFLFU5YUMumkdWmSX4gixFCDy+mjm/tOlFOIw6yQQpKglgxGVaSxqx8Y4RWSXxonCvmXvYXDqMhCXIygsRwBpXpF8oFQINWchyRbW3xrEXsfKKJQU1GAar2CtLgP8ACLEzqkrTcuCxA0fW3OmkLGvhYZpfNkABhZzzUT8r6aPCFEhqJTysbmjODrErHSbNY2fNc6UUKiIS5Yo4algxc9XoBFXRkLSsgDvBw3J+rHg9KW84UnEsBmBS5YEBRGl9OHrCUrCX8JZ9bvodAzA/7wtc92BANWD63YA6tX1ikyWiRInBVSqvEWpxBJZ+EKmyWrR+JGU/hJdndw4GkQkElnQTQhLF+BejE60qNYlS5ocMGUTUt5OKM7cHsIuyaCVKCk5SAXa6VAJ4e6S/NmrppBkTjLJAGVGvvBJryYC1/vaaTVEAhR1sbGhcjhUfRhBI1AUKs4DgC96E39YZNDGKZZBSHNapJSoFiLsWHI0+cQ9xnDAd5I7wJYqu1PVmiZMllJOV2IdncJcO6RxrYHgwDRFEliVJD2ClAAlnyl0kOL+IcIYqKsTZktWeWWNCQHANSMpQT3uheJc/ZcnGIrKQggWygAGxIDUc6F9InzglSczAl8pIBFg7hQAfpS96RDVMCSDkKXepBNRZYKhzh2FFIrs2uXRKspBbw5TQFqJDEMekVU/YE0rJLUOYMcoIAGZK8odjQghjeNmjFlRqpWYJfLmJc3cWHk0U07FLmCoCKkZiVEUuAxcmvBoV0BlgiZKpOvoEGihqavXzBr5RHyLNUhJHNv0i2m7FSHKpqy5fLTKCeRH9/jDZ2AigMxdABcBugagilJCOn4vs1hZvjw0lR47tIPqkAxR4v2V4FdUpmSj+5McekwKjWgwYjPZo1OcYv2MpP+ViSOAmS3/mQof6YpMV7IsYnw7mZ+GZl+C0pjsghTxXskKjhEz2b7QH/plHoqUfkuIyuw2PD/4Sf5If0Y18o9AQMsHtY9TzXjNnTpP+bKmS/wActaPioCIcubSPT6iWv/SKbaHZLBz/APNw0lROoQEK/PLyq+MP2/qHRwHZa95OSkcU+blj1/vG27f7EnHHfs5S5iVSUHuJUtsrpPhelRdqmNOr2QYRM4TZC50opsklM1B/My6N96NvhcLkOYrKjlSmwA7pUXYPfMfQeeLfz2RtstNTjGG7W4jDMJkmQpqNOw0tKvzJShXmXi/wHtdCWC8KEp1MlYT/AClIB/NHTp7KDKAUOCgFD0NIpMb2Owc7x4aU/FKd0rq8vKYvZPszIGz/AGjYKdeaZSuE1OT+YOn+aNBhcXLmh5cxCx+4pK/9JMYrH+yLDqrKnTZR4KCZqf8ApV8TGfxPsmxcsvJmSltYhSpK/iGB/ihVBhZ1t4KOXYVO3cN7syake6oy8QPgorGljExPtQnyqYvATE8SkTJf8s1JH80Tq/oZ0Qxz32pTQqbg5V1vNV0CjLQn1UlX5TDO0/bJh1SJglIxAmqQoJ/y0hCiGCioLJpegjD9hp5nY/DhTnvpSXJLEOQa18RJiMkGo2a4f+VnccHhSiUkHwkIYVDGrk+qfSJacYlwlbOSQnmxrXTWkSsIXlpdvCAdaih+URMbgAxbVqGoo9n8J5xceEkYy5bGDQFBDpfSqdbFut+ERsThCKizOO69dHFS99KvEzZUpTGoLeJAoElrcq15OOkPlisux0BowH614w3H7FZUbo8xWt2PC9xX60SkkipAA6moS9PIHlDhKR3SpJre5H66wyogF60uQ4I4A0tQXaMyhMzukHMsAgvQryEHkcyQ/BxTWJe/CwKqdqFwpympTo5186M7RD8KhQkkn8LAPZrCzcUs/FWKllaDRJq6XJcirM4qz2f4w7E0S5I7tS4VweigPCxZx3h04sxKSshWUqBTfvJUNAAXN66Vt6sScYWBCQ7kMBkLitXOXzBfvaw7iVrCH7hqPEEkp1ooM5A62vFJk0LRMcKJXnOrKyKSGYAeXTSCMl1Fg7UYkhaaWdr8XMMyJ2ZIUe7MBpXKCKCpLhR71B1EKz1JUpqi+VZYAsb3opiYtMloQopCQwHeYKDJckVSQzVHEc+MRMThaE94kCjFSn4syTlFLHjEyYE5ilZzE2sa0IUFJNKNQc4JQUAMuZwbqKgQ4Zgz5dA9RSusMRz6YqZLmkr7wmK7rpQmoP3srjg3K4izlzkFDXNbl6MCGGlmcFrWtGgxoEwFZNjZQa1AFFDMxANaUjP43ZswZipJBorugFCnNXIJKAxDEvZnrA0ICEomKAdaDUi+Vm4uAk0NH0rEHFzt2rKVzNPCgrDEcQkxIXilkvmUQtIOXNdncAZiCABR9NIk4DaJlpypUkB9HTdvuUPWJ6A6KIMKhIgAwGg4IN4SDAJ+rwCHBBZoJ4DxJQZEJaDhSRAAmDf6+HzEOKlMCSW4ebVinwm1FfaFyJgDkGbLUlg8ssnKsXzheatiCLWhDLUQQhTQCIYWEBAgQRhAJWIUrkT5FoGsE8ICv2j2fw08ftpEmZzVLSVfmbMPWKbA+zbBSZyZslC5akqCgAsqS4tRb/ONT+sAQDTa5QcohIYPc3rUkk184NU16aQiBgVZt44qhbN+6QClXmD0cGGlfAn+lfgcNuytSEsFKJU1UjMVUBBIcOaGldIc3zKvmL2Brwe0PqAc0ABDDLR3LOUkN/vEKcwOhpSht68Rato0tLgkfm4Qu9C7HnxcsGpFcogUAPRRdtCOX94VKVNKiQkpF7NUdCDWukGJ73DKt3jT9SOsZsvoYz0a5ZnZ2qe6BYUOoq/KESsZLC+9mCQKAJJBcu597k1q+cWKMItQLFLK0zlyNGzJ+RFojT5MxPioBqQfUGvzhUIQqXIUcwJJajJFA71BIc09D6EokkBJJAdqCg/CamlLaw2qYk90ueDFiehD0q8Ll7JC3BoWBykLI6gjX0h9iGcJiElOfM6QSSEpKVEME5XKWHk14cXjUOHSopFtCORynhxETRs4slgKAOSCQWFjX3urw3g8TcJSPDRkCmtXJVTTro0UhMZXMl0ckAO2UZr6FyzeXvDjRaBKLMSP3goKyt+6UBhpQs0Klz5a8yVMWDk1TU8MtzWlOOkR6BQypCEv4kp8RI5ip46ODa8VZNClyjY1DUIIDiwDG92ubxFILPlvxBHMH5ekTF4bK/efKQlQILhw7tQ24jQwJ+HR7q0u/vAitjUAg+nCoihFStCSkhUsnMR3kqKFBvezJob8x1ipxeynU+8Y65mBJ490B+pcu9TGlmoUh3fUjKolgHcpc1GtBp6RFYZ7JSocXb5wAaoQoQUCILFjSFQIEAglCFGBAiSgKhYsen6QUCAA8aWdqVHyisw0sfaVlg4loALVAUqYVAcASAT0ECBCfY10W0NqgQIYglQR084ECJGA6Qf9oECACPgFky5ZJJJQCSaua1POJCNYECAAD9YaxlE5hQix1F7GBAhrsB5duorzuaxXYlZ3c+psj5iBAjRkBYiqHNSCGJqRXjELHqKp6AouGl0NRYaQUCCXQ0JE5Wc1Omp0jTbNLpD161gQIcAkUm2pKQSyRfgPuxB3pSgMSKixbQwIEQNk7CTlNL7xqK1NevGCWP2p/hPm6Q/pAgQ39Eor8WHQHq6i71fumH8b4UDQItpRKQPhAgRBQeypCTKnkpBIBIcA2S4PrEKUafXGCgRojMeNVEGoyE141r1hEr9E/wChMHAigP/Z">
            <a:extLst>
              <a:ext uri="{FF2B5EF4-FFF2-40B4-BE49-F238E27FC236}">
                <a16:creationId xmlns:a16="http://schemas.microsoft.com/office/drawing/2014/main" id="{C468087F-D25B-451D-AE6D-62EAFFFC3FE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3316" name="AutoShape 6" descr="data:image/jpeg;base64,/9j/4AAQSkZJRgABAQAAAQABAAD/2wCEAAkGBhQSERQUExQWFRUWGBcYFhgYFxcVFxUZGBgYGBcVGRgYHSYeGBojGRcXHy8gIycpLCwsFR4xNTAqNSYrLCkBCQoKDgwOGA8PGiwcHyQpKSkpLCkpKSkpLCwqLCkpKSksLCwsKSkpLCwpLCkpKSkpKSkpKSksLCksKSwsLCwpKf/AABEIALIBHAMBIgACEQEDEQH/xAAcAAAABwEBAAAAAAAAAAAAAAAAAQIDBAUGBwj/xABGEAABAgQDBQUFBQYEBAcAAAABAhEAAyExBBJBBRNRYXEGIjKBkQdCobHwFFJyksEjYoKi0eEkM7LxQ1PC0hUWRHOjs+L/xAAaAQADAQEBAQAAAAAAAAAAAAAAAQIDBAUG/8QAKBEAAgICAgIDAAEEAwAAAAAAAAECEQMSITEEEyJBUXEjM2GBMqHw/9oADAMBAAIRAxEAPwCnywbQ6UvAEuPpT5+hoIhWWHcsHkhgHInlMLnYjNCMkDLEaq7L2dUR58wJBUogDiafRiJgsaqcoBEokd45itKfCz903uLH3hELtbPUgySCQl1ZqOBQaa0NjwtC9lzpKykLchKPEEAMWqwsRvAOL5BzjzfJ8ucJ6x4o9Dx/FhKO0uS8nYNaGzoUh7ZkkO124+UNhEdS2Ngpa8DLBOZCrE967hq8x6iOfbTwG6nLQ75Sz04A6UesdHjeU8vDXJz+R46x8or8sHlh3JBhEdtnHQzlgZIeywMkFjoaywMsPZIbxM9MtOZTtwFzyHOJlLVWxqLk6QWSBlix7OYz7QtWRARLCcozEuQbZiLqVUZWbSsWXaLs8JCZSwCMwZSTVlAO45Go8qXpyY/NhklqjqyeJKEdjOhMDJD4lQBLjs2OWhnLB5Ye3cDLBYUNhMHlh0IgZILGN5YPLDhTAywrGNNB5YcyQeSAKGcsGlMO5IGSFZROk7UypZKQCeAhuTPmJqPW0MpcQ9KnkF/nWMnFFqT/AElleIXx5aegibh9jzZiSCCX1UWpwcxGlbeUmw/SFL7STPqsYuM/pGqlH7Y+OyaR45iUnk/6w+Oz2FTQrJ5vFXN23NXcgtyEEnFKNSQ/1whOOT7Y7h+FEEQe7h/JBhEddnHQxu4UJcPiXChLg2HRH3cHkiZJwxUQlIcmgHGK7aO1USZu5UFb0FCSlrFbZQTxILsNIl5EuylBy6EY/AbxBTrdPJVW8mJB5ExltlKllZlryy/ChWUEkEkZVj77LplPurbSNENupWO5TvFJs7gseUFgZ4lElIAUaqUwdRu5JuY87yoe1px7PS8V+tNT6+i82diMRhpapSs5loUQAG7+dScinclktUEhnqzPDOLmla1KLkqJNSSfU1MO/b974iH1PHVzz5wZw5i/Cx+pPbsy8yfsa1XCIu7gbuJO7gbuPQ2OGiNu4G7iTu4LdwbBRHyRSdq5+SWijkqavCj/ADH0I0SwAHJAA1JAA8zCMZ2fRikJSqYAMyVd0ZiWBbgnXnaxjk8zLFY2mzr8PHJ5U64Mb2Y2rlnEZSpLd5ILE1FBq4d+Ijr/AGnxImYGUpNAqYmju/cUK8LA1hvYGwZMhIEtwONKvxFotdu7K30nKhs6VBQsnPQgg6OxfybWPF8fIllTfR6vkwvG1EwGSBliSvDlJIIIIoQaEHgRBbuPo9jwKGMsHkh/dwMkGwDIRBZYf3cGJcFhRHyweSH93BlEGwUMZYGSHxLgxLhWFEfdwsS4eyQMsFjoZyQAiH8kDJCsdDOWCKIfyQRRBYyPkgZIfyQWSCwGAiFhEPLkKTdKg13BDW4jmPWCiN0+g1YgIh1OGV90+hhUxADOoAnTXz4ROxG11ZWoXcBQJdiK6PrEPI/otY19ln2Z2KlX7RR1pWnmNDHH+2O1j/4tjVMGlTJigeKpcvcSzT99j5x0nZGOMtdsz0AdhHFe1Kz9vxJPvT5r+cwn0f5Ry5L2tnZiqqRZ9n8Tx1sNaBlH1EWuIxLEc4zOJm7tcttJSP5gVH4q+EWMyZnR3VDMmwOrN+sOwovezm094Vg+6povtobTEpMtd/2mWmoyLVl88rdVCOe7Exxky1TanJNRvBxQu/n3Fj+KL7amNMtaMxzIBK0nQlImMrzlmWfOCwaOh4KSAXKQqliMyb8/MecaHaOz5cyWlaZaXS4yMwKSGuOFCIzHY7aaVSyFEgFBI1qG0roT6RczdtKCQlOnGxpDblJ8GVRiuShmSWJHM/OE7uJcypf5Uiu23i9zJUoeI91P4jY+Qc+QjpeRRjbOeMNpKK+zH9sdp51iUguEGrWUtviA7eao0WytqIlplofuoTu+ObIombN9VSUJHEqvpjhhAUlYIBSRT7z6egVXlE7ZeIyrExVUoAWU/eyqCpUv+KaUk9FHSPnM2Z5JWz6jDgWOCijruGnBm1z5CP3soUR5AiLWVM5xgtgYpQCQTmUlSkg/8zETTmxEx7NLR3XsMq+AjXJnp7ofuj4n+sYWRKJP2tsVOJQ4DTQO6qzt7quI+UYYyuTcrNyjoWDnuKOLCvOx9YyGLxCZ80rBSnMrKq7BQSkl6XZaRSPW8PyHejPK8rBa3RW7uBuotU7OKfGk6sagFjpStePGLXa0mUcMFAJCwQzAJPMN+keg8ytJHD63Vsym6g93EndwN3GuxnRGyQrdxJEqD3ULYKIu6gxKiTu4VLkuQLORU2HOFsVRE3cHuos52y1JVlbMSHGWrjjy84j7lrwt0w1aIolQ6rBHJn5s36w6mS9oNUoihgchpEPcwDKiYJLw9IwDmqkpDXJEJzGo2V255iEbuNAnYqCKTATyY/C8RxsYH/iJ9FRPtRXrZyfbeKxS5cszCVAIBSyy4QWVVRYzG3dnoUlrRA2djpqf2mZbChJ71CSA5t4jYx25PsxwoNN5d2KgRpyB0hE/2WYZXvLH5D8CLuAY8Rbro9RqDOSSdvT86s6gsBmow8TEvUinebiDZ40+DdaQoKDHza1CxZ41afZJId96rpu0EDVw5cCxa1IZmeyVLn/ELAZmTLyFjocqwDaOnF5GSD5VownhjLp0VOHQUkGj3F9KxzDbnZ055/fMxUoqK1AULXUQ7gOamoBJ0jssr2UlIaXi5iXbxJJF30mUjnGBkbv7Ypa3KhPk1KsylElGbm9SXOnrOfyW0qVG/i4Fbvkx20SSoE+EoRlOhSBkf1Sr0ibiMPmlBaAc4SnMkAnxN3g2nyeLPZGzJ32d5EwhecoyqKN2ZTKU4Ku6e8qoPH0mJ7HbRIDgcgJ0tPokTExv7kvpjXjuX2l/spNkSiiZNRNlzDKmIUiYyS7pZYUDxCw4PPV2hzGYGZM3eHlLE1IQqYlXhKkJS1qlJCAxQ570tV9dhsf2fYtS0Z8OpIWtIVMlzilSEkjMtkz1AsHLZbtEfG9nMd9vmIwaJ01WEdImryiYtMwUJ3hCT77NccNBZVL/AATPDKH2n/DLHsbgScOVnEpQqSzhSAElLuQVqWGJSWB5i8aOZMCQSohI4qLD1NI5xtns9ipaEjEIXJWp1BJCSlRB8XcJTqOj2tGfmImLUEnMspYMSVZQKJCQTQBtIzwZ5W4y5Y/J8eLSnHhHV53abCpocRLfkrMP5Xii7Q7STiDLTKUFILgEOASaE1AsGHrGGVgpgoUr/Kq9v0aLnYPaCUmYjfIUJaaAp74alxQswuC+og8nLLWg8PDHfa7oLGKyA9fkFf0+MHIB7odi4L8DYE9A58zCJ53y0tUHvk1t9fOJcnCGYtKBTOWc2SLqUeQSCegjy2qfJ7Vprg1fZyUVhARTeAypL+5IQXxE8/vLUAnyIjRS9toRPMqYRIyuEGaWSoAhlBVi4q8N9kJKSlUxmExOSUk0KZCO6gdVVUeZJ1ibJ2YA6CtakPUFSsoH3WesSzmk1ZdYXGFIJmFKkspSFpqlYCSoofRaWJ5jpGC7NqWvDEqb9pMKx+VLnlVurRrJGxJMkKCETJSF91QDqkkEGpSonJQHvJZiRHJ+1u3Z+Ek4NEieEhSJpVkKFVE0gVY6NaOrx/7sf9nNm/szS+2jqH/iaijIEpApRyajUa1/rD2Mx5mJAUlgC/6Fo4Ae1WNXfFzvJZH+loaVhZs05pkxSzxUtSj6l49VyijzFjk/s7zJXLegzPo4JHMN/SHZsoFKQEKChehqI8+jZwSXIbmCP94WnErTabMvotT9b84XtQ3gZ3kym0gBGump4fpHCZO18SmqZ05PAiYvp96EY/HzZ3+bNmL/ABrWocLEsIfuIWBnb5vbLBYYKTPmy1P7qVZ1+SUOX9Iox7ScCV5QqaATRSpZCR1YlXwjkYw/LWmkH9naxqIj28miwnpDZG2MyUrRMSuWoUKCFDjcUetol4xUlfe94kPcUAjzlsvaE/DrzyVlB1INFfiB7qh1eN3sX2qkgIxUkU/4ktgeHeQSx8iOkCyRvkHjdHSEypZHvA+v6QncID1/r8IqcJ2rwq0umdLrotQlqHUKavRxE/B7QlTiUy5ktagzhC0rPUhJNI0v/JlqPrlISkGp9PKkSMBMSpIUxGVyGy2LuC0Va8MxUHZyYl7HnKQovbhWvSB9AkAz0pmZkg3r0JqQ9otJWPQkUmEh3qS9YrZ8kXBvoQzO7wgYfiR8/wBYTpj6Ndm9IImGlK+vq0KP1pHCdQxjMROSxlSkTPvBU0yiPw9xQJ6kQzJx88nvYbKA1p0tRLu7ADRhch39ZpW0Vm2sctICZctS3IBPfASOIKRU8gQ0ADk7tAlExKCCFEm6pYZiGLBbkK0YdWjg+JwpUZwCmO+KU81TJhTTmASegMdam4XOp1yyPJlDm7Vq145PiMSg7QCUqBT9qVqHotV03B8ozmraOjx3W38HSexmyEJogISpIAOaWlYUKgGtUlmDpULWMbbCy293KW7wSteRzozsPSMh2SSrflIDhqvyqn9Y0G2cXu0FINe6KkuVFQU5PBkqfrHXZzPsupU9T2Kg3EO/ma/2jA9odtLTjN/JBBSjdnMKKAclJH4rGtRzjUbOxgTJUoE91CiTqVGrkehbQKEYbEesCQELbnapeLlGXMCSxCkkZQUqGoIHqHFOcY/D4o4TFImskpqiYClK0qSpnooMWLK6pEaJWxkZj3JZrxIUdX4PUxG2l2eC5akhCQwtxu4Z6cufWMckOdo9o0w5KuEun/0F2h2snczDuhLUUrCT9mTKcpoWO7FuUY/DSDMyIJCQSB+EC6vTSJG0MckYTKojehaUMfEU0O8yt90ZTzD1eLDsnPWl5ssINkd5IVwURlUmulmiZ/1JRro1xN4Mc77J83ApQnurzA0Aawr8mEM4aXmWEk5Qs5VEXCTRTcyKevGJuJxpmqrKRLIocgypVq7OQC2gAiIpHeH9Y5vImnlZ2eJBxwq2dF2RikTEDdBvdL+4zADh5xPJSil+mnFucZTszj0oJQaBVeAcH+59YscXtiWk+JzyqBR3fp+nGMVz0OSp8mw2XPzcK6XvRjx/vHJ+0GwUy5pksCiSqYiW4JZBmFaEuCHYKAeOm7Ewk9MrPuqEOE5mmMzgZWbMToSG1jnXavbQ+1zc8tTuAa2UlISsd137wPWPQ8WLUuTzfKl8Wo/ZSTNhSvuofoofF7aw1/5eliyE/mUP0idI2ogKYoPE+IMOrM/KF4nactNSVNranxj0rPLqRWq2Gg6q/O/zEIT2fl8/VB5vaLj7RKKQyhUA1v0b+kEmbJNAtJPP+paHwFyKg9mJZ1V5pTDCuyMqzkfwt8lRo/s6SKEHlf5UghLIuTy0f1/SDgW7M+nshLbxqflmt6wF9mk6TFN+GvP340Ck6EkdX/WG0oeyyT9dYTiv/UV7ZfpQHYDWUDa7g/AmG5/Z8kUWKvZQFP4vONOJJ49XH9BDZl00PoW/WFovwr3S/TJzeyh8OY+RobaNDkvslNll0qIIZil0q5sQx5GNX9nSp7G/KCRg2p4Ty11/WFqvwftf6HsPtHipCck5C8QB4VEkTByKjmzp6h63MWg7dEXws3yUD80iKwyCnUXuS3OzwYkKuC/1ygDYsz2/TrInfyE+QevlAV29l/8AInf/AB/90U8wKFi/F/mHhBkHn9ecOg2O3EtxMLCoQu1vr4QUp2qb6Xbz1jzTtHXgPBQYEUIPNHnPtnNTLx84pplxM1vCHyzCVAXV5vqKCPRccv7e+zValTJ+FlibvQreSyxWkqUFkyioPVQ0IUKgEhVIl+m+FpNplx2d2i+EE5Jqs5UkXISO8r5esOYvEqmZQas9XqdKnkkNELZ8rd4aTKNChAzMG76+/MLNTvFv4RCVzjmSlNSogDq8U2TXLLBG0csrd6EkniRQtzcgekVOJBJpSJDs5IHANc/0pAKnsLdI1RBP2Jh3SQW8RerUIFgaE/WkWH2dANRTm/xaIGyUulXUfXwiy3pDPUa8frrEsVHCu2OwVImrzS1SikzCi2VcsLWEqSX4IfzB1EbzsBsLLgEKUknelcwdCciedkWpG3mYJKwklCVC4zJSpnFQxdj04QWHkbmWES0shKQlKNAlIYBzwA1jOC1ZrlyeyNHPMdsTLOmBCkpBWogMRlZqcqCJmC7OpAzzCSWOUeEHQEtVvOsWszZ4XiZi1BkJUpk6qJLseQDdXh+eCa/VqRi4Rts3WaeqVkfBYRKV2GUA5i1cuUpfmovTm0QVYgb5a0pBeYSlNw4yhCQ3upKR1KRzgtsYhSAyRU24E2SH4Oz8og7I2WtXiNEkAkPl4ZXNzQ0HPnFW/ohL7Z1bs7i1qQAseEd42dmNupr/AHjkWJkhUxa6rzKUvvAE1OZ611jr+ycEiThXSwzIdzxI1MYtewZakkAtyBIHBqX9NY6YnJk7MijAoUP8stZ/AXfw6uesNfYJVgFJNAM6itNDwBLH0jV4jYeSWQhDqIIdWUhjWpckiooOEV6MJOQQkywoMWLS0AEWSe9TkQDGu5jRnxs8s6ZgFwwD15EVBhjEYJV1Kc00AA5HKxPWNRNw70mYbO1yChfVmNeFoqsRLlhWXcrS1RQA1DMwY+kUsq+ydTPZEs4SoPqkZrcVAE+rwpE41CVMQaMyjb90/OLCbJfwrfkU5mL1c1NGt1iOpCwRvJcvKGAUkl+LAlNLaxeyFqyGcXMR/wAQj8YIB50aJknaxCXKkqPJb9aEPfnD2HZdAq/UetHhybgpYVV3NSR3n484eyfQOI5htppVdKh1BOg4OImIUksQCx1SMw9HcRUzMFLV4VBx91WUgcdYNWziRUlfByFfJj8YexOiLQ4QNdhxylQ8wCD8IBAA/wAxCmuxyfy0+MVpkmWGStXkpShyooPCPtc33lS1O7ZgB0r4oVsXrJ+YguCtuIqD0DwmYq2YF9CWSaaMC/rEJGJeqkISbFldeLA9WhvEKngkpUq3hMxHDTuP8Wh2L1k6bjEgAFQQSfeYObamB9oOpfy//UVyZs0uVoluf3Uv1JCnheaWPEhD8gpv9UGwtDvkGBCRCnjzj0BYhUNgwp4YCngCEkwzMn8IAo5/tR0lXeZiQSdGLO0QNhY5CsXITvCt1iwyoBZTHUku2rRY+1FbYeUwAzTqsALS1t8/hGX7ByM+Mlg+6Su98iSr5gRlPI9lFHXjxpwcma+cXJBpUt6lvg3rDE1SgmiVKawAPn/vEDtttubIxJTLICShCiCkGpdzxqwhPYfbkyfigmYoKG7WQMqQHGUg0HB41WVdGXqeuxrNgyFBKswZyC9WN7E3HOLGZLh8wgiG2ZEdKWtDy/rq316wDLgiiFYGR7T7X3Kw6CreKU1kBk5QVOXe409NSwOMTNDpPUHxDqP1FOcRvadMSkYb72dZB4AJAb1aMvgpRmFIAJUqgADnmzVJaOWeRqdHbjxxljvo30nZ29SSzse67gMGPm9oo9qdoDKVLlICVIAClCzKWWYKFQcgRoekbPsxid7IzoCXUbWCQKBIBHBqc6xySfLO+moDApmTeFGWrhGmW4VRngSm3Z17ZW1M+FEsIyk0DLCrVJqm1P8AaEG3uuLMmt9MxIfpxiLslJTKQC7s5u1f7RMSFMGHUFmN7EWvZovHPZWznyxSlwOKIVQAjXKo95+Qdn9YrZyFmyS4FhqLgKBFfO/GLMoG7KfdcOmtBZw5s3DhEKZJ1SCpuRzAcWLEDTW0a2YUNS8MN2Sl0kGiQSQ93ymif7RFxCBMTlXLRqO/ncdCCGq/CJpSQKOX4HN6oVX0PlDCWsnS+VQDdZatYbFRnp/YuWofsVKldDnS9y2eoJua60ihx2y52HmALmEjipLhqXFfkbx0GStwLebIVp7r1hzGuzKqDQOAX9WpDiwaObqw6SaEZgB7ykhQZ3uwo3CHJ0hSQk17wsSgBhwzVP00avFbGlKHgQWfRL87VilVstUsl3WnlRSABwYgt101tF/wIjYfDZrh+RDE3sUgZhyLw3PwLVldxWrux4CgpEeYFhWVH7YP4spzJ6hIoRqS0SjiiynPhHeuVM9PDpS8S5J9lUQSJoUcxzJYFmBF9KfAteHhLlmrD0YFr3h7DqSQ4US4scqmrYBTiv6QqSDVIUXTdLBKuNstW4vDi6+7F2VmL2dLIa3IsoekFLweUDI7fukfFJUA3QRahSnqkL5qv6xAn4SWuinT+HMl+dCG9YtSsVCPtZCe+oAC+jHyIYwPtyP+aPgfixh47NKahQIOi0q/1hz8YhTMCH8CfJYb4h40TIaO9iDBhAP08KBjhOsWDBwh4MqgsAlqiKqHphhlomxmR9puGKsGFf8ALmoJ5BQUh/Up9Yyfs7mf42WBrvP/AK1x1HaOzkz5MySvwzElJ5PZXkWV5Ry32ZyVI2kqVM8csTkKH7yQUqb4+UYyXyTOrHL+m4l97T8GwlzQPEDLL8U95J9FK/LGe9n08px0kU7yZifzIUfmBGu9qCf8NK/93/oVGT7E4b/G4c8Fn0CVP8Id1IcHeM63AaFtBRrZyUIKYTkh0wgTBmygjN91xm4+G9q+cFjo5R7TcSTjUoq0uWhuDqJJ9aekX/s92WMu9NTlIAYMAq56kBuVeMVPtCwwOP5mVLPxUBToI3PZjZ26w0sEMogE9DYeh+Mcq5yHZJ64UM9ndnfZpk5Alr3RZSapcCoPhPeDq1DgVL3jAdp8OZGOnEpy5yZiAQ1JhCmbSpWPKOsKlhTAtQhRdrBQJv0jnXtjAGJwygXeWqv4Zj+dVKjoyLaNmHjup0bHZ5zS5ai4/ZizEP6iHZcyo71NNdWu1KRB7Oz80qWWBcEuwVerh+nWJ5mkO/l3S1NSQpvhE4n8Scq+Q4ggvcMeBD1anCHDLuVZjoFBweNuFBpEdaXbKQFO9Na0BJsKtzgJnFyDTQXZTGtPdY0aNdjFoOcitRcPmSGr+8z1a3WxiHi0M5UXQTQp7qx1DAH8QidKmM+VQro1K6HgeQMDM1QGcHXMi35knlWsVZDRXTZag5PfTdiATRgTmYKZnhWGWkuEhnvLPeSQNXDqAPwiROlsKFY4lHetUUNTVtIJGFK/GEqPEJTdrkP3T/SDgKIsyQCO6lKTyqCdCK3von9Ihy0uKKY2p5el7RYiblUxV3ag5gFAEWY8ITjMICl8pIuFAnrZVD8XeGmJogzdmSFD9sjviy0slQP3nBDRR4rY+IknOlWZJBy5w+v3gQRTiLdYvSWBrmSGdr1tR2hQ2gwY/tEhgNFAHTNVJ6EGH2IxEzGlKv2yTLVQsHSFB65XFaO1dIcxOLkzaAnOGao63AfyPwjU7VwSFyVrlI3qRUoyjMgniCQBa4cFvKMJi5UtKmS0pQNpgIe9jpX+0JcMfZbJC0Ad4nWqXHwNR0NojfagVK7kpZuQlTLPMIUGp1iINrLljxgpoFAGgpqwYsSz8TpDkmelaqB7HgoE8HL+hiuXyhddjgxdW7qOHeynoXFTzcwZnkUyq8ikg+ai8QtpYWckOlIUKkKB8sqg9PSESVkhygA8N4lPwekLdrtDqza7C9rkoy/8WFJmA0MuWVJUOLZu6eVosB7XMEwpP6bpNPMrDxxVIg41eOJWzO6SfalgFCs1aeSpMx/5QofGJUv2hYBVsUgfiTMT80COAwKwvUg2PRknbuHmVRiJKhymy/8AueH5WLQoslaFHgFpJ9AY81lLwe7ifSv0rY7x2u7Yo2eJe8lKmbwqHdUhJSwBqFVq5ajUNePLez21Vz9sb5LpVNnpUNDlWsBi13SWLUvGW3FX18ostiTpSZo+0KnZMpGaVkMxNXAAWWyu5YG5eIniVcGuKdNnYPaagfZUE3TNFNWKFh/lFf2M2UET5cwqSxlrKQSASpkoID3LLJpGIxW0cCQUyJWI3hIaZOmINHqN2gNUUvGqx228DIEuTi8KZ6ky0qScqFBIXcDMoFJOV3HKOaUH7KNousTOlEQ3NmpQkqUpKUgOVKISAOJJoBGET7XsIkACTPAAAA/ZBgKAeOCPthw6qJw0+YTTKDKL8mBLv0jbSRz2brDYhMwZkKSscUKSseqSfjHK/alsybKUZ6EKMtS0TCsOd0sJ3ZSpQZSHYKSritQ4QxtLDzZ6t5gtkYjCzHcTUKmyv5AlEuvleL3ZWL22kFM7Cy56CGUJq5CVKSxBBUldaE+JJhShwXCWrsyOw9rzsbiZG/VnWSiUDlAJSFPXL4j3jW9I7fl9NB9fVIxHZXsNkxf2oyjhkpKimQVonBJUkh0LQqiQ7gKDjRxWN1ljCKptmuWSkkkMziyVd0q5BnN3YG55Ryv2lSAcVhkpBCd2nukFLFU5YUMumkdWmSX4gixFCDy+mjm/tOlFOIw6yQQpKglgxGVaSxqx8Y4RWSXxonCvmXvYXDqMhCXIygsRwBpXpF8oFQINWchyRbW3xrEXsfKKJQU1GAar2CtLgP8ACLEzqkrTcuCxA0fW3OmkLGvhYZpfNkABhZzzUT8r6aPCFEhqJTysbmjODrErHSbNY2fNc6UUKiIS5Yo4algxc9XoBFXRkLSsgDvBw3J+rHg9KW84UnEsBmBS5YEBRGl9OHrCUrCX8JZ9bvodAzA/7wtc92BANWD63YA6tX1ikyWiRInBVSqvEWpxBJZ+EKmyWrR+JGU/hJdndw4GkQkElnQTQhLF+BejE60qNYlS5ocMGUTUt5OKM7cHsIuyaCVKCk5SAXa6VAJ4e6S/NmrppBkTjLJAGVGvvBJryYC1/vaaTVEAhR1sbGhcjhUfRhBI1AUKs4DgC96E39YZNDGKZZBSHNapJSoFiLsWHI0+cQ9xnDAd5I7wJYqu1PVmiZMllJOV2IdncJcO6RxrYHgwDRFEliVJD2ClAAlnyl0kOL+IcIYqKsTZktWeWWNCQHANSMpQT3uheJc/ZcnGIrKQggWygAGxIDUc6F9InzglSczAl8pIBFg7hQAfpS96RDVMCSDkKXepBNRZYKhzh2FFIrs2uXRKspBbw5TQFqJDEMekVU/YE0rJLUOYMcoIAGZK8odjQghjeNmjFlRqpWYJfLmJc3cWHk0U07FLmCoCKkZiVEUuAxcmvBoV0BlgiZKpOvoEGihqavXzBr5RHyLNUhJHNv0i2m7FSHKpqy5fLTKCeRH9/jDZ2AigMxdABcBugagilJCOn4vs1hZvjw0lR47tIPqkAxR4v2V4FdUpmSj+5McekwKjWgwYjPZo1OcYv2MpP+ViSOAmS3/mQof6YpMV7IsYnw7mZ+GZl+C0pjsghTxXskKjhEz2b7QH/plHoqUfkuIyuw2PD/4Sf5If0Y18o9AQMsHtY9TzXjNnTpP+bKmS/wActaPioCIcubSPT6iWv/SKbaHZLBz/APNw0lROoQEK/PLyq+MP2/qHRwHZa95OSkcU+blj1/vG27f7EnHHfs5S5iVSUHuJUtsrpPhelRdqmNOr2QYRM4TZC50opsklM1B/My6N96NvhcLkOYrKjlSmwA7pUXYPfMfQeeLfz2RtstNTjGG7W4jDMJkmQpqNOw0tKvzJShXmXi/wHtdCWC8KEp1MlYT/AClIB/NHTp7KDKAUOCgFD0NIpMb2Owc7x4aU/FKd0rq8vKYvZPszIGz/AGjYKdeaZSuE1OT+YOn+aNBhcXLmh5cxCx+4pK/9JMYrH+yLDqrKnTZR4KCZqf8ApV8TGfxPsmxcsvJmSltYhSpK/iGB/ihVBhZ1t4KOXYVO3cN7syake6oy8QPgorGljExPtQnyqYvATE8SkTJf8s1JH80Tq/oZ0Qxz32pTQqbg5V1vNV0CjLQn1UlX5TDO0/bJh1SJglIxAmqQoJ/y0hCiGCioLJpegjD9hp5nY/DhTnvpSXJLEOQa18RJiMkGo2a4f+VnccHhSiUkHwkIYVDGrk+qfSJacYlwlbOSQnmxrXTWkSsIXlpdvCAdaih+URMbgAxbVqGoo9n8J5xceEkYy5bGDQFBDpfSqdbFut+ERsThCKizOO69dHFS99KvEzZUpTGoLeJAoElrcq15OOkPlisux0BowH614w3H7FZUbo8xWt2PC9xX60SkkipAA6moS9PIHlDhKR3SpJre5H66wyogF60uQ4I4A0tQXaMyhMzukHMsAgvQryEHkcyQ/BxTWJe/CwKqdqFwpympTo5186M7RD8KhQkkn8LAPZrCzcUs/FWKllaDRJq6XJcirM4qz2f4w7E0S5I7tS4VweigPCxZx3h04sxKSshWUqBTfvJUNAAXN66Vt6sScYWBCQ7kMBkLitXOXzBfvaw7iVrCH7hqPEEkp1ooM5A62vFJk0LRMcKJXnOrKyKSGYAeXTSCMl1Fg7UYkhaaWdr8XMMyJ2ZIUe7MBpXKCKCpLhR71B1EKz1JUpqi+VZYAsb3opiYtMloQopCQwHeYKDJckVSQzVHEc+MRMThaE94kCjFSn4syTlFLHjEyYE5ilZzE2sa0IUFJNKNQc4JQUAMuZwbqKgQ4Zgz5dA9RSusMRz6YqZLmkr7wmK7rpQmoP3srjg3K4izlzkFDXNbl6MCGGlmcFrWtGgxoEwFZNjZQa1AFFDMxANaUjP43ZswZipJBorugFCnNXIJKAxDEvZnrA0ICEomKAdaDUi+Vm4uAk0NH0rEHFzt2rKVzNPCgrDEcQkxIXilkvmUQtIOXNdncAZiCABR9NIk4DaJlpypUkB9HTdvuUPWJ6A6KIMKhIgAwGg4IN4SDAJ+rwCHBBZoJ4DxJQZEJaDhSRAAmDf6+HzEOKlMCSW4ebVinwm1FfaFyJgDkGbLUlg8ssnKsXzheatiCLWhDLUQQhTQCIYWEBAgQRhAJWIUrkT5FoGsE8ICv2j2fw08ftpEmZzVLSVfmbMPWKbA+zbBSZyZslC5akqCgAsqS4tRb/ONT+sAQDTa5QcohIYPc3rUkk184NU16aQiBgVZt44qhbN+6QClXmD0cGGlfAn+lfgcNuytSEsFKJU1UjMVUBBIcOaGldIc3zKvmL2Brwe0PqAc0ABDDLR3LOUkN/vEKcwOhpSht68Rato0tLgkfm4Qu9C7HnxcsGpFcogUAPRRdtCOX94VKVNKiQkpF7NUdCDWukGJ73DKt3jT9SOsZsvoYz0a5ZnZ2qe6BYUOoq/KESsZLC+9mCQKAJJBcu597k1q+cWKMItQLFLK0zlyNGzJ+RFojT5MxPioBqQfUGvzhUIQqXIUcwJJajJFA71BIc09D6EokkBJJAdqCg/CamlLaw2qYk90ueDFiehD0q8Ll7JC3BoWBykLI6gjX0h9iGcJiElOfM6QSSEpKVEME5XKWHk14cXjUOHSopFtCORynhxETRs4slgKAOSCQWFjX3urw3g8TcJSPDRkCmtXJVTTro0UhMZXMl0ckAO2UZr6FyzeXvDjRaBKLMSP3goKyt+6UBhpQs0Klz5a8yVMWDk1TU8MtzWlOOkR6BQypCEv4kp8RI5ip46ODa8VZNClyjY1DUIIDiwDG92ubxFILPlvxBHMH5ekTF4bK/efKQlQILhw7tQ24jQwJ+HR7q0u/vAitjUAg+nCoihFStCSkhUsnMR3kqKFBvezJob8x1ipxeynU+8Y65mBJ490B+pcu9TGlmoUh3fUjKolgHcpc1GtBp6RFYZ7JSocXb5wAaoQoQUCILFjSFQIEAglCFGBAiSgKhYsen6QUCAA8aWdqVHyisw0sfaVlg4loALVAUqYVAcASAT0ECBCfY10W0NqgQIYglQR084ECJGA6Qf9oECACPgFky5ZJJJQCSaua1POJCNYECAAD9YaxlE5hQix1F7GBAhrsB5duorzuaxXYlZ3c+psj5iBAjRkBYiqHNSCGJqRXjELHqKp6AouGl0NRYaQUCCXQ0JE5Wc1Omp0jTbNLpD161gQIcAkUm2pKQSyRfgPuxB3pSgMSKixbQwIEQNk7CTlNL7xqK1NevGCWP2p/hPm6Q/pAgQ39Eor8WHQHq6i71fumH8b4UDQItpRKQPhAgRBQeypCTKnkpBIBIcA2S4PrEKUafXGCgRojMeNVEGoyE141r1hEr9E/wChMHAigP/Z">
            <a:extLst>
              <a:ext uri="{FF2B5EF4-FFF2-40B4-BE49-F238E27FC236}">
                <a16:creationId xmlns:a16="http://schemas.microsoft.com/office/drawing/2014/main" id="{C3FA4E71-D07D-4A2E-9171-01D93E0C25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13317" name="Picture 8" descr="http://i.telegraph.co.uk/multimedia/archive/01113/PF-overseaspension_1113086c.jpg">
            <a:extLst>
              <a:ext uri="{FF2B5EF4-FFF2-40B4-BE49-F238E27FC236}">
                <a16:creationId xmlns:a16="http://schemas.microsoft.com/office/drawing/2014/main" id="{5AFA2FEC-570E-4EE5-8F12-76F5F8925C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254000"/>
            <a:ext cx="43815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10" descr="http://static.guim.co.uk/sys-images/MONEY/Pix/pictures/2011/7/8/1310137265361/pensioner-retire-beach-007.jpg">
            <a:extLst>
              <a:ext uri="{FF2B5EF4-FFF2-40B4-BE49-F238E27FC236}">
                <a16:creationId xmlns:a16="http://schemas.microsoft.com/office/drawing/2014/main" id="{2EB4602A-EA51-4123-9BA1-EA16104240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0" y="3248025"/>
            <a:ext cx="43815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14" descr="http://www.edmontonjournal.com/cms/binary/7345824.jpg">
            <a:extLst>
              <a:ext uri="{FF2B5EF4-FFF2-40B4-BE49-F238E27FC236}">
                <a16:creationId xmlns:a16="http://schemas.microsoft.com/office/drawing/2014/main" id="{5645246B-7E0C-4E57-9407-75F4ABC621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1589" y="368300"/>
            <a:ext cx="4137025" cy="270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Picture 16" descr="http://blog.ecaring.com/ecaringcms/wp-content/uploads/2012/07/frail-elderly-man.jpeg">
            <a:extLst>
              <a:ext uri="{FF2B5EF4-FFF2-40B4-BE49-F238E27FC236}">
                <a16:creationId xmlns:a16="http://schemas.microsoft.com/office/drawing/2014/main" id="{E33CB75A-9559-4C79-9716-A7F50E7EE1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900" y="3213100"/>
            <a:ext cx="4241800" cy="25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1" name="TextovéPole 1">
            <a:extLst>
              <a:ext uri="{FF2B5EF4-FFF2-40B4-BE49-F238E27FC236}">
                <a16:creationId xmlns:a16="http://schemas.microsoft.com/office/drawing/2014/main" id="{F153966B-024C-46EC-B04B-59F1DD1F6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237289"/>
            <a:ext cx="25209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en-US" sz="1800">
                <a:latin typeface="Arial" panose="020B0604020202020204" pitchFamily="34" charset="0"/>
              </a:rPr>
              <a:t>P.Wija, 2013</a:t>
            </a:r>
            <a:endParaRPr lang="en-GB" altLang="en-US" sz="1800">
              <a:latin typeface="Arial" panose="020B0604020202020204" pitchFamily="34" charset="0"/>
            </a:endParaRPr>
          </a:p>
        </p:txBody>
      </p:sp>
      <p:pic>
        <p:nvPicPr>
          <p:cNvPr id="13322" name="Obrázek 2">
            <a:extLst>
              <a:ext uri="{FF2B5EF4-FFF2-40B4-BE49-F238E27FC236}">
                <a16:creationId xmlns:a16="http://schemas.microsoft.com/office/drawing/2014/main" id="{152E7BCC-92D1-4E41-BA3A-A425895100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300" y="6164264"/>
            <a:ext cx="1892300" cy="54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61BCE9-EDFA-4E52-BF53-2979B6938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49DC1890-89EA-4C13-A977-E19D92E86E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44861" y="2284637"/>
            <a:ext cx="8102278" cy="3433313"/>
          </a:xfrm>
        </p:spPr>
      </p:pic>
    </p:spTree>
    <p:extLst>
      <p:ext uri="{BB962C8B-B14F-4D97-AF65-F5344CB8AC3E}">
        <p14:creationId xmlns:p14="http://schemas.microsoft.com/office/powerpoint/2010/main" val="7116573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714396C7-413C-4696-981A-939FC30C86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9289" y="1058863"/>
            <a:ext cx="8497887" cy="4525962"/>
          </a:xfrm>
        </p:spPr>
        <p:txBody>
          <a:bodyPr rtlCol="0">
            <a:normAutofit/>
          </a:bodyPr>
          <a:lstStyle/>
          <a:p>
            <a:pPr marL="0" indent="0">
              <a:buNone/>
              <a:defRPr/>
            </a:pPr>
            <a:endParaRPr lang="cs-CZ" dirty="0"/>
          </a:p>
          <a:p>
            <a:pPr marL="0" indent="0">
              <a:buNone/>
              <a:defRPr/>
            </a:pPr>
            <a:r>
              <a:rPr lang="cs-CZ" dirty="0">
                <a:solidFill>
                  <a:schemeClr val="tx2"/>
                </a:solidFill>
              </a:rPr>
              <a:t>Budoucí potřeba dlouhodobé péče pro starší občany bude záležet na následujících faktorech</a:t>
            </a:r>
            <a:r>
              <a:rPr lang="en-US" dirty="0">
                <a:solidFill>
                  <a:schemeClr val="tx2"/>
                </a:solidFill>
              </a:rPr>
              <a:t>:</a:t>
            </a:r>
            <a:endParaRPr lang="cs-CZ" dirty="0">
              <a:solidFill>
                <a:schemeClr val="tx2"/>
              </a:solidFill>
            </a:endParaRPr>
          </a:p>
          <a:p>
            <a:pPr>
              <a:buFont typeface="Arial" charset="0"/>
              <a:buChar char="•"/>
              <a:defRPr/>
            </a:pPr>
            <a:r>
              <a:rPr lang="en-US" sz="800" dirty="0">
                <a:solidFill>
                  <a:schemeClr val="tx2"/>
                </a:solidFill>
              </a:rPr>
              <a:t> </a:t>
            </a:r>
            <a:endParaRPr lang="cs-CZ" sz="4800" dirty="0">
              <a:solidFill>
                <a:schemeClr val="tx2"/>
              </a:solidFill>
            </a:endParaRPr>
          </a:p>
          <a:p>
            <a:pPr lvl="1">
              <a:buFont typeface="Arial" charset="0"/>
              <a:buChar char="–"/>
              <a:defRPr/>
            </a:pPr>
            <a:r>
              <a:rPr lang="cs-CZ" dirty="0">
                <a:solidFill>
                  <a:schemeClr val="tx2"/>
                </a:solidFill>
              </a:rPr>
              <a:t>Počet lidí starších 80 let</a:t>
            </a:r>
          </a:p>
          <a:p>
            <a:pPr>
              <a:buFont typeface="Arial" charset="0"/>
              <a:buChar char="•"/>
              <a:defRPr/>
            </a:pPr>
            <a:r>
              <a:rPr lang="en-US" sz="800" dirty="0">
                <a:solidFill>
                  <a:schemeClr val="tx2"/>
                </a:solidFill>
              </a:rPr>
              <a:t> </a:t>
            </a:r>
            <a:endParaRPr lang="cs-CZ" sz="4800" dirty="0">
              <a:solidFill>
                <a:schemeClr val="tx2"/>
              </a:solidFill>
            </a:endParaRPr>
          </a:p>
          <a:p>
            <a:pPr lvl="1">
              <a:buFont typeface="Arial" charset="0"/>
              <a:buChar char="–"/>
              <a:defRPr/>
            </a:pPr>
            <a:r>
              <a:rPr lang="cs-CZ" dirty="0">
                <a:solidFill>
                  <a:schemeClr val="tx2"/>
                </a:solidFill>
              </a:rPr>
              <a:t>Potřeba dlouhodobé péče odpovídá také průměrnému zdravotnímu stavu populace a pravděpodobnosti jeho zhoršení se stárnutím, chronickými nemocemi a </a:t>
            </a:r>
            <a:r>
              <a:rPr lang="cs-CZ" dirty="0" err="1">
                <a:solidFill>
                  <a:schemeClr val="tx2"/>
                </a:solidFill>
              </a:rPr>
              <a:t>multimorbiditou</a:t>
            </a:r>
            <a:r>
              <a:rPr lang="cs-CZ" dirty="0">
                <a:solidFill>
                  <a:schemeClr val="tx2"/>
                </a:solidFill>
              </a:rPr>
              <a:t> </a:t>
            </a:r>
            <a:r>
              <a:rPr lang="en-US" sz="800" dirty="0">
                <a:solidFill>
                  <a:schemeClr val="tx2"/>
                </a:solidFill>
              </a:rPr>
              <a:t> </a:t>
            </a:r>
            <a:endParaRPr lang="cs-CZ" sz="4800" dirty="0">
              <a:solidFill>
                <a:schemeClr val="tx2"/>
              </a:solidFill>
            </a:endParaRPr>
          </a:p>
          <a:p>
            <a:pPr lvl="1">
              <a:buFont typeface="Arial" charset="0"/>
              <a:buChar char="–"/>
              <a:defRPr/>
            </a:pPr>
            <a:r>
              <a:rPr lang="cs-CZ" dirty="0">
                <a:solidFill>
                  <a:schemeClr val="tx2"/>
                </a:solidFill>
              </a:rPr>
              <a:t>Schopnost žít samostatně v původním prostředí i před disabilitu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75FCC00-68C7-4805-94BA-3F29E10935F7}"/>
              </a:ext>
            </a:extLst>
          </p:cNvPr>
          <p:cNvSpPr txBox="1">
            <a:spLocks noChangeArrowheads="1"/>
          </p:cNvSpPr>
          <p:nvPr/>
        </p:nvSpPr>
        <p:spPr>
          <a:xfrm>
            <a:off x="2963864" y="115889"/>
            <a:ext cx="7596187" cy="936625"/>
          </a:xfrm>
          <a:prstGeom prst="rect">
            <a:avLst/>
          </a:prstGeom>
        </p:spPr>
        <p:txBody>
          <a:bodyPr anchor="ctr"/>
          <a:lstStyle/>
          <a:p>
            <a:pPr algn="r">
              <a:defRPr/>
            </a:pPr>
            <a:endParaRPr lang="cs-CZ" sz="3200" b="1" dirty="0">
              <a:solidFill>
                <a:schemeClr val="accent5">
                  <a:lumMod val="50000"/>
                </a:schemeClr>
              </a:solidFill>
              <a:latin typeface="Calibri" pitchFamily="34" charset="0"/>
              <a:ea typeface="+mj-ea"/>
              <a:cs typeface="+mj-cs"/>
            </a:endParaRPr>
          </a:p>
        </p:txBody>
      </p:sp>
      <p:pic>
        <p:nvPicPr>
          <p:cNvPr id="14340" name="Obrázek 2">
            <a:extLst>
              <a:ext uri="{FF2B5EF4-FFF2-40B4-BE49-F238E27FC236}">
                <a16:creationId xmlns:a16="http://schemas.microsoft.com/office/drawing/2014/main" id="{C046E884-4AAC-436D-8E17-93CCA7F472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300" y="6164264"/>
            <a:ext cx="1892300" cy="54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>
            <a:extLst>
              <a:ext uri="{FF2B5EF4-FFF2-40B4-BE49-F238E27FC236}">
                <a16:creationId xmlns:a16="http://schemas.microsoft.com/office/drawing/2014/main" id="{97D4FCD7-BB8F-4D1F-B653-50B3556C95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16000" contrast="2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539" y="476251"/>
            <a:ext cx="8728075" cy="525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Obdélník 2">
            <a:extLst>
              <a:ext uri="{FF2B5EF4-FFF2-40B4-BE49-F238E27FC236}">
                <a16:creationId xmlns:a16="http://schemas.microsoft.com/office/drawing/2014/main" id="{46F734B4-EB75-4EEE-8FA6-4DE6694C51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9288" y="5876926"/>
            <a:ext cx="8280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solidFill>
                  <a:srgbClr val="000000"/>
                </a:solidFill>
                <a:latin typeface="Arial" panose="020B0604020202020204" pitchFamily="34" charset="0"/>
              </a:rPr>
              <a:t>počet osob 95+ (celkem 6 051) se oproti minulému sčítání téměř zdvojnásobil (79,6 % žen)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445B5BE6-8141-48AE-842F-BB4A05AA27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4825" y="1196976"/>
            <a:ext cx="8497888" cy="4525963"/>
          </a:xfrm>
        </p:spPr>
        <p:txBody>
          <a:bodyPr rtlCol="0">
            <a:normAutofit/>
          </a:bodyPr>
          <a:lstStyle/>
          <a:p>
            <a:pPr marL="0" indent="0">
              <a:buNone/>
              <a:defRPr/>
            </a:pPr>
            <a:r>
              <a:rPr lang="cs-CZ" dirty="0">
                <a:solidFill>
                  <a:schemeClr val="tx2"/>
                </a:solidFill>
              </a:rPr>
              <a:t>Limitování potřeby a nákladů na dlouhodobou péči </a:t>
            </a:r>
          </a:p>
          <a:p>
            <a:pPr marL="0" indent="0">
              <a:buNone/>
              <a:defRPr/>
            </a:pPr>
            <a:r>
              <a:rPr lang="en-US" sz="2400" dirty="0">
                <a:solidFill>
                  <a:schemeClr val="tx2"/>
                </a:solidFill>
              </a:rPr>
              <a:t> </a:t>
            </a:r>
            <a:endParaRPr lang="cs-CZ" sz="2400" dirty="0">
              <a:solidFill>
                <a:schemeClr val="tx2"/>
              </a:solidFill>
            </a:endParaRPr>
          </a:p>
          <a:p>
            <a:pPr>
              <a:buFont typeface="Arial" charset="0"/>
              <a:buChar char="•"/>
              <a:defRPr/>
            </a:pPr>
            <a:r>
              <a:rPr lang="en-US" sz="2400" dirty="0" err="1">
                <a:solidFill>
                  <a:schemeClr val="tx2"/>
                </a:solidFill>
              </a:rPr>
              <a:t>Preven</a:t>
            </a:r>
            <a:r>
              <a:rPr lang="cs-CZ" sz="2400" dirty="0" err="1">
                <a:solidFill>
                  <a:schemeClr val="tx2"/>
                </a:solidFill>
              </a:rPr>
              <a:t>ce</a:t>
            </a:r>
            <a:r>
              <a:rPr lang="cs-CZ" sz="2400" dirty="0">
                <a:solidFill>
                  <a:schemeClr val="tx2"/>
                </a:solidFill>
              </a:rPr>
              <a:t>, podpora zdraví rehabilitace</a:t>
            </a:r>
          </a:p>
          <a:p>
            <a:pPr marL="0" indent="0">
              <a:buNone/>
              <a:defRPr/>
            </a:pPr>
            <a:r>
              <a:rPr lang="en-US" sz="2400" dirty="0">
                <a:solidFill>
                  <a:schemeClr val="tx2"/>
                </a:solidFill>
              </a:rPr>
              <a:t> </a:t>
            </a:r>
            <a:endParaRPr lang="cs-CZ" sz="2400" dirty="0">
              <a:solidFill>
                <a:schemeClr val="tx2"/>
              </a:solidFill>
            </a:endParaRPr>
          </a:p>
          <a:p>
            <a:pPr>
              <a:buFont typeface="Arial" charset="0"/>
              <a:buChar char="•"/>
              <a:defRPr/>
            </a:pPr>
            <a:r>
              <a:rPr lang="cs-CZ" sz="2400" dirty="0">
                <a:solidFill>
                  <a:schemeClr val="tx2"/>
                </a:solidFill>
              </a:rPr>
              <a:t>Efektivnost poskytované zdravotní péče </a:t>
            </a:r>
          </a:p>
          <a:p>
            <a:pPr>
              <a:buFont typeface="Arial" charset="0"/>
              <a:buChar char="•"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>
              <a:buFont typeface="Arial" charset="0"/>
              <a:buChar char="•"/>
              <a:defRPr/>
            </a:pPr>
            <a:r>
              <a:rPr lang="cs-CZ" sz="2400" dirty="0">
                <a:solidFill>
                  <a:schemeClr val="tx2"/>
                </a:solidFill>
              </a:rPr>
              <a:t>Opatření, která umožní i starším lidem, a to i křehkým a s disabilitou, žít samostatně v původním prostředí (v prostředí, které si zvolili – článek 14 Listiny základních práv a svobod)</a:t>
            </a:r>
          </a:p>
          <a:p>
            <a:pPr marL="0" indent="0">
              <a:buNone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marL="0" indent="0">
              <a:buNone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>
              <a:buNone/>
              <a:defRPr/>
            </a:pPr>
            <a:endParaRPr lang="cs-CZ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0DCE2BCF-1AD9-4237-9DAE-5D46013E3641}"/>
              </a:ext>
            </a:extLst>
          </p:cNvPr>
          <p:cNvSpPr txBox="1">
            <a:spLocks noChangeArrowheads="1"/>
          </p:cNvSpPr>
          <p:nvPr/>
        </p:nvSpPr>
        <p:spPr>
          <a:xfrm>
            <a:off x="2963864" y="115889"/>
            <a:ext cx="7596187" cy="936625"/>
          </a:xfrm>
          <a:prstGeom prst="rect">
            <a:avLst/>
          </a:prstGeom>
        </p:spPr>
        <p:txBody>
          <a:bodyPr anchor="ctr"/>
          <a:lstStyle/>
          <a:p>
            <a:pPr algn="r">
              <a:defRPr/>
            </a:pPr>
            <a:endParaRPr lang="cs-CZ" sz="3200" b="1" dirty="0">
              <a:solidFill>
                <a:schemeClr val="accent5">
                  <a:lumMod val="50000"/>
                </a:schemeClr>
              </a:solidFill>
              <a:latin typeface="Calibri" pitchFamily="34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1">
            <a:extLst>
              <a:ext uri="{FF2B5EF4-FFF2-40B4-BE49-F238E27FC236}">
                <a16:creationId xmlns:a16="http://schemas.microsoft.com/office/drawing/2014/main" id="{7E81EE0D-4C22-4396-9C4A-7A0BA2143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en-US"/>
              <a:t>Prevence závislosti na péči</a:t>
            </a:r>
            <a:endParaRPr lang="en-GB" altLang="en-US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635B344-EB4F-4BE0-B165-6849582258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cs-CZ" dirty="0"/>
              <a:t>Prostředí přátelské pro seniory, chronicky nemocné  a lidi s postižením …</a:t>
            </a:r>
          </a:p>
          <a:p>
            <a:pPr>
              <a:buFont typeface="Arial" charset="0"/>
              <a:buChar char="•"/>
              <a:defRPr/>
            </a:pPr>
            <a:r>
              <a:rPr lang="cs-CZ" dirty="0"/>
              <a:t>Bezbariérovost</a:t>
            </a:r>
          </a:p>
          <a:p>
            <a:pPr>
              <a:buFont typeface="Arial" charset="0"/>
              <a:buChar char="•"/>
              <a:defRPr/>
            </a:pPr>
            <a:r>
              <a:rPr lang="cs-CZ" dirty="0"/>
              <a:t>Flexibilní spektrum služeb v obci</a:t>
            </a:r>
          </a:p>
          <a:p>
            <a:pPr>
              <a:buFont typeface="Arial" charset="0"/>
              <a:buChar char="•"/>
              <a:defRPr/>
            </a:pPr>
            <a:r>
              <a:rPr lang="cs-CZ" dirty="0"/>
              <a:t>Dostupnost moderních technologií ….</a:t>
            </a:r>
          </a:p>
          <a:p>
            <a:pPr>
              <a:buFont typeface="Arial" charset="0"/>
              <a:buChar char="•"/>
              <a:defRPr/>
            </a:pPr>
            <a:endParaRPr lang="cs-CZ" dirty="0"/>
          </a:p>
          <a:p>
            <a:pPr>
              <a:buFont typeface="Arial" charset="0"/>
              <a:buChar char="•"/>
              <a:defRPr/>
            </a:pPr>
            <a:r>
              <a:rPr lang="cs-CZ" dirty="0">
                <a:solidFill>
                  <a:schemeClr val="tx2"/>
                </a:solidFill>
              </a:rPr>
              <a:t>Nezastupitelnost role obcí</a:t>
            </a:r>
          </a:p>
          <a:p>
            <a:pPr>
              <a:buFont typeface="Arial" charset="0"/>
              <a:buChar char="•"/>
              <a:defRPr/>
            </a:pPr>
            <a:r>
              <a:rPr lang="cs-CZ" dirty="0">
                <a:solidFill>
                  <a:schemeClr val="tx2"/>
                </a:solidFill>
              </a:rPr>
              <a:t>Nezastupitelnost role rodin a neformálních vztahů</a:t>
            </a:r>
          </a:p>
          <a:p>
            <a:pPr marL="0" indent="0">
              <a:buNone/>
              <a:defRPr/>
            </a:pPr>
            <a:endParaRPr lang="cs-CZ" dirty="0"/>
          </a:p>
          <a:p>
            <a:pPr>
              <a:buFont typeface="Arial" charset="0"/>
              <a:buChar char="•"/>
              <a:defRPr/>
            </a:pPr>
            <a:endParaRPr lang="en-GB" dirty="0"/>
          </a:p>
        </p:txBody>
      </p:sp>
      <p:pic>
        <p:nvPicPr>
          <p:cNvPr id="18436" name="Obrázek 2">
            <a:extLst>
              <a:ext uri="{FF2B5EF4-FFF2-40B4-BE49-F238E27FC236}">
                <a16:creationId xmlns:a16="http://schemas.microsoft.com/office/drawing/2014/main" id="{C4C00FA2-A956-4AC0-BE63-D8EFEAA6F6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300" y="6164264"/>
            <a:ext cx="1892300" cy="54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>
            <a:extLst>
              <a:ext uri="{FF2B5EF4-FFF2-40B4-BE49-F238E27FC236}">
                <a16:creationId xmlns:a16="http://schemas.microsoft.com/office/drawing/2014/main" id="{221030E2-EC9D-4A9D-A6ED-A732B140FC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875" y="57150"/>
            <a:ext cx="4635500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Obrázek 2">
            <a:extLst>
              <a:ext uri="{FF2B5EF4-FFF2-40B4-BE49-F238E27FC236}">
                <a16:creationId xmlns:a16="http://schemas.microsoft.com/office/drawing/2014/main" id="{024FB65B-2DE4-4408-A845-033A41A3AE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300" y="6164264"/>
            <a:ext cx="1892300" cy="54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870E7E-51AC-457E-935E-BD60C84E1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9A4EF28B-B4F5-4372-9C46-B58747F712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314" y="-90170"/>
            <a:ext cx="2955742" cy="4351338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8A10E0B6-1CEC-4457-86B0-8951C9EDD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6344" y="976798"/>
            <a:ext cx="8935656" cy="586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7521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B37896-03B4-46C5-BBB8-2A2449B44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963" y="365125"/>
            <a:ext cx="11972440" cy="1325563"/>
          </a:xfrm>
        </p:spPr>
        <p:txBody>
          <a:bodyPr>
            <a:normAutofit/>
          </a:bodyPr>
          <a:lstStyle/>
          <a:p>
            <a:r>
              <a:rPr lang="cs-CZ" sz="3200" dirty="0"/>
              <a:t>NEMOC/PATOLOGIE – PORUCHA/SYMPTOM – DISABILITA/POSTIŽENÍ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A9DC732E-58E7-43D9-B4C8-E02664F9E203}"/>
              </a:ext>
            </a:extLst>
          </p:cNvPr>
          <p:cNvSpPr txBox="1"/>
          <p:nvPr/>
        </p:nvSpPr>
        <p:spPr>
          <a:xfrm>
            <a:off x="180975" y="2153920"/>
            <a:ext cx="2676525" cy="1292662"/>
          </a:xfrm>
          <a:prstGeom prst="rect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PATOLOGIE/NEMOC</a:t>
            </a:r>
          </a:p>
          <a:p>
            <a:r>
              <a:rPr lang="cs-CZ" sz="2000" dirty="0"/>
              <a:t>Genetická</a:t>
            </a:r>
          </a:p>
          <a:p>
            <a:r>
              <a:rPr lang="cs-CZ" sz="2000" dirty="0"/>
              <a:t>Perinatální </a:t>
            </a:r>
          </a:p>
          <a:p>
            <a:r>
              <a:rPr lang="cs-CZ" sz="2000" dirty="0"/>
              <a:t>Další…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90F9B1A8-4775-48CC-9B68-3BC15985DC0B}"/>
              </a:ext>
            </a:extLst>
          </p:cNvPr>
          <p:cNvSpPr txBox="1"/>
          <p:nvPr/>
        </p:nvSpPr>
        <p:spPr>
          <a:xfrm>
            <a:off x="3414712" y="2144257"/>
            <a:ext cx="2676525" cy="1200329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cs-CZ" dirty="0"/>
              <a:t>IMPAIRMENT/PORUCHA</a:t>
            </a:r>
          </a:p>
          <a:p>
            <a:r>
              <a:rPr lang="cs-CZ" dirty="0"/>
              <a:t>- Funkcí</a:t>
            </a:r>
          </a:p>
          <a:p>
            <a:r>
              <a:rPr lang="cs-CZ" dirty="0"/>
              <a:t>- Struktur těla</a:t>
            </a:r>
          </a:p>
          <a:p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9BF7B5E9-67A7-4C61-9D24-CC395B51FFB9}"/>
              </a:ext>
            </a:extLst>
          </p:cNvPr>
          <p:cNvSpPr txBox="1"/>
          <p:nvPr/>
        </p:nvSpPr>
        <p:spPr>
          <a:xfrm>
            <a:off x="10334624" y="1983195"/>
            <a:ext cx="1676401" cy="1477328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cs-CZ" dirty="0"/>
              <a:t>ENVIRONMENTPROSTŘEDÍ</a:t>
            </a:r>
          </a:p>
          <a:p>
            <a:endParaRPr lang="cs-CZ" dirty="0"/>
          </a:p>
          <a:p>
            <a:r>
              <a:rPr lang="cs-CZ" dirty="0"/>
              <a:t>BARIÉRY</a:t>
            </a:r>
          </a:p>
          <a:p>
            <a:r>
              <a:rPr lang="cs-CZ" dirty="0"/>
              <a:t>FACILITÁTORY</a:t>
            </a:r>
          </a:p>
        </p:txBody>
      </p:sp>
      <p:sp>
        <p:nvSpPr>
          <p:cNvPr id="8" name="Šipka: doprava 7">
            <a:extLst>
              <a:ext uri="{FF2B5EF4-FFF2-40B4-BE49-F238E27FC236}">
                <a16:creationId xmlns:a16="http://schemas.microsoft.com/office/drawing/2014/main" id="{A136A6D8-9748-4412-BCCD-B6642221B3E4}"/>
              </a:ext>
            </a:extLst>
          </p:cNvPr>
          <p:cNvSpPr/>
          <p:nvPr/>
        </p:nvSpPr>
        <p:spPr>
          <a:xfrm flipV="1">
            <a:off x="2869405" y="2564969"/>
            <a:ext cx="540543" cy="3137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Ovál 8">
            <a:extLst>
              <a:ext uri="{FF2B5EF4-FFF2-40B4-BE49-F238E27FC236}">
                <a16:creationId xmlns:a16="http://schemas.microsoft.com/office/drawing/2014/main" id="{3A9268CC-60AE-4C26-80B6-42CBAD368801}"/>
              </a:ext>
            </a:extLst>
          </p:cNvPr>
          <p:cNvSpPr/>
          <p:nvPr/>
        </p:nvSpPr>
        <p:spPr>
          <a:xfrm>
            <a:off x="7262810" y="1690688"/>
            <a:ext cx="2024061" cy="19436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  <a:p>
            <a:pPr algn="ctr"/>
            <a:r>
              <a:rPr lang="cs-CZ" dirty="0"/>
              <a:t>POSTIŽENÍ</a:t>
            </a:r>
          </a:p>
          <a:p>
            <a:pPr algn="ctr"/>
            <a:r>
              <a:rPr lang="cs-CZ" dirty="0"/>
              <a:t>DISABILITA</a:t>
            </a:r>
          </a:p>
          <a:p>
            <a:pPr algn="ctr"/>
            <a:r>
              <a:rPr lang="cs-CZ" dirty="0"/>
              <a:t>-</a:t>
            </a:r>
          </a:p>
          <a:p>
            <a:pPr algn="ctr"/>
            <a:r>
              <a:rPr lang="cs-CZ" dirty="0"/>
              <a:t>AKTIVITA, PARTICIPACE</a:t>
            </a:r>
          </a:p>
          <a:p>
            <a:pPr algn="ctr"/>
            <a:endParaRPr lang="cs-CZ" dirty="0"/>
          </a:p>
        </p:txBody>
      </p:sp>
      <p:sp>
        <p:nvSpPr>
          <p:cNvPr id="11" name="Šipka: doprava 10">
            <a:extLst>
              <a:ext uri="{FF2B5EF4-FFF2-40B4-BE49-F238E27FC236}">
                <a16:creationId xmlns:a16="http://schemas.microsoft.com/office/drawing/2014/main" id="{C5F92035-0374-436E-8B1B-2E618E19201B}"/>
              </a:ext>
            </a:extLst>
          </p:cNvPr>
          <p:cNvSpPr/>
          <p:nvPr/>
        </p:nvSpPr>
        <p:spPr>
          <a:xfrm>
            <a:off x="6096000" y="2646363"/>
            <a:ext cx="1028700" cy="3825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Šipka: doleva 11">
            <a:extLst>
              <a:ext uri="{FF2B5EF4-FFF2-40B4-BE49-F238E27FC236}">
                <a16:creationId xmlns:a16="http://schemas.microsoft.com/office/drawing/2014/main" id="{7B468C74-695B-4553-9E15-9A7CC01C7E2F}"/>
              </a:ext>
            </a:extLst>
          </p:cNvPr>
          <p:cNvSpPr/>
          <p:nvPr/>
        </p:nvSpPr>
        <p:spPr>
          <a:xfrm>
            <a:off x="9286872" y="2685208"/>
            <a:ext cx="985839" cy="38708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0CF0A9BF-86E0-4D7A-9A31-D89FE984E62E}"/>
              </a:ext>
            </a:extLst>
          </p:cNvPr>
          <p:cNvSpPr txBox="1"/>
          <p:nvPr/>
        </p:nvSpPr>
        <p:spPr>
          <a:xfrm>
            <a:off x="192880" y="3860354"/>
            <a:ext cx="2676525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/>
              <a:t>MKN- 10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FD9A0898-6CCA-41EC-B4E8-2DCACDC20172}"/>
              </a:ext>
            </a:extLst>
          </p:cNvPr>
          <p:cNvSpPr txBox="1"/>
          <p:nvPr/>
        </p:nvSpPr>
        <p:spPr>
          <a:xfrm>
            <a:off x="3510365" y="3898131"/>
            <a:ext cx="2580871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/>
              <a:t>MKF, MKN-10 (část F)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1CE28B02-46A8-4DB1-BC8A-F3105579A23C}"/>
              </a:ext>
            </a:extLst>
          </p:cNvPr>
          <p:cNvSpPr txBox="1"/>
          <p:nvPr/>
        </p:nvSpPr>
        <p:spPr>
          <a:xfrm>
            <a:off x="10334624" y="3675688"/>
            <a:ext cx="1676401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/>
              <a:t>MKF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0157E64A-B0CC-41D4-88E4-9E5468A4D3EA}"/>
              </a:ext>
            </a:extLst>
          </p:cNvPr>
          <p:cNvSpPr txBox="1"/>
          <p:nvPr/>
        </p:nvSpPr>
        <p:spPr>
          <a:xfrm>
            <a:off x="7005234" y="3696346"/>
            <a:ext cx="3205163" cy="3139321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cs-CZ" dirty="0"/>
              <a:t>Dle MKF: výsledek interakce faktorů člověka a prostředí</a:t>
            </a:r>
          </a:p>
          <a:p>
            <a:endParaRPr lang="cs-CZ" dirty="0"/>
          </a:p>
          <a:p>
            <a:r>
              <a:rPr lang="cs-CZ" u="sng" dirty="0"/>
              <a:t>Výkon</a:t>
            </a:r>
            <a:r>
              <a:rPr lang="cs-CZ" dirty="0"/>
              <a:t> – úroveň aktivity a participace v situaci daného člověka</a:t>
            </a:r>
          </a:p>
          <a:p>
            <a:endParaRPr lang="cs-CZ" dirty="0"/>
          </a:p>
          <a:p>
            <a:r>
              <a:rPr lang="cs-CZ" u="sng" dirty="0"/>
              <a:t>Kapacita</a:t>
            </a:r>
            <a:r>
              <a:rPr lang="cs-CZ" dirty="0"/>
              <a:t> – úroveň aktivity a participace v „normálním prostředí“ </a:t>
            </a:r>
          </a:p>
          <a:p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B9FD2DA6-864C-4B3C-83BD-EE16E6E14987}"/>
              </a:ext>
            </a:extLst>
          </p:cNvPr>
          <p:cNvSpPr txBox="1"/>
          <p:nvPr/>
        </p:nvSpPr>
        <p:spPr>
          <a:xfrm>
            <a:off x="457200" y="4743450"/>
            <a:ext cx="53546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Pozn.</a:t>
            </a:r>
          </a:p>
          <a:p>
            <a:r>
              <a:rPr lang="cs-CZ" sz="1400" dirty="0"/>
              <a:t>MKN 19 = Mezinárodní klasifikace nemocí, 10. revize</a:t>
            </a:r>
          </a:p>
          <a:p>
            <a:r>
              <a:rPr lang="cs-CZ" sz="1400" dirty="0"/>
              <a:t>MKF = Mezinárodní klasifikace funkčních schopností, disability a zdraví 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D669204A-7A98-467D-9073-10B614B4F7E2}"/>
              </a:ext>
            </a:extLst>
          </p:cNvPr>
          <p:cNvSpPr txBox="1"/>
          <p:nvPr/>
        </p:nvSpPr>
        <p:spPr>
          <a:xfrm>
            <a:off x="10422610" y="4267463"/>
            <a:ext cx="1312190" cy="23083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1600" dirty="0"/>
              <a:t>Produkty technologie</a:t>
            </a:r>
          </a:p>
          <a:p>
            <a:r>
              <a:rPr lang="cs-CZ" sz="1600" dirty="0"/>
              <a:t>prostředí podpora vztahy postoje služby systémy koordinace …</a:t>
            </a:r>
          </a:p>
        </p:txBody>
      </p:sp>
    </p:spTree>
    <p:extLst>
      <p:ext uri="{BB962C8B-B14F-4D97-AF65-F5344CB8AC3E}">
        <p14:creationId xmlns:p14="http://schemas.microsoft.com/office/powerpoint/2010/main" val="40804687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12D6DD-4817-426B-9B0C-6DEE80E44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D74FECD1-40AA-4365-BCAD-459720321E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9784" y="1844675"/>
            <a:ext cx="4516332" cy="4351338"/>
          </a:xfrm>
        </p:spPr>
      </p:pic>
      <p:sp>
        <p:nvSpPr>
          <p:cNvPr id="6" name="Ovál 5">
            <a:extLst>
              <a:ext uri="{FF2B5EF4-FFF2-40B4-BE49-F238E27FC236}">
                <a16:creationId xmlns:a16="http://schemas.microsoft.com/office/drawing/2014/main" id="{0DE8A6F6-A523-465B-BADC-3C2E1F88C2E6}"/>
              </a:ext>
            </a:extLst>
          </p:cNvPr>
          <p:cNvSpPr/>
          <p:nvPr/>
        </p:nvSpPr>
        <p:spPr>
          <a:xfrm>
            <a:off x="2466974" y="1027906"/>
            <a:ext cx="2486025" cy="1325563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Studium ve zralém věku jako příklad 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79BEFB9C-DAD3-4830-94AA-FC322DEAB4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6116" y="0"/>
            <a:ext cx="4051139" cy="5020574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3F4F32EA-7786-45E7-9F58-BB1B796BE5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701" y="5152955"/>
            <a:ext cx="5820516" cy="1532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0780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E19DE2-428F-4D73-972D-1C821B088F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DABA0EE2-770B-4BF5-93D2-7958FFC2B8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0218" y="2059305"/>
            <a:ext cx="3769643" cy="4351338"/>
          </a:xfr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C0F872A9-37A4-4422-8ED5-D751D5EA29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65125"/>
            <a:ext cx="6805914" cy="1518249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705D0508-A3B9-43BE-B52D-667FB72879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9508" y="1978228"/>
            <a:ext cx="4282633" cy="3490823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EDA8411B-9A86-4B36-A3C1-A67627B2DE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0687" y="136393"/>
            <a:ext cx="4213185" cy="5630174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F2D32A3F-1BD8-4B07-BA70-925573EE0E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9978" y="1679461"/>
            <a:ext cx="3402957" cy="339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822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04B082-7072-432A-B96A-6075EEBD2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7E0A47A7-2D97-4240-B50C-0188446CC9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6001" y="904240"/>
            <a:ext cx="7437120" cy="5323840"/>
          </a:xfrm>
        </p:spPr>
      </p:pic>
    </p:spTree>
    <p:extLst>
      <p:ext uri="{BB962C8B-B14F-4D97-AF65-F5344CB8AC3E}">
        <p14:creationId xmlns:p14="http://schemas.microsoft.com/office/powerpoint/2010/main" val="1003949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33E98E-D3BC-5E2A-2B1A-56DDD077C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26B5DB0D-A6A1-0AE6-5C6A-5B46624679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43025" y="200025"/>
            <a:ext cx="8639176" cy="6438916"/>
          </a:xfrm>
        </p:spPr>
      </p:pic>
    </p:spTree>
    <p:extLst>
      <p:ext uri="{BB962C8B-B14F-4D97-AF65-F5344CB8AC3E}">
        <p14:creationId xmlns:p14="http://schemas.microsoft.com/office/powerpoint/2010/main" val="35386351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781807DE-D59E-4383-BD1C-C26A16F6C62B}"/>
              </a:ext>
            </a:extLst>
          </p:cNvPr>
          <p:cNvSpPr txBox="1">
            <a:spLocks noChangeArrowheads="1"/>
          </p:cNvSpPr>
          <p:nvPr/>
        </p:nvSpPr>
        <p:spPr>
          <a:xfrm>
            <a:off x="2963864" y="115889"/>
            <a:ext cx="7596187" cy="936625"/>
          </a:xfrm>
          <a:prstGeom prst="rect">
            <a:avLst/>
          </a:prstGeom>
        </p:spPr>
        <p:txBody>
          <a:bodyPr anchor="ctr"/>
          <a:lstStyle/>
          <a:p>
            <a:pPr algn="r">
              <a:defRPr/>
            </a:pPr>
            <a:r>
              <a:rPr lang="cs-CZ" sz="4000" b="1" dirty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ea typeface="+mj-ea"/>
                <a:cs typeface="+mj-cs"/>
              </a:rPr>
              <a:t>BEDEKR</a:t>
            </a:r>
          </a:p>
        </p:txBody>
      </p:sp>
      <p:pic>
        <p:nvPicPr>
          <p:cNvPr id="20483" name="Obrázek 1">
            <a:extLst>
              <a:ext uri="{FF2B5EF4-FFF2-40B4-BE49-F238E27FC236}">
                <a16:creationId xmlns:a16="http://schemas.microsoft.com/office/drawing/2014/main" id="{7C235AED-4F39-4080-8F04-181BA6309E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9526"/>
            <a:ext cx="1331913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Obrázek 2">
            <a:extLst>
              <a:ext uri="{FF2B5EF4-FFF2-40B4-BE49-F238E27FC236}">
                <a16:creationId xmlns:a16="http://schemas.microsoft.com/office/drawing/2014/main" id="{C5265B20-6C85-4F4D-9DC4-C968FD70D3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300" y="6164264"/>
            <a:ext cx="1892300" cy="54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Obrázek 3">
            <a:extLst>
              <a:ext uri="{FF2B5EF4-FFF2-40B4-BE49-F238E27FC236}">
                <a16:creationId xmlns:a16="http://schemas.microsoft.com/office/drawing/2014/main" id="{02787681-6B82-479B-A910-724461B977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113" y="6308726"/>
            <a:ext cx="302895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Obrázek 5">
            <a:extLst>
              <a:ext uri="{FF2B5EF4-FFF2-40B4-BE49-F238E27FC236}">
                <a16:creationId xmlns:a16="http://schemas.microsoft.com/office/drawing/2014/main" id="{E616BBAB-629F-47E6-9ADF-DA7E94EAAF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25" y="6165850"/>
            <a:ext cx="909638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Picture 8">
            <a:extLst>
              <a:ext uri="{FF2B5EF4-FFF2-40B4-BE49-F238E27FC236}">
                <a16:creationId xmlns:a16="http://schemas.microsoft.com/office/drawing/2014/main" id="{EE7C3E83-9838-4A53-849E-C6A07F1549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7701" y="6180139"/>
            <a:ext cx="815975" cy="547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8" name="Zástupný symbol pro obsah 5">
            <a:extLst>
              <a:ext uri="{FF2B5EF4-FFF2-40B4-BE49-F238E27FC236}">
                <a16:creationId xmlns:a16="http://schemas.microsoft.com/office/drawing/2014/main" id="{430DD3A9-0D1E-49E2-9FF2-0E17660ABD8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04976" y="3355975"/>
            <a:ext cx="8842375" cy="2520950"/>
          </a:xfrm>
        </p:spPr>
      </p:pic>
      <p:sp>
        <p:nvSpPr>
          <p:cNvPr id="8" name="Obdélník 7">
            <a:extLst>
              <a:ext uri="{FF2B5EF4-FFF2-40B4-BE49-F238E27FC236}">
                <a16:creationId xmlns:a16="http://schemas.microsoft.com/office/drawing/2014/main" id="{DD6787C1-B81A-4524-AC55-D370492E4C28}"/>
              </a:ext>
            </a:extLst>
          </p:cNvPr>
          <p:cNvSpPr/>
          <p:nvPr/>
        </p:nvSpPr>
        <p:spPr>
          <a:xfrm>
            <a:off x="1992314" y="981076"/>
            <a:ext cx="7343775" cy="16922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2600" b="1" dirty="0">
                <a:solidFill>
                  <a:schemeClr val="accent5">
                    <a:lumMod val="75000"/>
                  </a:schemeClr>
                </a:solidFill>
                <a:latin typeface="Arial" charset="0"/>
              </a:rPr>
              <a:t>Bedekr aktivního stárnutí</a:t>
            </a:r>
            <a:endParaRPr lang="cs-CZ" sz="2600" b="1" i="1" dirty="0">
              <a:solidFill>
                <a:schemeClr val="accent5">
                  <a:lumMod val="75000"/>
                </a:schemeClr>
              </a:solidFill>
              <a:latin typeface="Arial" charset="0"/>
            </a:endParaRPr>
          </a:p>
          <a:p>
            <a:pPr algn="ctr">
              <a:defRPr/>
            </a:pPr>
            <a:r>
              <a:rPr lang="cs-CZ" sz="2600" b="1" dirty="0">
                <a:solidFill>
                  <a:schemeClr val="accent5">
                    <a:lumMod val="75000"/>
                  </a:schemeClr>
                </a:solidFill>
                <a:latin typeface="Arial" charset="0"/>
              </a:rPr>
              <a:t> aneb </a:t>
            </a:r>
          </a:p>
          <a:p>
            <a:pPr algn="ctr">
              <a:defRPr/>
            </a:pPr>
            <a:r>
              <a:rPr lang="cs-CZ" sz="2600" b="1" i="1" dirty="0">
                <a:solidFill>
                  <a:schemeClr val="accent5">
                    <a:lumMod val="75000"/>
                  </a:schemeClr>
                </a:solidFill>
                <a:latin typeface="Arial" charset="0"/>
              </a:rPr>
              <a:t>Jak se orientovat v krajině aktivního stárnutí a dlouhodobé péče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9BF067BB-DBB0-4B45-89F3-D3EBAD7DEAAD}"/>
              </a:ext>
            </a:extLst>
          </p:cNvPr>
          <p:cNvSpPr txBox="1">
            <a:spLocks noChangeArrowheads="1"/>
          </p:cNvSpPr>
          <p:nvPr/>
        </p:nvSpPr>
        <p:spPr>
          <a:xfrm>
            <a:off x="2963864" y="115889"/>
            <a:ext cx="7596187" cy="936625"/>
          </a:xfrm>
          <a:prstGeom prst="rect">
            <a:avLst/>
          </a:prstGeom>
        </p:spPr>
        <p:txBody>
          <a:bodyPr anchor="ctr"/>
          <a:lstStyle/>
          <a:p>
            <a:pPr algn="r">
              <a:defRPr/>
            </a:pPr>
            <a:r>
              <a:rPr lang="cs-CZ" sz="4000" b="1" dirty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ea typeface="+mj-ea"/>
                <a:cs typeface="+mj-cs"/>
              </a:rPr>
              <a:t>BEDEKR</a:t>
            </a:r>
          </a:p>
        </p:txBody>
      </p:sp>
      <p:pic>
        <p:nvPicPr>
          <p:cNvPr id="21507" name="Obrázek 1">
            <a:extLst>
              <a:ext uri="{FF2B5EF4-FFF2-40B4-BE49-F238E27FC236}">
                <a16:creationId xmlns:a16="http://schemas.microsoft.com/office/drawing/2014/main" id="{F35843D1-1D42-4050-8704-64E79E8308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9526"/>
            <a:ext cx="1331913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Obrázek 2">
            <a:extLst>
              <a:ext uri="{FF2B5EF4-FFF2-40B4-BE49-F238E27FC236}">
                <a16:creationId xmlns:a16="http://schemas.microsoft.com/office/drawing/2014/main" id="{4A697418-E729-4B95-AB93-EEDEC5066C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300" y="6164264"/>
            <a:ext cx="1892300" cy="54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Obrázek 3">
            <a:extLst>
              <a:ext uri="{FF2B5EF4-FFF2-40B4-BE49-F238E27FC236}">
                <a16:creationId xmlns:a16="http://schemas.microsoft.com/office/drawing/2014/main" id="{7031AFCA-5757-4899-83A8-3F482CD60E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113" y="6308726"/>
            <a:ext cx="302895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Obrázek 5">
            <a:extLst>
              <a:ext uri="{FF2B5EF4-FFF2-40B4-BE49-F238E27FC236}">
                <a16:creationId xmlns:a16="http://schemas.microsoft.com/office/drawing/2014/main" id="{20404745-FD64-48B4-BD03-4354744F5B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25" y="6165850"/>
            <a:ext cx="909638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8">
            <a:extLst>
              <a:ext uri="{FF2B5EF4-FFF2-40B4-BE49-F238E27FC236}">
                <a16:creationId xmlns:a16="http://schemas.microsoft.com/office/drawing/2014/main" id="{0B034B72-A734-49F0-AC1A-7F3209EEA5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7701" y="6180139"/>
            <a:ext cx="815975" cy="547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délník 7">
            <a:extLst>
              <a:ext uri="{FF2B5EF4-FFF2-40B4-BE49-F238E27FC236}">
                <a16:creationId xmlns:a16="http://schemas.microsoft.com/office/drawing/2014/main" id="{A8031140-C731-499A-8663-EB9904C4B552}"/>
              </a:ext>
            </a:extLst>
          </p:cNvPr>
          <p:cNvSpPr/>
          <p:nvPr/>
        </p:nvSpPr>
        <p:spPr>
          <a:xfrm>
            <a:off x="1992314" y="1052514"/>
            <a:ext cx="7343775" cy="19399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§"/>
              <a:defRPr/>
            </a:pPr>
            <a:r>
              <a:rPr lang="cs-CZ" sz="2400" b="1" dirty="0">
                <a:solidFill>
                  <a:schemeClr val="accent5">
                    <a:lumMod val="75000"/>
                  </a:schemeClr>
                </a:solidFill>
                <a:latin typeface="Arial" charset="0"/>
              </a:rPr>
              <a:t>Podpora aktivního a zdravého stárnutí na místní úrovni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pl-PL" sz="2400" b="1" dirty="0">
                <a:solidFill>
                  <a:schemeClr val="accent5">
                    <a:lumMod val="75000"/>
                  </a:schemeClr>
                </a:solidFill>
                <a:latin typeface="Arial" charset="0"/>
              </a:rPr>
              <a:t>Komunikace a účast na správě obce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cs-CZ" sz="2400" b="1" dirty="0">
                <a:solidFill>
                  <a:schemeClr val="accent5">
                    <a:lumMod val="75000"/>
                  </a:schemeClr>
                </a:solidFill>
                <a:latin typeface="Arial" charset="0"/>
              </a:rPr>
              <a:t>Bydlení</a:t>
            </a: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cs-CZ" sz="2400" b="1" dirty="0">
                <a:solidFill>
                  <a:schemeClr val="accent5">
                    <a:lumMod val="75000"/>
                  </a:schemeClr>
                </a:solidFill>
                <a:latin typeface="Arial" charset="0"/>
              </a:rPr>
              <a:t>Bezbariérovost prostředí a dostupnost dopravy</a:t>
            </a:r>
          </a:p>
        </p:txBody>
      </p:sp>
      <p:pic>
        <p:nvPicPr>
          <p:cNvPr id="21513" name="Zástupný symbol pro obsah 9">
            <a:extLst>
              <a:ext uri="{FF2B5EF4-FFF2-40B4-BE49-F238E27FC236}">
                <a16:creationId xmlns:a16="http://schemas.microsoft.com/office/drawing/2014/main" id="{BCB763A9-8B2D-4DA4-92D9-67D03FA14E8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62451" y="2924176"/>
            <a:ext cx="5573713" cy="3205163"/>
          </a:xfr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977D05E9-13B7-4D01-8B86-3EE504652DCF}"/>
              </a:ext>
            </a:extLst>
          </p:cNvPr>
          <p:cNvSpPr txBox="1">
            <a:spLocks noChangeArrowheads="1"/>
          </p:cNvSpPr>
          <p:nvPr/>
        </p:nvSpPr>
        <p:spPr>
          <a:xfrm>
            <a:off x="2963864" y="115889"/>
            <a:ext cx="7596187" cy="936625"/>
          </a:xfrm>
          <a:prstGeom prst="rect">
            <a:avLst/>
          </a:prstGeom>
        </p:spPr>
        <p:txBody>
          <a:bodyPr anchor="ctr"/>
          <a:lstStyle/>
          <a:p>
            <a:pPr algn="r">
              <a:defRPr/>
            </a:pPr>
            <a:r>
              <a:rPr lang="cs-CZ" sz="4000" b="1" dirty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ea typeface="+mj-ea"/>
                <a:cs typeface="+mj-cs"/>
              </a:rPr>
              <a:t>BEDEKR</a:t>
            </a:r>
          </a:p>
        </p:txBody>
      </p:sp>
      <p:pic>
        <p:nvPicPr>
          <p:cNvPr id="22531" name="Obrázek 1">
            <a:extLst>
              <a:ext uri="{FF2B5EF4-FFF2-40B4-BE49-F238E27FC236}">
                <a16:creationId xmlns:a16="http://schemas.microsoft.com/office/drawing/2014/main" id="{1E4BF464-44BB-46CF-8428-1E629DBBF7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9526"/>
            <a:ext cx="1331913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Obrázek 2">
            <a:extLst>
              <a:ext uri="{FF2B5EF4-FFF2-40B4-BE49-F238E27FC236}">
                <a16:creationId xmlns:a16="http://schemas.microsoft.com/office/drawing/2014/main" id="{D8770C9C-FFC4-4858-9D19-280A46F233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300" y="6164264"/>
            <a:ext cx="1892300" cy="54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Obrázek 3">
            <a:extLst>
              <a:ext uri="{FF2B5EF4-FFF2-40B4-BE49-F238E27FC236}">
                <a16:creationId xmlns:a16="http://schemas.microsoft.com/office/drawing/2014/main" id="{8904B132-82B7-4E5D-8B6C-D9EF33B566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113" y="6308726"/>
            <a:ext cx="302895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Obrázek 5">
            <a:extLst>
              <a:ext uri="{FF2B5EF4-FFF2-40B4-BE49-F238E27FC236}">
                <a16:creationId xmlns:a16="http://schemas.microsoft.com/office/drawing/2014/main" id="{C43A813D-113E-4A16-BCC7-080700FD39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25" y="6165850"/>
            <a:ext cx="909638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8">
            <a:extLst>
              <a:ext uri="{FF2B5EF4-FFF2-40B4-BE49-F238E27FC236}">
                <a16:creationId xmlns:a16="http://schemas.microsoft.com/office/drawing/2014/main" id="{B01E09DD-E881-4B1C-8093-41C6EFFFA5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7701" y="6180139"/>
            <a:ext cx="815975" cy="547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6" name="Zástupný symbol pro obsah 2">
            <a:extLst>
              <a:ext uri="{FF2B5EF4-FFF2-40B4-BE49-F238E27FC236}">
                <a16:creationId xmlns:a16="http://schemas.microsoft.com/office/drawing/2014/main" id="{DF0570CF-02BF-4C55-97A3-24AD5C8BB48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95400">
            <a:off x="4946651" y="2844800"/>
            <a:ext cx="5330825" cy="306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5F643964-12F4-4EDE-995A-487CCA789F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9439" y="1196976"/>
            <a:ext cx="8497887" cy="4525963"/>
          </a:xfrm>
        </p:spPr>
        <p:txBody>
          <a:bodyPr rtlCol="0">
            <a:normAutofit/>
          </a:bodyPr>
          <a:lstStyle/>
          <a:p>
            <a:pPr marL="0" indent="0">
              <a:buNone/>
              <a:defRPr/>
            </a:pPr>
            <a:endParaRPr lang="cs-CZ" b="1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§"/>
              <a:defRPr/>
            </a:pPr>
            <a:r>
              <a:rPr lang="cs-CZ" b="1" dirty="0">
                <a:solidFill>
                  <a:schemeClr val="accent5">
                    <a:lumMod val="75000"/>
                  </a:schemeClr>
                </a:solidFill>
              </a:rPr>
              <a:t>Pohybová aktivita a sport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cs-CZ" b="1" dirty="0">
                <a:solidFill>
                  <a:schemeClr val="accent5">
                    <a:lumMod val="75000"/>
                  </a:schemeClr>
                </a:solidFill>
              </a:rPr>
              <a:t>Mezigenerační solidarita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cs-CZ" b="1" dirty="0">
                <a:solidFill>
                  <a:schemeClr val="accent5">
                    <a:lumMod val="75000"/>
                  </a:schemeClr>
                </a:solidFill>
              </a:rPr>
              <a:t>Dobrovolnictví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cs-CZ" b="1" dirty="0">
                <a:solidFill>
                  <a:schemeClr val="accent5">
                    <a:lumMod val="75000"/>
                  </a:schemeClr>
                </a:solidFill>
              </a:rPr>
              <a:t>Vzdělávání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cs-CZ" b="1" dirty="0">
                <a:solidFill>
                  <a:schemeClr val="accent5">
                    <a:lumMod val="75000"/>
                  </a:schemeClr>
                </a:solidFill>
              </a:rPr>
              <a:t>ICT a internet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cs-CZ" b="1" dirty="0">
                <a:solidFill>
                  <a:schemeClr val="accent5">
                    <a:lumMod val="75000"/>
                  </a:schemeClr>
                </a:solidFill>
              </a:rPr>
              <a:t>Společenské aktivity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F4D889-14B5-4C29-9040-5BE9B5C66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Jací jsou staří lidé? 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F8B3703-07EE-4997-A549-A7B693BCCC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Stereotypizace: </a:t>
            </a:r>
          </a:p>
          <a:p>
            <a:endParaRPr lang="cs-CZ" dirty="0"/>
          </a:p>
          <a:p>
            <a:pPr>
              <a:buFontTx/>
              <a:buChar char="-"/>
            </a:pPr>
            <a:r>
              <a:rPr lang="cs-CZ" dirty="0"/>
              <a:t>chudí, bezbranní, křehcí</a:t>
            </a:r>
            <a:r>
              <a:rPr lang="cs-CZ"/>
              <a:t>, šedí, </a:t>
            </a:r>
            <a:r>
              <a:rPr lang="cs-CZ" dirty="0"/>
              <a:t>asexuální, </a:t>
            </a:r>
            <a:r>
              <a:rPr lang="cs-CZ"/>
              <a:t>bez programu… </a:t>
            </a:r>
            <a:r>
              <a:rPr lang="cs-CZ" dirty="0"/>
              <a:t>samota, izolace, bezmoc</a:t>
            </a:r>
          </a:p>
          <a:p>
            <a:pPr>
              <a:buFontTx/>
              <a:buChar char="-"/>
            </a:pPr>
            <a:endParaRPr lang="cs-CZ" dirty="0"/>
          </a:p>
          <a:p>
            <a:pPr>
              <a:buFontTx/>
              <a:buChar char="-"/>
            </a:pPr>
            <a:r>
              <a:rPr lang="cs-CZ" dirty="0"/>
              <a:t>Nemoc, závislost, nesoběstačnost, inkontinence, demence, zhloupnutí, nesnášenlivost, agresivita, nerudnost a další formy problémového chování, křehkost</a:t>
            </a:r>
          </a:p>
          <a:p>
            <a:pPr>
              <a:buFontTx/>
              <a:buChar char="-"/>
            </a:pPr>
            <a:endParaRPr lang="cs-CZ" dirty="0"/>
          </a:p>
          <a:p>
            <a:pPr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60339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333B12-A434-4FA1-A5C1-44062FF73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1130" y="4889800"/>
            <a:ext cx="2460790" cy="1196721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600" kern="1200" dirty="0">
                <a:latin typeface="+mj-lt"/>
                <a:ea typeface="+mj-ea"/>
                <a:cs typeface="+mj-cs"/>
              </a:rPr>
              <a:t>Ale </a:t>
            </a:r>
            <a:r>
              <a:rPr lang="en-US" sz="2600" kern="1200" dirty="0" err="1">
                <a:latin typeface="+mj-lt"/>
                <a:ea typeface="+mj-ea"/>
                <a:cs typeface="+mj-cs"/>
              </a:rPr>
              <a:t>také</a:t>
            </a:r>
            <a:endParaRPr lang="en-US" sz="2600" kern="1200" dirty="0">
              <a:latin typeface="+mj-lt"/>
              <a:ea typeface="+mj-ea"/>
              <a:cs typeface="+mj-cs"/>
            </a:endParaRPr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90344F7F-107E-4365-9BBA-291F1FB5E2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0" r="15891" b="-1"/>
          <a:stretch/>
        </p:blipFill>
        <p:spPr bwMode="auto">
          <a:xfrm>
            <a:off x="707546" y="3549061"/>
            <a:ext cx="2649154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5C6E4138-3DEE-4C81-A579-773AEB9055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50" r="3" b="3"/>
          <a:stretch/>
        </p:blipFill>
        <p:spPr>
          <a:xfrm>
            <a:off x="3406269" y="105104"/>
            <a:ext cx="2649155" cy="3426651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B82CE57C-F653-4E3A-91ED-7682800E37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0" r="1" b="1"/>
          <a:stretch/>
        </p:blipFill>
        <p:spPr bwMode="auto">
          <a:xfrm>
            <a:off x="6055424" y="105104"/>
            <a:ext cx="2649148" cy="340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Jan Sokol – Wikipedie">
            <a:extLst>
              <a:ext uri="{FF2B5EF4-FFF2-40B4-BE49-F238E27FC236}">
                <a16:creationId xmlns:a16="http://schemas.microsoft.com/office/drawing/2014/main" id="{C88543A4-200E-4066-99C8-65460D086F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86" b="3"/>
          <a:stretch/>
        </p:blipFill>
        <p:spPr bwMode="auto">
          <a:xfrm>
            <a:off x="8827047" y="127217"/>
            <a:ext cx="2657407" cy="340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6" name="Content Placeholder 1035">
            <a:extLst>
              <a:ext uri="{FF2B5EF4-FFF2-40B4-BE49-F238E27FC236}">
                <a16:creationId xmlns:a16="http://schemas.microsoft.com/office/drawing/2014/main" id="{5EB51012-F624-4F6F-B688-CD3FFF01C5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0266" y="4440602"/>
            <a:ext cx="7104188" cy="1645920"/>
          </a:xfrm>
        </p:spPr>
        <p:txBody>
          <a:bodyPr anchor="ctr">
            <a:normAutofit/>
          </a:bodyPr>
          <a:lstStyle/>
          <a:p>
            <a:r>
              <a:rPr lang="cs-CZ" sz="3200" dirty="0"/>
              <a:t>Ale také lidé narození </a:t>
            </a:r>
          </a:p>
          <a:p>
            <a:pPr marL="0" indent="0">
              <a:buNone/>
            </a:pPr>
            <a:r>
              <a:rPr lang="cs-CZ" sz="3200" dirty="0"/>
              <a:t>ve 2.-3. dekádě 20. století</a:t>
            </a:r>
            <a:endParaRPr lang="en-US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325152-49C5-486C-A503-B20E6F614B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546" y="98528"/>
            <a:ext cx="2700338" cy="3433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09559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C39EFB-8E76-49EB-85DD-8274A721E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Diverzita vyššího věku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23F5BBB-589F-4F6F-84CF-85DE60FC93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648200" cy="4351338"/>
          </a:xfrm>
        </p:spPr>
        <p:txBody>
          <a:bodyPr/>
          <a:lstStyle/>
          <a:p>
            <a:r>
              <a:rPr lang="cs-CZ" dirty="0"/>
              <a:t>Elitní</a:t>
            </a:r>
          </a:p>
          <a:p>
            <a:r>
              <a:rPr lang="cs-CZ" dirty="0"/>
              <a:t>Výkonní</a:t>
            </a:r>
          </a:p>
          <a:p>
            <a:r>
              <a:rPr lang="cs-CZ" dirty="0"/>
              <a:t>Soběstační</a:t>
            </a:r>
          </a:p>
          <a:p>
            <a:r>
              <a:rPr lang="cs-CZ" dirty="0" err="1"/>
              <a:t>Vulnerabilní</a:t>
            </a:r>
            <a:r>
              <a:rPr lang="cs-CZ" dirty="0"/>
              <a:t> (</a:t>
            </a:r>
            <a:r>
              <a:rPr lang="cs-CZ" dirty="0" err="1"/>
              <a:t>frailty</a:t>
            </a:r>
            <a:r>
              <a:rPr lang="cs-CZ" dirty="0"/>
              <a:t>, demence)</a:t>
            </a:r>
          </a:p>
          <a:p>
            <a:r>
              <a:rPr lang="cs-CZ" dirty="0"/>
              <a:t>S omezenou soběstačností</a:t>
            </a:r>
          </a:p>
          <a:p>
            <a:r>
              <a:rPr lang="cs-CZ" dirty="0"/>
              <a:t>Závislí 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E2EE878-7C7E-4567-9051-022A4F9220E9}"/>
              </a:ext>
            </a:extLst>
          </p:cNvPr>
          <p:cNvSpPr txBox="1"/>
          <p:nvPr/>
        </p:nvSpPr>
        <p:spPr>
          <a:xfrm>
            <a:off x="6648773" y="2107769"/>
            <a:ext cx="46482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/>
              <a:t>Rozličný socioekonomický status</a:t>
            </a:r>
          </a:p>
          <a:p>
            <a:endParaRPr lang="cs-CZ" sz="2800" dirty="0"/>
          </a:p>
          <a:p>
            <a:r>
              <a:rPr lang="cs-CZ" sz="2800" dirty="0"/>
              <a:t>Zaměstnání – penzionování</a:t>
            </a:r>
          </a:p>
          <a:p>
            <a:endParaRPr lang="cs-CZ" sz="2800" dirty="0"/>
          </a:p>
          <a:p>
            <a:r>
              <a:rPr lang="cs-CZ" sz="2800" dirty="0"/>
              <a:t>Aktivní v různých směrech</a:t>
            </a:r>
          </a:p>
          <a:p>
            <a:endParaRPr lang="cs-CZ" sz="2800" dirty="0"/>
          </a:p>
          <a:p>
            <a:r>
              <a:rPr lang="cs-CZ" sz="2800" dirty="0"/>
              <a:t>Účast na veřejném životě, veřejné funkce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29291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F4914C-3E0A-4CFD-916B-80F14D102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1892" y="1"/>
            <a:ext cx="10361908" cy="1146874"/>
          </a:xfrm>
        </p:spPr>
        <p:txBody>
          <a:bodyPr/>
          <a:lstStyle/>
          <a:p>
            <a:r>
              <a:rPr lang="cs-CZ" dirty="0"/>
              <a:t>Ze zdravotního pohledu: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E0CA5E5-E38F-4570-BF51-EFCB0A112B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949" y="976393"/>
            <a:ext cx="10888851" cy="5200570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Žádná nemoc není důsledkem pouhého stárnutí (kontroverze ohledně klasifikace WHO)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Mnoho tělesných i duševních funkcí doznává s věkem změny</a:t>
            </a:r>
          </a:p>
          <a:p>
            <a:endParaRPr lang="cs-CZ" dirty="0"/>
          </a:p>
          <a:p>
            <a:r>
              <a:rPr lang="cs-CZ" dirty="0"/>
              <a:t>Mnoho zejména chronických nemocí je ve stáří častějších</a:t>
            </a:r>
          </a:p>
          <a:p>
            <a:endParaRPr lang="cs-CZ" dirty="0"/>
          </a:p>
          <a:p>
            <a:r>
              <a:rPr lang="cs-CZ" dirty="0"/>
              <a:t>Častá je </a:t>
            </a:r>
            <a:r>
              <a:rPr lang="cs-CZ" dirty="0" err="1">
                <a:solidFill>
                  <a:srgbClr val="C00000"/>
                </a:solidFill>
              </a:rPr>
              <a:t>multimorbidita</a:t>
            </a:r>
            <a:r>
              <a:rPr lang="cs-CZ" dirty="0">
                <a:solidFill>
                  <a:srgbClr val="C00000"/>
                </a:solidFill>
              </a:rPr>
              <a:t> 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u="sng" dirty="0">
                <a:solidFill>
                  <a:srgbClr val="C00000"/>
                </a:solidFill>
              </a:rPr>
              <a:t>Geriatrické syndromy fyzické i psychické  </a:t>
            </a:r>
            <a:r>
              <a:rPr lang="cs-CZ" dirty="0">
                <a:solidFill>
                  <a:srgbClr val="C00000"/>
                </a:solidFill>
              </a:rPr>
              <a:t>(</a:t>
            </a:r>
            <a:r>
              <a:rPr lang="cs-CZ" dirty="0" err="1">
                <a:solidFill>
                  <a:srgbClr val="C00000"/>
                </a:solidFill>
              </a:rPr>
              <a:t>frailty</a:t>
            </a:r>
            <a:r>
              <a:rPr lang="cs-CZ" dirty="0">
                <a:solidFill>
                  <a:srgbClr val="C00000"/>
                </a:solidFill>
              </a:rPr>
              <a:t>, demence …. Inkontinence, instabilita s pády, poruchy chování…) </a:t>
            </a:r>
          </a:p>
          <a:p>
            <a:pPr marL="0" indent="0">
              <a:buNone/>
            </a:pPr>
            <a:r>
              <a:rPr lang="cs-CZ" dirty="0">
                <a:solidFill>
                  <a:srgbClr val="C00000"/>
                </a:solidFill>
              </a:rPr>
              <a:t>Jsou časté, ale nejsou pravidlem, jsou důsledkem patologických změn nikoli pouhého stárnutí</a:t>
            </a:r>
          </a:p>
          <a:p>
            <a:endParaRPr lang="cs-CZ" dirty="0">
              <a:solidFill>
                <a:srgbClr val="C00000"/>
              </a:solidFill>
            </a:endParaRPr>
          </a:p>
          <a:p>
            <a:endParaRPr lang="cs-CZ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4628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A0260E-646A-4B88-ACD5-154386123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973" y="1"/>
            <a:ext cx="11105827" cy="1690688"/>
          </a:xfrm>
        </p:spPr>
        <p:txBody>
          <a:bodyPr/>
          <a:lstStyle/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Osobnost 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96A419-2605-42E0-A670-E3E0BF0ED3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451" y="1286358"/>
            <a:ext cx="10904349" cy="53314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cs-CZ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ouhrn všech vlastností biologických, psychických i sociálních, charakterizujících určitého jedince.</a:t>
            </a:r>
          </a:p>
          <a:p>
            <a:pPr marL="0" indent="0">
              <a:buNone/>
            </a:pPr>
            <a:r>
              <a:rPr lang="cs-CZ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Člověk tak tvoří biopsychosociální jednotku.</a:t>
            </a:r>
          </a:p>
          <a:p>
            <a:pPr marL="0" indent="0">
              <a:buNone/>
            </a:pPr>
            <a:r>
              <a:rPr lang="cs-CZ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Základní rysy osobnosti jsou stálé, hovoří se o </a:t>
            </a:r>
            <a:r>
              <a:rPr lang="cs-CZ" sz="32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jádru osobnosti</a:t>
            </a:r>
            <a:r>
              <a:rPr lang="cs-CZ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Jedinec si svou osobnost uvědomuje, uvědomuje si svou odlišnost od okolí, svou jedinečnost.</a:t>
            </a:r>
            <a:endParaRPr lang="cs-CZ" sz="4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32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Charakter</a:t>
            </a:r>
            <a:r>
              <a:rPr lang="cs-CZ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soubor vlastností získaných v průběhu života, také etická úroveň jedince. </a:t>
            </a:r>
          </a:p>
          <a:p>
            <a:pPr marL="0" indent="0">
              <a:buNone/>
            </a:pPr>
            <a:r>
              <a:rPr lang="cs-CZ" sz="32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Temperament</a:t>
            </a:r>
            <a:r>
              <a:rPr lang="cs-CZ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způsob prožívání, reagování, jednání, životní tempo. Je to vrozený mechanizmus podmíněný neurobiologickými faktory, a je to trvalá vlastnost individua.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475627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BA5056-D815-47F7-B245-6486D7AFA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Premorbidní osobnost – z čeho na ni můžeme soudit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CEBA9B6-E272-4C2A-A32D-146D1BC09A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Rodinné vztahy: Stabilita, odchody, střídání partnerů, podpora v nemoci, péče o děti, rodiče</a:t>
            </a:r>
          </a:p>
          <a:p>
            <a:endParaRPr lang="cs-CZ" dirty="0"/>
          </a:p>
          <a:p>
            <a:r>
              <a:rPr lang="cs-CZ" dirty="0"/>
              <a:t>Pracovní: příprava a kvalifikace, setrvání v zaměstnání, kázeň, časté střídání zaměstnání, podvody a lži, problémy v pracovních kolektivech, </a:t>
            </a:r>
          </a:p>
          <a:p>
            <a:endParaRPr lang="cs-CZ" dirty="0"/>
          </a:p>
          <a:p>
            <a:r>
              <a:rPr lang="cs-CZ" dirty="0"/>
              <a:t>Postoje společenské: angažovanost, přátelskost, podíl na odboji, udavačství, členství v problematických organizacích atd. </a:t>
            </a:r>
          </a:p>
          <a:p>
            <a:endParaRPr lang="cs-CZ" dirty="0"/>
          </a:p>
          <a:p>
            <a:r>
              <a:rPr lang="cs-CZ" dirty="0"/>
              <a:t>Osobní postoje: čestnost, podpora, lži, chamtivost</a:t>
            </a:r>
          </a:p>
        </p:txBody>
      </p:sp>
    </p:spTree>
    <p:extLst>
      <p:ext uri="{BB962C8B-B14F-4D97-AF65-F5344CB8AC3E}">
        <p14:creationId xmlns:p14="http://schemas.microsoft.com/office/powerpoint/2010/main" val="2458839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C86B44-DA5F-4D5B-9EAA-B171D8DF22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chování (nejen ve vyšším věku)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FCDD6B2-E79E-4824-B172-257F2F315D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4847"/>
            <a:ext cx="10515600" cy="4782116"/>
          </a:xfrm>
        </p:spPr>
        <p:txBody>
          <a:bodyPr>
            <a:normAutofit fontScale="55000" lnSpcReduction="20000"/>
          </a:bodyPr>
          <a:lstStyle/>
          <a:p>
            <a:r>
              <a:rPr lang="cs-CZ" sz="4500" dirty="0"/>
              <a:t>Dějí se na pozadí osobnosti  </a:t>
            </a:r>
          </a:p>
          <a:p>
            <a:endParaRPr lang="cs-CZ" sz="4500" dirty="0"/>
          </a:p>
          <a:p>
            <a:r>
              <a:rPr lang="cs-CZ" sz="4500" dirty="0"/>
              <a:t>Vyvolány akutními (delirium) a přechodnými  či chronickými a progredujícími  (demence) syndromy a nemocemi</a:t>
            </a:r>
          </a:p>
          <a:p>
            <a:endParaRPr lang="cs-CZ" sz="4500" dirty="0"/>
          </a:p>
          <a:p>
            <a:r>
              <a:rPr lang="cs-CZ" sz="4500" dirty="0"/>
              <a:t>Změny chování mohou signalizovat patologické změny (mírná behaviorální porucha) chronické či akutní </a:t>
            </a:r>
          </a:p>
          <a:p>
            <a:endParaRPr lang="cs-CZ" sz="4500" dirty="0"/>
          </a:p>
          <a:p>
            <a:r>
              <a:rPr lang="cs-CZ" sz="4500" dirty="0"/>
              <a:t>Představují </a:t>
            </a:r>
            <a:r>
              <a:rPr lang="cs-CZ" sz="4500" u="sng" dirty="0"/>
              <a:t>závažný syndrom, který může být po určitou (dlouhou) dobu dominantní, aniž by se projevila etiologie</a:t>
            </a:r>
            <a:r>
              <a:rPr lang="cs-CZ" sz="4500" dirty="0"/>
              <a:t>. </a:t>
            </a:r>
          </a:p>
          <a:p>
            <a:endParaRPr lang="cs-CZ" sz="4500" dirty="0">
              <a:solidFill>
                <a:srgbClr val="C00000"/>
              </a:solidFill>
            </a:endParaRPr>
          </a:p>
          <a:p>
            <a:r>
              <a:rPr lang="cs-CZ" sz="4500" dirty="0">
                <a:solidFill>
                  <a:srgbClr val="C00000"/>
                </a:solidFill>
              </a:rPr>
              <a:t>Nejsou normální součástí  stárnutí – mají své příčiny (endogenní, exogenní, psychogenní….)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88163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17EEF1-93F6-6DE5-F996-1FCCF18D8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06CD2B8-5C28-A50B-7511-B87E62CCDB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C137342-057B-6384-4C34-198E5C5511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7498" y="0"/>
            <a:ext cx="97770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153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04C140-E8F0-44CE-A537-D1965F401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353799" cy="774916"/>
          </a:xfrm>
        </p:spPr>
        <p:txBody>
          <a:bodyPr>
            <a:normAutofit/>
          </a:bodyPr>
          <a:lstStyle/>
          <a:p>
            <a:r>
              <a:rPr lang="cs-CZ" dirty="0"/>
              <a:t>  Poruchy chování – maladaptivní chování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920B28A-B237-4EED-9A71-3F4F70D653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038386"/>
            <a:ext cx="12057681" cy="5819614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3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Sebestřednost – prosazování svého názoru bez respektování argumentů a názorů druhých, upozorňování na sebe, držení slova, nerespektování v diskusi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3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Netolerantnost vůči druhým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3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Manipulativnost – intrikování, účelové zkreslování skutečnosti, citové vydírání a manipulování například pečujícími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3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Sobeckost – nerespektování potřeb druhých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3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Nedodržování běžných společenských norem a přijatých pravidel, radost z jejich překračování a ohýbání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3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Urážlivé vyjadřování vůči jiným, sprosté vyjadřování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3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Zesměšňování a znevažování druhých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3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Drobné i větší podvody, krádeže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937236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latin typeface="+mn-lt"/>
              </a:rPr>
              <a:t>Výskyt poruch osobnosti ve vyšším věku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sz="3500" dirty="0"/>
              <a:t>V </a:t>
            </a:r>
            <a:r>
              <a:rPr lang="cs-CZ" sz="3500" dirty="0" err="1"/>
              <a:t>seniu</a:t>
            </a:r>
            <a:r>
              <a:rPr lang="cs-CZ" sz="3500" dirty="0"/>
              <a:t> velmi často dochází ke změnám osobnosti. (ale tyto změny nejsou součástí normálního zdravého stárnutí)</a:t>
            </a:r>
          </a:p>
          <a:p>
            <a:pPr>
              <a:buFont typeface="Wingdings" pitchFamily="2" charset="2"/>
              <a:buChar char="Ø"/>
            </a:pPr>
            <a:endParaRPr lang="cs-CZ" sz="3500" dirty="0"/>
          </a:p>
          <a:p>
            <a:pPr marL="0" indent="0">
              <a:buNone/>
            </a:pPr>
            <a:r>
              <a:rPr lang="cs-CZ" sz="3500" dirty="0"/>
              <a:t>Nejčastější jsou změny, působené organickými faktory, tak jak to pozorujeme např. u demencí.</a:t>
            </a:r>
          </a:p>
          <a:p>
            <a:pPr>
              <a:buFont typeface="Wingdings" pitchFamily="2" charset="2"/>
              <a:buChar char="Ø"/>
            </a:pPr>
            <a:endParaRPr lang="cs-CZ" sz="3500" dirty="0"/>
          </a:p>
          <a:p>
            <a:pPr marL="0" indent="0">
              <a:buNone/>
            </a:pPr>
            <a:r>
              <a:rPr lang="cs-CZ" sz="3500" dirty="0"/>
              <a:t>Na změně osobnosti se může podílet také dlouhodobá a závažná somatická morbidita včetně faktorů terapie, dlouhodobé vystavení psychosociálnímu stresu, abusus návykových látek. </a:t>
            </a:r>
          </a:p>
          <a:p>
            <a:pPr>
              <a:buFont typeface="Wingdings" pitchFamily="2" charset="2"/>
              <a:buChar char="Ø"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                               (                              (doc. MUDr. Roman Jirák, Ph.D.)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9B6581-0609-44B3-AFDE-05F961585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60400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52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E76C3AEF-B5AC-439A-A804-2D8EAB1293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1296" y="2127284"/>
            <a:ext cx="10866357" cy="211836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2AAD465-C8F8-4344-A20B-283D2A46BA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782" y="5307602"/>
            <a:ext cx="11733858" cy="1136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31215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A0E00FB0-3592-4CAE-9DB6-1D4F9E627A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68556" y="643466"/>
            <a:ext cx="9254888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35399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6AC85546-0084-45D2-878D-29D65C0C8B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58336" y="643466"/>
            <a:ext cx="7675327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21368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6C4FD5EB-50CE-4D1B-B254-2CB7680B0E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3464" y="643466"/>
            <a:ext cx="9145071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5033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8442" y="84221"/>
            <a:ext cx="11405937" cy="986589"/>
          </a:xfrm>
        </p:spPr>
        <p:txBody>
          <a:bodyPr>
            <a:normAutofit/>
          </a:bodyPr>
          <a:lstStyle/>
          <a:p>
            <a:r>
              <a:rPr lang="cs-CZ" sz="3600" b="1" dirty="0"/>
              <a:t>Jak postupovat?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0948" y="1070810"/>
            <a:ext cx="11658600" cy="5618747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Ø"/>
            </a:pPr>
            <a:endParaRPr lang="cs-CZ" sz="2400" dirty="0"/>
          </a:p>
          <a:p>
            <a:pPr>
              <a:buFont typeface="Wingdings" pitchFamily="2" charset="2"/>
              <a:buChar char="Ø"/>
            </a:pPr>
            <a:r>
              <a:rPr lang="cs-CZ" sz="3200" dirty="0"/>
              <a:t>Pojmenovat problém, zabývat se jím … strukturovaně zvážit (viz MBI dotazník)</a:t>
            </a:r>
          </a:p>
          <a:p>
            <a:pPr>
              <a:buFont typeface="Wingdings" pitchFamily="2" charset="2"/>
              <a:buChar char="Ø"/>
            </a:pPr>
            <a:r>
              <a:rPr lang="cs-CZ" sz="3200" dirty="0"/>
              <a:t>Diferenciálně diagnostická úvaha, zejména: neurodegenerativní či vaskulární příčiny, abusus? </a:t>
            </a:r>
          </a:p>
          <a:p>
            <a:pPr>
              <a:buFont typeface="Wingdings" pitchFamily="2" charset="2"/>
              <a:buChar char="Ø"/>
            </a:pPr>
            <a:r>
              <a:rPr lang="cs-CZ" sz="3200" dirty="0"/>
              <a:t>Komorbidity ( je změna součástí jiného závažného stavu?) </a:t>
            </a:r>
          </a:p>
          <a:p>
            <a:pPr>
              <a:buFont typeface="Wingdings" pitchFamily="2" charset="2"/>
              <a:buChar char="Ø"/>
            </a:pPr>
            <a:r>
              <a:rPr lang="cs-CZ" sz="3200" dirty="0"/>
              <a:t>Jaké změny chování nastaly oproti normálnímu chování daného pacienta – akutní, subakutní, chronické?</a:t>
            </a:r>
          </a:p>
          <a:p>
            <a:pPr>
              <a:buFont typeface="Wingdings" pitchFamily="2" charset="2"/>
              <a:buChar char="Ø"/>
            </a:pPr>
            <a:r>
              <a:rPr lang="cs-CZ" sz="3200" dirty="0"/>
              <a:t>Jaké nastaly změny osobnosti oproti rysům osobnosti premorbidní</a:t>
            </a:r>
          </a:p>
          <a:p>
            <a:pPr>
              <a:buFont typeface="Wingdings" pitchFamily="2" charset="2"/>
              <a:buChar char="Ø"/>
            </a:pPr>
            <a:endParaRPr lang="cs-CZ" sz="3200" dirty="0"/>
          </a:p>
          <a:p>
            <a:pPr>
              <a:buFont typeface="Wingdings" pitchFamily="2" charset="2"/>
              <a:buChar char="Ø"/>
            </a:pPr>
            <a:r>
              <a:rPr lang="cs-CZ" sz="3200" dirty="0"/>
              <a:t>Vysvětlení pacientovi (pokud je to možné) a pečujícímu rodinnému příslušníkovi</a:t>
            </a:r>
          </a:p>
          <a:p>
            <a:pPr>
              <a:buFont typeface="Wingdings" pitchFamily="2" charset="2"/>
              <a:buChar char="Ø"/>
            </a:pPr>
            <a:r>
              <a:rPr lang="cs-CZ" sz="3200" dirty="0"/>
              <a:t>Léčit příčiny (pokud jsou známy a pokud je to možné)</a:t>
            </a:r>
          </a:p>
          <a:p>
            <a:pPr>
              <a:buFont typeface="Wingdings" pitchFamily="2" charset="2"/>
              <a:buChar char="Ø"/>
            </a:pPr>
            <a:r>
              <a:rPr lang="cs-CZ" sz="3200" dirty="0"/>
              <a:t>Nastavení hranic – v rodině i společnosti </a:t>
            </a:r>
          </a:p>
          <a:p>
            <a:pPr>
              <a:buFont typeface="Wingdings" pitchFamily="2" charset="2"/>
              <a:buChar char="Ø"/>
            </a:pPr>
            <a:r>
              <a:rPr lang="cs-CZ" sz="3200" dirty="0"/>
              <a:t>Podpora pozitivních změn</a:t>
            </a:r>
          </a:p>
          <a:p>
            <a:pPr>
              <a:buFont typeface="Wingdings" pitchFamily="2" charset="2"/>
              <a:buChar char="Ø"/>
            </a:pPr>
            <a:r>
              <a:rPr lang="cs-CZ" sz="3200" dirty="0"/>
              <a:t>Nastavení psychosociálních intervencí</a:t>
            </a:r>
          </a:p>
          <a:p>
            <a:pPr>
              <a:buFont typeface="Wingdings" pitchFamily="2" charset="2"/>
              <a:buChar char="Ø"/>
            </a:pPr>
            <a:r>
              <a:rPr lang="cs-CZ" sz="3200" dirty="0"/>
              <a:t>Farmakoterapie v případě závažných a ohrožujících projevů </a:t>
            </a:r>
          </a:p>
          <a:p>
            <a:pPr>
              <a:buFont typeface="Wingdings" pitchFamily="2" charset="2"/>
              <a:buChar char="Ø"/>
            </a:pPr>
            <a:endParaRPr lang="cs-CZ" sz="2400" dirty="0"/>
          </a:p>
          <a:p>
            <a:pPr>
              <a:buFont typeface="Wingdings" pitchFamily="2" charset="2"/>
              <a:buChar char="Ø"/>
            </a:pPr>
            <a:endParaRPr lang="cs-CZ" sz="24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E7E907A7-D86B-6960-C3BC-8082AA2F22A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cs-CZ" altLang="cs-CZ" dirty="0">
                <a:latin typeface="Calibri" panose="020F0502020204030204" pitchFamily="34" charset="0"/>
              </a:rPr>
              <a:t>Případ Augusty D.</a:t>
            </a:r>
          </a:p>
        </p:txBody>
      </p:sp>
      <p:pic>
        <p:nvPicPr>
          <p:cNvPr id="8195" name="Picture 3">
            <a:extLst>
              <a:ext uri="{FF2B5EF4-FFF2-40B4-BE49-F238E27FC236}">
                <a16:creationId xmlns:a16="http://schemas.microsoft.com/office/drawing/2014/main" id="{510E7DB8-E3C7-C4DA-1EB2-83EAAD859BAD}"/>
              </a:ext>
            </a:extLst>
          </p:cNvPr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40464" y="1412876"/>
            <a:ext cx="3970337" cy="4302125"/>
          </a:xfrm>
        </p:spPr>
      </p:pic>
      <p:sp>
        <p:nvSpPr>
          <p:cNvPr id="8196" name="Text Box 4">
            <a:extLst>
              <a:ext uri="{FF2B5EF4-FFF2-40B4-BE49-F238E27FC236}">
                <a16:creationId xmlns:a16="http://schemas.microsoft.com/office/drawing/2014/main" id="{D931DD97-ABF5-FEBD-80C1-3F47E7306A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1" y="2254928"/>
            <a:ext cx="4683126" cy="4816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2800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51letá žena s rychle progredujícími poruchami paměti, chování, soběstačnosti..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2800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Zemřela v roce 1906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2800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Ošetřující lékař:   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2800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Dr. Alois Alzheimer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2800" dirty="0">
                <a:latin typeface="Calibri" panose="020F0502020204030204" pitchFamily="34" charset="0"/>
                <a:cs typeface="Arial" panose="020B0604020202020204" pitchFamily="34" charset="0"/>
              </a:rPr>
              <a:t>(1864-1915)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cs-CZ" altLang="cs-CZ" sz="1800" dirty="0">
              <a:solidFill>
                <a:schemeClr val="tx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2" name="Rectangle 4">
            <a:extLst>
              <a:ext uri="{FF2B5EF4-FFF2-40B4-BE49-F238E27FC236}">
                <a16:creationId xmlns:a16="http://schemas.microsoft.com/office/drawing/2014/main" id="{1C54FF35-3001-786A-5365-2CB91749526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19091" y="228600"/>
            <a:ext cx="9491709" cy="896938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cs-CZ" sz="4000" dirty="0"/>
              <a:t>Popis dosud neznámého (vzácného) onemocnění</a:t>
            </a:r>
            <a:endParaRPr lang="en-US" sz="4000" dirty="0"/>
          </a:p>
        </p:txBody>
      </p:sp>
      <p:sp>
        <p:nvSpPr>
          <p:cNvPr id="196613" name="Rectangle 5">
            <a:extLst>
              <a:ext uri="{FF2B5EF4-FFF2-40B4-BE49-F238E27FC236}">
                <a16:creationId xmlns:a16="http://schemas.microsoft.com/office/drawing/2014/main" id="{C06C79FC-4306-E581-0F1A-4621D6AC976A}"/>
              </a:ext>
            </a:extLst>
          </p:cNvPr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524001" y="1268414"/>
            <a:ext cx="5364163" cy="2232025"/>
          </a:xfrm>
        </p:spPr>
        <p:txBody>
          <a:bodyPr rtlCol="0">
            <a:normAutofit lnSpcReduction="10000"/>
          </a:bodyPr>
          <a:lstStyle/>
          <a:p>
            <a:pPr>
              <a:buNone/>
              <a:defRPr/>
            </a:pPr>
            <a:r>
              <a:rPr lang="cs-CZ" dirty="0"/>
              <a:t>1907 – publikace a popis případu, pitevní nález (</a:t>
            </a:r>
            <a:r>
              <a:rPr lang="cs-CZ" dirty="0" err="1"/>
              <a:t>Kraepelinova</a:t>
            </a:r>
            <a:r>
              <a:rPr lang="cs-CZ" dirty="0"/>
              <a:t> laboratoř): </a:t>
            </a:r>
          </a:p>
          <a:p>
            <a:pPr>
              <a:buNone/>
              <a:defRPr/>
            </a:pPr>
            <a:r>
              <a:rPr lang="cs-CZ" sz="2400" i="1" dirty="0" err="1"/>
              <a:t>Über</a:t>
            </a:r>
            <a:r>
              <a:rPr lang="cs-CZ" sz="2400" i="1" dirty="0"/>
              <a:t> </a:t>
            </a:r>
            <a:r>
              <a:rPr lang="cs-CZ" sz="2400" i="1" dirty="0" err="1"/>
              <a:t>eine</a:t>
            </a:r>
            <a:r>
              <a:rPr lang="cs-CZ" sz="2400" i="1" dirty="0"/>
              <a:t> </a:t>
            </a:r>
            <a:r>
              <a:rPr lang="cs-CZ" sz="2400" i="1" dirty="0" err="1"/>
              <a:t>eigenartige</a:t>
            </a:r>
            <a:r>
              <a:rPr lang="cs-CZ" sz="2400" i="1" dirty="0"/>
              <a:t> </a:t>
            </a:r>
            <a:r>
              <a:rPr lang="cs-CZ" sz="2400" i="1" dirty="0" err="1"/>
              <a:t>Erkrankung</a:t>
            </a:r>
            <a:r>
              <a:rPr lang="cs-CZ" sz="2400" i="1" dirty="0"/>
              <a:t> der </a:t>
            </a:r>
            <a:r>
              <a:rPr lang="cs-CZ" sz="2400" i="1" dirty="0" err="1"/>
              <a:t>Hirnrinde</a:t>
            </a:r>
            <a:r>
              <a:rPr lang="cs-CZ" sz="2400" i="1" dirty="0"/>
              <a:t>. </a:t>
            </a:r>
            <a:r>
              <a:rPr lang="cs-CZ" sz="2400" i="1" dirty="0" err="1"/>
              <a:t>Allgemeine</a:t>
            </a:r>
            <a:r>
              <a:rPr lang="cs-CZ" sz="2400" i="1" dirty="0"/>
              <a:t> </a:t>
            </a:r>
            <a:r>
              <a:rPr lang="cs-CZ" sz="2400" i="1" dirty="0" err="1"/>
              <a:t>Zeitschrift</a:t>
            </a:r>
            <a:r>
              <a:rPr lang="cs-CZ" sz="2400" i="1" dirty="0"/>
              <a:t> </a:t>
            </a:r>
            <a:r>
              <a:rPr lang="cs-CZ" sz="2400" i="1" dirty="0" err="1"/>
              <a:t>für</a:t>
            </a:r>
            <a:r>
              <a:rPr lang="cs-CZ" sz="2400" i="1" dirty="0"/>
              <a:t> Psychiatrie 64:146-148</a:t>
            </a:r>
          </a:p>
          <a:p>
            <a:pPr>
              <a:buNone/>
              <a:defRPr/>
            </a:pPr>
            <a:endParaRPr lang="en-US" sz="2400" i="1" dirty="0"/>
          </a:p>
        </p:txBody>
      </p:sp>
      <p:pic>
        <p:nvPicPr>
          <p:cNvPr id="9220" name="Picture 7">
            <a:extLst>
              <a:ext uri="{FF2B5EF4-FFF2-40B4-BE49-F238E27FC236}">
                <a16:creationId xmlns:a16="http://schemas.microsoft.com/office/drawing/2014/main" id="{0C1E0A28-1040-F905-6F54-B5C10635767C}"/>
              </a:ext>
            </a:extLst>
          </p:cNvPr>
          <p:cNvPicPr>
            <a:picLocks noGrp="1" noChangeAspect="1" noChangeArrowheads="1"/>
          </p:cNvPicPr>
          <p:nvPr>
            <p:ph type="body"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319964" y="1628776"/>
            <a:ext cx="3095625" cy="3960813"/>
          </a:xfrm>
        </p:spPr>
      </p:pic>
      <p:sp>
        <p:nvSpPr>
          <p:cNvPr id="9221" name="Text Box 8">
            <a:extLst>
              <a:ext uri="{FF2B5EF4-FFF2-40B4-BE49-F238E27FC236}">
                <a16:creationId xmlns:a16="http://schemas.microsoft.com/office/drawing/2014/main" id="{C253A4D9-B1A7-A599-0535-096687732F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5189" y="3933826"/>
            <a:ext cx="13684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cs-CZ" sz="1800">
              <a:solidFill>
                <a:schemeClr val="tx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9222" name="Group 9">
            <a:extLst>
              <a:ext uri="{FF2B5EF4-FFF2-40B4-BE49-F238E27FC236}">
                <a16:creationId xmlns:a16="http://schemas.microsoft.com/office/drawing/2014/main" id="{93B12069-6586-9F15-C11D-F2C07E735C03}"/>
              </a:ext>
            </a:extLst>
          </p:cNvPr>
          <p:cNvGrpSpPr>
            <a:grpSpLocks/>
          </p:cNvGrpSpPr>
          <p:nvPr/>
        </p:nvGrpSpPr>
        <p:grpSpPr bwMode="auto">
          <a:xfrm rot="10800000">
            <a:off x="4583114" y="3933825"/>
            <a:ext cx="1800225" cy="1727200"/>
            <a:chOff x="468" y="1177"/>
            <a:chExt cx="2481" cy="2214"/>
          </a:xfrm>
        </p:grpSpPr>
        <p:pic>
          <p:nvPicPr>
            <p:cNvPr id="9229" name="Picture 10">
              <a:extLst>
                <a:ext uri="{FF2B5EF4-FFF2-40B4-BE49-F238E27FC236}">
                  <a16:creationId xmlns:a16="http://schemas.microsoft.com/office/drawing/2014/main" id="{5F8023DA-FAB4-B4F1-B8F7-D122A75D823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8" y="1177"/>
              <a:ext cx="2481" cy="2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30" name="Rectangle 11">
              <a:extLst>
                <a:ext uri="{FF2B5EF4-FFF2-40B4-BE49-F238E27FC236}">
                  <a16:creationId xmlns:a16="http://schemas.microsoft.com/office/drawing/2014/main" id="{2B51B10D-136E-B9DC-82B8-0CDDA6455D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" y="1177"/>
              <a:ext cx="2473" cy="3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bg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bg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bg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bg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cs-CZ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9223" name="Text Box 12">
            <a:extLst>
              <a:ext uri="{FF2B5EF4-FFF2-40B4-BE49-F238E27FC236}">
                <a16:creationId xmlns:a16="http://schemas.microsoft.com/office/drawing/2014/main" id="{D0AF517E-CC55-AA8E-708D-AB768CE5AB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3113" y="3789363"/>
            <a:ext cx="1727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cs-CZ" sz="1800">
              <a:solidFill>
                <a:schemeClr val="tx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9224" name="Group 13">
            <a:extLst>
              <a:ext uri="{FF2B5EF4-FFF2-40B4-BE49-F238E27FC236}">
                <a16:creationId xmlns:a16="http://schemas.microsoft.com/office/drawing/2014/main" id="{73FC9575-9B98-17CE-0F3D-1A9FAEEF46BF}"/>
              </a:ext>
            </a:extLst>
          </p:cNvPr>
          <p:cNvGrpSpPr>
            <a:grpSpLocks/>
          </p:cNvGrpSpPr>
          <p:nvPr/>
        </p:nvGrpSpPr>
        <p:grpSpPr bwMode="auto">
          <a:xfrm rot="10800000">
            <a:off x="2208214" y="3933825"/>
            <a:ext cx="1800225" cy="1728788"/>
            <a:chOff x="3306" y="1177"/>
            <a:chExt cx="2233" cy="2214"/>
          </a:xfrm>
        </p:grpSpPr>
        <p:pic>
          <p:nvPicPr>
            <p:cNvPr id="9227" name="Picture 14">
              <a:extLst>
                <a:ext uri="{FF2B5EF4-FFF2-40B4-BE49-F238E27FC236}">
                  <a16:creationId xmlns:a16="http://schemas.microsoft.com/office/drawing/2014/main" id="{A23C2860-AE99-70D5-DB31-4AC25408C3E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6" y="1177"/>
              <a:ext cx="2233" cy="2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28" name="Rectangle 15">
              <a:extLst>
                <a:ext uri="{FF2B5EF4-FFF2-40B4-BE49-F238E27FC236}">
                  <a16:creationId xmlns:a16="http://schemas.microsoft.com/office/drawing/2014/main" id="{FAF579D7-3468-5849-44FC-3B1CADBEA8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6" y="1177"/>
              <a:ext cx="2233" cy="4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bg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bg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bg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bg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bg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bg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cs-CZ" sz="180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9225" name="Text Box 16">
            <a:extLst>
              <a:ext uri="{FF2B5EF4-FFF2-40B4-BE49-F238E27FC236}">
                <a16:creationId xmlns:a16="http://schemas.microsoft.com/office/drawing/2014/main" id="{69A45A09-D58E-949D-32B3-7B3A11B14B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5189" y="5300663"/>
            <a:ext cx="19446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1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Amyloid. plaky</a:t>
            </a:r>
          </a:p>
        </p:txBody>
      </p:sp>
      <p:sp>
        <p:nvSpPr>
          <p:cNvPr id="9226" name="Text Box 17">
            <a:extLst>
              <a:ext uri="{FF2B5EF4-FFF2-40B4-BE49-F238E27FC236}">
                <a16:creationId xmlns:a16="http://schemas.microsoft.com/office/drawing/2014/main" id="{911A5D2A-18FE-61DE-3A74-A18391101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1676" y="5229226"/>
            <a:ext cx="20177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1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Neurofib. klubka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7" name="Group 1"/>
          <p:cNvGrpSpPr>
            <a:grpSpLocks/>
          </p:cNvGrpSpPr>
          <p:nvPr/>
        </p:nvGrpSpPr>
        <p:grpSpPr bwMode="auto">
          <a:xfrm>
            <a:off x="1767335" y="21209"/>
            <a:ext cx="8616033" cy="6787678"/>
            <a:chOff x="0" y="0"/>
            <a:chExt cx="7719" cy="6080"/>
          </a:xfrm>
        </p:grpSpPr>
        <p:sp>
          <p:nvSpPr>
            <p:cNvPr id="24578" name="Line 2"/>
            <p:cNvSpPr>
              <a:spLocks noChangeShapeType="1"/>
            </p:cNvSpPr>
            <p:nvPr/>
          </p:nvSpPr>
          <p:spPr bwMode="auto">
            <a:xfrm>
              <a:off x="8" y="4"/>
              <a:ext cx="0" cy="6076"/>
            </a:xfrm>
            <a:prstGeom prst="line">
              <a:avLst/>
            </a:prstGeom>
            <a:noFill/>
            <a:ln w="12700" cap="flat">
              <a:solidFill>
                <a:srgbClr val="4D4D4D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GB"/>
            </a:p>
          </p:txBody>
        </p:sp>
        <p:sp>
          <p:nvSpPr>
            <p:cNvPr id="24579" name="Line 3"/>
            <p:cNvSpPr>
              <a:spLocks noChangeShapeType="1"/>
            </p:cNvSpPr>
            <p:nvPr/>
          </p:nvSpPr>
          <p:spPr bwMode="auto">
            <a:xfrm>
              <a:off x="7718" y="0"/>
              <a:ext cx="0" cy="6076"/>
            </a:xfrm>
            <a:prstGeom prst="line">
              <a:avLst/>
            </a:prstGeom>
            <a:noFill/>
            <a:ln w="12700" cap="flat">
              <a:solidFill>
                <a:srgbClr val="4D4D4D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GB"/>
            </a:p>
          </p:txBody>
        </p:sp>
        <p:sp>
          <p:nvSpPr>
            <p:cNvPr id="24580" name="Line 4"/>
            <p:cNvSpPr>
              <a:spLocks noChangeShapeType="1"/>
            </p:cNvSpPr>
            <p:nvPr/>
          </p:nvSpPr>
          <p:spPr bwMode="auto">
            <a:xfrm>
              <a:off x="16" y="499"/>
              <a:ext cx="7703" cy="0"/>
            </a:xfrm>
            <a:prstGeom prst="line">
              <a:avLst/>
            </a:prstGeom>
            <a:noFill/>
            <a:ln w="12700" cap="flat">
              <a:solidFill>
                <a:srgbClr val="4D4D4D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GB"/>
            </a:p>
          </p:txBody>
        </p:sp>
        <p:sp>
          <p:nvSpPr>
            <p:cNvPr id="24581" name="Line 5"/>
            <p:cNvSpPr>
              <a:spLocks noChangeShapeType="1"/>
            </p:cNvSpPr>
            <p:nvPr/>
          </p:nvSpPr>
          <p:spPr bwMode="auto">
            <a:xfrm>
              <a:off x="0" y="5869"/>
              <a:ext cx="7718" cy="0"/>
            </a:xfrm>
            <a:prstGeom prst="line">
              <a:avLst/>
            </a:prstGeom>
            <a:noFill/>
            <a:ln w="12700" cap="flat">
              <a:solidFill>
                <a:srgbClr val="4D4D4D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GB"/>
            </a:p>
          </p:txBody>
        </p:sp>
        <p:sp>
          <p:nvSpPr>
            <p:cNvPr id="24582" name="Line 6"/>
            <p:cNvSpPr>
              <a:spLocks noChangeShapeType="1"/>
            </p:cNvSpPr>
            <p:nvPr/>
          </p:nvSpPr>
          <p:spPr bwMode="auto">
            <a:xfrm>
              <a:off x="8" y="1001"/>
              <a:ext cx="7710" cy="0"/>
            </a:xfrm>
            <a:prstGeom prst="line">
              <a:avLst/>
            </a:prstGeom>
            <a:noFill/>
            <a:ln w="12700" cap="flat">
              <a:solidFill>
                <a:srgbClr val="4D4D4D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GB"/>
            </a:p>
          </p:txBody>
        </p:sp>
      </p:grpSp>
      <p:pic>
        <p:nvPicPr>
          <p:cNvPr id="2458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3034" y="2419945"/>
            <a:ext cx="4449217" cy="3384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4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1892" y="2398738"/>
            <a:ext cx="4143375" cy="338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8276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6A8E70-A218-257F-B875-A5C29145E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01D0F78-5068-47EB-913E-713F8B34B4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3AE8E0F-BB96-92CF-88DE-1007E9609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720" y="0"/>
            <a:ext cx="98905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0339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/>
              <a:t>Pacient </a:t>
            </a:r>
            <a:r>
              <a:rPr lang="cs-CZ" dirty="0"/>
              <a:t>s demencí </a:t>
            </a:r>
            <a:r>
              <a:rPr lang="cs-CZ"/>
              <a:t>v ordinaci </a:t>
            </a:r>
            <a:r>
              <a:rPr lang="cs-CZ" dirty="0"/>
              <a:t>praktického lékaře</a:t>
            </a:r>
            <a:endParaRPr lang="en-GB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2" descr="C:\DATA\1 IVA DOKUMENTY\DOKUMENTY GERONTA V NOTEBOOKU\Alzheimer Europe 2004\01_Thursday\fisch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529" y="1988840"/>
            <a:ext cx="8208912" cy="6364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ovéPole 6"/>
          <p:cNvSpPr txBox="1"/>
          <p:nvPr/>
        </p:nvSpPr>
        <p:spPr>
          <a:xfrm>
            <a:off x="2639616" y="476673"/>
            <a:ext cx="698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altLang="en-US" sz="3200" b="1" dirty="0">
                <a:latin typeface="Calibri" pitchFamily="34" charset="0"/>
                <a:cs typeface="Arial" charset="0"/>
              </a:rPr>
              <a:t>Oskar Fischer:    1876 - 1942</a:t>
            </a:r>
          </a:p>
        </p:txBody>
      </p:sp>
    </p:spTree>
    <p:extLst>
      <p:ext uri="{BB962C8B-B14F-4D97-AF65-F5344CB8AC3E}">
        <p14:creationId xmlns:p14="http://schemas.microsoft.com/office/powerpoint/2010/main" val="260295417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Zástupný symbol pro obsah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sz="2000" dirty="0">
              <a:latin typeface="Verdana" charset="0"/>
              <a:ea typeface="ＭＳ Ｐゴシック" charset="0"/>
            </a:endParaRPr>
          </a:p>
          <a:p>
            <a:pPr lvl="1" eaLnBrk="1" hangingPunct="1">
              <a:buFont typeface="Arial" charset="0"/>
              <a:buNone/>
              <a:defRPr/>
            </a:pPr>
            <a:r>
              <a:rPr lang="cs-CZ" sz="2800" dirty="0">
                <a:ea typeface="ＭＳ Ｐゴシック" charset="0"/>
              </a:rPr>
              <a:t>Pacientka </a:t>
            </a:r>
            <a:r>
              <a:rPr lang="en-US" sz="2800" dirty="0" err="1">
                <a:ea typeface="ＭＳ Ｐゴシック" charset="0"/>
              </a:rPr>
              <a:t>Auguste</a:t>
            </a:r>
            <a:r>
              <a:rPr lang="en-US" sz="2800" dirty="0">
                <a:ea typeface="ＭＳ Ｐゴシック" charset="0"/>
              </a:rPr>
              <a:t> D</a:t>
            </a:r>
            <a:r>
              <a:rPr lang="cs-CZ" sz="2800" dirty="0" err="1">
                <a:ea typeface="ＭＳ Ｐゴシック" charset="0"/>
              </a:rPr>
              <a:t>eterová</a:t>
            </a:r>
            <a:endParaRPr lang="en-US" sz="2800" dirty="0">
              <a:ea typeface="ＭＳ Ｐゴシック" charset="0"/>
            </a:endParaRPr>
          </a:p>
          <a:p>
            <a:pPr lvl="1" eaLnBrk="1" hangingPunct="1">
              <a:buFont typeface="Arial" charset="0"/>
              <a:buNone/>
              <a:defRPr/>
            </a:pPr>
            <a:endParaRPr lang="en-US" sz="2800" dirty="0">
              <a:ea typeface="ＭＳ Ｐゴシック" charset="0"/>
            </a:endParaRPr>
          </a:p>
          <a:p>
            <a:pPr lvl="1" eaLnBrk="1" hangingPunct="1">
              <a:buFont typeface="Arial" charset="0"/>
              <a:buNone/>
              <a:defRPr/>
            </a:pPr>
            <a:r>
              <a:rPr lang="cs-CZ" sz="2800" dirty="0">
                <a:ea typeface="ＭＳ Ｐゴシック" charset="0"/>
              </a:rPr>
              <a:t>1907 </a:t>
            </a:r>
            <a:r>
              <a:rPr lang="cs-CZ" dirty="0">
                <a:ea typeface="ＭＳ Ｐゴシック" charset="0"/>
              </a:rPr>
              <a:t>popis </a:t>
            </a:r>
            <a:r>
              <a:rPr lang="cs-CZ" dirty="0" err="1">
                <a:ea typeface="ＭＳ Ｐゴシック" charset="0"/>
              </a:rPr>
              <a:t>neurofibrilárních</a:t>
            </a:r>
            <a:r>
              <a:rPr lang="cs-CZ" dirty="0">
                <a:ea typeface="ＭＳ Ｐゴシック" charset="0"/>
              </a:rPr>
              <a:t> klubek</a:t>
            </a:r>
            <a:endParaRPr lang="cs-CZ" sz="2800" dirty="0">
              <a:ea typeface="ＭＳ Ｐゴシック" charset="0"/>
            </a:endParaRPr>
          </a:p>
          <a:p>
            <a:pPr lvl="1" eaLnBrk="1" hangingPunct="1">
              <a:buFont typeface="Arial" charset="0"/>
              <a:buNone/>
              <a:defRPr/>
            </a:pPr>
            <a:endParaRPr lang="cs-CZ" sz="2800" dirty="0">
              <a:ea typeface="ＭＳ Ｐゴシック" charset="0"/>
            </a:endParaRPr>
          </a:p>
          <a:p>
            <a:pPr lvl="1" eaLnBrk="1" hangingPunct="1">
              <a:buFont typeface="Arial" charset="0"/>
              <a:buNone/>
              <a:defRPr/>
            </a:pPr>
            <a:r>
              <a:rPr lang="cs-CZ" dirty="0">
                <a:ea typeface="ＭＳ Ｐゴシック" charset="0"/>
              </a:rPr>
              <a:t>Klinický a neuropatologický obraz</a:t>
            </a:r>
            <a:endParaRPr lang="en-US" sz="2800" dirty="0">
              <a:ea typeface="ＭＳ Ｐゴシック" charset="0"/>
            </a:endParaRPr>
          </a:p>
          <a:p>
            <a:pPr lvl="1" eaLnBrk="1" hangingPunct="1">
              <a:buFont typeface="Arial" charset="0"/>
              <a:buNone/>
              <a:defRPr/>
            </a:pPr>
            <a:endParaRPr lang="en-US" sz="2800" dirty="0">
              <a:ea typeface="ＭＳ Ｐゴシック" charset="0"/>
            </a:endParaRPr>
          </a:p>
          <a:p>
            <a:pPr lvl="1" eaLnBrk="1" hangingPunct="1">
              <a:buFont typeface="Arial" charset="0"/>
              <a:buNone/>
              <a:defRPr/>
            </a:pPr>
            <a:r>
              <a:rPr lang="cs-CZ" sz="2800" dirty="0">
                <a:ea typeface="ＭＳ Ｐゴシック" charset="0"/>
              </a:rPr>
              <a:t>Prof. </a:t>
            </a:r>
            <a:r>
              <a:rPr lang="en-US" sz="2800" dirty="0" err="1">
                <a:ea typeface="ＭＳ Ｐゴシック" charset="0"/>
              </a:rPr>
              <a:t>Kraepelin</a:t>
            </a:r>
            <a:r>
              <a:rPr lang="en-US" sz="2800" dirty="0">
                <a:ea typeface="ＭＳ Ｐゴシック" charset="0"/>
              </a:rPr>
              <a:t> </a:t>
            </a:r>
            <a:r>
              <a:rPr lang="cs-CZ" sz="2800" dirty="0">
                <a:ea typeface="ＭＳ Ｐゴシック" charset="0"/>
              </a:rPr>
              <a:t>v Mnichově</a:t>
            </a:r>
            <a:endParaRPr lang="en-US" sz="2800" dirty="0">
              <a:ea typeface="ＭＳ Ｐゴシック" charset="0"/>
            </a:endParaRPr>
          </a:p>
          <a:p>
            <a:pPr eaLnBrk="1" hangingPunct="1">
              <a:buFont typeface="Arial" charset="0"/>
              <a:buNone/>
              <a:defRPr/>
            </a:pPr>
            <a:endParaRPr lang="en-US" dirty="0">
              <a:latin typeface="Verdana" charset="0"/>
              <a:ea typeface="ＭＳ Ｐゴシック" charset="0"/>
            </a:endParaRPr>
          </a:p>
        </p:txBody>
      </p:sp>
      <p:pic>
        <p:nvPicPr>
          <p:cNvPr id="23555" name="Picture 1031" descr="Alzheim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4688" y="0"/>
            <a:ext cx="2373312" cy="292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6" name="Nadpis 1"/>
          <p:cNvSpPr txBox="1">
            <a:spLocks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4400" b="1" dirty="0" err="1">
                <a:solidFill>
                  <a:schemeClr val="tx2"/>
                </a:solidFill>
                <a:latin typeface="+mj-lt"/>
                <a:cs typeface="Lucida Sans Unicode" charset="0"/>
              </a:rPr>
              <a:t>Alois</a:t>
            </a:r>
            <a:r>
              <a:rPr lang="en-US" sz="4400" b="1" dirty="0">
                <a:solidFill>
                  <a:schemeClr val="tx2"/>
                </a:solidFill>
                <a:latin typeface="+mj-lt"/>
                <a:cs typeface="Lucida Sans Unicode" charset="0"/>
              </a:rPr>
              <a:t> Alzheimer</a:t>
            </a:r>
            <a:endParaRPr lang="cs-CZ" sz="4400" b="1" dirty="0">
              <a:solidFill>
                <a:schemeClr val="tx2"/>
              </a:solidFill>
              <a:latin typeface="+mj-lt"/>
              <a:cs typeface="Lucida Sans Unicode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87182708"/>
      </p:ext>
    </p:extLst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Zástupný symbol pro obsah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sz="2000" dirty="0">
              <a:latin typeface="Verdana" pitchFamily="34" charset="0"/>
            </a:endParaRPr>
          </a:p>
          <a:p>
            <a:pPr eaLnBrk="1" hangingPunct="1"/>
            <a:endParaRPr lang="en-US" altLang="en-US" sz="2000" dirty="0">
              <a:latin typeface="Verdana" pitchFamily="34" charset="0"/>
            </a:endParaRPr>
          </a:p>
          <a:p>
            <a:pPr lvl="1" eaLnBrk="1" hangingPunct="1">
              <a:buFont typeface="Arial" charset="0"/>
              <a:buNone/>
            </a:pPr>
            <a:r>
              <a:rPr lang="en-US" altLang="en-US" sz="2800" dirty="0"/>
              <a:t>1</a:t>
            </a:r>
            <a:r>
              <a:rPr lang="cs-CZ" altLang="en-US" sz="2800" dirty="0"/>
              <a:t>2</a:t>
            </a:r>
            <a:r>
              <a:rPr lang="en-US" altLang="en-US" sz="2800" dirty="0"/>
              <a:t> </a:t>
            </a:r>
            <a:r>
              <a:rPr lang="cs-CZ" altLang="en-US" dirty="0"/>
              <a:t>pacientů</a:t>
            </a:r>
            <a:endParaRPr lang="en-US" altLang="en-US" sz="2800" dirty="0"/>
          </a:p>
          <a:p>
            <a:pPr lvl="1" eaLnBrk="1" hangingPunct="1">
              <a:buFont typeface="Arial" charset="0"/>
              <a:buNone/>
            </a:pPr>
            <a:endParaRPr lang="en-US" altLang="en-US" sz="2800" dirty="0"/>
          </a:p>
          <a:p>
            <a:pPr lvl="1" eaLnBrk="1" hangingPunct="1">
              <a:buFont typeface="Arial" charset="0"/>
              <a:buNone/>
            </a:pPr>
            <a:r>
              <a:rPr lang="cs-CZ" altLang="en-US" dirty="0"/>
              <a:t>Klinický a neuropatologický obraz</a:t>
            </a:r>
            <a:r>
              <a:rPr lang="cs-CZ" altLang="en-US" sz="2800" dirty="0"/>
              <a:t> 1907</a:t>
            </a:r>
            <a:endParaRPr lang="en-US" altLang="en-US" sz="2800" dirty="0"/>
          </a:p>
          <a:p>
            <a:pPr lvl="1" eaLnBrk="1" hangingPunct="1">
              <a:buFont typeface="Arial" charset="0"/>
              <a:buNone/>
            </a:pPr>
            <a:endParaRPr lang="en-US" altLang="en-US" sz="2800" dirty="0"/>
          </a:p>
          <a:p>
            <a:pPr lvl="1" eaLnBrk="1" hangingPunct="1">
              <a:buFont typeface="Arial" charset="0"/>
              <a:buNone/>
            </a:pPr>
            <a:r>
              <a:rPr lang="cs-CZ" altLang="en-US" dirty="0"/>
              <a:t>Německá psychiatrická klinika (prof. Arnolda Picka) </a:t>
            </a:r>
          </a:p>
          <a:p>
            <a:pPr lvl="1" eaLnBrk="1" hangingPunct="1">
              <a:buFont typeface="Arial" charset="0"/>
              <a:buNone/>
            </a:pPr>
            <a:r>
              <a:rPr lang="cs-CZ" altLang="en-US" sz="2800" dirty="0"/>
              <a:t>Karlo-Ferdinandovy univerzity</a:t>
            </a:r>
          </a:p>
          <a:p>
            <a:pPr lvl="1" eaLnBrk="1" hangingPunct="1">
              <a:buFont typeface="Arial" charset="0"/>
              <a:buNone/>
            </a:pPr>
            <a:r>
              <a:rPr lang="cs-CZ" altLang="en-US" dirty="0"/>
              <a:t>Praha</a:t>
            </a:r>
            <a:endParaRPr lang="en-US" altLang="en-US" sz="2800" dirty="0"/>
          </a:p>
          <a:p>
            <a:pPr eaLnBrk="1" hangingPunct="1">
              <a:buFont typeface="Arial" charset="0"/>
              <a:buNone/>
            </a:pPr>
            <a:endParaRPr lang="en-US" altLang="en-US" dirty="0">
              <a:latin typeface="Verdana" pitchFamily="34" charset="0"/>
            </a:endParaRPr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6314" y="1"/>
            <a:ext cx="2071687" cy="280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6324" name="Nadpis 1"/>
          <p:cNvSpPr txBox="1">
            <a:spLocks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4400" b="1" dirty="0">
                <a:solidFill>
                  <a:schemeClr val="tx2"/>
                </a:solidFill>
                <a:latin typeface="+mj-lt"/>
                <a:cs typeface="Lucida Sans Unicode" charset="0"/>
              </a:rPr>
              <a:t>Oskar Fischer</a:t>
            </a:r>
            <a:endParaRPr lang="cs-CZ" sz="4400" b="1" dirty="0">
              <a:solidFill>
                <a:schemeClr val="tx2"/>
              </a:solidFill>
              <a:latin typeface="+mj-lt"/>
              <a:cs typeface="Lucida Sans Unicode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86586997"/>
      </p:ext>
    </p:extLst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Fischerova publikace</a:t>
            </a:r>
            <a:endParaRPr lang="en-GB" dirty="0"/>
          </a:p>
        </p:txBody>
      </p:sp>
      <p:pic>
        <p:nvPicPr>
          <p:cNvPr id="4" name="Zástupný symbol pro obsah 3" descr="Výřez obrazovky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024" y="1600201"/>
            <a:ext cx="4355976" cy="4525963"/>
          </a:xfrm>
        </p:spPr>
      </p:pic>
      <p:pic>
        <p:nvPicPr>
          <p:cNvPr id="6" name="Zástupný symbol pro obsah 6" descr="Výřez obrazovky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1819783"/>
            <a:ext cx="4248472" cy="4417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50092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Oskar Fischer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19536" y="1556793"/>
            <a:ext cx="8229600" cy="4525963"/>
          </a:xfrm>
        </p:spPr>
        <p:txBody>
          <a:bodyPr>
            <a:normAutofit fontScale="92500" lnSpcReduction="20000"/>
          </a:bodyPr>
          <a:lstStyle/>
          <a:p>
            <a:pPr>
              <a:buFontTx/>
              <a:buChar char="•"/>
            </a:pPr>
            <a:r>
              <a:rPr lang="cs-CZ" altLang="en-US" b="1" dirty="0">
                <a:cs typeface="Arial" charset="0"/>
              </a:rPr>
              <a:t> Narozen v roce 1876  ve  Slaném</a:t>
            </a:r>
          </a:p>
          <a:p>
            <a:pPr>
              <a:buFontTx/>
              <a:buChar char="•"/>
            </a:pPr>
            <a:r>
              <a:rPr lang="cs-CZ" altLang="en-US" b="1" dirty="0">
                <a:cs typeface="Arial" charset="0"/>
              </a:rPr>
              <a:t> Lékařská fakulta v Praze a Štrasburku,</a:t>
            </a:r>
          </a:p>
          <a:p>
            <a:pPr>
              <a:buFontTx/>
              <a:buChar char="•"/>
            </a:pPr>
            <a:r>
              <a:rPr lang="cs-CZ" altLang="en-US" b="1" dirty="0">
                <a:cs typeface="Arial" charset="0"/>
              </a:rPr>
              <a:t> 1900 promoval v Praze </a:t>
            </a:r>
          </a:p>
          <a:p>
            <a:pPr>
              <a:buFontTx/>
              <a:buChar char="•"/>
            </a:pPr>
            <a:r>
              <a:rPr lang="cs-CZ" altLang="en-US" b="1" dirty="0">
                <a:cs typeface="Arial" charset="0"/>
              </a:rPr>
              <a:t> Klinika patologické anatomie</a:t>
            </a:r>
          </a:p>
          <a:p>
            <a:r>
              <a:rPr lang="cs-CZ" altLang="en-US" b="1" dirty="0">
                <a:cs typeface="Arial" charset="0"/>
              </a:rPr>
              <a:t> od roku 1902 Německá psychiatrická klinika  v Praze vedená prof. Arnoldem Pickem </a:t>
            </a:r>
          </a:p>
          <a:p>
            <a:pPr>
              <a:buFontTx/>
              <a:buChar char="•"/>
            </a:pPr>
            <a:r>
              <a:rPr lang="cs-CZ" altLang="en-US" b="1" dirty="0">
                <a:cs typeface="Arial" charset="0"/>
              </a:rPr>
              <a:t>1917 docent (Příčiny a význam </a:t>
            </a:r>
            <a:r>
              <a:rPr lang="cs-CZ" altLang="en-US" b="1" dirty="0" err="1">
                <a:cs typeface="Arial" charset="0"/>
              </a:rPr>
              <a:t>pleiocytosy</a:t>
            </a:r>
            <a:r>
              <a:rPr lang="cs-CZ" altLang="en-US" b="1" dirty="0">
                <a:cs typeface="Arial" charset="0"/>
              </a:rPr>
              <a:t> v </a:t>
            </a:r>
            <a:r>
              <a:rPr lang="cs-CZ" altLang="en-US" b="1" dirty="0" err="1">
                <a:cs typeface="Arial" charset="0"/>
              </a:rPr>
              <a:t>likvoru</a:t>
            </a:r>
            <a:r>
              <a:rPr lang="cs-CZ" altLang="en-US" b="1" dirty="0">
                <a:cs typeface="Arial" charset="0"/>
              </a:rPr>
              <a:t>)</a:t>
            </a:r>
          </a:p>
          <a:p>
            <a:pPr>
              <a:buFontTx/>
              <a:buChar char="•"/>
            </a:pPr>
            <a:r>
              <a:rPr lang="cs-CZ" altLang="en-US" b="1" dirty="0">
                <a:cs typeface="Arial" charset="0"/>
              </a:rPr>
              <a:t> Přednášel ……do roku 1939</a:t>
            </a:r>
          </a:p>
          <a:p>
            <a:endParaRPr lang="cs-CZ" altLang="en-US" b="1" dirty="0">
              <a:cs typeface="Arial" charset="0"/>
            </a:endParaRPr>
          </a:p>
          <a:p>
            <a:pPr>
              <a:buFontTx/>
              <a:buChar char="•"/>
            </a:pPr>
            <a:r>
              <a:rPr lang="cs-CZ" altLang="en-US" b="1" dirty="0">
                <a:cs typeface="Arial" charset="0"/>
              </a:rPr>
              <a:t> 1941 zatčen gestapem</a:t>
            </a:r>
          </a:p>
          <a:p>
            <a:pPr>
              <a:buFontTx/>
              <a:buChar char="•"/>
            </a:pPr>
            <a:r>
              <a:rPr lang="cs-CZ" altLang="en-US" b="1" dirty="0">
                <a:cs typeface="Arial" charset="0"/>
              </a:rPr>
              <a:t> 1942 – zemřel v koncentračním táboře Terezín</a:t>
            </a:r>
          </a:p>
        </p:txBody>
      </p:sp>
    </p:spTree>
    <p:extLst>
      <p:ext uri="{BB962C8B-B14F-4D97-AF65-F5344CB8AC3E}">
        <p14:creationId xmlns:p14="http://schemas.microsoft.com/office/powerpoint/2010/main" val="216700879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81200" y="836713"/>
            <a:ext cx="8229600" cy="5289451"/>
          </a:xfrm>
        </p:spPr>
        <p:txBody>
          <a:bodyPr>
            <a:normAutofit fontScale="85000" lnSpcReduction="2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2014: 140 tisíc lidí s demencí v České republice</a:t>
            </a:r>
          </a:p>
          <a:p>
            <a:r>
              <a:rPr lang="cs-CZ" dirty="0">
                <a:solidFill>
                  <a:srgbClr val="FF0000"/>
                </a:solidFill>
              </a:rPr>
              <a:t>Dvě třetiny v důsledku Alzheimerovy nemoci</a:t>
            </a:r>
          </a:p>
          <a:p>
            <a:endParaRPr lang="cs-CZ" dirty="0">
              <a:solidFill>
                <a:srgbClr val="FF0000"/>
              </a:solidFill>
            </a:endParaRPr>
          </a:p>
          <a:p>
            <a:r>
              <a:rPr lang="cs-CZ" dirty="0"/>
              <a:t>Do roku poloviny století: 250 tis lidí s demencí</a:t>
            </a:r>
          </a:p>
          <a:p>
            <a:r>
              <a:rPr lang="cs-CZ" dirty="0"/>
              <a:t>Není známa kauzální léčba – není pravděpodobná v příštích 10,15 letech</a:t>
            </a:r>
          </a:p>
          <a:p>
            <a:r>
              <a:rPr lang="cs-CZ" dirty="0"/>
              <a:t>Politická priorita (Obama, Sarkozy, </a:t>
            </a:r>
            <a:r>
              <a:rPr lang="cs-CZ" dirty="0" err="1"/>
              <a:t>Cameron</a:t>
            </a:r>
            <a:r>
              <a:rPr lang="cs-CZ" dirty="0"/>
              <a:t>…)</a:t>
            </a:r>
          </a:p>
          <a:p>
            <a:r>
              <a:rPr lang="cs-CZ" dirty="0"/>
              <a:t>Ekonomický impakt, věda a výzkum, pečující…</a:t>
            </a:r>
          </a:p>
          <a:p>
            <a:endParaRPr lang="cs-CZ" dirty="0"/>
          </a:p>
          <a:p>
            <a:r>
              <a:rPr lang="cs-CZ" dirty="0"/>
              <a:t>Národní strategie boje s AN (Francie, Anglie, Skotsko, Skandinávie  - v ČR slib v roce 2010), G7, OECD, UN, WHO….</a:t>
            </a:r>
          </a:p>
          <a:p>
            <a:r>
              <a:rPr lang="cs-CZ" dirty="0"/>
              <a:t>Důležitost adekvátního managementu syndromu demence na individuální i společenské úrovni</a:t>
            </a:r>
          </a:p>
          <a:p>
            <a:r>
              <a:rPr lang="cs-CZ" dirty="0"/>
              <a:t>Preventivní opatření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3590952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Alzheimerova nemoc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Progresivní </a:t>
            </a:r>
            <a:r>
              <a:rPr lang="cs-CZ" dirty="0" err="1"/>
              <a:t>neurodegenerativní</a:t>
            </a:r>
            <a:r>
              <a:rPr lang="cs-CZ" dirty="0"/>
              <a:t> onemocnění</a:t>
            </a:r>
          </a:p>
          <a:p>
            <a:r>
              <a:rPr lang="cs-CZ" dirty="0"/>
              <a:t>Akumulace beta amyloidu extracelulárně</a:t>
            </a:r>
          </a:p>
          <a:p>
            <a:r>
              <a:rPr lang="cs-CZ" dirty="0"/>
              <a:t>Intracelulárně depozita </a:t>
            </a:r>
            <a:r>
              <a:rPr lang="cs-CZ" dirty="0" err="1"/>
              <a:t>hyperfosforylované</a:t>
            </a:r>
            <a:r>
              <a:rPr lang="cs-CZ" dirty="0"/>
              <a:t> formy tau proteinu do </a:t>
            </a:r>
            <a:r>
              <a:rPr lang="cs-CZ" dirty="0" err="1"/>
              <a:t>neurofibrilárních</a:t>
            </a:r>
            <a:r>
              <a:rPr lang="cs-CZ" dirty="0"/>
              <a:t> klubek (</a:t>
            </a:r>
            <a:r>
              <a:rPr lang="cs-CZ" dirty="0" err="1"/>
              <a:t>tangles</a:t>
            </a:r>
            <a:r>
              <a:rPr lang="cs-CZ" dirty="0"/>
              <a:t>)</a:t>
            </a:r>
          </a:p>
          <a:p>
            <a:r>
              <a:rPr lang="cs-CZ" dirty="0"/>
              <a:t>Poškození a úbytek neuronů </a:t>
            </a:r>
          </a:p>
          <a:p>
            <a:r>
              <a:rPr lang="cs-CZ" dirty="0"/>
              <a:t>Povšechná atrofie mozkové tkáně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934645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Alzheimerova nemoc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81200" y="1124744"/>
            <a:ext cx="8229600" cy="5616624"/>
          </a:xfrm>
        </p:spPr>
        <p:txBody>
          <a:bodyPr>
            <a:normAutofit/>
          </a:bodyPr>
          <a:lstStyle/>
          <a:p>
            <a:r>
              <a:rPr lang="cs-CZ" dirty="0"/>
              <a:t>Nejčastější příčina syndromu demence (60-80%)</a:t>
            </a:r>
          </a:p>
          <a:p>
            <a:r>
              <a:rPr lang="cs-CZ" dirty="0"/>
              <a:t>Symptomy: </a:t>
            </a:r>
          </a:p>
          <a:p>
            <a:r>
              <a:rPr lang="cs-CZ" dirty="0"/>
              <a:t>časné: poruchy paměti (jména, nedávné události, obsahy rozhovorů), provázeno </a:t>
            </a:r>
            <a:r>
              <a:rPr lang="cs-CZ" dirty="0" err="1"/>
              <a:t>depresivitou</a:t>
            </a:r>
            <a:r>
              <a:rPr lang="cs-CZ" dirty="0"/>
              <a:t>, někdy apatií</a:t>
            </a:r>
          </a:p>
          <a:p>
            <a:r>
              <a:rPr lang="cs-CZ" dirty="0"/>
              <a:t>později: zhoršení úsudku, dezorientace, zhoršená komunikace a dále s progresí poruchy chování, zhoršená mobilita, poruchy polykání</a:t>
            </a:r>
            <a:endParaRPr lang="en-GB" dirty="0"/>
          </a:p>
          <a:p>
            <a:endParaRPr lang="cs-CZ" b="1" dirty="0"/>
          </a:p>
          <a:p>
            <a:r>
              <a:rPr lang="cs-CZ" dirty="0"/>
              <a:t>Nová </a:t>
            </a:r>
            <a:r>
              <a:rPr lang="cs-CZ" dirty="0" err="1"/>
              <a:t>kriteria</a:t>
            </a:r>
            <a:r>
              <a:rPr lang="cs-CZ" dirty="0"/>
              <a:t> (2011) – zahrnují preklinická stadia Alzheimerovy choroby, která se objevují několik let před prvními klinickými příznaky)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482749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Nadpis 1">
            <a:extLst>
              <a:ext uri="{FF2B5EF4-FFF2-40B4-BE49-F238E27FC236}">
                <a16:creationId xmlns:a16="http://schemas.microsoft.com/office/drawing/2014/main" id="{491245B3-7B81-F36C-C1F2-D5F4A73EFF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dirty="0"/>
              <a:t>Syndrom demence (ABC)</a:t>
            </a:r>
          </a:p>
        </p:txBody>
      </p:sp>
      <p:sp>
        <p:nvSpPr>
          <p:cNvPr id="25603" name="Zástupný symbol pro text 2">
            <a:extLst>
              <a:ext uri="{FF2B5EF4-FFF2-40B4-BE49-F238E27FC236}">
                <a16:creationId xmlns:a16="http://schemas.microsoft.com/office/drawing/2014/main" id="{A06B3366-5372-F036-AD4F-5F16D8B82D3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341438"/>
            <a:ext cx="7715250" cy="5040312"/>
          </a:xfrm>
        </p:spPr>
        <p:txBody>
          <a:bodyPr/>
          <a:lstStyle/>
          <a:p>
            <a:pPr eaLnBrk="1" hangingPunct="1"/>
            <a:r>
              <a:rPr lang="cs-CZ" altLang="cs-CZ" dirty="0"/>
              <a:t>Omezení soběstačnosti v instrumentálních a bazálních sebeobslužných aktivitách (ADL)</a:t>
            </a:r>
          </a:p>
          <a:p>
            <a:pPr eaLnBrk="1" hangingPunct="1"/>
            <a:endParaRPr lang="cs-CZ" altLang="cs-CZ" dirty="0"/>
          </a:p>
          <a:p>
            <a:pPr eaLnBrk="1" hangingPunct="1"/>
            <a:r>
              <a:rPr lang="cs-CZ" altLang="cs-CZ" dirty="0"/>
              <a:t>Psychologická a psychiatrická symptomatologie, poruchy chování (BPSD)</a:t>
            </a:r>
          </a:p>
          <a:p>
            <a:pPr eaLnBrk="1" hangingPunct="1"/>
            <a:endParaRPr lang="cs-CZ" altLang="cs-CZ" dirty="0"/>
          </a:p>
          <a:p>
            <a:pPr eaLnBrk="1" hangingPunct="1"/>
            <a:r>
              <a:rPr lang="cs-CZ" altLang="cs-CZ" dirty="0"/>
              <a:t>Kognitivní porucha (</a:t>
            </a:r>
            <a:r>
              <a:rPr lang="cs-CZ" altLang="cs-CZ" dirty="0" err="1"/>
              <a:t>Cognition</a:t>
            </a:r>
            <a:r>
              <a:rPr lang="cs-CZ" altLang="cs-CZ" dirty="0"/>
              <a:t>)</a:t>
            </a:r>
          </a:p>
          <a:p>
            <a:pPr eaLnBrk="1" hangingPunct="1"/>
            <a:endParaRPr lang="cs-CZ" altLang="cs-CZ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817A5D5C-61F1-5E68-D0E4-CD5CE18DCB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Kognitivní funkce a jejich postižení 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CDD2DFAF-64AA-2914-8883-82A9B515EC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/>
              <a:t>Paměť</a:t>
            </a:r>
          </a:p>
          <a:p>
            <a:pPr>
              <a:lnSpc>
                <a:spcPct val="90000"/>
              </a:lnSpc>
            </a:pPr>
            <a:r>
              <a:rPr lang="cs-CZ" altLang="cs-CZ"/>
              <a:t>Myšlení</a:t>
            </a:r>
          </a:p>
          <a:p>
            <a:pPr>
              <a:lnSpc>
                <a:spcPct val="90000"/>
              </a:lnSpc>
            </a:pPr>
            <a:r>
              <a:rPr lang="cs-CZ" altLang="cs-CZ"/>
              <a:t>Orientace</a:t>
            </a:r>
          </a:p>
          <a:p>
            <a:pPr>
              <a:lnSpc>
                <a:spcPct val="90000"/>
              </a:lnSpc>
            </a:pPr>
            <a:r>
              <a:rPr lang="cs-CZ" altLang="cs-CZ"/>
              <a:t>Soustředění</a:t>
            </a:r>
          </a:p>
          <a:p>
            <a:pPr>
              <a:lnSpc>
                <a:spcPct val="90000"/>
              </a:lnSpc>
            </a:pPr>
            <a:r>
              <a:rPr lang="cs-CZ" altLang="cs-CZ"/>
              <a:t>Řeč</a:t>
            </a:r>
          </a:p>
          <a:p>
            <a:pPr>
              <a:lnSpc>
                <a:spcPct val="90000"/>
              </a:lnSpc>
            </a:pPr>
            <a:r>
              <a:rPr lang="cs-CZ" altLang="cs-CZ"/>
              <a:t>Poznávací(gnostické) funkce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4000"/>
              <a:t>Exekutivní funkce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10737F-C9C4-BC12-7AE0-8EF343479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398BAF4B-9303-1820-BA52-62C850608F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0525" y="24186"/>
            <a:ext cx="9801225" cy="6832125"/>
          </a:xfrm>
        </p:spPr>
      </p:pic>
    </p:spTree>
    <p:extLst>
      <p:ext uri="{BB962C8B-B14F-4D97-AF65-F5344CB8AC3E}">
        <p14:creationId xmlns:p14="http://schemas.microsoft.com/office/powerpoint/2010/main" val="237967253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199BBEB4-63A3-13DB-F1C1-D9A1D2628F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BPSD</a:t>
            </a:r>
            <a:endParaRPr lang="en-US" altLang="cs-CZ" dirty="0"/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9273E6D5-C7F7-6BC2-2909-655550B63F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/>
              <a:t>Depresivita, úzkost</a:t>
            </a:r>
          </a:p>
          <a:p>
            <a:r>
              <a:rPr lang="cs-CZ" altLang="cs-CZ"/>
              <a:t>Neklid, agitovanost</a:t>
            </a:r>
          </a:p>
          <a:p>
            <a:r>
              <a:rPr lang="cs-CZ" altLang="cs-CZ"/>
              <a:t>Hostilita, agresivita</a:t>
            </a:r>
          </a:p>
          <a:p>
            <a:r>
              <a:rPr lang="cs-CZ" altLang="cs-CZ"/>
              <a:t>„resistiveness“, nespolupráce</a:t>
            </a:r>
          </a:p>
          <a:p>
            <a:r>
              <a:rPr lang="cs-CZ" altLang="cs-CZ"/>
              <a:t>Křik</a:t>
            </a:r>
          </a:p>
          <a:p>
            <a:r>
              <a:rPr lang="cs-CZ" altLang="cs-CZ"/>
              <a:t>Apatie…….. Prakticky u všech lidí s demencí v jejím průběhu</a:t>
            </a:r>
          </a:p>
          <a:p>
            <a:endParaRPr lang="cs-CZ" altLang="cs-CZ"/>
          </a:p>
          <a:p>
            <a:endParaRPr lang="en-US" altLang="cs-CZ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Nadpis 1">
            <a:extLst>
              <a:ext uri="{FF2B5EF4-FFF2-40B4-BE49-F238E27FC236}">
                <a16:creationId xmlns:a16="http://schemas.microsoft.com/office/drawing/2014/main" id="{3D57231F-3C12-2D92-7A79-FF7DDE4300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cs-CZ" altLang="cs-CZ"/>
          </a:p>
        </p:txBody>
      </p:sp>
      <p:sp>
        <p:nvSpPr>
          <p:cNvPr id="29699" name="Zástupný symbol pro obsah 2">
            <a:extLst>
              <a:ext uri="{FF2B5EF4-FFF2-40B4-BE49-F238E27FC236}">
                <a16:creationId xmlns:a16="http://schemas.microsoft.com/office/drawing/2014/main" id="{8189F62F-7F24-5B22-8FA3-99849E476FF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cs-CZ" altLang="cs-CZ"/>
          </a:p>
        </p:txBody>
      </p:sp>
      <p:pic>
        <p:nvPicPr>
          <p:cNvPr id="29700" name="Picture 2">
            <a:extLst>
              <a:ext uri="{FF2B5EF4-FFF2-40B4-BE49-F238E27FC236}">
                <a16:creationId xmlns:a16="http://schemas.microsoft.com/office/drawing/2014/main" id="{49C5EDB2-4DE2-4F7D-21D2-53B7315FA7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9467850" cy="854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Nadpis 1">
            <a:extLst>
              <a:ext uri="{FF2B5EF4-FFF2-40B4-BE49-F238E27FC236}">
                <a16:creationId xmlns:a16="http://schemas.microsoft.com/office/drawing/2014/main" id="{7822B828-750D-A8BF-CDD4-8E6E377864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dirty="0"/>
              <a:t>Příčiny demence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9D275EC-17BC-A6DB-F009-3ADAB3DD1EC4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981200" y="1600201"/>
            <a:ext cx="8362950" cy="4525963"/>
          </a:xfrm>
        </p:spPr>
        <p:txBody>
          <a:bodyPr/>
          <a:lstStyle/>
          <a:p>
            <a:pPr eaLnBrk="1" hangingPunct="1">
              <a:defRPr/>
            </a:pPr>
            <a:r>
              <a:rPr lang="cs-CZ" dirty="0"/>
              <a:t>Alzheimerova choroba – nejčastější příčina syndromu demence</a:t>
            </a:r>
          </a:p>
          <a:p>
            <a:pPr eaLnBrk="1" hangingPunct="1">
              <a:defRPr/>
            </a:pPr>
            <a:r>
              <a:rPr lang="cs-CZ" dirty="0"/>
              <a:t>Vaskulární poruchy – druhá nejčastější příčina demence, výrazný </a:t>
            </a:r>
            <a:r>
              <a:rPr lang="cs-CZ" dirty="0" err="1"/>
              <a:t>kofaktor</a:t>
            </a:r>
            <a:r>
              <a:rPr lang="cs-CZ" dirty="0"/>
              <a:t> manifestace demence z jiných důvodů</a:t>
            </a:r>
          </a:p>
          <a:p>
            <a:pPr eaLnBrk="1" hangingPunct="1">
              <a:defRPr/>
            </a:pPr>
            <a:r>
              <a:rPr lang="cs-CZ" dirty="0"/>
              <a:t>Další </a:t>
            </a:r>
            <a:r>
              <a:rPr lang="cs-CZ" dirty="0" err="1"/>
              <a:t>neurodegenerace</a:t>
            </a:r>
            <a:r>
              <a:rPr lang="cs-CZ" dirty="0"/>
              <a:t> (FTLD, LBD…)</a:t>
            </a:r>
          </a:p>
          <a:p>
            <a:pPr eaLnBrk="1" hangingPunct="1">
              <a:defRPr/>
            </a:pPr>
            <a:r>
              <a:rPr lang="cs-CZ" dirty="0"/>
              <a:t>„léčitelné“ demence a </a:t>
            </a:r>
            <a:r>
              <a:rPr lang="cs-CZ" dirty="0" err="1"/>
              <a:t>pseudodemence</a:t>
            </a:r>
            <a:r>
              <a:rPr lang="cs-CZ" dirty="0"/>
              <a:t> 1%</a:t>
            </a:r>
          </a:p>
          <a:p>
            <a:pPr marL="0" indent="0">
              <a:buNone/>
              <a:defRPr/>
            </a:pPr>
            <a:r>
              <a:rPr lang="cs-CZ" dirty="0"/>
              <a:t>    (hypotyreóza, NTH, deprese…)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03512" y="274638"/>
            <a:ext cx="8964488" cy="1143000"/>
          </a:xfrm>
        </p:spPr>
        <p:txBody>
          <a:bodyPr>
            <a:normAutofit fontScale="90000"/>
          </a:bodyPr>
          <a:lstStyle/>
          <a:p>
            <a:r>
              <a:rPr lang="cs-CZ" dirty="0"/>
              <a:t>Schéma histopatologie zdravého mozku a mozku s Alzheimerovou nemocí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grpSp>
        <p:nvGrpSpPr>
          <p:cNvPr id="4" name="Skupina 4"/>
          <p:cNvGrpSpPr>
            <a:grpSpLocks/>
          </p:cNvGrpSpPr>
          <p:nvPr/>
        </p:nvGrpSpPr>
        <p:grpSpPr bwMode="auto">
          <a:xfrm>
            <a:off x="2711451" y="1628776"/>
            <a:ext cx="6697663" cy="5013325"/>
            <a:chOff x="490348" y="293392"/>
            <a:chExt cx="7964214" cy="5379667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9" t="5434" r="2298" b="4916"/>
            <a:stretch>
              <a:fillRect/>
            </a:stretch>
          </p:blipFill>
          <p:spPr bwMode="auto">
            <a:xfrm>
              <a:off x="490348" y="293392"/>
              <a:ext cx="7964214" cy="53796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ovéPole 5"/>
            <p:cNvSpPr txBox="1"/>
            <p:nvPr/>
          </p:nvSpPr>
          <p:spPr>
            <a:xfrm>
              <a:off x="6227074" y="1484142"/>
              <a:ext cx="1225118" cy="495401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txBody>
            <a:bodyPr>
              <a:spAutoFit/>
            </a:bodyPr>
            <a:lstStyle/>
            <a:p>
              <a:pPr algn="ctr">
                <a:buFont typeface="Arial" charset="0"/>
                <a:buNone/>
                <a:defRPr/>
              </a:pPr>
              <a:r>
                <a:rPr lang="en-US" sz="1200" dirty="0">
                  <a:latin typeface="Arial" charset="0"/>
                  <a:cs typeface="Arial" charset="0"/>
                </a:rPr>
                <a:t>senile plaques</a:t>
              </a:r>
            </a:p>
          </p:txBody>
        </p:sp>
        <p:sp>
          <p:nvSpPr>
            <p:cNvPr id="7" name="TextovéPole 6"/>
            <p:cNvSpPr txBox="1"/>
            <p:nvPr/>
          </p:nvSpPr>
          <p:spPr>
            <a:xfrm>
              <a:off x="4716913" y="3306892"/>
              <a:ext cx="1583781" cy="495401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txBody>
            <a:bodyPr>
              <a:spAutoFit/>
            </a:bodyPr>
            <a:lstStyle/>
            <a:p>
              <a:pPr algn="ctr">
                <a:buFont typeface="Arial" charset="0"/>
                <a:buNone/>
                <a:defRPr/>
              </a:pPr>
              <a:r>
                <a:rPr lang="en-US" sz="1200" dirty="0" err="1">
                  <a:latin typeface="Arial" charset="0"/>
                  <a:cs typeface="Arial" charset="0"/>
                </a:rPr>
                <a:t>neurofibrilary</a:t>
              </a:r>
              <a:r>
                <a:rPr lang="en-US" sz="1200" dirty="0">
                  <a:latin typeface="Arial" charset="0"/>
                  <a:cs typeface="Arial" charset="0"/>
                </a:rPr>
                <a:t> tangles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0948120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/>
          </p:cNvSpPr>
          <p:nvPr/>
        </p:nvSpPr>
        <p:spPr bwMode="auto">
          <a:xfrm>
            <a:off x="1699246" y="206500"/>
            <a:ext cx="8319120" cy="494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50798" tIns="50798" rIns="50798" bIns="50798"/>
          <a:lstStyle>
            <a:lvl1pPr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cs-CZ" altLang="en-US" sz="2800" b="1" dirty="0">
                <a:solidFill>
                  <a:srgbClr val="2F377E"/>
                </a:solidFill>
                <a:latin typeface="Arial" charset="0"/>
                <a:cs typeface="Arial" charset="0"/>
                <a:sym typeface="Arial" charset="0"/>
              </a:rPr>
              <a:t>Progrese Alzheimerovy nemoci </a:t>
            </a:r>
            <a:r>
              <a:rPr lang="cs-CZ" altLang="en-US" sz="1000" i="1" dirty="0">
                <a:solidFill>
                  <a:srgbClr val="2F377E"/>
                </a:solidFill>
                <a:latin typeface="Arial" charset="0"/>
                <a:cs typeface="Arial" charset="0"/>
                <a:sym typeface="Arial" charset="0"/>
              </a:rPr>
              <a:t>(laskavostí prof. Alexandra Kurze, Mnichov)</a:t>
            </a:r>
            <a:endParaRPr lang="en-US" altLang="en-US" sz="2800" i="1" dirty="0">
              <a:solidFill>
                <a:srgbClr val="2F377E"/>
              </a:solidFill>
              <a:latin typeface="Arial" charset="0"/>
              <a:cs typeface="Arial" charset="0"/>
              <a:sym typeface="Arial" charset="0"/>
            </a:endParaRPr>
          </a:p>
        </p:txBody>
      </p:sp>
      <p:pic>
        <p:nvPicPr>
          <p:cNvPr id="41986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2915" y="1116211"/>
            <a:ext cx="1428750" cy="2232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7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3852" y="1116211"/>
            <a:ext cx="1428750" cy="2232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8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253" y="1112863"/>
            <a:ext cx="1428750" cy="2232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Picture 5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2422" y="1116211"/>
            <a:ext cx="1428750" cy="2232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0" name="Picture 6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1173" y="1117327"/>
            <a:ext cx="1446609" cy="2232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1" name="Picture 7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8852" y="1117327"/>
            <a:ext cx="1464469" cy="2232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2" name="Line 8"/>
          <p:cNvSpPr>
            <a:spLocks noChangeShapeType="1"/>
          </p:cNvSpPr>
          <p:nvPr/>
        </p:nvSpPr>
        <p:spPr bwMode="auto">
          <a:xfrm rot="10800000" flipH="1">
            <a:off x="1774032" y="1112863"/>
            <a:ext cx="8618265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GB"/>
          </a:p>
        </p:txBody>
      </p:sp>
      <p:sp>
        <p:nvSpPr>
          <p:cNvPr id="41993" name="Line 9"/>
          <p:cNvSpPr>
            <a:spLocks noChangeShapeType="1"/>
          </p:cNvSpPr>
          <p:nvPr/>
        </p:nvSpPr>
        <p:spPr bwMode="auto">
          <a:xfrm>
            <a:off x="1771800" y="982267"/>
            <a:ext cx="3349" cy="128365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GB"/>
          </a:p>
        </p:txBody>
      </p:sp>
      <p:sp>
        <p:nvSpPr>
          <p:cNvPr id="41994" name="Line 10"/>
          <p:cNvSpPr>
            <a:spLocks noChangeShapeType="1"/>
          </p:cNvSpPr>
          <p:nvPr/>
        </p:nvSpPr>
        <p:spPr bwMode="auto">
          <a:xfrm>
            <a:off x="10382251" y="991196"/>
            <a:ext cx="2232" cy="128365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GB"/>
          </a:p>
        </p:txBody>
      </p:sp>
      <p:sp>
        <p:nvSpPr>
          <p:cNvPr id="41995" name="Line 11"/>
          <p:cNvSpPr>
            <a:spLocks noChangeShapeType="1"/>
          </p:cNvSpPr>
          <p:nvPr/>
        </p:nvSpPr>
        <p:spPr bwMode="auto">
          <a:xfrm flipH="1">
            <a:off x="3159249" y="990080"/>
            <a:ext cx="0" cy="12948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GB"/>
          </a:p>
        </p:txBody>
      </p:sp>
      <p:sp>
        <p:nvSpPr>
          <p:cNvPr id="41996" name="Line 12"/>
          <p:cNvSpPr>
            <a:spLocks noChangeShapeType="1"/>
          </p:cNvSpPr>
          <p:nvPr/>
        </p:nvSpPr>
        <p:spPr bwMode="auto">
          <a:xfrm flipH="1">
            <a:off x="4623718" y="981150"/>
            <a:ext cx="0" cy="12948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GB"/>
          </a:p>
        </p:txBody>
      </p:sp>
      <p:sp>
        <p:nvSpPr>
          <p:cNvPr id="41997" name="Line 13"/>
          <p:cNvSpPr>
            <a:spLocks noChangeShapeType="1"/>
          </p:cNvSpPr>
          <p:nvPr/>
        </p:nvSpPr>
        <p:spPr bwMode="auto">
          <a:xfrm>
            <a:off x="6096000" y="973337"/>
            <a:ext cx="0" cy="128365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GB"/>
          </a:p>
        </p:txBody>
      </p:sp>
      <p:sp>
        <p:nvSpPr>
          <p:cNvPr id="41998" name="Line 14"/>
          <p:cNvSpPr>
            <a:spLocks noChangeShapeType="1"/>
          </p:cNvSpPr>
          <p:nvPr/>
        </p:nvSpPr>
        <p:spPr bwMode="auto">
          <a:xfrm>
            <a:off x="7533680" y="973337"/>
            <a:ext cx="0" cy="128365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GB"/>
          </a:p>
        </p:txBody>
      </p:sp>
      <p:sp>
        <p:nvSpPr>
          <p:cNvPr id="41999" name="Line 15"/>
          <p:cNvSpPr>
            <a:spLocks noChangeShapeType="1"/>
          </p:cNvSpPr>
          <p:nvPr/>
        </p:nvSpPr>
        <p:spPr bwMode="auto">
          <a:xfrm>
            <a:off x="8962430" y="973337"/>
            <a:ext cx="0" cy="128365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GB"/>
          </a:p>
        </p:txBody>
      </p:sp>
      <p:sp>
        <p:nvSpPr>
          <p:cNvPr id="42000" name="Rectangle 16"/>
          <p:cNvSpPr>
            <a:spLocks/>
          </p:cNvSpPr>
          <p:nvPr/>
        </p:nvSpPr>
        <p:spPr bwMode="auto">
          <a:xfrm>
            <a:off x="1702594" y="700981"/>
            <a:ext cx="318120" cy="321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en-US" altLang="en-US" sz="1400">
                <a:latin typeface="Arial" charset="0"/>
                <a:cs typeface="Arial" charset="0"/>
                <a:sym typeface="Arial" charset="0"/>
              </a:rPr>
              <a:t>0</a:t>
            </a:r>
          </a:p>
        </p:txBody>
      </p:sp>
      <p:sp>
        <p:nvSpPr>
          <p:cNvPr id="42001" name="Rectangle 17"/>
          <p:cNvSpPr>
            <a:spLocks/>
          </p:cNvSpPr>
          <p:nvPr/>
        </p:nvSpPr>
        <p:spPr bwMode="auto">
          <a:xfrm>
            <a:off x="3086696" y="705446"/>
            <a:ext cx="318120" cy="321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en-US" altLang="en-US" sz="1400">
                <a:latin typeface="Arial" charset="0"/>
                <a:cs typeface="Arial" charset="0"/>
                <a:sym typeface="Arial" charset="0"/>
              </a:rPr>
              <a:t>5</a:t>
            </a:r>
          </a:p>
        </p:txBody>
      </p:sp>
      <p:sp>
        <p:nvSpPr>
          <p:cNvPr id="42002" name="Rectangle 18"/>
          <p:cNvSpPr>
            <a:spLocks/>
          </p:cNvSpPr>
          <p:nvPr/>
        </p:nvSpPr>
        <p:spPr bwMode="auto">
          <a:xfrm>
            <a:off x="4479727" y="705446"/>
            <a:ext cx="318120" cy="321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en-US" altLang="en-US" sz="1400">
                <a:latin typeface="Arial" charset="0"/>
                <a:cs typeface="Arial" charset="0"/>
                <a:sym typeface="Arial" charset="0"/>
              </a:rPr>
              <a:t>10</a:t>
            </a:r>
          </a:p>
        </p:txBody>
      </p:sp>
      <p:sp>
        <p:nvSpPr>
          <p:cNvPr id="42003" name="Rectangle 19"/>
          <p:cNvSpPr>
            <a:spLocks/>
          </p:cNvSpPr>
          <p:nvPr/>
        </p:nvSpPr>
        <p:spPr bwMode="auto">
          <a:xfrm>
            <a:off x="5944196" y="705446"/>
            <a:ext cx="318120" cy="321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en-US" altLang="en-US" sz="1400">
                <a:latin typeface="Arial" charset="0"/>
                <a:cs typeface="Arial" charset="0"/>
                <a:sym typeface="Arial" charset="0"/>
              </a:rPr>
              <a:t>15</a:t>
            </a:r>
          </a:p>
        </p:txBody>
      </p:sp>
      <p:sp>
        <p:nvSpPr>
          <p:cNvPr id="42004" name="Rectangle 20"/>
          <p:cNvSpPr>
            <a:spLocks/>
          </p:cNvSpPr>
          <p:nvPr/>
        </p:nvSpPr>
        <p:spPr bwMode="auto">
          <a:xfrm>
            <a:off x="7399735" y="705446"/>
            <a:ext cx="318120" cy="321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en-US" altLang="en-US" sz="1400">
                <a:latin typeface="Arial" charset="0"/>
                <a:cs typeface="Arial" charset="0"/>
                <a:sym typeface="Arial" charset="0"/>
              </a:rPr>
              <a:t>20</a:t>
            </a:r>
          </a:p>
        </p:txBody>
      </p:sp>
      <p:sp>
        <p:nvSpPr>
          <p:cNvPr id="42005" name="Rectangle 21"/>
          <p:cNvSpPr>
            <a:spLocks/>
          </p:cNvSpPr>
          <p:nvPr/>
        </p:nvSpPr>
        <p:spPr bwMode="auto">
          <a:xfrm>
            <a:off x="8828485" y="705446"/>
            <a:ext cx="318120" cy="321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en-US" altLang="en-US" sz="1400">
                <a:latin typeface="Arial" charset="0"/>
                <a:cs typeface="Arial" charset="0"/>
                <a:sym typeface="Arial" charset="0"/>
              </a:rPr>
              <a:t>25</a:t>
            </a:r>
          </a:p>
        </p:txBody>
      </p:sp>
      <p:sp>
        <p:nvSpPr>
          <p:cNvPr id="42006" name="Rectangle 22"/>
          <p:cNvSpPr>
            <a:spLocks/>
          </p:cNvSpPr>
          <p:nvPr/>
        </p:nvSpPr>
        <p:spPr bwMode="auto">
          <a:xfrm>
            <a:off x="10248305" y="705446"/>
            <a:ext cx="318120" cy="321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en-US" altLang="en-US" sz="1400">
                <a:latin typeface="Arial" charset="0"/>
                <a:cs typeface="Arial" charset="0"/>
                <a:sym typeface="Arial" charset="0"/>
              </a:rPr>
              <a:t>30</a:t>
            </a:r>
          </a:p>
        </p:txBody>
      </p:sp>
      <p:sp>
        <p:nvSpPr>
          <p:cNvPr id="42007" name="Rectangle 23"/>
          <p:cNvSpPr>
            <a:spLocks/>
          </p:cNvSpPr>
          <p:nvPr/>
        </p:nvSpPr>
        <p:spPr bwMode="auto">
          <a:xfrm>
            <a:off x="9426774" y="705446"/>
            <a:ext cx="625078" cy="321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en-US" altLang="en-US" sz="1400">
                <a:latin typeface="Arial" charset="0"/>
                <a:cs typeface="Arial" charset="0"/>
                <a:sym typeface="Arial" charset="0"/>
              </a:rPr>
              <a:t>years</a:t>
            </a:r>
          </a:p>
        </p:txBody>
      </p:sp>
      <p:sp>
        <p:nvSpPr>
          <p:cNvPr id="42008" name="Rectangle 24"/>
          <p:cNvSpPr>
            <a:spLocks/>
          </p:cNvSpPr>
          <p:nvPr/>
        </p:nvSpPr>
        <p:spPr bwMode="auto">
          <a:xfrm>
            <a:off x="2443759" y="3418746"/>
            <a:ext cx="151355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28574" bIns="0" anchor="ctr">
            <a:spAutoFit/>
          </a:bodyPr>
          <a:lstStyle>
            <a:lvl1pPr marL="39688"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cs-CZ" altLang="en-US" sz="1700" dirty="0">
                <a:latin typeface="Arial" charset="0"/>
                <a:cs typeface="Arial" charset="0"/>
                <a:sym typeface="Arial" charset="0"/>
              </a:rPr>
              <a:t>Bez symptomů</a:t>
            </a:r>
            <a:endParaRPr lang="en-US" altLang="en-US" sz="1700" dirty="0"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42009" name="Rectangle 25"/>
          <p:cNvSpPr>
            <a:spLocks/>
          </p:cNvSpPr>
          <p:nvPr/>
        </p:nvSpPr>
        <p:spPr bwMode="auto">
          <a:xfrm>
            <a:off x="8417719" y="3418746"/>
            <a:ext cx="100380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28574" bIns="0" anchor="ctr">
            <a:spAutoFit/>
          </a:bodyPr>
          <a:lstStyle>
            <a:lvl1pPr marL="39688"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en-US" altLang="en-US" sz="1700" dirty="0" err="1">
                <a:latin typeface="Arial" charset="0"/>
                <a:cs typeface="Arial" charset="0"/>
                <a:sym typeface="Arial" charset="0"/>
              </a:rPr>
              <a:t>Demen</a:t>
            </a:r>
            <a:r>
              <a:rPr lang="cs-CZ" altLang="en-US" sz="1700" dirty="0" err="1">
                <a:latin typeface="Arial" charset="0"/>
                <a:cs typeface="Arial" charset="0"/>
                <a:sym typeface="Arial" charset="0"/>
              </a:rPr>
              <a:t>ce</a:t>
            </a:r>
            <a:endParaRPr lang="en-US" altLang="en-US" sz="1700" dirty="0"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42010" name="Rectangle 26"/>
          <p:cNvSpPr>
            <a:spLocks/>
          </p:cNvSpPr>
          <p:nvPr/>
        </p:nvSpPr>
        <p:spPr bwMode="auto">
          <a:xfrm>
            <a:off x="1729384" y="6353474"/>
            <a:ext cx="8483203" cy="303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en-US" altLang="en-US" sz="1400">
                <a:solidFill>
                  <a:srgbClr val="4D4D4D"/>
                </a:solidFill>
                <a:latin typeface="Arial" charset="0"/>
                <a:cs typeface="Arial" charset="0"/>
                <a:sym typeface="Arial" charset="0"/>
              </a:rPr>
              <a:t>Braak et al., Acta Neuropathol 112: 389-404, 2006;  Elias et al., Arch Neurol 57: 808-813, 2000</a:t>
            </a:r>
          </a:p>
        </p:txBody>
      </p:sp>
      <p:sp>
        <p:nvSpPr>
          <p:cNvPr id="42011" name="Freeform 27"/>
          <p:cNvSpPr>
            <a:spLocks/>
          </p:cNvSpPr>
          <p:nvPr/>
        </p:nvSpPr>
        <p:spPr bwMode="auto">
          <a:xfrm>
            <a:off x="4669483" y="3965898"/>
            <a:ext cx="5515199" cy="2125266"/>
          </a:xfrm>
          <a:custGeom>
            <a:avLst/>
            <a:gdLst>
              <a:gd name="T0" fmla="*/ 0 w 21600"/>
              <a:gd name="T1" fmla="+- 0 589 572"/>
              <a:gd name="T2" fmla="*/ 589 h 20975"/>
              <a:gd name="T3" fmla="*/ 8173 w 21600"/>
              <a:gd name="T4" fmla="+- 0 5638 572"/>
              <a:gd name="T5" fmla="*/ 5638 h 20975"/>
              <a:gd name="T6" fmla="*/ 14337 w 21600"/>
              <a:gd name="T7" fmla="+- 0 17019 572"/>
              <a:gd name="T8" fmla="*/ 17019 h 20975"/>
              <a:gd name="T9" fmla="*/ 21600 w 21600"/>
              <a:gd name="T10" fmla="+- 0 21546 572"/>
              <a:gd name="T11" fmla="*/ 21546 h 20975"/>
            </a:gdLst>
            <a:ahLst/>
            <a:cxnLst>
              <a:cxn ang="0">
                <a:pos x="T0" y="T2"/>
              </a:cxn>
              <a:cxn ang="0">
                <a:pos x="T3" y="T5"/>
              </a:cxn>
              <a:cxn ang="0">
                <a:pos x="T6" y="T8"/>
              </a:cxn>
              <a:cxn ang="0">
                <a:pos x="T9" y="T11"/>
              </a:cxn>
            </a:cxnLst>
            <a:rect l="0" t="0" r="r" b="b"/>
            <a:pathLst>
              <a:path w="21600" h="20975">
                <a:moveTo>
                  <a:pt x="0" y="17"/>
                </a:moveTo>
                <a:cubicBezTo>
                  <a:pt x="0" y="17"/>
                  <a:pt x="4926" y="-572"/>
                  <a:pt x="8173" y="5066"/>
                </a:cubicBezTo>
                <a:cubicBezTo>
                  <a:pt x="10381" y="8899"/>
                  <a:pt x="11715" y="12482"/>
                  <a:pt x="14337" y="16447"/>
                </a:cubicBezTo>
                <a:cubicBezTo>
                  <a:pt x="17367" y="21028"/>
                  <a:pt x="21600" y="20974"/>
                  <a:pt x="21600" y="20974"/>
                </a:cubicBezTo>
              </a:path>
            </a:pathLst>
          </a:custGeom>
          <a:noFill/>
          <a:ln w="63500" cap="flat">
            <a:solidFill>
              <a:srgbClr val="0CBC5D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GB"/>
          </a:p>
        </p:txBody>
      </p:sp>
      <p:sp>
        <p:nvSpPr>
          <p:cNvPr id="42012" name="Freeform 28"/>
          <p:cNvSpPr>
            <a:spLocks/>
          </p:cNvSpPr>
          <p:nvPr/>
        </p:nvSpPr>
        <p:spPr bwMode="auto">
          <a:xfrm>
            <a:off x="6270130" y="3983759"/>
            <a:ext cx="4098727" cy="2123033"/>
          </a:xfrm>
          <a:custGeom>
            <a:avLst/>
            <a:gdLst>
              <a:gd name="T0" fmla="*/ 0 w 21600"/>
              <a:gd name="T1" fmla="*/ 0 h 21600"/>
              <a:gd name="T2" fmla="*/ 6985 w 21600"/>
              <a:gd name="T3" fmla="*/ 5838 h 21600"/>
              <a:gd name="T4" fmla="*/ 13883 w 21600"/>
              <a:gd name="T5" fmla="*/ 16329 h 21600"/>
              <a:gd name="T6" fmla="*/ 21600 w 21600"/>
              <a:gd name="T7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cubicBezTo>
                  <a:pt x="0" y="0"/>
                  <a:pt x="3348" y="27"/>
                  <a:pt x="6985" y="5838"/>
                </a:cubicBezTo>
                <a:cubicBezTo>
                  <a:pt x="9457" y="9789"/>
                  <a:pt x="10946" y="12241"/>
                  <a:pt x="13883" y="16329"/>
                </a:cubicBezTo>
                <a:cubicBezTo>
                  <a:pt x="17276" y="21050"/>
                  <a:pt x="21600" y="21600"/>
                  <a:pt x="21600" y="21600"/>
                </a:cubicBezTo>
              </a:path>
            </a:pathLst>
          </a:custGeom>
          <a:noFill/>
          <a:ln w="63500" cap="flat">
            <a:solidFill>
              <a:srgbClr val="F0B829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GB"/>
          </a:p>
        </p:txBody>
      </p:sp>
      <p:sp>
        <p:nvSpPr>
          <p:cNvPr id="42013" name="Rectangle 29"/>
          <p:cNvSpPr>
            <a:spLocks/>
          </p:cNvSpPr>
          <p:nvPr/>
        </p:nvSpPr>
        <p:spPr bwMode="auto">
          <a:xfrm rot="2062822">
            <a:off x="6399610" y="4563070"/>
            <a:ext cx="2044898" cy="294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28574" bIns="0" anchor="ctr"/>
          <a:lstStyle>
            <a:lvl1pPr marL="39688"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cs-CZ" altLang="en-US" sz="1500" dirty="0">
                <a:latin typeface="Arial" charset="0"/>
                <a:cs typeface="Arial" charset="0"/>
                <a:sym typeface="Arial" charset="0"/>
              </a:rPr>
              <a:t>Složité činnosti</a:t>
            </a:r>
            <a:endParaRPr lang="en-US" altLang="en-US" sz="1500" dirty="0"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42014" name="Freeform 30"/>
          <p:cNvSpPr>
            <a:spLocks/>
          </p:cNvSpPr>
          <p:nvPr/>
        </p:nvSpPr>
        <p:spPr bwMode="auto">
          <a:xfrm>
            <a:off x="7319368" y="3981525"/>
            <a:ext cx="3053953" cy="2125266"/>
          </a:xfrm>
          <a:custGeom>
            <a:avLst/>
            <a:gdLst>
              <a:gd name="T0" fmla="*/ 0 w 21600"/>
              <a:gd name="T1" fmla="*/ 0 h 21600"/>
              <a:gd name="T2" fmla="*/ 8341 w 21600"/>
              <a:gd name="T3" fmla="*/ 7018 h 21600"/>
              <a:gd name="T4" fmla="*/ 13759 w 21600"/>
              <a:gd name="T5" fmla="*/ 15292 h 21600"/>
              <a:gd name="T6" fmla="*/ 21600 w 21600"/>
              <a:gd name="T7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cubicBezTo>
                  <a:pt x="0" y="0"/>
                  <a:pt x="3837" y="624"/>
                  <a:pt x="8341" y="7018"/>
                </a:cubicBezTo>
                <a:cubicBezTo>
                  <a:pt x="10846" y="10576"/>
                  <a:pt x="11059" y="11129"/>
                  <a:pt x="13759" y="15292"/>
                </a:cubicBezTo>
                <a:cubicBezTo>
                  <a:pt x="16750" y="19904"/>
                  <a:pt x="21600" y="21600"/>
                  <a:pt x="21600" y="21600"/>
                </a:cubicBezTo>
              </a:path>
            </a:pathLst>
          </a:custGeom>
          <a:noFill/>
          <a:ln w="63500" cap="flat">
            <a:solidFill>
              <a:srgbClr val="FF4809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GB"/>
          </a:p>
        </p:txBody>
      </p:sp>
      <p:sp>
        <p:nvSpPr>
          <p:cNvPr id="42015" name="Freeform 31"/>
          <p:cNvSpPr>
            <a:spLocks/>
          </p:cNvSpPr>
          <p:nvPr/>
        </p:nvSpPr>
        <p:spPr bwMode="auto">
          <a:xfrm>
            <a:off x="8373072" y="3982640"/>
            <a:ext cx="2018109" cy="2125266"/>
          </a:xfrm>
          <a:custGeom>
            <a:avLst/>
            <a:gdLst>
              <a:gd name="T0" fmla="*/ 0 w 21600"/>
              <a:gd name="T1" fmla="*/ 0 h 21600"/>
              <a:gd name="T2" fmla="*/ 9242 w 21600"/>
              <a:gd name="T3" fmla="*/ 7380 h 21600"/>
              <a:gd name="T4" fmla="*/ 14868 w 21600"/>
              <a:gd name="T5" fmla="*/ 15292 h 21600"/>
              <a:gd name="T6" fmla="*/ 21600 w 21600"/>
              <a:gd name="T7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cubicBezTo>
                  <a:pt x="0" y="0"/>
                  <a:pt x="4907" y="2310"/>
                  <a:pt x="9242" y="7380"/>
                </a:cubicBezTo>
                <a:cubicBezTo>
                  <a:pt x="11339" y="9833"/>
                  <a:pt x="12237" y="11405"/>
                  <a:pt x="14868" y="15292"/>
                </a:cubicBezTo>
                <a:cubicBezTo>
                  <a:pt x="17868" y="19726"/>
                  <a:pt x="21600" y="21600"/>
                  <a:pt x="21600" y="21600"/>
                </a:cubicBezTo>
              </a:path>
            </a:pathLst>
          </a:custGeom>
          <a:noFill/>
          <a:ln w="63500" cap="flat">
            <a:solidFill>
              <a:srgbClr val="B80AFF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GB"/>
          </a:p>
        </p:txBody>
      </p:sp>
      <p:sp>
        <p:nvSpPr>
          <p:cNvPr id="42016" name="Rectangle 32"/>
          <p:cNvSpPr>
            <a:spLocks/>
          </p:cNvSpPr>
          <p:nvPr/>
        </p:nvSpPr>
        <p:spPr bwMode="auto">
          <a:xfrm rot="2244321">
            <a:off x="7193237" y="4561954"/>
            <a:ext cx="1919883" cy="294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28574" bIns="0" anchor="ctr"/>
          <a:lstStyle>
            <a:lvl1pPr marL="39688"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cs-CZ" altLang="en-US" sz="1500" dirty="0">
                <a:latin typeface="Arial" charset="0"/>
                <a:cs typeface="Arial" charset="0"/>
                <a:sym typeface="Arial" charset="0"/>
              </a:rPr>
              <a:t>Jednoduché činnosti</a:t>
            </a:r>
            <a:endParaRPr lang="en-US" altLang="en-US" sz="1500" dirty="0"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42017" name="Rectangle 33"/>
          <p:cNvSpPr>
            <a:spLocks/>
          </p:cNvSpPr>
          <p:nvPr/>
        </p:nvSpPr>
        <p:spPr bwMode="auto">
          <a:xfrm rot="2699998">
            <a:off x="7842871" y="4657948"/>
            <a:ext cx="2259211" cy="294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28574" bIns="0" anchor="ctr"/>
          <a:lstStyle>
            <a:lvl1pPr marL="39688"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cs-CZ" altLang="en-US" sz="1500" dirty="0">
                <a:latin typeface="Arial" charset="0"/>
                <a:cs typeface="Arial" charset="0"/>
                <a:sym typeface="Arial" charset="0"/>
              </a:rPr>
              <a:t>Fyzická výkonnost</a:t>
            </a:r>
            <a:endParaRPr lang="en-US" altLang="en-US" sz="1500" dirty="0"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42018" name="Rectangle 34"/>
          <p:cNvSpPr>
            <a:spLocks/>
          </p:cNvSpPr>
          <p:nvPr/>
        </p:nvSpPr>
        <p:spPr bwMode="auto">
          <a:xfrm>
            <a:off x="4827984" y="3418746"/>
            <a:ext cx="168187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28574" bIns="0" anchor="ctr">
            <a:spAutoFit/>
          </a:bodyPr>
          <a:lstStyle>
            <a:lvl1pPr marL="39688"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cs-CZ" altLang="en-US" sz="1700" dirty="0">
                <a:latin typeface="Arial" charset="0"/>
                <a:cs typeface="Arial" charset="0"/>
                <a:sym typeface="Arial" charset="0"/>
              </a:rPr>
              <a:t>Mírné symptomy</a:t>
            </a:r>
            <a:endParaRPr lang="en-US" altLang="en-US" sz="1700" dirty="0"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42019" name="Rectangle 35"/>
          <p:cNvSpPr>
            <a:spLocks/>
          </p:cNvSpPr>
          <p:nvPr/>
        </p:nvSpPr>
        <p:spPr bwMode="auto">
          <a:xfrm rot="766945">
            <a:off x="4620370" y="4185791"/>
            <a:ext cx="2134195" cy="294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28574" bIns="0" anchor="ctr"/>
          <a:lstStyle>
            <a:lvl1pPr marL="39688"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cs-CZ" altLang="en-US" sz="1500" dirty="0">
                <a:latin typeface="Arial" charset="0"/>
                <a:cs typeface="Arial" charset="0"/>
                <a:sym typeface="Arial" charset="0"/>
              </a:rPr>
              <a:t>Kognitivní funkce</a:t>
            </a:r>
            <a:endParaRPr lang="en-US" altLang="en-US" sz="1500" dirty="0">
              <a:latin typeface="Arial" charset="0"/>
              <a:cs typeface="Arial" charset="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405266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Preklinické stadium Alzheimerovy nemoci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Asymptomatický pacient</a:t>
            </a:r>
          </a:p>
          <a:p>
            <a:r>
              <a:rPr lang="cs-CZ" dirty="0"/>
              <a:t>Známky ukládání beta amyloidu v mozku 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Možnosti diagnostiky a význam:</a:t>
            </a:r>
          </a:p>
          <a:p>
            <a:pPr>
              <a:buFontTx/>
              <a:buChar char="-"/>
            </a:pPr>
            <a:r>
              <a:rPr lang="cs-CZ" dirty="0"/>
              <a:t>Biomarkery v mozkomíšním moku</a:t>
            </a:r>
          </a:p>
          <a:p>
            <a:pPr>
              <a:buFontTx/>
              <a:buChar char="-"/>
            </a:pPr>
            <a:r>
              <a:rPr lang="cs-CZ" dirty="0"/>
              <a:t>Zobrazovací metody (PIB </a:t>
            </a:r>
            <a:r>
              <a:rPr lang="cs-CZ" dirty="0" err="1"/>
              <a:t>scan</a:t>
            </a:r>
            <a:r>
              <a:rPr lang="cs-CZ" dirty="0"/>
              <a:t>)</a:t>
            </a:r>
          </a:p>
          <a:p>
            <a:pPr>
              <a:buFontTx/>
              <a:buChar char="-"/>
            </a:pPr>
            <a:endParaRPr lang="cs-CZ" dirty="0"/>
          </a:p>
          <a:p>
            <a:pPr marL="0" indent="0">
              <a:buNone/>
            </a:pPr>
            <a:r>
              <a:rPr lang="cs-CZ" dirty="0">
                <a:solidFill>
                  <a:schemeClr val="tx2"/>
                </a:solidFill>
              </a:rPr>
              <a:t>Jedná se o výzkumný koncept, v současné době bez možnosti klinického využití, eticky problematické (10-20 let před začátkem klinických symptomů)</a:t>
            </a:r>
            <a:endParaRPr lang="en-GB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31732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cs-CZ" dirty="0"/>
              <a:t>Prodromální stadium – mírná kognitivní porucha při Alzheimerově nemoci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Soběstačný pacient</a:t>
            </a:r>
          </a:p>
          <a:p>
            <a:r>
              <a:rPr lang="cs-CZ" dirty="0"/>
              <a:t>Mírná kognitivní porucha (nově detekovatelný kognitivní deficit)</a:t>
            </a:r>
          </a:p>
          <a:p>
            <a:endParaRPr lang="cs-CZ" dirty="0"/>
          </a:p>
          <a:p>
            <a:r>
              <a:rPr lang="cs-CZ" dirty="0"/>
              <a:t>Dg a význam:</a:t>
            </a:r>
          </a:p>
          <a:p>
            <a:r>
              <a:rPr lang="cs-CZ" dirty="0"/>
              <a:t>Podrobné neuropsychologické vyšetření a moderní zobrazovací metody (MR) a biomarkery</a:t>
            </a:r>
          </a:p>
          <a:p>
            <a:r>
              <a:rPr lang="cs-CZ" dirty="0"/>
              <a:t>Preventivní opatření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819198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Rozvinutý klinický obraz Alzheimerovy choroby – demence 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Nově postupně vzniklý (měsíce) kognitivní deficit ovlivňující soběstačnost</a:t>
            </a:r>
          </a:p>
          <a:p>
            <a:endParaRPr lang="cs-CZ" dirty="0"/>
          </a:p>
          <a:p>
            <a:r>
              <a:rPr lang="cs-CZ" dirty="0"/>
              <a:t>Dg a význam: anamnéza, klinické vyšetření, testy, zobrazení mozku. </a:t>
            </a:r>
          </a:p>
          <a:p>
            <a:endParaRPr lang="cs-CZ" dirty="0"/>
          </a:p>
          <a:p>
            <a:r>
              <a:rPr lang="cs-CZ" dirty="0"/>
              <a:t>Zavedení terapeutických opatření (medikace </a:t>
            </a:r>
            <a:r>
              <a:rPr lang="cs-CZ" dirty="0" err="1"/>
              <a:t>kognitivy</a:t>
            </a:r>
            <a:r>
              <a:rPr lang="cs-CZ" dirty="0"/>
              <a:t>, podpora, psychosociální intervence)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368573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/>
          </p:cNvSpPr>
          <p:nvPr/>
        </p:nvSpPr>
        <p:spPr bwMode="auto">
          <a:xfrm>
            <a:off x="1699246" y="206500"/>
            <a:ext cx="8319120" cy="494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50798" tIns="50798" rIns="50798" bIns="50798"/>
          <a:lstStyle>
            <a:lvl1pPr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cs-CZ" altLang="en-US" sz="2800" b="1" dirty="0">
                <a:solidFill>
                  <a:srgbClr val="2F377E"/>
                </a:solidFill>
                <a:latin typeface="Arial" charset="0"/>
                <a:cs typeface="Arial" charset="0"/>
                <a:sym typeface="Arial" charset="0"/>
              </a:rPr>
              <a:t>Progrese Alzheimerovy nemoci </a:t>
            </a:r>
            <a:r>
              <a:rPr lang="cs-CZ" altLang="en-US" sz="1000" i="1" dirty="0">
                <a:solidFill>
                  <a:srgbClr val="2F377E"/>
                </a:solidFill>
                <a:latin typeface="Arial" charset="0"/>
                <a:cs typeface="Arial" charset="0"/>
                <a:sym typeface="Arial" charset="0"/>
              </a:rPr>
              <a:t>(laskavostí prof. Alexandra Kurze, Mnichov)</a:t>
            </a:r>
            <a:endParaRPr lang="en-US" altLang="en-US" sz="2800" i="1" dirty="0">
              <a:solidFill>
                <a:srgbClr val="2F377E"/>
              </a:solidFill>
              <a:latin typeface="Arial" charset="0"/>
              <a:cs typeface="Arial" charset="0"/>
              <a:sym typeface="Arial" charset="0"/>
            </a:endParaRPr>
          </a:p>
        </p:txBody>
      </p:sp>
      <p:pic>
        <p:nvPicPr>
          <p:cNvPr id="41986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2915" y="1116211"/>
            <a:ext cx="1428750" cy="2232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7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3852" y="1116211"/>
            <a:ext cx="1428750" cy="2232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8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253" y="1112863"/>
            <a:ext cx="1428750" cy="2232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Picture 5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2422" y="1116211"/>
            <a:ext cx="1428750" cy="2232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0" name="Picture 6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1173" y="1117327"/>
            <a:ext cx="1446609" cy="2232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1" name="Picture 7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8852" y="1117327"/>
            <a:ext cx="1464469" cy="2232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2" name="Line 8"/>
          <p:cNvSpPr>
            <a:spLocks noChangeShapeType="1"/>
          </p:cNvSpPr>
          <p:nvPr/>
        </p:nvSpPr>
        <p:spPr bwMode="auto">
          <a:xfrm rot="10800000" flipH="1">
            <a:off x="1774032" y="1112863"/>
            <a:ext cx="8618265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GB"/>
          </a:p>
        </p:txBody>
      </p:sp>
      <p:sp>
        <p:nvSpPr>
          <p:cNvPr id="41993" name="Line 9"/>
          <p:cNvSpPr>
            <a:spLocks noChangeShapeType="1"/>
          </p:cNvSpPr>
          <p:nvPr/>
        </p:nvSpPr>
        <p:spPr bwMode="auto">
          <a:xfrm>
            <a:off x="1771800" y="982267"/>
            <a:ext cx="3349" cy="128365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GB"/>
          </a:p>
        </p:txBody>
      </p:sp>
      <p:sp>
        <p:nvSpPr>
          <p:cNvPr id="41994" name="Line 10"/>
          <p:cNvSpPr>
            <a:spLocks noChangeShapeType="1"/>
          </p:cNvSpPr>
          <p:nvPr/>
        </p:nvSpPr>
        <p:spPr bwMode="auto">
          <a:xfrm>
            <a:off x="10382251" y="991196"/>
            <a:ext cx="2232" cy="128365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GB"/>
          </a:p>
        </p:txBody>
      </p:sp>
      <p:sp>
        <p:nvSpPr>
          <p:cNvPr id="41995" name="Line 11"/>
          <p:cNvSpPr>
            <a:spLocks noChangeShapeType="1"/>
          </p:cNvSpPr>
          <p:nvPr/>
        </p:nvSpPr>
        <p:spPr bwMode="auto">
          <a:xfrm flipH="1">
            <a:off x="3159249" y="990080"/>
            <a:ext cx="0" cy="12948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GB"/>
          </a:p>
        </p:txBody>
      </p:sp>
      <p:sp>
        <p:nvSpPr>
          <p:cNvPr id="41996" name="Line 12"/>
          <p:cNvSpPr>
            <a:spLocks noChangeShapeType="1"/>
          </p:cNvSpPr>
          <p:nvPr/>
        </p:nvSpPr>
        <p:spPr bwMode="auto">
          <a:xfrm flipH="1">
            <a:off x="4623718" y="981150"/>
            <a:ext cx="0" cy="12948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GB"/>
          </a:p>
        </p:txBody>
      </p:sp>
      <p:sp>
        <p:nvSpPr>
          <p:cNvPr id="41997" name="Line 13"/>
          <p:cNvSpPr>
            <a:spLocks noChangeShapeType="1"/>
          </p:cNvSpPr>
          <p:nvPr/>
        </p:nvSpPr>
        <p:spPr bwMode="auto">
          <a:xfrm>
            <a:off x="6096000" y="973337"/>
            <a:ext cx="0" cy="128365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GB"/>
          </a:p>
        </p:txBody>
      </p:sp>
      <p:sp>
        <p:nvSpPr>
          <p:cNvPr id="41998" name="Line 14"/>
          <p:cNvSpPr>
            <a:spLocks noChangeShapeType="1"/>
          </p:cNvSpPr>
          <p:nvPr/>
        </p:nvSpPr>
        <p:spPr bwMode="auto">
          <a:xfrm>
            <a:off x="7533680" y="973337"/>
            <a:ext cx="0" cy="128365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GB"/>
          </a:p>
        </p:txBody>
      </p:sp>
      <p:sp>
        <p:nvSpPr>
          <p:cNvPr id="41999" name="Line 15"/>
          <p:cNvSpPr>
            <a:spLocks noChangeShapeType="1"/>
          </p:cNvSpPr>
          <p:nvPr/>
        </p:nvSpPr>
        <p:spPr bwMode="auto">
          <a:xfrm>
            <a:off x="8962430" y="973337"/>
            <a:ext cx="0" cy="128365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GB"/>
          </a:p>
        </p:txBody>
      </p:sp>
      <p:sp>
        <p:nvSpPr>
          <p:cNvPr id="42000" name="Rectangle 16"/>
          <p:cNvSpPr>
            <a:spLocks/>
          </p:cNvSpPr>
          <p:nvPr/>
        </p:nvSpPr>
        <p:spPr bwMode="auto">
          <a:xfrm>
            <a:off x="1702594" y="700981"/>
            <a:ext cx="318120" cy="321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en-US" altLang="en-US" sz="1400">
                <a:latin typeface="Arial" charset="0"/>
                <a:cs typeface="Arial" charset="0"/>
                <a:sym typeface="Arial" charset="0"/>
              </a:rPr>
              <a:t>0</a:t>
            </a:r>
          </a:p>
        </p:txBody>
      </p:sp>
      <p:sp>
        <p:nvSpPr>
          <p:cNvPr id="42001" name="Rectangle 17"/>
          <p:cNvSpPr>
            <a:spLocks/>
          </p:cNvSpPr>
          <p:nvPr/>
        </p:nvSpPr>
        <p:spPr bwMode="auto">
          <a:xfrm>
            <a:off x="3086696" y="705446"/>
            <a:ext cx="318120" cy="321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en-US" altLang="en-US" sz="1400">
                <a:latin typeface="Arial" charset="0"/>
                <a:cs typeface="Arial" charset="0"/>
                <a:sym typeface="Arial" charset="0"/>
              </a:rPr>
              <a:t>5</a:t>
            </a:r>
          </a:p>
        </p:txBody>
      </p:sp>
      <p:sp>
        <p:nvSpPr>
          <p:cNvPr id="42002" name="Rectangle 18"/>
          <p:cNvSpPr>
            <a:spLocks/>
          </p:cNvSpPr>
          <p:nvPr/>
        </p:nvSpPr>
        <p:spPr bwMode="auto">
          <a:xfrm>
            <a:off x="4479727" y="705446"/>
            <a:ext cx="318120" cy="321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en-US" altLang="en-US" sz="1400">
                <a:latin typeface="Arial" charset="0"/>
                <a:cs typeface="Arial" charset="0"/>
                <a:sym typeface="Arial" charset="0"/>
              </a:rPr>
              <a:t>10</a:t>
            </a:r>
          </a:p>
        </p:txBody>
      </p:sp>
      <p:sp>
        <p:nvSpPr>
          <p:cNvPr id="42003" name="Rectangle 19"/>
          <p:cNvSpPr>
            <a:spLocks/>
          </p:cNvSpPr>
          <p:nvPr/>
        </p:nvSpPr>
        <p:spPr bwMode="auto">
          <a:xfrm>
            <a:off x="5944196" y="705446"/>
            <a:ext cx="318120" cy="321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en-US" altLang="en-US" sz="1400">
                <a:latin typeface="Arial" charset="0"/>
                <a:cs typeface="Arial" charset="0"/>
                <a:sym typeface="Arial" charset="0"/>
              </a:rPr>
              <a:t>15</a:t>
            </a:r>
          </a:p>
        </p:txBody>
      </p:sp>
      <p:sp>
        <p:nvSpPr>
          <p:cNvPr id="42004" name="Rectangle 20"/>
          <p:cNvSpPr>
            <a:spLocks/>
          </p:cNvSpPr>
          <p:nvPr/>
        </p:nvSpPr>
        <p:spPr bwMode="auto">
          <a:xfrm>
            <a:off x="7399735" y="705446"/>
            <a:ext cx="318120" cy="321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en-US" altLang="en-US" sz="1400">
                <a:latin typeface="Arial" charset="0"/>
                <a:cs typeface="Arial" charset="0"/>
                <a:sym typeface="Arial" charset="0"/>
              </a:rPr>
              <a:t>20</a:t>
            </a:r>
          </a:p>
        </p:txBody>
      </p:sp>
      <p:sp>
        <p:nvSpPr>
          <p:cNvPr id="42005" name="Rectangle 21"/>
          <p:cNvSpPr>
            <a:spLocks/>
          </p:cNvSpPr>
          <p:nvPr/>
        </p:nvSpPr>
        <p:spPr bwMode="auto">
          <a:xfrm>
            <a:off x="8828485" y="705446"/>
            <a:ext cx="318120" cy="321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en-US" altLang="en-US" sz="1400">
                <a:latin typeface="Arial" charset="0"/>
                <a:cs typeface="Arial" charset="0"/>
                <a:sym typeface="Arial" charset="0"/>
              </a:rPr>
              <a:t>25</a:t>
            </a:r>
          </a:p>
        </p:txBody>
      </p:sp>
      <p:sp>
        <p:nvSpPr>
          <p:cNvPr id="42006" name="Rectangle 22"/>
          <p:cNvSpPr>
            <a:spLocks/>
          </p:cNvSpPr>
          <p:nvPr/>
        </p:nvSpPr>
        <p:spPr bwMode="auto">
          <a:xfrm>
            <a:off x="10248305" y="705446"/>
            <a:ext cx="318120" cy="321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en-US" altLang="en-US" sz="1400">
                <a:latin typeface="Arial" charset="0"/>
                <a:cs typeface="Arial" charset="0"/>
                <a:sym typeface="Arial" charset="0"/>
              </a:rPr>
              <a:t>30</a:t>
            </a:r>
          </a:p>
        </p:txBody>
      </p:sp>
      <p:sp>
        <p:nvSpPr>
          <p:cNvPr id="42007" name="Rectangle 23"/>
          <p:cNvSpPr>
            <a:spLocks/>
          </p:cNvSpPr>
          <p:nvPr/>
        </p:nvSpPr>
        <p:spPr bwMode="auto">
          <a:xfrm>
            <a:off x="9426774" y="705446"/>
            <a:ext cx="625078" cy="321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en-US" altLang="en-US" sz="1400">
                <a:latin typeface="Arial" charset="0"/>
                <a:cs typeface="Arial" charset="0"/>
                <a:sym typeface="Arial" charset="0"/>
              </a:rPr>
              <a:t>years</a:t>
            </a:r>
          </a:p>
        </p:txBody>
      </p:sp>
      <p:sp>
        <p:nvSpPr>
          <p:cNvPr id="42008" name="Rectangle 24"/>
          <p:cNvSpPr>
            <a:spLocks/>
          </p:cNvSpPr>
          <p:nvPr/>
        </p:nvSpPr>
        <p:spPr bwMode="auto">
          <a:xfrm>
            <a:off x="2443759" y="3418746"/>
            <a:ext cx="151355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28574" bIns="0" anchor="ctr">
            <a:spAutoFit/>
          </a:bodyPr>
          <a:lstStyle>
            <a:lvl1pPr marL="39688"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cs-CZ" altLang="en-US" sz="1700" dirty="0">
                <a:latin typeface="Arial" charset="0"/>
                <a:cs typeface="Arial" charset="0"/>
                <a:sym typeface="Arial" charset="0"/>
              </a:rPr>
              <a:t>Bez symptomů</a:t>
            </a:r>
            <a:endParaRPr lang="en-US" altLang="en-US" sz="1700" dirty="0"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42009" name="Rectangle 25"/>
          <p:cNvSpPr>
            <a:spLocks/>
          </p:cNvSpPr>
          <p:nvPr/>
        </p:nvSpPr>
        <p:spPr bwMode="auto">
          <a:xfrm>
            <a:off x="8417719" y="3418746"/>
            <a:ext cx="100380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28574" bIns="0" anchor="ctr">
            <a:spAutoFit/>
          </a:bodyPr>
          <a:lstStyle>
            <a:lvl1pPr marL="39688"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en-US" altLang="en-US" sz="1700" dirty="0" err="1">
                <a:latin typeface="Arial" charset="0"/>
                <a:cs typeface="Arial" charset="0"/>
                <a:sym typeface="Arial" charset="0"/>
              </a:rPr>
              <a:t>Demen</a:t>
            </a:r>
            <a:r>
              <a:rPr lang="cs-CZ" altLang="en-US" sz="1700" dirty="0" err="1">
                <a:latin typeface="Arial" charset="0"/>
                <a:cs typeface="Arial" charset="0"/>
                <a:sym typeface="Arial" charset="0"/>
              </a:rPr>
              <a:t>ce</a:t>
            </a:r>
            <a:endParaRPr lang="en-US" altLang="en-US" sz="1700" dirty="0"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42010" name="Rectangle 26"/>
          <p:cNvSpPr>
            <a:spLocks/>
          </p:cNvSpPr>
          <p:nvPr/>
        </p:nvSpPr>
        <p:spPr bwMode="auto">
          <a:xfrm>
            <a:off x="1729384" y="6353474"/>
            <a:ext cx="8483203" cy="303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en-US" altLang="en-US" sz="1400">
                <a:solidFill>
                  <a:srgbClr val="4D4D4D"/>
                </a:solidFill>
                <a:latin typeface="Arial" charset="0"/>
                <a:cs typeface="Arial" charset="0"/>
                <a:sym typeface="Arial" charset="0"/>
              </a:rPr>
              <a:t>Braak et al., Acta Neuropathol 112: 389-404, 2006;  Elias et al., Arch Neurol 57: 808-813, 2000</a:t>
            </a:r>
          </a:p>
        </p:txBody>
      </p:sp>
      <p:sp>
        <p:nvSpPr>
          <p:cNvPr id="42011" name="Freeform 27"/>
          <p:cNvSpPr>
            <a:spLocks/>
          </p:cNvSpPr>
          <p:nvPr/>
        </p:nvSpPr>
        <p:spPr bwMode="auto">
          <a:xfrm>
            <a:off x="4669483" y="3965898"/>
            <a:ext cx="5515199" cy="2125266"/>
          </a:xfrm>
          <a:custGeom>
            <a:avLst/>
            <a:gdLst>
              <a:gd name="T0" fmla="*/ 0 w 21600"/>
              <a:gd name="T1" fmla="+- 0 589 572"/>
              <a:gd name="T2" fmla="*/ 589 h 20975"/>
              <a:gd name="T3" fmla="*/ 8173 w 21600"/>
              <a:gd name="T4" fmla="+- 0 5638 572"/>
              <a:gd name="T5" fmla="*/ 5638 h 20975"/>
              <a:gd name="T6" fmla="*/ 14337 w 21600"/>
              <a:gd name="T7" fmla="+- 0 17019 572"/>
              <a:gd name="T8" fmla="*/ 17019 h 20975"/>
              <a:gd name="T9" fmla="*/ 21600 w 21600"/>
              <a:gd name="T10" fmla="+- 0 21546 572"/>
              <a:gd name="T11" fmla="*/ 21546 h 20975"/>
            </a:gdLst>
            <a:ahLst/>
            <a:cxnLst>
              <a:cxn ang="0">
                <a:pos x="T0" y="T2"/>
              </a:cxn>
              <a:cxn ang="0">
                <a:pos x="T3" y="T5"/>
              </a:cxn>
              <a:cxn ang="0">
                <a:pos x="T6" y="T8"/>
              </a:cxn>
              <a:cxn ang="0">
                <a:pos x="T9" y="T11"/>
              </a:cxn>
            </a:cxnLst>
            <a:rect l="0" t="0" r="r" b="b"/>
            <a:pathLst>
              <a:path w="21600" h="20975">
                <a:moveTo>
                  <a:pt x="0" y="17"/>
                </a:moveTo>
                <a:cubicBezTo>
                  <a:pt x="0" y="17"/>
                  <a:pt x="4926" y="-572"/>
                  <a:pt x="8173" y="5066"/>
                </a:cubicBezTo>
                <a:cubicBezTo>
                  <a:pt x="10381" y="8899"/>
                  <a:pt x="11715" y="12482"/>
                  <a:pt x="14337" y="16447"/>
                </a:cubicBezTo>
                <a:cubicBezTo>
                  <a:pt x="17367" y="21028"/>
                  <a:pt x="21600" y="20974"/>
                  <a:pt x="21600" y="20974"/>
                </a:cubicBezTo>
              </a:path>
            </a:pathLst>
          </a:custGeom>
          <a:noFill/>
          <a:ln w="63500" cap="flat">
            <a:solidFill>
              <a:srgbClr val="0CBC5D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GB"/>
          </a:p>
        </p:txBody>
      </p:sp>
      <p:sp>
        <p:nvSpPr>
          <p:cNvPr id="42012" name="Freeform 28"/>
          <p:cNvSpPr>
            <a:spLocks/>
          </p:cNvSpPr>
          <p:nvPr/>
        </p:nvSpPr>
        <p:spPr bwMode="auto">
          <a:xfrm>
            <a:off x="6270130" y="3983759"/>
            <a:ext cx="4098727" cy="2123033"/>
          </a:xfrm>
          <a:custGeom>
            <a:avLst/>
            <a:gdLst>
              <a:gd name="T0" fmla="*/ 0 w 21600"/>
              <a:gd name="T1" fmla="*/ 0 h 21600"/>
              <a:gd name="T2" fmla="*/ 6985 w 21600"/>
              <a:gd name="T3" fmla="*/ 5838 h 21600"/>
              <a:gd name="T4" fmla="*/ 13883 w 21600"/>
              <a:gd name="T5" fmla="*/ 16329 h 21600"/>
              <a:gd name="T6" fmla="*/ 21600 w 21600"/>
              <a:gd name="T7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cubicBezTo>
                  <a:pt x="0" y="0"/>
                  <a:pt x="3348" y="27"/>
                  <a:pt x="6985" y="5838"/>
                </a:cubicBezTo>
                <a:cubicBezTo>
                  <a:pt x="9457" y="9789"/>
                  <a:pt x="10946" y="12241"/>
                  <a:pt x="13883" y="16329"/>
                </a:cubicBezTo>
                <a:cubicBezTo>
                  <a:pt x="17276" y="21050"/>
                  <a:pt x="21600" y="21600"/>
                  <a:pt x="21600" y="21600"/>
                </a:cubicBezTo>
              </a:path>
            </a:pathLst>
          </a:custGeom>
          <a:noFill/>
          <a:ln w="63500" cap="flat">
            <a:solidFill>
              <a:srgbClr val="F0B829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GB"/>
          </a:p>
        </p:txBody>
      </p:sp>
      <p:sp>
        <p:nvSpPr>
          <p:cNvPr id="42013" name="Rectangle 29"/>
          <p:cNvSpPr>
            <a:spLocks/>
          </p:cNvSpPr>
          <p:nvPr/>
        </p:nvSpPr>
        <p:spPr bwMode="auto">
          <a:xfrm rot="2062822">
            <a:off x="6399610" y="4563070"/>
            <a:ext cx="2044898" cy="294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28574" bIns="0" anchor="ctr"/>
          <a:lstStyle>
            <a:lvl1pPr marL="39688"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cs-CZ" altLang="en-US" sz="1500" dirty="0">
                <a:latin typeface="Arial" charset="0"/>
                <a:cs typeface="Arial" charset="0"/>
                <a:sym typeface="Arial" charset="0"/>
              </a:rPr>
              <a:t>Složité činnosti</a:t>
            </a:r>
            <a:endParaRPr lang="en-US" altLang="en-US" sz="1500" dirty="0"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42014" name="Freeform 30"/>
          <p:cNvSpPr>
            <a:spLocks/>
          </p:cNvSpPr>
          <p:nvPr/>
        </p:nvSpPr>
        <p:spPr bwMode="auto">
          <a:xfrm>
            <a:off x="7319368" y="3981525"/>
            <a:ext cx="3053953" cy="2125266"/>
          </a:xfrm>
          <a:custGeom>
            <a:avLst/>
            <a:gdLst>
              <a:gd name="T0" fmla="*/ 0 w 21600"/>
              <a:gd name="T1" fmla="*/ 0 h 21600"/>
              <a:gd name="T2" fmla="*/ 8341 w 21600"/>
              <a:gd name="T3" fmla="*/ 7018 h 21600"/>
              <a:gd name="T4" fmla="*/ 13759 w 21600"/>
              <a:gd name="T5" fmla="*/ 15292 h 21600"/>
              <a:gd name="T6" fmla="*/ 21600 w 21600"/>
              <a:gd name="T7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cubicBezTo>
                  <a:pt x="0" y="0"/>
                  <a:pt x="3837" y="624"/>
                  <a:pt x="8341" y="7018"/>
                </a:cubicBezTo>
                <a:cubicBezTo>
                  <a:pt x="10846" y="10576"/>
                  <a:pt x="11059" y="11129"/>
                  <a:pt x="13759" y="15292"/>
                </a:cubicBezTo>
                <a:cubicBezTo>
                  <a:pt x="16750" y="19904"/>
                  <a:pt x="21600" y="21600"/>
                  <a:pt x="21600" y="21600"/>
                </a:cubicBezTo>
              </a:path>
            </a:pathLst>
          </a:custGeom>
          <a:noFill/>
          <a:ln w="63500" cap="flat">
            <a:solidFill>
              <a:srgbClr val="FF4809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GB"/>
          </a:p>
        </p:txBody>
      </p:sp>
      <p:sp>
        <p:nvSpPr>
          <p:cNvPr id="42015" name="Freeform 31"/>
          <p:cNvSpPr>
            <a:spLocks/>
          </p:cNvSpPr>
          <p:nvPr/>
        </p:nvSpPr>
        <p:spPr bwMode="auto">
          <a:xfrm>
            <a:off x="8373072" y="3982640"/>
            <a:ext cx="2018109" cy="2125266"/>
          </a:xfrm>
          <a:custGeom>
            <a:avLst/>
            <a:gdLst>
              <a:gd name="T0" fmla="*/ 0 w 21600"/>
              <a:gd name="T1" fmla="*/ 0 h 21600"/>
              <a:gd name="T2" fmla="*/ 9242 w 21600"/>
              <a:gd name="T3" fmla="*/ 7380 h 21600"/>
              <a:gd name="T4" fmla="*/ 14868 w 21600"/>
              <a:gd name="T5" fmla="*/ 15292 h 21600"/>
              <a:gd name="T6" fmla="*/ 21600 w 21600"/>
              <a:gd name="T7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cubicBezTo>
                  <a:pt x="0" y="0"/>
                  <a:pt x="4907" y="2310"/>
                  <a:pt x="9242" y="7380"/>
                </a:cubicBezTo>
                <a:cubicBezTo>
                  <a:pt x="11339" y="9833"/>
                  <a:pt x="12237" y="11405"/>
                  <a:pt x="14868" y="15292"/>
                </a:cubicBezTo>
                <a:cubicBezTo>
                  <a:pt x="17868" y="19726"/>
                  <a:pt x="21600" y="21600"/>
                  <a:pt x="21600" y="21600"/>
                </a:cubicBezTo>
              </a:path>
            </a:pathLst>
          </a:custGeom>
          <a:noFill/>
          <a:ln w="63500" cap="flat">
            <a:solidFill>
              <a:srgbClr val="B80AFF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GB"/>
          </a:p>
        </p:txBody>
      </p:sp>
      <p:sp>
        <p:nvSpPr>
          <p:cNvPr id="42016" name="Rectangle 32"/>
          <p:cNvSpPr>
            <a:spLocks/>
          </p:cNvSpPr>
          <p:nvPr/>
        </p:nvSpPr>
        <p:spPr bwMode="auto">
          <a:xfrm rot="2244321">
            <a:off x="7193237" y="4561954"/>
            <a:ext cx="1919883" cy="294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28574" bIns="0" anchor="ctr"/>
          <a:lstStyle>
            <a:lvl1pPr marL="39688"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cs-CZ" altLang="en-US" sz="1500" dirty="0">
                <a:latin typeface="Arial" charset="0"/>
                <a:cs typeface="Arial" charset="0"/>
                <a:sym typeface="Arial" charset="0"/>
              </a:rPr>
              <a:t>Jednoduché činnosti</a:t>
            </a:r>
            <a:endParaRPr lang="en-US" altLang="en-US" sz="1500" dirty="0"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42017" name="Rectangle 33"/>
          <p:cNvSpPr>
            <a:spLocks/>
          </p:cNvSpPr>
          <p:nvPr/>
        </p:nvSpPr>
        <p:spPr bwMode="auto">
          <a:xfrm rot="2699998">
            <a:off x="7842871" y="4657948"/>
            <a:ext cx="2259211" cy="294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28574" bIns="0" anchor="ctr"/>
          <a:lstStyle>
            <a:lvl1pPr marL="39688"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cs-CZ" altLang="en-US" sz="1500" dirty="0">
                <a:latin typeface="Arial" charset="0"/>
                <a:cs typeface="Arial" charset="0"/>
                <a:sym typeface="Arial" charset="0"/>
              </a:rPr>
              <a:t>Fyzická výkonnost</a:t>
            </a:r>
            <a:endParaRPr lang="en-US" altLang="en-US" sz="1500" dirty="0"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42018" name="Rectangle 34"/>
          <p:cNvSpPr>
            <a:spLocks/>
          </p:cNvSpPr>
          <p:nvPr/>
        </p:nvSpPr>
        <p:spPr bwMode="auto">
          <a:xfrm>
            <a:off x="4827984" y="3418746"/>
            <a:ext cx="168187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28574" bIns="0" anchor="ctr">
            <a:spAutoFit/>
          </a:bodyPr>
          <a:lstStyle>
            <a:lvl1pPr marL="39688"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cs-CZ" altLang="en-US" sz="1700" dirty="0">
                <a:latin typeface="Arial" charset="0"/>
                <a:cs typeface="Arial" charset="0"/>
                <a:sym typeface="Arial" charset="0"/>
              </a:rPr>
              <a:t>Mírné symptomy</a:t>
            </a:r>
            <a:endParaRPr lang="en-US" altLang="en-US" sz="1700" dirty="0"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42019" name="Rectangle 35"/>
          <p:cNvSpPr>
            <a:spLocks/>
          </p:cNvSpPr>
          <p:nvPr/>
        </p:nvSpPr>
        <p:spPr bwMode="auto">
          <a:xfrm rot="766945">
            <a:off x="4620370" y="4185791"/>
            <a:ext cx="2134195" cy="294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28574" bIns="0" anchor="ctr"/>
          <a:lstStyle>
            <a:lvl1pPr marL="39688"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cs-CZ" altLang="en-US" sz="1500" dirty="0">
                <a:latin typeface="Arial" charset="0"/>
                <a:cs typeface="Arial" charset="0"/>
                <a:sym typeface="Arial" charset="0"/>
              </a:rPr>
              <a:t>Kognitivní funkce</a:t>
            </a:r>
            <a:endParaRPr lang="en-US" altLang="en-US" sz="1500" dirty="0">
              <a:latin typeface="Arial" charset="0"/>
              <a:cs typeface="Arial" charset="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91944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/>
          </p:cNvSpPr>
          <p:nvPr/>
        </p:nvSpPr>
        <p:spPr bwMode="auto">
          <a:xfrm>
            <a:off x="-494109" y="6764238"/>
            <a:ext cx="2107406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en-US" altLang="en-US" sz="1700">
                <a:latin typeface="Arial" charset="0"/>
                <a:cs typeface="Arial" charset="0"/>
                <a:sym typeface="Arial" charset="0"/>
              </a:rPr>
              <a:t>Alzheimer-Krankheit</a:t>
            </a:r>
          </a:p>
          <a:p>
            <a:r>
              <a:rPr lang="en-US" altLang="en-US" sz="1700">
                <a:latin typeface="Arial" charset="0"/>
                <a:cs typeface="Arial" charset="0"/>
                <a:sym typeface="Arial" charset="0"/>
              </a:rPr>
              <a:t>mit Gefäßkrankheit</a:t>
            </a:r>
          </a:p>
        </p:txBody>
      </p:sp>
      <p:sp>
        <p:nvSpPr>
          <p:cNvPr id="29698" name="Rectangle 2"/>
          <p:cNvSpPr>
            <a:spLocks/>
          </p:cNvSpPr>
          <p:nvPr/>
        </p:nvSpPr>
        <p:spPr bwMode="auto">
          <a:xfrm>
            <a:off x="1738312" y="6157020"/>
            <a:ext cx="5947172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>
            <a:lvl1pPr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en-US" altLang="en-US" sz="1400">
                <a:solidFill>
                  <a:srgbClr val="343434"/>
                </a:solidFill>
                <a:latin typeface="Arial" charset="0"/>
                <a:cs typeface="Arial" charset="0"/>
                <a:sym typeface="Arial" charset="0"/>
              </a:rPr>
              <a:t>Modifiziert nach: Schneider et al., Neurology 69: 2197-2204, 2007</a:t>
            </a:r>
          </a:p>
          <a:p>
            <a:r>
              <a:rPr lang="en-US" altLang="en-US" sz="1400">
                <a:solidFill>
                  <a:srgbClr val="343434"/>
                </a:solidFill>
                <a:latin typeface="Arial" charset="0"/>
                <a:cs typeface="Arial" charset="0"/>
                <a:sym typeface="Arial" charset="0"/>
              </a:rPr>
              <a:t>Valenzuela et al., Transl Psychiatry 2, e107, 2012</a:t>
            </a:r>
          </a:p>
        </p:txBody>
      </p:sp>
      <p:graphicFrame>
        <p:nvGraphicFramePr>
          <p:cNvPr id="29699" name="Object 3"/>
          <p:cNvGraphicFramePr>
            <a:graphicFrameLocks noChangeAspect="1"/>
          </p:cNvGraphicFramePr>
          <p:nvPr/>
        </p:nvGraphicFramePr>
        <p:xfrm>
          <a:off x="3817814" y="873993"/>
          <a:ext cx="4380012" cy="46121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0" imgH="0" progId="MSGraph.Chart.8">
                  <p:embed/>
                </p:oleObj>
              </mc:Choice>
              <mc:Fallback>
                <p:oleObj name="Chart" r:id="rId2" imgW="0" imgH="0" progId="MSGraph.Chart.8">
                  <p:embed/>
                  <p:pic>
                    <p:nvPicPr>
                      <p:cNvPr id="2969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7814" y="873993"/>
                        <a:ext cx="4380012" cy="46121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0" name="Rectangle 4"/>
          <p:cNvSpPr>
            <a:spLocks/>
          </p:cNvSpPr>
          <p:nvPr/>
        </p:nvSpPr>
        <p:spPr bwMode="auto">
          <a:xfrm>
            <a:off x="8027046" y="3027165"/>
            <a:ext cx="2419945" cy="1232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50798" tIns="50798" rIns="79372" bIns="50798"/>
          <a:lstStyle>
            <a:lvl1pPr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pPr algn="ctr"/>
            <a:r>
              <a:rPr lang="en-US" altLang="en-US" sz="1700" dirty="0" err="1">
                <a:latin typeface="Arial" charset="0"/>
                <a:cs typeface="Arial" charset="0"/>
                <a:sym typeface="Arial" charset="0"/>
              </a:rPr>
              <a:t>Alzh</a:t>
            </a:r>
            <a:r>
              <a:rPr lang="cs-CZ" altLang="en-US" sz="1700" dirty="0" err="1">
                <a:latin typeface="Arial" charset="0"/>
                <a:cs typeface="Arial" charset="0"/>
                <a:sym typeface="Arial" charset="0"/>
              </a:rPr>
              <a:t>eimerova</a:t>
            </a:r>
            <a:r>
              <a:rPr lang="cs-CZ" altLang="en-US" sz="1700" dirty="0">
                <a:latin typeface="Arial" charset="0"/>
                <a:cs typeface="Arial" charset="0"/>
                <a:sym typeface="Arial" charset="0"/>
              </a:rPr>
              <a:t> nemoc</a:t>
            </a:r>
            <a:endParaRPr lang="en-US" altLang="en-US" sz="1700" dirty="0"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29701" name="Rectangle 5"/>
          <p:cNvSpPr>
            <a:spLocks/>
          </p:cNvSpPr>
          <p:nvPr/>
        </p:nvSpPr>
        <p:spPr bwMode="auto">
          <a:xfrm>
            <a:off x="7042547" y="3069729"/>
            <a:ext cx="65274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28574" bIns="0" anchor="ctr">
            <a:spAutoFit/>
          </a:bodyPr>
          <a:lstStyle>
            <a:lvl1pPr marL="39688"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en-US" altLang="en-US" sz="2000" b="1">
                <a:latin typeface="Arial" charset="0"/>
                <a:cs typeface="Arial" charset="0"/>
                <a:sym typeface="Arial" charset="0"/>
              </a:rPr>
              <a:t>30 %</a:t>
            </a:r>
          </a:p>
        </p:txBody>
      </p:sp>
      <p:sp>
        <p:nvSpPr>
          <p:cNvPr id="29702" name="Rectangle 6"/>
          <p:cNvSpPr>
            <a:spLocks/>
          </p:cNvSpPr>
          <p:nvPr/>
        </p:nvSpPr>
        <p:spPr bwMode="auto">
          <a:xfrm>
            <a:off x="4908352" y="4310956"/>
            <a:ext cx="65274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28574" bIns="0" anchor="ctr">
            <a:spAutoFit/>
          </a:bodyPr>
          <a:lstStyle>
            <a:lvl1pPr marL="39688"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en-US" altLang="en-US" sz="2000" b="1">
                <a:latin typeface="Arial" charset="0"/>
                <a:cs typeface="Arial" charset="0"/>
                <a:sym typeface="Arial" charset="0"/>
              </a:rPr>
              <a:t>38 %</a:t>
            </a:r>
          </a:p>
        </p:txBody>
      </p:sp>
      <p:sp>
        <p:nvSpPr>
          <p:cNvPr id="29703" name="Rectangle 7"/>
          <p:cNvSpPr>
            <a:spLocks/>
          </p:cNvSpPr>
          <p:nvPr/>
        </p:nvSpPr>
        <p:spPr bwMode="auto">
          <a:xfrm>
            <a:off x="2068712" y="4679157"/>
            <a:ext cx="2419945" cy="1232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50798" tIns="50798" rIns="79372" bIns="50798"/>
          <a:lstStyle>
            <a:lvl1pPr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pPr algn="r"/>
            <a:r>
              <a:rPr lang="en-US" altLang="en-US" sz="1700" dirty="0">
                <a:latin typeface="Arial" charset="0"/>
                <a:cs typeface="Arial" charset="0"/>
                <a:sym typeface="Arial" charset="0"/>
              </a:rPr>
              <a:t>Alzheimer</a:t>
            </a:r>
            <a:r>
              <a:rPr lang="cs-CZ" altLang="en-US" sz="1700" dirty="0">
                <a:latin typeface="Arial" charset="0"/>
                <a:cs typeface="Arial" charset="0"/>
                <a:sym typeface="Arial" charset="0"/>
              </a:rPr>
              <a:t>ova nemoc a vaskulární změny</a:t>
            </a:r>
            <a:endParaRPr lang="en-US" altLang="en-US" sz="1700" dirty="0"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29704" name="Rectangle 8"/>
          <p:cNvSpPr>
            <a:spLocks/>
          </p:cNvSpPr>
          <p:nvPr/>
        </p:nvSpPr>
        <p:spPr bwMode="auto">
          <a:xfrm>
            <a:off x="1872258" y="2455665"/>
            <a:ext cx="1884164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50798" tIns="50798" rIns="79372" bIns="50798"/>
          <a:lstStyle>
            <a:lvl1pPr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pPr algn="r"/>
            <a:r>
              <a:rPr lang="cs-CZ" altLang="en-US" sz="1700" dirty="0">
                <a:latin typeface="Arial" charset="0"/>
                <a:cs typeface="Arial" charset="0"/>
                <a:sym typeface="Arial" charset="0"/>
              </a:rPr>
              <a:t>Vaskulární demence</a:t>
            </a:r>
            <a:endParaRPr lang="en-US" altLang="en-US" sz="1700" dirty="0"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29705" name="Rectangle 9"/>
          <p:cNvSpPr>
            <a:spLocks/>
          </p:cNvSpPr>
          <p:nvPr/>
        </p:nvSpPr>
        <p:spPr bwMode="auto">
          <a:xfrm>
            <a:off x="4033242" y="2694682"/>
            <a:ext cx="65274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28574" bIns="0" anchor="ctr">
            <a:spAutoFit/>
          </a:bodyPr>
          <a:lstStyle>
            <a:lvl1pPr marL="39688"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en-US" altLang="en-US" sz="2000" b="1">
                <a:latin typeface="Arial" charset="0"/>
                <a:cs typeface="Arial" charset="0"/>
                <a:sym typeface="Arial" charset="0"/>
              </a:rPr>
              <a:t>12 %</a:t>
            </a:r>
          </a:p>
        </p:txBody>
      </p:sp>
      <p:sp>
        <p:nvSpPr>
          <p:cNvPr id="29706" name="Rectangle 10"/>
          <p:cNvSpPr>
            <a:spLocks/>
          </p:cNvSpPr>
          <p:nvPr/>
        </p:nvSpPr>
        <p:spPr bwMode="auto">
          <a:xfrm>
            <a:off x="2122290" y="1035845"/>
            <a:ext cx="2196703" cy="875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50798" tIns="50798" rIns="79372" bIns="50798"/>
          <a:lstStyle>
            <a:lvl1pPr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pPr algn="r"/>
            <a:r>
              <a:rPr lang="cs-CZ" altLang="en-US" sz="1700">
                <a:latin typeface="Arial" charset="0"/>
                <a:cs typeface="Arial" charset="0"/>
                <a:sym typeface="Arial" charset="0"/>
              </a:rPr>
              <a:t>Parkinsonova </a:t>
            </a:r>
            <a:r>
              <a:rPr lang="cs-CZ" altLang="en-US" sz="1700" dirty="0">
                <a:latin typeface="Arial" charset="0"/>
                <a:cs typeface="Arial" charset="0"/>
                <a:sym typeface="Arial" charset="0"/>
              </a:rPr>
              <a:t>nemoc a nemoc s </a:t>
            </a:r>
            <a:r>
              <a:rPr lang="cs-CZ" altLang="en-US" sz="1700" dirty="0" err="1">
                <a:latin typeface="Arial" charset="0"/>
                <a:cs typeface="Arial" charset="0"/>
                <a:sym typeface="Arial" charset="0"/>
              </a:rPr>
              <a:t>Lewyho</a:t>
            </a:r>
            <a:r>
              <a:rPr lang="cs-CZ" altLang="en-US" sz="1700" dirty="0">
                <a:latin typeface="Arial" charset="0"/>
                <a:cs typeface="Arial" charset="0"/>
                <a:sym typeface="Arial" charset="0"/>
              </a:rPr>
              <a:t> tělísky</a:t>
            </a:r>
            <a:endParaRPr lang="en-US" altLang="en-US" sz="1700" dirty="0"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29707" name="Rectangle 11"/>
          <p:cNvSpPr>
            <a:spLocks/>
          </p:cNvSpPr>
          <p:nvPr/>
        </p:nvSpPr>
        <p:spPr bwMode="auto">
          <a:xfrm>
            <a:off x="4533305" y="1783854"/>
            <a:ext cx="65274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28574" bIns="0" anchor="ctr">
            <a:spAutoFit/>
          </a:bodyPr>
          <a:lstStyle>
            <a:lvl1pPr marL="39688"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en-US" altLang="en-US" sz="2000" b="1">
                <a:latin typeface="Arial" charset="0"/>
                <a:cs typeface="Arial" charset="0"/>
                <a:sym typeface="Arial" charset="0"/>
              </a:rPr>
              <a:t>12 %</a:t>
            </a:r>
          </a:p>
        </p:txBody>
      </p:sp>
      <p:sp>
        <p:nvSpPr>
          <p:cNvPr id="29708" name="Rectangle 12"/>
          <p:cNvSpPr>
            <a:spLocks/>
          </p:cNvSpPr>
          <p:nvPr/>
        </p:nvSpPr>
        <p:spPr bwMode="auto">
          <a:xfrm>
            <a:off x="5310189" y="1244366"/>
            <a:ext cx="44595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28574" bIns="0" anchor="ctr">
            <a:spAutoFit/>
          </a:bodyPr>
          <a:lstStyle>
            <a:lvl1pPr marL="39688"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en-US" altLang="en-US" sz="1700" b="1">
                <a:solidFill>
                  <a:srgbClr val="FFFFFF"/>
                </a:solidFill>
                <a:latin typeface="Arial" charset="0"/>
                <a:cs typeface="Arial" charset="0"/>
                <a:sym typeface="Arial" charset="0"/>
              </a:rPr>
              <a:t>5 %</a:t>
            </a:r>
          </a:p>
        </p:txBody>
      </p:sp>
      <p:sp>
        <p:nvSpPr>
          <p:cNvPr id="29709" name="Rectangle 13"/>
          <p:cNvSpPr>
            <a:spLocks/>
          </p:cNvSpPr>
          <p:nvPr/>
        </p:nvSpPr>
        <p:spPr bwMode="auto">
          <a:xfrm>
            <a:off x="6223248" y="1026914"/>
            <a:ext cx="3830836" cy="634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50798" tIns="50798" rIns="79372" bIns="50798"/>
          <a:lstStyle>
            <a:lvl1pPr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en-US" altLang="en-US" sz="1700" dirty="0" err="1">
                <a:latin typeface="Arial" charset="0"/>
                <a:cs typeface="Arial" charset="0"/>
                <a:sym typeface="Arial" charset="0"/>
              </a:rPr>
              <a:t>Frontotempor</a:t>
            </a:r>
            <a:r>
              <a:rPr lang="cs-CZ" altLang="en-US" sz="1700" dirty="0" err="1">
                <a:latin typeface="Arial" charset="0"/>
                <a:cs typeface="Arial" charset="0"/>
                <a:sym typeface="Arial" charset="0"/>
              </a:rPr>
              <a:t>ální</a:t>
            </a:r>
            <a:r>
              <a:rPr lang="en-US" altLang="en-US" sz="1700" dirty="0">
                <a:latin typeface="Arial" charset="0"/>
                <a:cs typeface="Arial" charset="0"/>
                <a:sym typeface="Arial" charset="0"/>
              </a:rPr>
              <a:t> lobar</a:t>
            </a:r>
            <a:r>
              <a:rPr lang="cs-CZ" altLang="en-US" sz="1700" dirty="0">
                <a:latin typeface="Arial" charset="0"/>
                <a:cs typeface="Arial" charset="0"/>
                <a:sym typeface="Arial" charset="0"/>
              </a:rPr>
              <a:t>ní</a:t>
            </a:r>
            <a:r>
              <a:rPr lang="en-US" altLang="en-US" sz="1700" dirty="0">
                <a:latin typeface="Arial" charset="0"/>
                <a:cs typeface="Arial" charset="0"/>
                <a:sym typeface="Arial" charset="0"/>
              </a:rPr>
              <a:t> </a:t>
            </a:r>
            <a:r>
              <a:rPr lang="en-US" altLang="en-US" sz="1700" dirty="0" err="1">
                <a:latin typeface="Arial" charset="0"/>
                <a:cs typeface="Arial" charset="0"/>
                <a:sym typeface="Arial" charset="0"/>
              </a:rPr>
              <a:t>degenera</a:t>
            </a:r>
            <a:r>
              <a:rPr lang="cs-CZ" altLang="en-US" sz="1700" dirty="0" err="1">
                <a:latin typeface="Arial" charset="0"/>
                <a:cs typeface="Arial" charset="0"/>
                <a:sym typeface="Arial" charset="0"/>
              </a:rPr>
              <a:t>ce</a:t>
            </a:r>
            <a:endParaRPr lang="en-US" altLang="en-US" sz="1700" dirty="0">
              <a:latin typeface="Arial" charset="0"/>
              <a:cs typeface="Arial" charset="0"/>
              <a:sym typeface="Arial" charset="0"/>
            </a:endParaRPr>
          </a:p>
          <a:p>
            <a:endParaRPr lang="en-US" altLang="en-US" sz="1700" dirty="0"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29710" name="Rectangle 14"/>
          <p:cNvSpPr>
            <a:spLocks/>
          </p:cNvSpPr>
          <p:nvPr/>
        </p:nvSpPr>
        <p:spPr bwMode="auto">
          <a:xfrm>
            <a:off x="1703710" y="207616"/>
            <a:ext cx="8572500" cy="49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50798" tIns="50798" rIns="50798" bIns="50798"/>
          <a:lstStyle>
            <a:lvl1pPr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cs-CZ" altLang="en-US" sz="2800" b="1" dirty="0">
                <a:solidFill>
                  <a:srgbClr val="353F8F"/>
                </a:solidFill>
                <a:latin typeface="Arial" charset="0"/>
                <a:cs typeface="Arial" charset="0"/>
                <a:sym typeface="Arial" charset="0"/>
              </a:rPr>
              <a:t>Nejčastější příčiny syndromu demence (A. Kurz)</a:t>
            </a:r>
            <a:endParaRPr lang="en-US" altLang="en-US" sz="2800" b="1" dirty="0">
              <a:solidFill>
                <a:srgbClr val="353F8F"/>
              </a:solidFill>
              <a:latin typeface="Arial" charset="0"/>
              <a:cs typeface="Arial" charset="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0368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65B860-31AC-65FA-0423-9739E1C4F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6D49B4D-D8E5-DEB8-5B6D-9C6B4FD276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FEA15F3-296E-8AA5-2EDE-B47E27BFCD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950" y="514350"/>
            <a:ext cx="9774265" cy="634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57568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/>
          </p:cNvSpPr>
          <p:nvPr/>
        </p:nvSpPr>
        <p:spPr bwMode="auto">
          <a:xfrm>
            <a:off x="1699246" y="206500"/>
            <a:ext cx="8319120" cy="494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50798" tIns="50798" rIns="50798" bIns="50798"/>
          <a:lstStyle>
            <a:lvl1pPr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cs-CZ" altLang="en-US" sz="2800" b="1" dirty="0">
                <a:solidFill>
                  <a:srgbClr val="2F377E"/>
                </a:solidFill>
                <a:latin typeface="Arial" charset="0"/>
                <a:cs typeface="Arial" charset="0"/>
                <a:sym typeface="Arial" charset="0"/>
              </a:rPr>
              <a:t>Progrese Alzheimerovy nemoci </a:t>
            </a:r>
            <a:r>
              <a:rPr lang="cs-CZ" altLang="en-US" sz="1000" i="1" dirty="0">
                <a:solidFill>
                  <a:srgbClr val="2F377E"/>
                </a:solidFill>
                <a:latin typeface="Arial" charset="0"/>
                <a:cs typeface="Arial" charset="0"/>
                <a:sym typeface="Arial" charset="0"/>
              </a:rPr>
              <a:t>(laskavostí prof. Alexandra Kurze, Mnichov)</a:t>
            </a:r>
            <a:endParaRPr lang="en-US" altLang="en-US" sz="2800" i="1" dirty="0">
              <a:solidFill>
                <a:srgbClr val="2F377E"/>
              </a:solidFill>
              <a:latin typeface="Arial" charset="0"/>
              <a:cs typeface="Arial" charset="0"/>
              <a:sym typeface="Arial" charset="0"/>
            </a:endParaRPr>
          </a:p>
        </p:txBody>
      </p:sp>
      <p:pic>
        <p:nvPicPr>
          <p:cNvPr id="41986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2915" y="1116211"/>
            <a:ext cx="1428750" cy="2232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7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3852" y="1116211"/>
            <a:ext cx="1428750" cy="2232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8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253" y="1112863"/>
            <a:ext cx="1428750" cy="2232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Picture 5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2422" y="1116211"/>
            <a:ext cx="1428750" cy="2232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0" name="Picture 6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1173" y="1117327"/>
            <a:ext cx="1446609" cy="2232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1" name="Picture 7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8852" y="1117327"/>
            <a:ext cx="1464469" cy="2232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2" name="Line 8"/>
          <p:cNvSpPr>
            <a:spLocks noChangeShapeType="1"/>
          </p:cNvSpPr>
          <p:nvPr/>
        </p:nvSpPr>
        <p:spPr bwMode="auto">
          <a:xfrm rot="10800000" flipH="1">
            <a:off x="1774032" y="1112863"/>
            <a:ext cx="8618265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GB"/>
          </a:p>
        </p:txBody>
      </p:sp>
      <p:sp>
        <p:nvSpPr>
          <p:cNvPr id="41993" name="Line 9"/>
          <p:cNvSpPr>
            <a:spLocks noChangeShapeType="1"/>
          </p:cNvSpPr>
          <p:nvPr/>
        </p:nvSpPr>
        <p:spPr bwMode="auto">
          <a:xfrm>
            <a:off x="1771800" y="982267"/>
            <a:ext cx="3349" cy="128365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GB"/>
          </a:p>
        </p:txBody>
      </p:sp>
      <p:sp>
        <p:nvSpPr>
          <p:cNvPr id="41994" name="Line 10"/>
          <p:cNvSpPr>
            <a:spLocks noChangeShapeType="1"/>
          </p:cNvSpPr>
          <p:nvPr/>
        </p:nvSpPr>
        <p:spPr bwMode="auto">
          <a:xfrm>
            <a:off x="10382251" y="991196"/>
            <a:ext cx="2232" cy="128365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GB"/>
          </a:p>
        </p:txBody>
      </p:sp>
      <p:sp>
        <p:nvSpPr>
          <p:cNvPr id="41995" name="Line 11"/>
          <p:cNvSpPr>
            <a:spLocks noChangeShapeType="1"/>
          </p:cNvSpPr>
          <p:nvPr/>
        </p:nvSpPr>
        <p:spPr bwMode="auto">
          <a:xfrm flipH="1">
            <a:off x="3159249" y="990080"/>
            <a:ext cx="0" cy="12948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GB"/>
          </a:p>
        </p:txBody>
      </p:sp>
      <p:sp>
        <p:nvSpPr>
          <p:cNvPr id="41996" name="Line 12"/>
          <p:cNvSpPr>
            <a:spLocks noChangeShapeType="1"/>
          </p:cNvSpPr>
          <p:nvPr/>
        </p:nvSpPr>
        <p:spPr bwMode="auto">
          <a:xfrm flipH="1">
            <a:off x="4623718" y="981150"/>
            <a:ext cx="0" cy="12948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GB"/>
          </a:p>
        </p:txBody>
      </p:sp>
      <p:sp>
        <p:nvSpPr>
          <p:cNvPr id="41997" name="Line 13"/>
          <p:cNvSpPr>
            <a:spLocks noChangeShapeType="1"/>
          </p:cNvSpPr>
          <p:nvPr/>
        </p:nvSpPr>
        <p:spPr bwMode="auto">
          <a:xfrm>
            <a:off x="6096000" y="973337"/>
            <a:ext cx="0" cy="128365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GB"/>
          </a:p>
        </p:txBody>
      </p:sp>
      <p:sp>
        <p:nvSpPr>
          <p:cNvPr id="41998" name="Line 14"/>
          <p:cNvSpPr>
            <a:spLocks noChangeShapeType="1"/>
          </p:cNvSpPr>
          <p:nvPr/>
        </p:nvSpPr>
        <p:spPr bwMode="auto">
          <a:xfrm>
            <a:off x="7533680" y="973337"/>
            <a:ext cx="0" cy="128365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GB"/>
          </a:p>
        </p:txBody>
      </p:sp>
      <p:sp>
        <p:nvSpPr>
          <p:cNvPr id="41999" name="Line 15"/>
          <p:cNvSpPr>
            <a:spLocks noChangeShapeType="1"/>
          </p:cNvSpPr>
          <p:nvPr/>
        </p:nvSpPr>
        <p:spPr bwMode="auto">
          <a:xfrm>
            <a:off x="8962430" y="973337"/>
            <a:ext cx="0" cy="128365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GB"/>
          </a:p>
        </p:txBody>
      </p:sp>
      <p:sp>
        <p:nvSpPr>
          <p:cNvPr id="42000" name="Rectangle 16"/>
          <p:cNvSpPr>
            <a:spLocks/>
          </p:cNvSpPr>
          <p:nvPr/>
        </p:nvSpPr>
        <p:spPr bwMode="auto">
          <a:xfrm>
            <a:off x="1702594" y="700981"/>
            <a:ext cx="318120" cy="321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en-US" altLang="en-US" sz="1400">
                <a:latin typeface="Arial" charset="0"/>
                <a:cs typeface="Arial" charset="0"/>
                <a:sym typeface="Arial" charset="0"/>
              </a:rPr>
              <a:t>0</a:t>
            </a:r>
          </a:p>
        </p:txBody>
      </p:sp>
      <p:sp>
        <p:nvSpPr>
          <p:cNvPr id="42001" name="Rectangle 17"/>
          <p:cNvSpPr>
            <a:spLocks/>
          </p:cNvSpPr>
          <p:nvPr/>
        </p:nvSpPr>
        <p:spPr bwMode="auto">
          <a:xfrm>
            <a:off x="3086696" y="705446"/>
            <a:ext cx="318120" cy="321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en-US" altLang="en-US" sz="1400">
                <a:latin typeface="Arial" charset="0"/>
                <a:cs typeface="Arial" charset="0"/>
                <a:sym typeface="Arial" charset="0"/>
              </a:rPr>
              <a:t>5</a:t>
            </a:r>
          </a:p>
        </p:txBody>
      </p:sp>
      <p:sp>
        <p:nvSpPr>
          <p:cNvPr id="42002" name="Rectangle 18"/>
          <p:cNvSpPr>
            <a:spLocks/>
          </p:cNvSpPr>
          <p:nvPr/>
        </p:nvSpPr>
        <p:spPr bwMode="auto">
          <a:xfrm>
            <a:off x="4479727" y="705446"/>
            <a:ext cx="318120" cy="321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en-US" altLang="en-US" sz="1400">
                <a:latin typeface="Arial" charset="0"/>
                <a:cs typeface="Arial" charset="0"/>
                <a:sym typeface="Arial" charset="0"/>
              </a:rPr>
              <a:t>10</a:t>
            </a:r>
          </a:p>
        </p:txBody>
      </p:sp>
      <p:sp>
        <p:nvSpPr>
          <p:cNvPr id="42003" name="Rectangle 19"/>
          <p:cNvSpPr>
            <a:spLocks/>
          </p:cNvSpPr>
          <p:nvPr/>
        </p:nvSpPr>
        <p:spPr bwMode="auto">
          <a:xfrm>
            <a:off x="5944196" y="705446"/>
            <a:ext cx="318120" cy="321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en-US" altLang="en-US" sz="1400">
                <a:latin typeface="Arial" charset="0"/>
                <a:cs typeface="Arial" charset="0"/>
                <a:sym typeface="Arial" charset="0"/>
              </a:rPr>
              <a:t>15</a:t>
            </a:r>
          </a:p>
        </p:txBody>
      </p:sp>
      <p:sp>
        <p:nvSpPr>
          <p:cNvPr id="42004" name="Rectangle 20"/>
          <p:cNvSpPr>
            <a:spLocks/>
          </p:cNvSpPr>
          <p:nvPr/>
        </p:nvSpPr>
        <p:spPr bwMode="auto">
          <a:xfrm>
            <a:off x="7399735" y="705446"/>
            <a:ext cx="318120" cy="321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en-US" altLang="en-US" sz="1400">
                <a:latin typeface="Arial" charset="0"/>
                <a:cs typeface="Arial" charset="0"/>
                <a:sym typeface="Arial" charset="0"/>
              </a:rPr>
              <a:t>20</a:t>
            </a:r>
          </a:p>
        </p:txBody>
      </p:sp>
      <p:sp>
        <p:nvSpPr>
          <p:cNvPr id="42005" name="Rectangle 21"/>
          <p:cNvSpPr>
            <a:spLocks/>
          </p:cNvSpPr>
          <p:nvPr/>
        </p:nvSpPr>
        <p:spPr bwMode="auto">
          <a:xfrm>
            <a:off x="8828485" y="705446"/>
            <a:ext cx="318120" cy="321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en-US" altLang="en-US" sz="1400">
                <a:latin typeface="Arial" charset="0"/>
                <a:cs typeface="Arial" charset="0"/>
                <a:sym typeface="Arial" charset="0"/>
              </a:rPr>
              <a:t>25</a:t>
            </a:r>
          </a:p>
        </p:txBody>
      </p:sp>
      <p:sp>
        <p:nvSpPr>
          <p:cNvPr id="42006" name="Rectangle 22"/>
          <p:cNvSpPr>
            <a:spLocks/>
          </p:cNvSpPr>
          <p:nvPr/>
        </p:nvSpPr>
        <p:spPr bwMode="auto">
          <a:xfrm>
            <a:off x="10248305" y="705446"/>
            <a:ext cx="318120" cy="321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en-US" altLang="en-US" sz="1400">
                <a:latin typeface="Arial" charset="0"/>
                <a:cs typeface="Arial" charset="0"/>
                <a:sym typeface="Arial" charset="0"/>
              </a:rPr>
              <a:t>30</a:t>
            </a:r>
          </a:p>
        </p:txBody>
      </p:sp>
      <p:sp>
        <p:nvSpPr>
          <p:cNvPr id="42007" name="Rectangle 23"/>
          <p:cNvSpPr>
            <a:spLocks/>
          </p:cNvSpPr>
          <p:nvPr/>
        </p:nvSpPr>
        <p:spPr bwMode="auto">
          <a:xfrm>
            <a:off x="9426774" y="705446"/>
            <a:ext cx="625078" cy="321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en-US" altLang="en-US" sz="1400">
                <a:latin typeface="Arial" charset="0"/>
                <a:cs typeface="Arial" charset="0"/>
                <a:sym typeface="Arial" charset="0"/>
              </a:rPr>
              <a:t>years</a:t>
            </a:r>
          </a:p>
        </p:txBody>
      </p:sp>
      <p:sp>
        <p:nvSpPr>
          <p:cNvPr id="42008" name="Rectangle 24"/>
          <p:cNvSpPr>
            <a:spLocks/>
          </p:cNvSpPr>
          <p:nvPr/>
        </p:nvSpPr>
        <p:spPr bwMode="auto">
          <a:xfrm>
            <a:off x="2443759" y="3418746"/>
            <a:ext cx="151355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28574" bIns="0" anchor="ctr">
            <a:spAutoFit/>
          </a:bodyPr>
          <a:lstStyle>
            <a:lvl1pPr marL="39688"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cs-CZ" altLang="en-US" sz="1700" dirty="0">
                <a:latin typeface="Arial" charset="0"/>
                <a:cs typeface="Arial" charset="0"/>
                <a:sym typeface="Arial" charset="0"/>
              </a:rPr>
              <a:t>Bez symptomů</a:t>
            </a:r>
            <a:endParaRPr lang="en-US" altLang="en-US" sz="1700" dirty="0"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42009" name="Rectangle 25"/>
          <p:cNvSpPr>
            <a:spLocks/>
          </p:cNvSpPr>
          <p:nvPr/>
        </p:nvSpPr>
        <p:spPr bwMode="auto">
          <a:xfrm>
            <a:off x="8417719" y="3418746"/>
            <a:ext cx="100380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28574" bIns="0" anchor="ctr">
            <a:spAutoFit/>
          </a:bodyPr>
          <a:lstStyle>
            <a:lvl1pPr marL="39688"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en-US" altLang="en-US" sz="1700" dirty="0" err="1">
                <a:latin typeface="Arial" charset="0"/>
                <a:cs typeface="Arial" charset="0"/>
                <a:sym typeface="Arial" charset="0"/>
              </a:rPr>
              <a:t>Demen</a:t>
            </a:r>
            <a:r>
              <a:rPr lang="cs-CZ" altLang="en-US" sz="1700" dirty="0" err="1">
                <a:latin typeface="Arial" charset="0"/>
                <a:cs typeface="Arial" charset="0"/>
                <a:sym typeface="Arial" charset="0"/>
              </a:rPr>
              <a:t>ce</a:t>
            </a:r>
            <a:endParaRPr lang="en-US" altLang="en-US" sz="1700" dirty="0"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42010" name="Rectangle 26"/>
          <p:cNvSpPr>
            <a:spLocks/>
          </p:cNvSpPr>
          <p:nvPr/>
        </p:nvSpPr>
        <p:spPr bwMode="auto">
          <a:xfrm>
            <a:off x="1729384" y="6353474"/>
            <a:ext cx="8483203" cy="303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en-US" altLang="en-US" sz="1400">
                <a:solidFill>
                  <a:srgbClr val="4D4D4D"/>
                </a:solidFill>
                <a:latin typeface="Arial" charset="0"/>
                <a:cs typeface="Arial" charset="0"/>
                <a:sym typeface="Arial" charset="0"/>
              </a:rPr>
              <a:t>Braak et al., Acta Neuropathol 112: 389-404, 2006;  Elias et al., Arch Neurol 57: 808-813, 2000</a:t>
            </a:r>
          </a:p>
        </p:txBody>
      </p:sp>
      <p:sp>
        <p:nvSpPr>
          <p:cNvPr id="42011" name="Freeform 27"/>
          <p:cNvSpPr>
            <a:spLocks/>
          </p:cNvSpPr>
          <p:nvPr/>
        </p:nvSpPr>
        <p:spPr bwMode="auto">
          <a:xfrm>
            <a:off x="4669483" y="3965898"/>
            <a:ext cx="5515199" cy="2125266"/>
          </a:xfrm>
          <a:custGeom>
            <a:avLst/>
            <a:gdLst>
              <a:gd name="T0" fmla="*/ 0 w 21600"/>
              <a:gd name="T1" fmla="+- 0 589 572"/>
              <a:gd name="T2" fmla="*/ 589 h 20975"/>
              <a:gd name="T3" fmla="*/ 8173 w 21600"/>
              <a:gd name="T4" fmla="+- 0 5638 572"/>
              <a:gd name="T5" fmla="*/ 5638 h 20975"/>
              <a:gd name="T6" fmla="*/ 14337 w 21600"/>
              <a:gd name="T7" fmla="+- 0 17019 572"/>
              <a:gd name="T8" fmla="*/ 17019 h 20975"/>
              <a:gd name="T9" fmla="*/ 21600 w 21600"/>
              <a:gd name="T10" fmla="+- 0 21546 572"/>
              <a:gd name="T11" fmla="*/ 21546 h 20975"/>
            </a:gdLst>
            <a:ahLst/>
            <a:cxnLst>
              <a:cxn ang="0">
                <a:pos x="T0" y="T2"/>
              </a:cxn>
              <a:cxn ang="0">
                <a:pos x="T3" y="T5"/>
              </a:cxn>
              <a:cxn ang="0">
                <a:pos x="T6" y="T8"/>
              </a:cxn>
              <a:cxn ang="0">
                <a:pos x="T9" y="T11"/>
              </a:cxn>
            </a:cxnLst>
            <a:rect l="0" t="0" r="r" b="b"/>
            <a:pathLst>
              <a:path w="21600" h="20975">
                <a:moveTo>
                  <a:pt x="0" y="17"/>
                </a:moveTo>
                <a:cubicBezTo>
                  <a:pt x="0" y="17"/>
                  <a:pt x="4926" y="-572"/>
                  <a:pt x="8173" y="5066"/>
                </a:cubicBezTo>
                <a:cubicBezTo>
                  <a:pt x="10381" y="8899"/>
                  <a:pt x="11715" y="12482"/>
                  <a:pt x="14337" y="16447"/>
                </a:cubicBezTo>
                <a:cubicBezTo>
                  <a:pt x="17367" y="21028"/>
                  <a:pt x="21600" y="20974"/>
                  <a:pt x="21600" y="20974"/>
                </a:cubicBezTo>
              </a:path>
            </a:pathLst>
          </a:custGeom>
          <a:noFill/>
          <a:ln w="63500" cap="flat">
            <a:solidFill>
              <a:srgbClr val="0CBC5D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GB"/>
          </a:p>
        </p:txBody>
      </p:sp>
      <p:sp>
        <p:nvSpPr>
          <p:cNvPr id="42012" name="Freeform 28"/>
          <p:cNvSpPr>
            <a:spLocks/>
          </p:cNvSpPr>
          <p:nvPr/>
        </p:nvSpPr>
        <p:spPr bwMode="auto">
          <a:xfrm>
            <a:off x="6270130" y="3983759"/>
            <a:ext cx="4098727" cy="2123033"/>
          </a:xfrm>
          <a:custGeom>
            <a:avLst/>
            <a:gdLst>
              <a:gd name="T0" fmla="*/ 0 w 21600"/>
              <a:gd name="T1" fmla="*/ 0 h 21600"/>
              <a:gd name="T2" fmla="*/ 6985 w 21600"/>
              <a:gd name="T3" fmla="*/ 5838 h 21600"/>
              <a:gd name="T4" fmla="*/ 13883 w 21600"/>
              <a:gd name="T5" fmla="*/ 16329 h 21600"/>
              <a:gd name="T6" fmla="*/ 21600 w 21600"/>
              <a:gd name="T7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cubicBezTo>
                  <a:pt x="0" y="0"/>
                  <a:pt x="3348" y="27"/>
                  <a:pt x="6985" y="5838"/>
                </a:cubicBezTo>
                <a:cubicBezTo>
                  <a:pt x="9457" y="9789"/>
                  <a:pt x="10946" y="12241"/>
                  <a:pt x="13883" y="16329"/>
                </a:cubicBezTo>
                <a:cubicBezTo>
                  <a:pt x="17276" y="21050"/>
                  <a:pt x="21600" y="21600"/>
                  <a:pt x="21600" y="21600"/>
                </a:cubicBezTo>
              </a:path>
            </a:pathLst>
          </a:custGeom>
          <a:noFill/>
          <a:ln w="63500" cap="flat">
            <a:solidFill>
              <a:srgbClr val="F0B829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GB"/>
          </a:p>
        </p:txBody>
      </p:sp>
      <p:sp>
        <p:nvSpPr>
          <p:cNvPr id="42013" name="Rectangle 29"/>
          <p:cNvSpPr>
            <a:spLocks/>
          </p:cNvSpPr>
          <p:nvPr/>
        </p:nvSpPr>
        <p:spPr bwMode="auto">
          <a:xfrm rot="2062822">
            <a:off x="6399610" y="4563070"/>
            <a:ext cx="2044898" cy="294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28574" bIns="0" anchor="ctr"/>
          <a:lstStyle>
            <a:lvl1pPr marL="39688"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cs-CZ" altLang="en-US" sz="1500" dirty="0">
                <a:latin typeface="Arial" charset="0"/>
                <a:cs typeface="Arial" charset="0"/>
                <a:sym typeface="Arial" charset="0"/>
              </a:rPr>
              <a:t>Složité činnosti</a:t>
            </a:r>
            <a:endParaRPr lang="en-US" altLang="en-US" sz="1500" dirty="0"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42014" name="Freeform 30"/>
          <p:cNvSpPr>
            <a:spLocks/>
          </p:cNvSpPr>
          <p:nvPr/>
        </p:nvSpPr>
        <p:spPr bwMode="auto">
          <a:xfrm>
            <a:off x="7319368" y="3981525"/>
            <a:ext cx="3053953" cy="2125266"/>
          </a:xfrm>
          <a:custGeom>
            <a:avLst/>
            <a:gdLst>
              <a:gd name="T0" fmla="*/ 0 w 21600"/>
              <a:gd name="T1" fmla="*/ 0 h 21600"/>
              <a:gd name="T2" fmla="*/ 8341 w 21600"/>
              <a:gd name="T3" fmla="*/ 7018 h 21600"/>
              <a:gd name="T4" fmla="*/ 13759 w 21600"/>
              <a:gd name="T5" fmla="*/ 15292 h 21600"/>
              <a:gd name="T6" fmla="*/ 21600 w 21600"/>
              <a:gd name="T7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cubicBezTo>
                  <a:pt x="0" y="0"/>
                  <a:pt x="3837" y="624"/>
                  <a:pt x="8341" y="7018"/>
                </a:cubicBezTo>
                <a:cubicBezTo>
                  <a:pt x="10846" y="10576"/>
                  <a:pt x="11059" y="11129"/>
                  <a:pt x="13759" y="15292"/>
                </a:cubicBezTo>
                <a:cubicBezTo>
                  <a:pt x="16750" y="19904"/>
                  <a:pt x="21600" y="21600"/>
                  <a:pt x="21600" y="21600"/>
                </a:cubicBezTo>
              </a:path>
            </a:pathLst>
          </a:custGeom>
          <a:noFill/>
          <a:ln w="63500" cap="flat">
            <a:solidFill>
              <a:srgbClr val="FF4809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GB"/>
          </a:p>
        </p:txBody>
      </p:sp>
      <p:sp>
        <p:nvSpPr>
          <p:cNvPr id="42015" name="Freeform 31"/>
          <p:cNvSpPr>
            <a:spLocks/>
          </p:cNvSpPr>
          <p:nvPr/>
        </p:nvSpPr>
        <p:spPr bwMode="auto">
          <a:xfrm>
            <a:off x="8373072" y="3982640"/>
            <a:ext cx="2018109" cy="2125266"/>
          </a:xfrm>
          <a:custGeom>
            <a:avLst/>
            <a:gdLst>
              <a:gd name="T0" fmla="*/ 0 w 21600"/>
              <a:gd name="T1" fmla="*/ 0 h 21600"/>
              <a:gd name="T2" fmla="*/ 9242 w 21600"/>
              <a:gd name="T3" fmla="*/ 7380 h 21600"/>
              <a:gd name="T4" fmla="*/ 14868 w 21600"/>
              <a:gd name="T5" fmla="*/ 15292 h 21600"/>
              <a:gd name="T6" fmla="*/ 21600 w 21600"/>
              <a:gd name="T7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cubicBezTo>
                  <a:pt x="0" y="0"/>
                  <a:pt x="4907" y="2310"/>
                  <a:pt x="9242" y="7380"/>
                </a:cubicBezTo>
                <a:cubicBezTo>
                  <a:pt x="11339" y="9833"/>
                  <a:pt x="12237" y="11405"/>
                  <a:pt x="14868" y="15292"/>
                </a:cubicBezTo>
                <a:cubicBezTo>
                  <a:pt x="17868" y="19726"/>
                  <a:pt x="21600" y="21600"/>
                  <a:pt x="21600" y="21600"/>
                </a:cubicBezTo>
              </a:path>
            </a:pathLst>
          </a:custGeom>
          <a:noFill/>
          <a:ln w="63500" cap="flat">
            <a:solidFill>
              <a:srgbClr val="B80AFF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GB"/>
          </a:p>
        </p:txBody>
      </p:sp>
      <p:sp>
        <p:nvSpPr>
          <p:cNvPr id="42016" name="Rectangle 32"/>
          <p:cNvSpPr>
            <a:spLocks/>
          </p:cNvSpPr>
          <p:nvPr/>
        </p:nvSpPr>
        <p:spPr bwMode="auto">
          <a:xfrm rot="2244321">
            <a:off x="7193237" y="4561954"/>
            <a:ext cx="1919883" cy="294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28574" bIns="0" anchor="ctr"/>
          <a:lstStyle>
            <a:lvl1pPr marL="39688"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cs-CZ" altLang="en-US" sz="1500" dirty="0">
                <a:latin typeface="Arial" charset="0"/>
                <a:cs typeface="Arial" charset="0"/>
                <a:sym typeface="Arial" charset="0"/>
              </a:rPr>
              <a:t>Jednoduché činnosti</a:t>
            </a:r>
            <a:endParaRPr lang="en-US" altLang="en-US" sz="1500" dirty="0"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42017" name="Rectangle 33"/>
          <p:cNvSpPr>
            <a:spLocks/>
          </p:cNvSpPr>
          <p:nvPr/>
        </p:nvSpPr>
        <p:spPr bwMode="auto">
          <a:xfrm rot="2699998">
            <a:off x="7842871" y="4657948"/>
            <a:ext cx="2259211" cy="294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28574" bIns="0" anchor="ctr"/>
          <a:lstStyle>
            <a:lvl1pPr marL="39688"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cs-CZ" altLang="en-US" sz="1500" dirty="0">
                <a:latin typeface="Arial" charset="0"/>
                <a:cs typeface="Arial" charset="0"/>
                <a:sym typeface="Arial" charset="0"/>
              </a:rPr>
              <a:t>Fyzická výkonnost</a:t>
            </a:r>
            <a:endParaRPr lang="en-US" altLang="en-US" sz="1500" dirty="0"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42018" name="Rectangle 34"/>
          <p:cNvSpPr>
            <a:spLocks/>
          </p:cNvSpPr>
          <p:nvPr/>
        </p:nvSpPr>
        <p:spPr bwMode="auto">
          <a:xfrm>
            <a:off x="4827984" y="3418746"/>
            <a:ext cx="168187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28574" bIns="0" anchor="ctr">
            <a:spAutoFit/>
          </a:bodyPr>
          <a:lstStyle>
            <a:lvl1pPr marL="39688"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cs-CZ" altLang="en-US" sz="1700" dirty="0">
                <a:latin typeface="Arial" charset="0"/>
                <a:cs typeface="Arial" charset="0"/>
                <a:sym typeface="Arial" charset="0"/>
              </a:rPr>
              <a:t>Mírné symptomy</a:t>
            </a:r>
            <a:endParaRPr lang="en-US" altLang="en-US" sz="1700" dirty="0"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42019" name="Rectangle 35"/>
          <p:cNvSpPr>
            <a:spLocks/>
          </p:cNvSpPr>
          <p:nvPr/>
        </p:nvSpPr>
        <p:spPr bwMode="auto">
          <a:xfrm rot="766945">
            <a:off x="4620370" y="4185791"/>
            <a:ext cx="2134195" cy="294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28574" bIns="0" anchor="ctr"/>
          <a:lstStyle>
            <a:lvl1pPr marL="39688" algn="l">
              <a:defRPr sz="1200">
                <a:solidFill>
                  <a:schemeClr val="tx1"/>
                </a:solidFill>
                <a:latin typeface="Lucida Grande" charset="0"/>
              </a:defRPr>
            </a:lvl1pPr>
            <a:lvl2pPr algn="l">
              <a:defRPr sz="1200">
                <a:solidFill>
                  <a:schemeClr val="tx1"/>
                </a:solidFill>
                <a:latin typeface="Lucida Grande" charset="0"/>
              </a:defRPr>
            </a:lvl2pPr>
            <a:lvl3pPr algn="l">
              <a:defRPr sz="1200">
                <a:solidFill>
                  <a:schemeClr val="tx1"/>
                </a:solidFill>
                <a:latin typeface="Lucida Grande" charset="0"/>
              </a:defRPr>
            </a:lvl3pPr>
            <a:lvl4pPr algn="l">
              <a:defRPr sz="1200">
                <a:solidFill>
                  <a:schemeClr val="tx1"/>
                </a:solidFill>
                <a:latin typeface="Lucida Grande" charset="0"/>
              </a:defRPr>
            </a:lvl4pPr>
            <a:lvl5pPr algn="l">
              <a:defRPr sz="1200">
                <a:solidFill>
                  <a:schemeClr val="tx1"/>
                </a:solidFill>
                <a:latin typeface="Lucida Grande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Grande" charset="0"/>
              </a:defRPr>
            </a:lvl9pPr>
          </a:lstStyle>
          <a:p>
            <a:r>
              <a:rPr lang="cs-CZ" altLang="en-US" sz="1500" dirty="0">
                <a:latin typeface="Arial" charset="0"/>
                <a:cs typeface="Arial" charset="0"/>
                <a:sym typeface="Arial" charset="0"/>
              </a:rPr>
              <a:t>Kognitivní funkce</a:t>
            </a:r>
            <a:endParaRPr lang="en-US" altLang="en-US" sz="1500" dirty="0">
              <a:latin typeface="Arial" charset="0"/>
              <a:cs typeface="Arial" charset="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66896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Preklinické stadium Alzheimerovy nemoci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Asymptomatický pacient</a:t>
            </a:r>
          </a:p>
          <a:p>
            <a:r>
              <a:rPr lang="cs-CZ" dirty="0"/>
              <a:t>Známky ukládání beta amyloidu v mozku 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Možnosti diagnostiky a význam:</a:t>
            </a:r>
          </a:p>
          <a:p>
            <a:pPr>
              <a:buFontTx/>
              <a:buChar char="-"/>
            </a:pPr>
            <a:r>
              <a:rPr lang="cs-CZ" dirty="0"/>
              <a:t>Biomarkery v mozkomíšním moku</a:t>
            </a:r>
          </a:p>
          <a:p>
            <a:pPr>
              <a:buFontTx/>
              <a:buChar char="-"/>
            </a:pPr>
            <a:r>
              <a:rPr lang="cs-CZ" dirty="0"/>
              <a:t>Zobrazovací metody (PIB </a:t>
            </a:r>
            <a:r>
              <a:rPr lang="cs-CZ" dirty="0" err="1"/>
              <a:t>scan</a:t>
            </a:r>
            <a:r>
              <a:rPr lang="cs-CZ" dirty="0"/>
              <a:t>)</a:t>
            </a:r>
          </a:p>
          <a:p>
            <a:pPr>
              <a:buFontTx/>
              <a:buChar char="-"/>
            </a:pPr>
            <a:endParaRPr lang="cs-CZ" dirty="0"/>
          </a:p>
          <a:p>
            <a:pPr marL="0" indent="0">
              <a:buNone/>
            </a:pPr>
            <a:r>
              <a:rPr lang="cs-CZ" dirty="0">
                <a:solidFill>
                  <a:schemeClr val="tx2"/>
                </a:solidFill>
              </a:rPr>
              <a:t>Jedná se o výzkumný koncept, v současné době bez možnosti klinického využití, eticky problematické (10-20 let před začátkem klinických symptomů)</a:t>
            </a:r>
            <a:endParaRPr lang="en-GB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120824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cs-CZ" dirty="0"/>
              <a:t>Prodromální stadium – mírná kognitivní porucha při Alzheimerově nemoci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Soběstačný pacient</a:t>
            </a:r>
          </a:p>
          <a:p>
            <a:r>
              <a:rPr lang="cs-CZ" dirty="0"/>
              <a:t>Mírná kognitivní porucha (nově detekovatelný kognitivní deficit)</a:t>
            </a:r>
          </a:p>
          <a:p>
            <a:endParaRPr lang="cs-CZ" dirty="0"/>
          </a:p>
          <a:p>
            <a:r>
              <a:rPr lang="cs-CZ" dirty="0"/>
              <a:t>Dg a význam:</a:t>
            </a:r>
          </a:p>
          <a:p>
            <a:r>
              <a:rPr lang="cs-CZ" dirty="0"/>
              <a:t>Podrobné neuropsychologické vyšetření a moderní zobrazovací metody (MR) a biomarkery</a:t>
            </a:r>
          </a:p>
          <a:p>
            <a:r>
              <a:rPr lang="cs-CZ" dirty="0"/>
              <a:t>Preventivní opatření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636907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Rozvinutý klinický obraz Alzheimerovy choroby – demence 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Nově postupně vzniklý (měsíce) kognitivní deficit ovlivňující soběstačnost</a:t>
            </a:r>
          </a:p>
          <a:p>
            <a:endParaRPr lang="cs-CZ" dirty="0"/>
          </a:p>
          <a:p>
            <a:r>
              <a:rPr lang="cs-CZ" dirty="0"/>
              <a:t>Dg a význam: anamnéza, klinické vyšetření, testy, zobrazení mozku. </a:t>
            </a:r>
          </a:p>
          <a:p>
            <a:endParaRPr lang="cs-CZ" dirty="0"/>
          </a:p>
          <a:p>
            <a:r>
              <a:rPr lang="cs-CZ" dirty="0"/>
              <a:t>Zavedení terapeutických opatření (medikace </a:t>
            </a:r>
            <a:r>
              <a:rPr lang="cs-CZ" dirty="0" err="1"/>
              <a:t>kognitivy</a:t>
            </a:r>
            <a:r>
              <a:rPr lang="cs-CZ" dirty="0"/>
              <a:t>, podpora, psychosociální intervence)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182460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Nástup příznaků demence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81200" y="1340768"/>
            <a:ext cx="8229600" cy="5256584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Pozvolný ale i náhlý či zdánlivě náhlý</a:t>
            </a:r>
          </a:p>
          <a:p>
            <a:endParaRPr lang="cs-CZ" dirty="0"/>
          </a:p>
          <a:p>
            <a:r>
              <a:rPr lang="cs-CZ" dirty="0"/>
              <a:t>Pozvolný: typicky u </a:t>
            </a:r>
            <a:r>
              <a:rPr lang="cs-CZ" dirty="0" err="1"/>
              <a:t>neurodegenerativních</a:t>
            </a:r>
            <a:r>
              <a:rPr lang="cs-CZ" dirty="0"/>
              <a:t> onemocnění (Alzheimer, FTLD, DLB…)</a:t>
            </a:r>
          </a:p>
          <a:p>
            <a:r>
              <a:rPr lang="cs-CZ" dirty="0"/>
              <a:t>Náhlá zhoršení: u vaskulární demence</a:t>
            </a:r>
          </a:p>
          <a:p>
            <a:r>
              <a:rPr lang="cs-CZ" dirty="0"/>
              <a:t>Vždy je ale vývoj dlouhodobý (řádově roky, vzácně měsíce – pokud se nejedná o následek CMP)</a:t>
            </a:r>
          </a:p>
          <a:p>
            <a:endParaRPr lang="cs-CZ" dirty="0"/>
          </a:p>
          <a:p>
            <a:r>
              <a:rPr lang="cs-CZ" dirty="0"/>
              <a:t>„</a:t>
            </a:r>
            <a:r>
              <a:rPr lang="cs-CZ" dirty="0" err="1"/>
              <a:t>Pseudonáhlá</a:t>
            </a:r>
            <a:r>
              <a:rPr lang="cs-CZ" dirty="0"/>
              <a:t>“ zhoršení:  „pořád to bylo </a:t>
            </a:r>
            <a:r>
              <a:rPr lang="cs-CZ" i="1" u="sng" dirty="0"/>
              <a:t>vcelku </a:t>
            </a:r>
            <a:r>
              <a:rPr lang="cs-CZ" u="sng" dirty="0"/>
              <a:t>dobré</a:t>
            </a:r>
            <a:r>
              <a:rPr lang="cs-CZ" dirty="0"/>
              <a:t>, ale po té operaci </a:t>
            </a:r>
            <a:r>
              <a:rPr lang="cs-CZ" u="sng" dirty="0"/>
              <a:t>to </a:t>
            </a:r>
            <a:r>
              <a:rPr lang="cs-CZ" i="1" u="sng" dirty="0"/>
              <a:t>najednou </a:t>
            </a:r>
            <a:r>
              <a:rPr lang="cs-CZ" u="sng" dirty="0"/>
              <a:t>vypuklo</a:t>
            </a:r>
            <a:r>
              <a:rPr lang="cs-CZ" dirty="0"/>
              <a:t>“</a:t>
            </a:r>
          </a:p>
          <a:p>
            <a:pPr marL="0" indent="0">
              <a:buNone/>
            </a:pPr>
            <a:r>
              <a:rPr lang="cs-CZ" dirty="0"/>
              <a:t>       – zpravidla se nejedná o náhlý vznik ale o náhlou </a:t>
            </a:r>
            <a:r>
              <a:rPr lang="cs-CZ" u="sng" dirty="0"/>
              <a:t>manifestaci</a:t>
            </a:r>
            <a:r>
              <a:rPr lang="cs-CZ" dirty="0"/>
              <a:t> při     	akutním závažném onemocnění, poranění, operaci a podobně.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044370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S čím lidé přicházejí k praktickému lékaři: 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„Maminka se nějak změnila, je nepořádná“</a:t>
            </a:r>
          </a:p>
          <a:p>
            <a:r>
              <a:rPr lang="cs-CZ" dirty="0"/>
              <a:t>„Táta nás začal zlobit – dělá naschvály“</a:t>
            </a:r>
          </a:p>
          <a:p>
            <a:r>
              <a:rPr lang="cs-CZ" dirty="0"/>
              <a:t>„Naletěl podvodníkům a utratil celou penzi za nesmysly“</a:t>
            </a:r>
          </a:p>
          <a:p>
            <a:r>
              <a:rPr lang="cs-CZ" dirty="0"/>
              <a:t>„Podepíše každou smlouvu“</a:t>
            </a:r>
          </a:p>
          <a:p>
            <a:r>
              <a:rPr lang="cs-CZ" dirty="0"/>
              <a:t>„Ztrácí i důležité doklady“</a:t>
            </a:r>
          </a:p>
          <a:p>
            <a:r>
              <a:rPr lang="cs-CZ" dirty="0"/>
              <a:t>„Manželka už neumí vařit, pořád se jí to připaluje“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142062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Poruchy paměti v praxi: 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„tatínek se nám nějak nelíbí, ale paměť má dobrou, pamatuje si i velitele na vojně“</a:t>
            </a:r>
          </a:p>
          <a:p>
            <a:pPr marL="0" indent="0">
              <a:buNone/>
            </a:pPr>
            <a:r>
              <a:rPr lang="cs-CZ" dirty="0"/>
              <a:t>    (ale nikoli co dělal ráno)</a:t>
            </a:r>
          </a:p>
          <a:p>
            <a:r>
              <a:rPr lang="cs-CZ" dirty="0"/>
              <a:t>„maminka nemůže něco najít a když to pak společně najdeme, podezírá nás, že jsme jí to schovali“ (</a:t>
            </a:r>
            <a:r>
              <a:rPr lang="cs-CZ" dirty="0" err="1"/>
              <a:t>pozn</a:t>
            </a:r>
            <a:r>
              <a:rPr lang="cs-CZ" dirty="0"/>
              <a:t>: všichni něco založíme, ale zpravidla se nám to později a v určité souvislosti vybaví, informace se vštípila, u pacienta s AD nikoli)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961252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Spektrum příznaků….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Od nenápadných  a „typických“ (zapomínání, opakování, hledání, zhoršená orientace…..) </a:t>
            </a:r>
          </a:p>
          <a:p>
            <a:r>
              <a:rPr lang="cs-CZ" dirty="0"/>
              <a:t>Nebo jen: prostá změna chování, dělání věcí jiným způsobem, ztráta zájmu…..</a:t>
            </a:r>
          </a:p>
          <a:p>
            <a:endParaRPr lang="cs-CZ" dirty="0"/>
          </a:p>
          <a:p>
            <a:r>
              <a:rPr lang="cs-CZ" dirty="0"/>
              <a:t>Až po bizarní: „pořád zametá- dokud je to chodník, tak je to dobré, v poslední době ale také hlavní silnici E55, která tam vede…“</a:t>
            </a:r>
          </a:p>
          <a:p>
            <a:r>
              <a:rPr lang="cs-CZ" dirty="0"/>
              <a:t>„Vždycky byla pořádná – pak jednou celou penzi nastříhala na úhledné proužky…“</a:t>
            </a:r>
          </a:p>
          <a:p>
            <a:r>
              <a:rPr lang="cs-CZ" dirty="0"/>
              <a:t>„Byl vždy dobrý plavec, ale nedávno přestal umět plavat a v bazénu se najednou topil“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733872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Postupné kroky k diagnóze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Pečlivá anamnéza – zhodnocení kognice, behaviorálních projevů a soběstačnosti</a:t>
            </a:r>
            <a:r>
              <a:rPr lang="en-GB" dirty="0"/>
              <a:t> </a:t>
            </a:r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Je důležité věřit pacientovi i rodinným příslušníkům, když už přijdou k lékaři, největší zpoždění diagnózy nastává právě skrýváním a bagatelizací problému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207267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Postupné kroky k diagnóze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Základní orientační test kognitivních funkcí (MMSE, test hodin, </a:t>
            </a:r>
            <a:r>
              <a:rPr lang="cs-CZ" dirty="0" err="1"/>
              <a:t>MiniCog</a:t>
            </a:r>
            <a:r>
              <a:rPr lang="cs-CZ" dirty="0"/>
              <a:t>, …)</a:t>
            </a:r>
            <a:endParaRPr lang="en-GB" dirty="0"/>
          </a:p>
          <a:p>
            <a:r>
              <a:rPr lang="cs-CZ" dirty="0"/>
              <a:t>Klinické a orientační neurologické vyšetření</a:t>
            </a:r>
            <a:r>
              <a:rPr lang="en-GB" dirty="0"/>
              <a:t> </a:t>
            </a:r>
          </a:p>
          <a:p>
            <a:r>
              <a:rPr lang="cs-CZ" dirty="0"/>
              <a:t>Další doplňující vyšetření</a:t>
            </a:r>
          </a:p>
          <a:p>
            <a:pPr>
              <a:buFontTx/>
              <a:buChar char="-"/>
            </a:pPr>
            <a:r>
              <a:rPr lang="cs-CZ" dirty="0"/>
              <a:t>Zobrazení mozku (alespoň CT)</a:t>
            </a:r>
          </a:p>
          <a:p>
            <a:pPr>
              <a:buFontTx/>
              <a:buChar char="-"/>
            </a:pPr>
            <a:r>
              <a:rPr lang="cs-CZ" dirty="0"/>
              <a:t>Základní laboratoř (renální, jaterní, metabolický status, štítná žláza….)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9886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2DCC5C-3B01-96D1-1CCB-AFA327013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972ED48-2DFC-A7AE-BD31-478DC5160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D074B51-056C-07AE-C287-BD6EA81CC7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774" y="0"/>
            <a:ext cx="98404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68959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521" y="332657"/>
            <a:ext cx="8784975" cy="5793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364790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Nadpis 1">
            <a:extLst>
              <a:ext uri="{FF2B5EF4-FFF2-40B4-BE49-F238E27FC236}">
                <a16:creationId xmlns:a16="http://schemas.microsoft.com/office/drawing/2014/main" id="{79BF3ABD-CE53-4F25-A378-F964DCD158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199" y="63121"/>
            <a:ext cx="10515600" cy="1325563"/>
          </a:xfrm>
        </p:spPr>
        <p:txBody>
          <a:bodyPr/>
          <a:lstStyle/>
          <a:p>
            <a:pPr algn="ctr"/>
            <a:r>
              <a:rPr lang="cs-CZ" altLang="cs-CZ" dirty="0"/>
              <a:t>Kognitivní funkce - MMSE</a:t>
            </a:r>
          </a:p>
        </p:txBody>
      </p:sp>
      <p:pic>
        <p:nvPicPr>
          <p:cNvPr id="30723" name="Zástupný symbol pro obsah 3" descr="MMSE.jpg">
            <a:extLst>
              <a:ext uri="{FF2B5EF4-FFF2-40B4-BE49-F238E27FC236}">
                <a16:creationId xmlns:a16="http://schemas.microsoft.com/office/drawing/2014/main" id="{A68626F4-B604-47E5-9248-1AC28E36A20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02905" y="1025511"/>
            <a:ext cx="3786187" cy="5891212"/>
          </a:xfrm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Nadpis 1">
            <a:extLst>
              <a:ext uri="{FF2B5EF4-FFF2-40B4-BE49-F238E27FC236}">
                <a16:creationId xmlns:a16="http://schemas.microsoft.com/office/drawing/2014/main" id="{BF555CC4-56BF-4141-9F6A-ADECF61E6F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/>
              <a:t>Kognitivní funkce - MMSE</a:t>
            </a:r>
          </a:p>
        </p:txBody>
      </p:sp>
      <p:pic>
        <p:nvPicPr>
          <p:cNvPr id="31747" name="Zástupný symbol pro obsah 3" descr="MMSE 1.jpg">
            <a:extLst>
              <a:ext uri="{FF2B5EF4-FFF2-40B4-BE49-F238E27FC236}">
                <a16:creationId xmlns:a16="http://schemas.microsoft.com/office/drawing/2014/main" id="{4CBF82C4-0BD6-41A2-B943-DB3C2B39E1C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67087" y="2000324"/>
            <a:ext cx="5457825" cy="3162300"/>
          </a:xfrm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Nadpis 1">
            <a:extLst>
              <a:ext uri="{FF2B5EF4-FFF2-40B4-BE49-F238E27FC236}">
                <a16:creationId xmlns:a16="http://schemas.microsoft.com/office/drawing/2014/main" id="{97EEBA97-0AA1-4122-ABC8-CF24D79EFC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05312" y="0"/>
            <a:ext cx="10515600" cy="1325563"/>
          </a:xfrm>
        </p:spPr>
        <p:txBody>
          <a:bodyPr/>
          <a:lstStyle/>
          <a:p>
            <a:pPr algn="ctr"/>
            <a:r>
              <a:rPr lang="cs-CZ" altLang="cs-CZ" dirty="0"/>
              <a:t>Kognitivní funkce - Mini </a:t>
            </a:r>
            <a:r>
              <a:rPr lang="cs-CZ" altLang="cs-CZ" dirty="0" err="1"/>
              <a:t>Cog</a:t>
            </a:r>
            <a:r>
              <a:rPr lang="cs-CZ" altLang="cs-CZ" dirty="0"/>
              <a:t> Test</a:t>
            </a:r>
          </a:p>
        </p:txBody>
      </p:sp>
      <p:pic>
        <p:nvPicPr>
          <p:cNvPr id="32771" name="Zástupný symbol pro obsah 3" descr="MiniCog.jpg">
            <a:extLst>
              <a:ext uri="{FF2B5EF4-FFF2-40B4-BE49-F238E27FC236}">
                <a16:creationId xmlns:a16="http://schemas.microsoft.com/office/drawing/2014/main" id="{D6CA8AD5-8B1A-4C37-9FB5-F2E044D4EA5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46808" y="1241425"/>
            <a:ext cx="4500562" cy="5616575"/>
          </a:xfrm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521" y="332657"/>
            <a:ext cx="8784975" cy="5793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043305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Nadpis 1">
            <a:extLst>
              <a:ext uri="{FF2B5EF4-FFF2-40B4-BE49-F238E27FC236}">
                <a16:creationId xmlns:a16="http://schemas.microsoft.com/office/drawing/2014/main" id="{1CA9A162-CA11-4BF2-B79A-1FEA060513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96677"/>
            <a:ext cx="10515600" cy="1325563"/>
          </a:xfrm>
        </p:spPr>
        <p:txBody>
          <a:bodyPr/>
          <a:lstStyle/>
          <a:p>
            <a:pPr algn="ctr"/>
            <a:r>
              <a:rPr lang="cs-CZ" altLang="cs-CZ" dirty="0"/>
              <a:t>Kognitivní funkce - </a:t>
            </a:r>
            <a:r>
              <a:rPr lang="cs-CZ" altLang="cs-CZ" dirty="0" err="1"/>
              <a:t>Clock</a:t>
            </a:r>
            <a:r>
              <a:rPr lang="cs-CZ" altLang="cs-CZ" dirty="0"/>
              <a:t> </a:t>
            </a:r>
            <a:r>
              <a:rPr lang="cs-CZ" altLang="cs-CZ" dirty="0" err="1"/>
              <a:t>Drawing</a:t>
            </a:r>
            <a:r>
              <a:rPr lang="cs-CZ" altLang="cs-CZ" dirty="0"/>
              <a:t> Test</a:t>
            </a:r>
          </a:p>
        </p:txBody>
      </p:sp>
      <p:pic>
        <p:nvPicPr>
          <p:cNvPr id="33795" name="Zástupný symbol pro obsah 3" descr="Clock drawing test.jpg">
            <a:extLst>
              <a:ext uri="{FF2B5EF4-FFF2-40B4-BE49-F238E27FC236}">
                <a16:creationId xmlns:a16="http://schemas.microsoft.com/office/drawing/2014/main" id="{071FD673-A651-4F5D-B465-D3406B4657D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83113" y="1196976"/>
            <a:ext cx="3529012" cy="5451475"/>
          </a:xfrm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Nadpis 1">
            <a:extLst>
              <a:ext uri="{FF2B5EF4-FFF2-40B4-BE49-F238E27FC236}">
                <a16:creationId xmlns:a16="http://schemas.microsoft.com/office/drawing/2014/main" id="{4CAB8214-ACDB-4B6A-B681-6B522717D5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82663" y="0"/>
            <a:ext cx="10515600" cy="1325563"/>
          </a:xfrm>
        </p:spPr>
        <p:txBody>
          <a:bodyPr/>
          <a:lstStyle/>
          <a:p>
            <a:pPr algn="ctr"/>
            <a:r>
              <a:rPr lang="cs-CZ" altLang="cs-CZ" dirty="0"/>
              <a:t>Kognitivní funkce - </a:t>
            </a:r>
            <a:r>
              <a:rPr lang="cs-CZ" altLang="cs-CZ" dirty="0" err="1"/>
              <a:t>MoCa</a:t>
            </a:r>
            <a:endParaRPr lang="cs-CZ" altLang="cs-CZ" dirty="0"/>
          </a:p>
        </p:txBody>
      </p:sp>
      <p:pic>
        <p:nvPicPr>
          <p:cNvPr id="34819" name="Zástupný symbol pro obsah 3" descr="MoCa.jpg">
            <a:extLst>
              <a:ext uri="{FF2B5EF4-FFF2-40B4-BE49-F238E27FC236}">
                <a16:creationId xmlns:a16="http://schemas.microsoft.com/office/drawing/2014/main" id="{198E3A4B-3E45-4B77-ADBD-8C9ED011159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40448" y="944563"/>
            <a:ext cx="4032250" cy="5913437"/>
          </a:xfrm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Nadpis 1">
            <a:extLst>
              <a:ext uri="{FF2B5EF4-FFF2-40B4-BE49-F238E27FC236}">
                <a16:creationId xmlns:a16="http://schemas.microsoft.com/office/drawing/2014/main" id="{FC72FCB1-42B5-4B09-969E-B98B95DB17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7698"/>
            <a:ext cx="10515600" cy="1325563"/>
          </a:xfrm>
        </p:spPr>
        <p:txBody>
          <a:bodyPr/>
          <a:lstStyle/>
          <a:p>
            <a:pPr algn="ctr"/>
            <a:r>
              <a:rPr lang="cs-CZ" altLang="cs-CZ" dirty="0" err="1"/>
              <a:t>Depresivita</a:t>
            </a:r>
            <a:endParaRPr lang="cs-CZ" altLang="cs-CZ" dirty="0"/>
          </a:p>
        </p:txBody>
      </p:sp>
      <p:sp>
        <p:nvSpPr>
          <p:cNvPr id="35843" name="Zástupný symbol pro obsah 2">
            <a:extLst>
              <a:ext uri="{FF2B5EF4-FFF2-40B4-BE49-F238E27FC236}">
                <a16:creationId xmlns:a16="http://schemas.microsoft.com/office/drawing/2014/main" id="{BABB9771-4064-41F7-8B16-4B7D3FD269C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81200" y="1834538"/>
            <a:ext cx="8229600" cy="4322982"/>
          </a:xfrm>
        </p:spPr>
        <p:txBody>
          <a:bodyPr/>
          <a:lstStyle/>
          <a:p>
            <a:r>
              <a:rPr lang="cs-CZ" altLang="cs-CZ" sz="2400" dirty="0">
                <a:latin typeface="Arial" panose="020B0604020202020204" pitchFamily="34" charset="0"/>
                <a:cs typeface="Arial" panose="020B0604020202020204" pitchFamily="34" charset="0"/>
              </a:rPr>
              <a:t>Emotivita, nálada a motivace ovlivňuje soběstačnost</a:t>
            </a:r>
          </a:p>
          <a:p>
            <a:r>
              <a:rPr lang="cs-CZ" altLang="cs-CZ" sz="2400" dirty="0">
                <a:latin typeface="Arial" panose="020B0604020202020204" pitchFamily="34" charset="0"/>
                <a:cs typeface="Arial" panose="020B0604020202020204" pitchFamily="34" charset="0"/>
              </a:rPr>
              <a:t>Syndrom deprese</a:t>
            </a:r>
          </a:p>
          <a:p>
            <a:pPr lvl="1"/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Závažné poruchy motivace k činnostem</a:t>
            </a:r>
          </a:p>
          <a:p>
            <a:r>
              <a:rPr lang="cs-CZ" altLang="cs-CZ" sz="2400" dirty="0">
                <a:latin typeface="Arial" panose="020B0604020202020204" pitchFamily="34" charset="0"/>
                <a:cs typeface="Arial" panose="020B0604020202020204" pitchFamily="34" charset="0"/>
              </a:rPr>
              <a:t>Deprese</a:t>
            </a:r>
          </a:p>
          <a:p>
            <a:pPr lvl="1"/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Často probíhá skrytě</a:t>
            </a:r>
          </a:p>
          <a:p>
            <a:pPr lvl="1"/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Pacienti si nestěžují na poruchu nálady</a:t>
            </a:r>
          </a:p>
          <a:p>
            <a:pPr lvl="1"/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Projev polymorfními somatickými příznaky</a:t>
            </a:r>
          </a:p>
          <a:p>
            <a:pPr lvl="1"/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Doprovází somatická onemocnění</a:t>
            </a:r>
          </a:p>
          <a:p>
            <a:pPr lvl="1"/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Agravuje klinický obraz</a:t>
            </a:r>
          </a:p>
          <a:p>
            <a:pPr lvl="1"/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Významná komponenta všech geriatrických syndromů</a:t>
            </a:r>
          </a:p>
          <a:p>
            <a:pPr lvl="1"/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Často provází syndrom demence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Nadpis 1">
            <a:extLst>
              <a:ext uri="{FF2B5EF4-FFF2-40B4-BE49-F238E27FC236}">
                <a16:creationId xmlns:a16="http://schemas.microsoft.com/office/drawing/2014/main" id="{8F92F7E4-D019-4A17-AAD7-B3E1E9E216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96677"/>
            <a:ext cx="10515600" cy="1325563"/>
          </a:xfrm>
        </p:spPr>
        <p:txBody>
          <a:bodyPr/>
          <a:lstStyle/>
          <a:p>
            <a:pPr algn="ctr"/>
            <a:r>
              <a:rPr lang="cs-CZ" altLang="cs-CZ" dirty="0" err="1"/>
              <a:t>Depresivita</a:t>
            </a:r>
            <a:endParaRPr lang="cs-CZ" altLang="cs-CZ" dirty="0"/>
          </a:p>
        </p:txBody>
      </p:sp>
      <p:sp>
        <p:nvSpPr>
          <p:cNvPr id="36867" name="Zástupný symbol pro obsah 2">
            <a:extLst>
              <a:ext uri="{FF2B5EF4-FFF2-40B4-BE49-F238E27FC236}">
                <a16:creationId xmlns:a16="http://schemas.microsoft.com/office/drawing/2014/main" id="{C94BD431-F044-4DC5-84F9-1F6773E212C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81200" y="1985542"/>
            <a:ext cx="8229600" cy="3526026"/>
          </a:xfrm>
        </p:spPr>
        <p:txBody>
          <a:bodyPr/>
          <a:lstStyle/>
          <a:p>
            <a:r>
              <a:rPr lang="cs-CZ" altLang="cs-CZ" sz="2400" dirty="0">
                <a:latin typeface="Arial" panose="020B0604020202020204" pitchFamily="34" charset="0"/>
                <a:cs typeface="Arial" panose="020B0604020202020204" pitchFamily="34" charset="0"/>
              </a:rPr>
              <a:t>Pacient si může stěžovat na poruchu paměti a kognitivních funkcí</a:t>
            </a:r>
          </a:p>
          <a:p>
            <a:endParaRPr lang="cs-CZ" alt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altLang="cs-CZ" sz="2400" dirty="0">
                <a:latin typeface="Arial" panose="020B0604020202020204" pitchFamily="34" charset="0"/>
                <a:cs typeface="Arial" panose="020B0604020202020204" pitchFamily="34" charset="0"/>
              </a:rPr>
              <a:t>Objektivně zhoršené skóre při kognitivních testech</a:t>
            </a:r>
          </a:p>
          <a:p>
            <a:endParaRPr lang="cs-CZ" alt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altLang="cs-CZ" sz="2400" dirty="0">
                <a:latin typeface="Arial" panose="020B0604020202020204" pitchFamily="34" charset="0"/>
                <a:cs typeface="Arial" panose="020B0604020202020204" pitchFamily="34" charset="0"/>
              </a:rPr>
              <a:t>Pacient s poruchou nálady a motivace může ve screeningovém testu kognitivních funkcí dosáhnout hranice MCI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Nadpis 1">
            <a:extLst>
              <a:ext uri="{FF2B5EF4-FFF2-40B4-BE49-F238E27FC236}">
                <a16:creationId xmlns:a16="http://schemas.microsoft.com/office/drawing/2014/main" id="{057C46E2-554C-43CC-8BDF-9E286D22B2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9160"/>
            <a:ext cx="10515600" cy="1325563"/>
          </a:xfrm>
        </p:spPr>
        <p:txBody>
          <a:bodyPr/>
          <a:lstStyle/>
          <a:p>
            <a:pPr algn="ctr"/>
            <a:r>
              <a:rPr lang="cs-CZ" altLang="cs-CZ" dirty="0" err="1"/>
              <a:t>Depresivita</a:t>
            </a:r>
            <a:r>
              <a:rPr lang="cs-CZ" altLang="cs-CZ" dirty="0"/>
              <a:t> – Geriatrická škála deprese</a:t>
            </a:r>
          </a:p>
        </p:txBody>
      </p:sp>
      <p:pic>
        <p:nvPicPr>
          <p:cNvPr id="37891" name="Zástupný symbol pro obsah 3" descr="Geriatrická škála deprese.jpg">
            <a:extLst>
              <a:ext uri="{FF2B5EF4-FFF2-40B4-BE49-F238E27FC236}">
                <a16:creationId xmlns:a16="http://schemas.microsoft.com/office/drawing/2014/main" id="{389902DA-7EFE-48E7-B2DA-7A130A593AE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82408" y="1197340"/>
            <a:ext cx="4681537" cy="56515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D9E758-0999-3F5D-E46C-BC45759C6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20B85BC-5244-E467-D608-0F4F1BCEF6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630F8EA-B20E-0D20-8227-914E490DBE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7388" y="0"/>
            <a:ext cx="95172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709122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Nadpis 1">
            <a:extLst>
              <a:ext uri="{FF2B5EF4-FFF2-40B4-BE49-F238E27FC236}">
                <a16:creationId xmlns:a16="http://schemas.microsoft.com/office/drawing/2014/main" id="{87B83DF3-1432-4D3C-A81C-6758C6B1F5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cs-CZ" altLang="cs-CZ" dirty="0"/>
              <a:t>Nutriční stav</a:t>
            </a:r>
          </a:p>
        </p:txBody>
      </p:sp>
      <p:sp>
        <p:nvSpPr>
          <p:cNvPr id="38915" name="Zástupný symbol pro obsah 2">
            <a:extLst>
              <a:ext uri="{FF2B5EF4-FFF2-40B4-BE49-F238E27FC236}">
                <a16:creationId xmlns:a16="http://schemas.microsoft.com/office/drawing/2014/main" id="{BD2572A4-B26C-4FD3-AF61-0E41EB9D433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18782" y="1339850"/>
            <a:ext cx="8229600" cy="5518150"/>
          </a:xfrm>
        </p:spPr>
        <p:txBody>
          <a:bodyPr/>
          <a:lstStyle/>
          <a:p>
            <a:r>
              <a:rPr lang="cs-CZ" altLang="cs-CZ" sz="2400" dirty="0">
                <a:latin typeface="Arial" panose="020B0604020202020204" pitchFamily="34" charset="0"/>
                <a:cs typeface="Arial" panose="020B0604020202020204" pitchFamily="34" charset="0"/>
              </a:rPr>
              <a:t>Ve vyšší věku riziko malnutrice</a:t>
            </a:r>
          </a:p>
          <a:p>
            <a:r>
              <a:rPr lang="cs-CZ" altLang="cs-CZ" sz="2400" dirty="0">
                <a:latin typeface="Arial" panose="020B0604020202020204" pitchFamily="34" charset="0"/>
                <a:cs typeface="Arial" panose="020B0604020202020204" pitchFamily="34" charset="0"/>
              </a:rPr>
              <a:t>Ovlivňuje</a:t>
            </a:r>
          </a:p>
          <a:p>
            <a:pPr lvl="1"/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Celkovou kondici</a:t>
            </a:r>
          </a:p>
          <a:p>
            <a:pPr lvl="1"/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Odolnost organismu </a:t>
            </a:r>
          </a:p>
          <a:p>
            <a:pPr lvl="1"/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Možnosti léčby</a:t>
            </a:r>
          </a:p>
          <a:p>
            <a:r>
              <a:rPr lang="cs-CZ" altLang="cs-CZ" sz="2400" dirty="0">
                <a:latin typeface="Arial" panose="020B0604020202020204" pitchFamily="34" charset="0"/>
                <a:cs typeface="Arial" panose="020B0604020202020204" pitchFamily="34" charset="0"/>
              </a:rPr>
              <a:t>Nechutenství, snížený pocit žízně, snížené požadavky na výběr stravy</a:t>
            </a:r>
          </a:p>
          <a:p>
            <a:r>
              <a:rPr lang="cs-CZ" altLang="cs-CZ" sz="2400" dirty="0">
                <a:latin typeface="Arial" panose="020B0604020202020204" pitchFamily="34" charset="0"/>
                <a:cs typeface="Arial" panose="020B0604020202020204" pitchFamily="34" charset="0"/>
              </a:rPr>
              <a:t>Důležité je udržovat přiměřenou hmotnost a zachovat svalovou hmotu</a:t>
            </a:r>
          </a:p>
          <a:p>
            <a:r>
              <a:rPr lang="cs-CZ" altLang="cs-CZ" sz="2400" dirty="0">
                <a:latin typeface="Arial" panose="020B0604020202020204" pitchFamily="34" charset="0"/>
                <a:cs typeface="Arial" panose="020B0604020202020204" pitchFamily="34" charset="0"/>
              </a:rPr>
              <a:t>Nutriční anamnéza, antropometrická a fyzikální vyšetření, laboratorní metody, nutriční škály</a:t>
            </a:r>
          </a:p>
          <a:p>
            <a:endParaRPr lang="cs-CZ" altLang="cs-CZ" dirty="0"/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Nadpis 1">
            <a:extLst>
              <a:ext uri="{FF2B5EF4-FFF2-40B4-BE49-F238E27FC236}">
                <a16:creationId xmlns:a16="http://schemas.microsoft.com/office/drawing/2014/main" id="{4F47FA6B-CD77-4DB6-B5B3-A0F2C24905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99086" y="0"/>
            <a:ext cx="10515600" cy="1325563"/>
          </a:xfrm>
        </p:spPr>
        <p:txBody>
          <a:bodyPr/>
          <a:lstStyle/>
          <a:p>
            <a:pPr algn="ctr"/>
            <a:r>
              <a:rPr lang="cs-CZ" altLang="cs-CZ" dirty="0"/>
              <a:t>Nutriční stav – Mini </a:t>
            </a:r>
            <a:r>
              <a:rPr lang="cs-CZ" altLang="cs-CZ" dirty="0" err="1"/>
              <a:t>Nutrition</a:t>
            </a:r>
            <a:r>
              <a:rPr lang="cs-CZ" altLang="cs-CZ" dirty="0"/>
              <a:t> </a:t>
            </a:r>
            <a:r>
              <a:rPr lang="cs-CZ" altLang="cs-CZ" dirty="0" err="1"/>
              <a:t>Assessment</a:t>
            </a:r>
            <a:endParaRPr lang="cs-CZ" altLang="cs-CZ" dirty="0"/>
          </a:p>
        </p:txBody>
      </p:sp>
      <p:pic>
        <p:nvPicPr>
          <p:cNvPr id="39939" name="Zástupný symbol pro obsah 3" descr="Mini nutrition assessment full version.jpg">
            <a:extLst>
              <a:ext uri="{FF2B5EF4-FFF2-40B4-BE49-F238E27FC236}">
                <a16:creationId xmlns:a16="http://schemas.microsoft.com/office/drawing/2014/main" id="{783EDFE3-273A-49CA-8E11-BD8F86F1D0C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35049" y="1239284"/>
            <a:ext cx="3671888" cy="5467350"/>
          </a:xfrm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Nadpis 1">
            <a:extLst>
              <a:ext uri="{FF2B5EF4-FFF2-40B4-BE49-F238E27FC236}">
                <a16:creationId xmlns:a16="http://schemas.microsoft.com/office/drawing/2014/main" id="{9752100F-3C3E-403A-B14A-04074CEBAB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cs-CZ" altLang="cs-CZ" dirty="0"/>
              <a:t>Nutriční stav – Mini </a:t>
            </a:r>
            <a:r>
              <a:rPr lang="cs-CZ" altLang="cs-CZ" dirty="0" err="1"/>
              <a:t>Nutrition</a:t>
            </a:r>
            <a:r>
              <a:rPr lang="cs-CZ" altLang="cs-CZ" dirty="0"/>
              <a:t> </a:t>
            </a:r>
            <a:r>
              <a:rPr lang="cs-CZ" altLang="cs-CZ" dirty="0" err="1"/>
              <a:t>Assessment</a:t>
            </a:r>
            <a:endParaRPr lang="cs-CZ" altLang="cs-CZ" dirty="0"/>
          </a:p>
        </p:txBody>
      </p:sp>
      <p:pic>
        <p:nvPicPr>
          <p:cNvPr id="40963" name="Zástupný symbol pro obsah 3" descr="Mini nutrition assessment.jpg">
            <a:extLst>
              <a:ext uri="{FF2B5EF4-FFF2-40B4-BE49-F238E27FC236}">
                <a16:creationId xmlns:a16="http://schemas.microsoft.com/office/drawing/2014/main" id="{39F03F59-A710-4B75-8C4A-A2F8372BEB1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18939" y="1325563"/>
            <a:ext cx="3744913" cy="5443538"/>
          </a:xfrm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Nadpis 1">
            <a:extLst>
              <a:ext uri="{FF2B5EF4-FFF2-40B4-BE49-F238E27FC236}">
                <a16:creationId xmlns:a16="http://schemas.microsoft.com/office/drawing/2014/main" id="{905E51F9-68DD-475E-A696-2EEB4FA211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199" y="97714"/>
            <a:ext cx="10515600" cy="1325563"/>
          </a:xfrm>
        </p:spPr>
        <p:txBody>
          <a:bodyPr/>
          <a:lstStyle/>
          <a:p>
            <a:pPr algn="ctr"/>
            <a:r>
              <a:rPr lang="cs-CZ" altLang="cs-CZ" dirty="0"/>
              <a:t>Bolest</a:t>
            </a:r>
          </a:p>
        </p:txBody>
      </p:sp>
      <p:sp>
        <p:nvSpPr>
          <p:cNvPr id="41987" name="Obdélník 4">
            <a:extLst>
              <a:ext uri="{FF2B5EF4-FFF2-40B4-BE49-F238E27FC236}">
                <a16:creationId xmlns:a16="http://schemas.microsoft.com/office/drawing/2014/main" id="{CCF052A8-CAC2-462C-8C38-5DAB97A1B0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0062" y="1751333"/>
            <a:ext cx="35718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54A6"/>
              </a:buClr>
              <a:buFont typeface="Wingdings" panose="05000000000000000000" pitchFamily="2" charset="2"/>
              <a:buChar char="§"/>
              <a:defRPr sz="3200">
                <a:solidFill>
                  <a:srgbClr val="545456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FD4"/>
              </a:buClr>
              <a:buFont typeface="Wingdings" panose="05000000000000000000" pitchFamily="2" charset="2"/>
              <a:buChar char="§"/>
              <a:defRPr sz="2800">
                <a:solidFill>
                  <a:srgbClr val="545456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545456"/>
              </a:buClr>
              <a:buFont typeface="Wingdings" panose="05000000000000000000" pitchFamily="2" charset="2"/>
              <a:buChar char="§"/>
              <a:defRPr sz="2400">
                <a:solidFill>
                  <a:srgbClr val="545456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54A6"/>
              </a:buClr>
              <a:buFont typeface="Wingdings" panose="05000000000000000000" pitchFamily="2" charset="2"/>
              <a:buChar char="§"/>
              <a:defRPr sz="2000">
                <a:solidFill>
                  <a:srgbClr val="545456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FD4"/>
              </a:buClr>
              <a:buFont typeface="Wingdings" panose="05000000000000000000" pitchFamily="2" charset="2"/>
              <a:buChar char="§"/>
              <a:defRPr sz="2000">
                <a:solidFill>
                  <a:srgbClr val="545456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FD4"/>
              </a:buClr>
              <a:buFont typeface="Wingdings" panose="05000000000000000000" pitchFamily="2" charset="2"/>
              <a:buChar char="§"/>
              <a:defRPr sz="2000">
                <a:solidFill>
                  <a:srgbClr val="545456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FD4"/>
              </a:buClr>
              <a:buFont typeface="Wingdings" panose="05000000000000000000" pitchFamily="2" charset="2"/>
              <a:buChar char="§"/>
              <a:defRPr sz="2000">
                <a:solidFill>
                  <a:srgbClr val="545456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FD4"/>
              </a:buClr>
              <a:buFont typeface="Wingdings" panose="05000000000000000000" pitchFamily="2" charset="2"/>
              <a:buChar char="§"/>
              <a:defRPr sz="2000">
                <a:solidFill>
                  <a:srgbClr val="545456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FD4"/>
              </a:buClr>
              <a:buFont typeface="Wingdings" panose="05000000000000000000" pitchFamily="2" charset="2"/>
              <a:buChar char="§"/>
              <a:defRPr sz="2000">
                <a:solidFill>
                  <a:srgbClr val="545456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400" b="1" dirty="0">
                <a:solidFill>
                  <a:schemeClr val="tx1"/>
                </a:solidFill>
                <a:latin typeface="Arial" panose="020B0604020202020204" pitchFamily="34" charset="0"/>
              </a:rPr>
              <a:t>Ovlivňuje kvalitu života</a:t>
            </a:r>
          </a:p>
        </p:txBody>
      </p:sp>
      <p:sp>
        <p:nvSpPr>
          <p:cNvPr id="41988" name="Obdélník 5">
            <a:extLst>
              <a:ext uri="{FF2B5EF4-FFF2-40B4-BE49-F238E27FC236}">
                <a16:creationId xmlns:a16="http://schemas.microsoft.com/office/drawing/2014/main" id="{7DDDBCC0-9922-4DCC-80C5-9374FDF05D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6471" y="2869407"/>
            <a:ext cx="3857625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54A6"/>
              </a:buClr>
              <a:buFont typeface="Wingdings" panose="05000000000000000000" pitchFamily="2" charset="2"/>
              <a:buChar char="§"/>
              <a:defRPr sz="3200">
                <a:solidFill>
                  <a:srgbClr val="545456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FD4"/>
              </a:buClr>
              <a:buFont typeface="Wingdings" panose="05000000000000000000" pitchFamily="2" charset="2"/>
              <a:buChar char="§"/>
              <a:defRPr sz="2800">
                <a:solidFill>
                  <a:srgbClr val="545456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545456"/>
              </a:buClr>
              <a:buFont typeface="Wingdings" panose="05000000000000000000" pitchFamily="2" charset="2"/>
              <a:buChar char="§"/>
              <a:defRPr sz="2400">
                <a:solidFill>
                  <a:srgbClr val="545456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54A6"/>
              </a:buClr>
              <a:buFont typeface="Wingdings" panose="05000000000000000000" pitchFamily="2" charset="2"/>
              <a:buChar char="§"/>
              <a:defRPr sz="2000">
                <a:solidFill>
                  <a:srgbClr val="545456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FD4"/>
              </a:buClr>
              <a:buFont typeface="Wingdings" panose="05000000000000000000" pitchFamily="2" charset="2"/>
              <a:buChar char="§"/>
              <a:defRPr sz="2000">
                <a:solidFill>
                  <a:srgbClr val="545456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FD4"/>
              </a:buClr>
              <a:buFont typeface="Wingdings" panose="05000000000000000000" pitchFamily="2" charset="2"/>
              <a:buChar char="§"/>
              <a:defRPr sz="2000">
                <a:solidFill>
                  <a:srgbClr val="545456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FD4"/>
              </a:buClr>
              <a:buFont typeface="Wingdings" panose="05000000000000000000" pitchFamily="2" charset="2"/>
              <a:buChar char="§"/>
              <a:defRPr sz="2000">
                <a:solidFill>
                  <a:srgbClr val="545456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FD4"/>
              </a:buClr>
              <a:buFont typeface="Wingdings" panose="05000000000000000000" pitchFamily="2" charset="2"/>
              <a:buChar char="§"/>
              <a:defRPr sz="2000">
                <a:solidFill>
                  <a:srgbClr val="545456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FD4"/>
              </a:buClr>
              <a:buFont typeface="Wingdings" panose="05000000000000000000" pitchFamily="2" charset="2"/>
              <a:buChar char="§"/>
              <a:defRPr sz="2000">
                <a:solidFill>
                  <a:srgbClr val="545456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 b="1" dirty="0">
                <a:solidFill>
                  <a:schemeClr val="tx1"/>
                </a:solidFill>
                <a:latin typeface="Arial" panose="020B0604020202020204" pitchFamily="34" charset="0"/>
              </a:rPr>
              <a:t>Pacienti bez kognitivního deficitu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cs-CZ" altLang="cs-CZ" sz="1800" dirty="0">
                <a:solidFill>
                  <a:schemeClr val="tx1"/>
                </a:solidFill>
                <a:latin typeface="Arial" panose="020B0604020202020204" pitchFamily="34" charset="0"/>
              </a:rPr>
              <a:t>Analogová škála</a:t>
            </a:r>
          </a:p>
        </p:txBody>
      </p:sp>
      <p:sp>
        <p:nvSpPr>
          <p:cNvPr id="41989" name="Obdélník 6">
            <a:extLst>
              <a:ext uri="{FF2B5EF4-FFF2-40B4-BE49-F238E27FC236}">
                <a16:creationId xmlns:a16="http://schemas.microsoft.com/office/drawing/2014/main" id="{6795205B-3673-47FD-A0B0-7D63E6A249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4466" y="2869407"/>
            <a:ext cx="4071937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054A6"/>
              </a:buClr>
              <a:buFont typeface="Wingdings" panose="05000000000000000000" pitchFamily="2" charset="2"/>
              <a:buChar char="§"/>
              <a:defRPr sz="3200">
                <a:solidFill>
                  <a:srgbClr val="545456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8FD4"/>
              </a:buClr>
              <a:buFont typeface="Wingdings" panose="05000000000000000000" pitchFamily="2" charset="2"/>
              <a:buChar char="§"/>
              <a:defRPr sz="2800">
                <a:solidFill>
                  <a:srgbClr val="545456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545456"/>
              </a:buClr>
              <a:buFont typeface="Wingdings" panose="05000000000000000000" pitchFamily="2" charset="2"/>
              <a:buChar char="§"/>
              <a:defRPr sz="2400">
                <a:solidFill>
                  <a:srgbClr val="545456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54A6"/>
              </a:buClr>
              <a:buFont typeface="Wingdings" panose="05000000000000000000" pitchFamily="2" charset="2"/>
              <a:buChar char="§"/>
              <a:defRPr sz="2000">
                <a:solidFill>
                  <a:srgbClr val="545456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8FD4"/>
              </a:buClr>
              <a:buFont typeface="Wingdings" panose="05000000000000000000" pitchFamily="2" charset="2"/>
              <a:buChar char="§"/>
              <a:defRPr sz="2000">
                <a:solidFill>
                  <a:srgbClr val="545456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FD4"/>
              </a:buClr>
              <a:buFont typeface="Wingdings" panose="05000000000000000000" pitchFamily="2" charset="2"/>
              <a:buChar char="§"/>
              <a:defRPr sz="2000">
                <a:solidFill>
                  <a:srgbClr val="545456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FD4"/>
              </a:buClr>
              <a:buFont typeface="Wingdings" panose="05000000000000000000" pitchFamily="2" charset="2"/>
              <a:buChar char="§"/>
              <a:defRPr sz="2000">
                <a:solidFill>
                  <a:srgbClr val="545456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FD4"/>
              </a:buClr>
              <a:buFont typeface="Wingdings" panose="05000000000000000000" pitchFamily="2" charset="2"/>
              <a:buChar char="§"/>
              <a:defRPr sz="2000">
                <a:solidFill>
                  <a:srgbClr val="545456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FD4"/>
              </a:buClr>
              <a:buFont typeface="Wingdings" panose="05000000000000000000" pitchFamily="2" charset="2"/>
              <a:buChar char="§"/>
              <a:defRPr sz="2000">
                <a:solidFill>
                  <a:srgbClr val="545456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 b="1" dirty="0">
                <a:solidFill>
                  <a:schemeClr val="tx1"/>
                </a:solidFill>
                <a:latin typeface="Arial" panose="020B0604020202020204" pitchFamily="34" charset="0"/>
              </a:rPr>
              <a:t>Pacienti s kognitivní poruchou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cs-CZ" altLang="cs-CZ" sz="1800" dirty="0">
                <a:solidFill>
                  <a:schemeClr val="tx1"/>
                </a:solidFill>
                <a:latin typeface="Arial" panose="020B0604020202020204" pitchFamily="34" charset="0"/>
              </a:rPr>
              <a:t>Nástroje, které vycházejí z observace </a:t>
            </a:r>
            <a:br>
              <a:rPr lang="cs-CZ" altLang="cs-CZ" sz="18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cs-CZ" altLang="cs-CZ" sz="1800" dirty="0">
                <a:solidFill>
                  <a:schemeClr val="tx1"/>
                </a:solidFill>
                <a:latin typeface="Arial" panose="020B0604020202020204" pitchFamily="34" charset="0"/>
              </a:rPr>
              <a:t>v určitých situacích (PAINAD, MOBID)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Nadpis 1">
            <a:extLst>
              <a:ext uri="{FF2B5EF4-FFF2-40B4-BE49-F238E27FC236}">
                <a16:creationId xmlns:a16="http://schemas.microsoft.com/office/drawing/2014/main" id="{5BE59B66-AC19-45B9-8D18-BCBEC06AF6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/>
              <a:t>Bolest – Analogová škála bolesti</a:t>
            </a:r>
          </a:p>
        </p:txBody>
      </p:sp>
      <p:pic>
        <p:nvPicPr>
          <p:cNvPr id="43011" name="Zástupný symbol pro obsah 3" descr="Analogová škála bolesti.jpg">
            <a:extLst>
              <a:ext uri="{FF2B5EF4-FFF2-40B4-BE49-F238E27FC236}">
                <a16:creationId xmlns:a16="http://schemas.microsoft.com/office/drawing/2014/main" id="{9B209DE0-C8B2-4389-B394-297C30CBDE0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75051" y="1916114"/>
            <a:ext cx="5153025" cy="2676525"/>
          </a:xfrm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Nadpis 1">
            <a:extLst>
              <a:ext uri="{FF2B5EF4-FFF2-40B4-BE49-F238E27FC236}">
                <a16:creationId xmlns:a16="http://schemas.microsoft.com/office/drawing/2014/main" id="{C56CF516-48D8-43C6-8CDC-032E76CC26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43244"/>
            <a:ext cx="10515600" cy="1325563"/>
          </a:xfrm>
        </p:spPr>
        <p:txBody>
          <a:bodyPr/>
          <a:lstStyle/>
          <a:p>
            <a:pPr algn="ctr"/>
            <a:r>
              <a:rPr lang="cs-CZ" altLang="cs-CZ" dirty="0"/>
              <a:t>Bolest – </a:t>
            </a:r>
            <a:r>
              <a:rPr lang="cs-CZ" altLang="cs-CZ" dirty="0" err="1"/>
              <a:t>Pain</a:t>
            </a:r>
            <a:r>
              <a:rPr lang="cs-CZ" altLang="cs-CZ" dirty="0"/>
              <a:t> </a:t>
            </a:r>
            <a:r>
              <a:rPr lang="cs-CZ" altLang="cs-CZ" dirty="0" err="1"/>
              <a:t>Assessment</a:t>
            </a:r>
            <a:r>
              <a:rPr lang="cs-CZ" altLang="cs-CZ" dirty="0"/>
              <a:t> in </a:t>
            </a:r>
            <a:r>
              <a:rPr lang="cs-CZ" altLang="cs-CZ" dirty="0" err="1"/>
              <a:t>Advancet</a:t>
            </a:r>
            <a:r>
              <a:rPr lang="cs-CZ" altLang="cs-CZ" dirty="0"/>
              <a:t>  </a:t>
            </a:r>
            <a:r>
              <a:rPr lang="cs-CZ" altLang="cs-CZ" dirty="0" err="1"/>
              <a:t>Dementia</a:t>
            </a:r>
            <a:r>
              <a:rPr lang="cs-CZ" altLang="cs-CZ" dirty="0"/>
              <a:t> </a:t>
            </a:r>
            <a:r>
              <a:rPr lang="cs-CZ" altLang="cs-CZ" dirty="0" err="1"/>
              <a:t>Scale</a:t>
            </a:r>
            <a:r>
              <a:rPr lang="cs-CZ" altLang="cs-CZ" dirty="0"/>
              <a:t> (PAINAD)</a:t>
            </a:r>
          </a:p>
        </p:txBody>
      </p:sp>
      <p:pic>
        <p:nvPicPr>
          <p:cNvPr id="44035" name="Picture 4">
            <a:extLst>
              <a:ext uri="{FF2B5EF4-FFF2-40B4-BE49-F238E27FC236}">
                <a16:creationId xmlns:a16="http://schemas.microsoft.com/office/drawing/2014/main" id="{AF365D6E-8E89-41E4-80BA-AAD34584A2A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09693" y="1685454"/>
            <a:ext cx="5545138" cy="4297363"/>
          </a:xfrm>
          <a:noFill/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BEDAF92A-9E31-40A9-8681-E27A9442230B}"/>
              </a:ext>
            </a:extLst>
          </p:cNvPr>
          <p:cNvSpPr txBox="1"/>
          <p:nvPr/>
        </p:nvSpPr>
        <p:spPr>
          <a:xfrm>
            <a:off x="3193591" y="6199464"/>
            <a:ext cx="53773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/>
              <a:t>1-3 mírná bolest; 4-6 střední bolest; 7-10 závažná bolest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cs-CZ" dirty="0"/>
              <a:t>Sdělení diagnózy jako klíčový moment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81200" y="1268413"/>
            <a:ext cx="8229600" cy="5040312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cs-CZ" dirty="0"/>
              <a:t>Postupný proces</a:t>
            </a:r>
          </a:p>
          <a:p>
            <a:pPr>
              <a:defRPr/>
            </a:pPr>
            <a:r>
              <a:rPr lang="cs-CZ" dirty="0"/>
              <a:t>Lékař sděluje diagnózu, ale on/a či spolupracovníci mají poskytnout také další podporu a informace o možnostech léčby, právních otázkách, ustanovení vůle (nejen ekonomické aspekty, ale i způsob péče, účast na výzkumu atd.)</a:t>
            </a:r>
          </a:p>
          <a:p>
            <a:pPr>
              <a:defRPr/>
            </a:pPr>
            <a:r>
              <a:rPr lang="cs-CZ" dirty="0"/>
              <a:t>Kontakt s </a:t>
            </a:r>
            <a:r>
              <a:rPr lang="cs-CZ" dirty="0" err="1"/>
              <a:t>alzheimerovskou</a:t>
            </a:r>
            <a:r>
              <a:rPr lang="cs-CZ" dirty="0"/>
              <a:t> společností či poradnou</a:t>
            </a:r>
          </a:p>
          <a:p>
            <a:pPr>
              <a:defRPr/>
            </a:pPr>
            <a:r>
              <a:rPr lang="cs-CZ" dirty="0"/>
              <a:t>Vypracování terapeutického plánu</a:t>
            </a:r>
          </a:p>
          <a:p>
            <a:pPr>
              <a:defRPr/>
            </a:pPr>
            <a:r>
              <a:rPr lang="cs-CZ" dirty="0"/>
              <a:t>„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path</a:t>
            </a:r>
            <a:r>
              <a:rPr lang="cs-CZ" dirty="0"/>
              <a:t>“  </a:t>
            </a:r>
          </a:p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12905885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Demence - syndrom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Komplexní „geriatrický“ syndrom zahrnující několik okruhů problémů vznikajících v důsledku postižení kognitivních funkcí, které je primární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A – Aktivity denního života (porucha soběstačnosti)</a:t>
            </a:r>
          </a:p>
          <a:p>
            <a:pPr marL="0" indent="0">
              <a:buNone/>
            </a:pPr>
            <a:r>
              <a:rPr lang="cs-CZ" dirty="0"/>
              <a:t>B – Behaviorální a psychologické symptomy</a:t>
            </a:r>
          </a:p>
          <a:p>
            <a:pPr marL="0" indent="0">
              <a:buNone/>
            </a:pPr>
            <a:r>
              <a:rPr lang="cs-CZ" dirty="0"/>
              <a:t>C – Kognitivní změny („</a:t>
            </a:r>
            <a:r>
              <a:rPr lang="cs-CZ" dirty="0" err="1"/>
              <a:t>cognition</a:t>
            </a:r>
            <a:r>
              <a:rPr lang="cs-CZ" dirty="0"/>
              <a:t>“)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9410832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3097213" y="1993901"/>
            <a:ext cx="7099300" cy="1482725"/>
          </a:xfrm>
          <a:prstGeom prst="rightArrow">
            <a:avLst>
              <a:gd name="adj1" fmla="val 51731"/>
              <a:gd name="adj2" fmla="val 116353"/>
            </a:avLst>
          </a:prstGeom>
          <a:gradFill rotWithShape="0">
            <a:gsLst>
              <a:gs pos="0">
                <a:schemeClr val="tx2"/>
              </a:gs>
              <a:gs pos="100000">
                <a:schemeClr val="hlink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altLang="en-US">
              <a:latin typeface="Calibri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3163888" y="2543176"/>
            <a:ext cx="6392862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eaLnBrk="0" hangingPunct="0">
              <a:tabLst>
                <a:tab pos="2166938" algn="l"/>
                <a:tab pos="49672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tabLst>
                <a:tab pos="2166938" algn="l"/>
                <a:tab pos="49672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tabLst>
                <a:tab pos="2166938" algn="l"/>
                <a:tab pos="49672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tabLst>
                <a:tab pos="2166938" algn="l"/>
                <a:tab pos="49672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tabLst>
                <a:tab pos="2166938" algn="l"/>
                <a:tab pos="49672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166938" algn="l"/>
                <a:tab pos="49672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166938" algn="l"/>
                <a:tab pos="49672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166938" algn="l"/>
                <a:tab pos="49672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166938" algn="l"/>
                <a:tab pos="49672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en-US" sz="2000" b="1">
                <a:solidFill>
                  <a:schemeClr val="bg1"/>
                </a:solidFill>
                <a:latin typeface="Calibri" pitchFamily="34" charset="0"/>
              </a:rPr>
              <a:t>1</a:t>
            </a:r>
            <a:r>
              <a:rPr lang="cs-CZ" altLang="en-US" sz="2000" b="1">
                <a:solidFill>
                  <a:schemeClr val="bg1"/>
                </a:solidFill>
                <a:latin typeface="Calibri" pitchFamily="34" charset="0"/>
              </a:rPr>
              <a:t> (P)</a:t>
            </a:r>
            <a:r>
              <a:rPr lang="en-US" altLang="en-US" sz="2200" b="1">
                <a:latin typeface="Calibri" pitchFamily="34" charset="0"/>
              </a:rPr>
              <a:t>	</a:t>
            </a:r>
            <a:r>
              <a:rPr lang="cs-CZ" altLang="en-US" sz="2200" b="1">
                <a:solidFill>
                  <a:schemeClr val="bg1"/>
                </a:solidFill>
                <a:latin typeface="Calibri" pitchFamily="34" charset="0"/>
              </a:rPr>
              <a:t>2</a:t>
            </a:r>
            <a:r>
              <a:rPr lang="en-US" altLang="en-US" sz="2200" b="1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cs-CZ" altLang="en-US" sz="2200" b="1">
                <a:solidFill>
                  <a:schemeClr val="bg1"/>
                </a:solidFill>
                <a:latin typeface="Calibri" pitchFamily="34" charset="0"/>
              </a:rPr>
              <a:t>(PA)</a:t>
            </a:r>
            <a:r>
              <a:rPr lang="en-US" altLang="en-US" sz="2200" b="1">
                <a:latin typeface="Calibri" pitchFamily="34" charset="0"/>
              </a:rPr>
              <a:t>	</a:t>
            </a:r>
            <a:r>
              <a:rPr lang="cs-CZ" altLang="en-US" sz="2200" b="1">
                <a:solidFill>
                  <a:schemeClr val="bg1"/>
                </a:solidFill>
                <a:latin typeface="Calibri" pitchFamily="34" charset="0"/>
              </a:rPr>
              <a:t>3 (IA)</a:t>
            </a:r>
            <a:endParaRPr lang="en-US" altLang="en-US" sz="2200" b="1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3213100" y="3479800"/>
            <a:ext cx="1728788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cs-CZ" altLang="en-US" sz="1600" b="1" dirty="0">
                <a:latin typeface="Calibri" pitchFamily="34" charset="0"/>
              </a:rPr>
              <a:t>Po</a:t>
            </a:r>
            <a:r>
              <a:rPr lang="en-US" altLang="en-US" sz="1600" b="1" dirty="0">
                <a:latin typeface="Calibri" pitchFamily="34" charset="0"/>
              </a:rPr>
              <a:t>r</a:t>
            </a:r>
            <a:r>
              <a:rPr lang="cs-CZ" altLang="en-US" sz="1600" b="1" dirty="0" err="1">
                <a:latin typeface="Calibri" pitchFamily="34" charset="0"/>
              </a:rPr>
              <a:t>adenství</a:t>
            </a:r>
            <a:endParaRPr lang="cs-CZ" altLang="en-US" sz="1600" b="1" dirty="0">
              <a:latin typeface="Calibri" pitchFamily="34" charset="0"/>
            </a:endParaRPr>
          </a:p>
          <a:p>
            <a:r>
              <a:rPr lang="cs-CZ" altLang="en-US" sz="1600" b="1" dirty="0">
                <a:latin typeface="Calibri" pitchFamily="34" charset="0"/>
              </a:rPr>
              <a:t>Podpora</a:t>
            </a:r>
          </a:p>
          <a:p>
            <a:r>
              <a:rPr lang="cs-CZ" altLang="en-US" sz="1600" b="1" dirty="0">
                <a:latin typeface="Calibri" pitchFamily="34" charset="0"/>
              </a:rPr>
              <a:t>Právní </a:t>
            </a:r>
            <a:r>
              <a:rPr lang="en-US" altLang="en-US" sz="1600" b="1" dirty="0">
                <a:latin typeface="Calibri" pitchFamily="34" charset="0"/>
              </a:rPr>
              <a:t>o</a:t>
            </a:r>
            <a:r>
              <a:rPr lang="cs-CZ" altLang="en-US" sz="1600" b="1" dirty="0" err="1">
                <a:latin typeface="Calibri" pitchFamily="34" charset="0"/>
              </a:rPr>
              <a:t>tázky</a:t>
            </a:r>
            <a:endParaRPr lang="cs-CZ" altLang="en-US" sz="1600" b="1" dirty="0">
              <a:latin typeface="Calibri" pitchFamily="34" charset="0"/>
            </a:endParaRPr>
          </a:p>
          <a:p>
            <a:endParaRPr lang="cs-CZ" altLang="en-US" sz="1600" b="1" dirty="0">
              <a:latin typeface="Calibri" pitchFamily="34" charset="0"/>
            </a:endParaRPr>
          </a:p>
          <a:p>
            <a:endParaRPr lang="en-US" altLang="en-US" sz="1600" b="1" dirty="0">
              <a:latin typeface="Calibri" pitchFamily="34" charset="0"/>
            </a:endParaRPr>
          </a:p>
          <a:p>
            <a:pPr eaLnBrk="1" hangingPunct="1"/>
            <a:endParaRPr lang="en-US" altLang="en-US" sz="1600" b="1" dirty="0">
              <a:latin typeface="Calibri" pitchFamily="34" charset="0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4994276" y="3479801"/>
            <a:ext cx="2625725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cs-CZ" altLang="en-US" sz="1600" b="1" dirty="0">
                <a:latin typeface="Calibri" pitchFamily="34" charset="0"/>
              </a:rPr>
              <a:t>Trvalý dohled</a:t>
            </a:r>
          </a:p>
          <a:p>
            <a:r>
              <a:rPr lang="cs-CZ" altLang="en-US" sz="1600" b="1" dirty="0">
                <a:latin typeface="Calibri" pitchFamily="34" charset="0"/>
              </a:rPr>
              <a:t>Programované aktivity</a:t>
            </a:r>
          </a:p>
          <a:p>
            <a:r>
              <a:rPr lang="cs-CZ" altLang="en-US" sz="1600" b="1" dirty="0">
                <a:solidFill>
                  <a:schemeClr val="bg1"/>
                </a:solidFill>
                <a:latin typeface="Calibri" pitchFamily="34" charset="0"/>
              </a:rPr>
              <a:t>Nefarmakologické metody</a:t>
            </a:r>
            <a:endParaRPr lang="en-US" altLang="en-US" sz="16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7751764" y="3644900"/>
            <a:ext cx="2111375" cy="205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cs-CZ" altLang="en-US" sz="1600" b="1" dirty="0">
                <a:latin typeface="Calibri" pitchFamily="34" charset="0"/>
              </a:rPr>
              <a:t>Individualizovaná asistence</a:t>
            </a:r>
          </a:p>
          <a:p>
            <a:endParaRPr lang="cs-CZ" altLang="en-US" sz="1600" b="1" dirty="0">
              <a:latin typeface="Calibri" pitchFamily="34" charset="0"/>
            </a:endParaRPr>
          </a:p>
          <a:p>
            <a:r>
              <a:rPr lang="cs-CZ" altLang="en-US" sz="1600" b="1" dirty="0">
                <a:latin typeface="Calibri" pitchFamily="34" charset="0"/>
              </a:rPr>
              <a:t>Individualizované aktivity - asistence</a:t>
            </a:r>
          </a:p>
          <a:p>
            <a:r>
              <a:rPr lang="cs-CZ" altLang="en-US" sz="1600" b="1" dirty="0" err="1">
                <a:latin typeface="Calibri" pitchFamily="34" charset="0"/>
              </a:rPr>
              <a:t>Ošetř</a:t>
            </a:r>
            <a:r>
              <a:rPr lang="en-US" altLang="en-US" sz="1600" b="1" dirty="0">
                <a:latin typeface="Calibri" pitchFamily="34" charset="0"/>
              </a:rPr>
              <a:t>o</a:t>
            </a:r>
            <a:r>
              <a:rPr lang="cs-CZ" altLang="en-US" sz="1600" b="1" dirty="0" err="1">
                <a:latin typeface="Calibri" pitchFamily="34" charset="0"/>
              </a:rPr>
              <a:t>vatelská</a:t>
            </a:r>
            <a:r>
              <a:rPr lang="cs-CZ" altLang="en-US" sz="1600" b="1" dirty="0">
                <a:latin typeface="Calibri" pitchFamily="34" charset="0"/>
              </a:rPr>
              <a:t> péče</a:t>
            </a:r>
          </a:p>
          <a:p>
            <a:endParaRPr lang="cs-CZ" altLang="en-US" sz="1600" b="1" dirty="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cs-CZ" altLang="en-US" sz="1600" b="1" dirty="0">
                <a:solidFill>
                  <a:schemeClr val="bg1"/>
                </a:solidFill>
                <a:latin typeface="Calibri" pitchFamily="34" charset="0"/>
              </a:rPr>
              <a:t>Paliativní péče</a:t>
            </a:r>
            <a:endParaRPr lang="en-US" altLang="en-US" sz="16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auto">
          <a:xfrm>
            <a:off x="2197101" y="3500438"/>
            <a:ext cx="8477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/>
            <a:r>
              <a:rPr lang="cs-CZ" altLang="en-US" sz="1600" b="1" i="1">
                <a:solidFill>
                  <a:schemeClr val="bg1"/>
                </a:solidFill>
                <a:latin typeface="Calibri" pitchFamily="34" charset="0"/>
              </a:rPr>
              <a:t>potřeby</a:t>
            </a:r>
            <a:endParaRPr lang="en-US" altLang="en-US" sz="1600" b="1" i="1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2057400" y="2590800"/>
            <a:ext cx="990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cs-CZ" altLang="en-US" sz="1600" b="1" i="1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stadium</a:t>
            </a:r>
          </a:p>
        </p:txBody>
      </p:sp>
      <p:sp>
        <p:nvSpPr>
          <p:cNvPr id="238601" name="Rectangle 9"/>
          <p:cNvSpPr>
            <a:spLocks noGrp="1" noChangeArrowheads="1"/>
          </p:cNvSpPr>
          <p:nvPr>
            <p:ph type="title" idx="4294967295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en-US" altLang="en-US" sz="3600" dirty="0" err="1"/>
              <a:t>Jednotlivá</a:t>
            </a:r>
            <a:r>
              <a:rPr lang="en-US" altLang="en-US" sz="3600" dirty="0"/>
              <a:t> stadia </a:t>
            </a:r>
            <a:r>
              <a:rPr lang="cs-CZ" altLang="en-US" sz="3600" dirty="0"/>
              <a:t>demence – potřeby – schéma P-PA-IA</a:t>
            </a:r>
            <a:endParaRPr lang="en-US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615407190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6" name="Zástupný symbol pro obsah 5" descr="Výřez obrazovky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576" y="764705"/>
            <a:ext cx="7632848" cy="5361459"/>
          </a:xfrm>
        </p:spPr>
      </p:pic>
    </p:spTree>
    <p:extLst>
      <p:ext uri="{BB962C8B-B14F-4D97-AF65-F5344CB8AC3E}">
        <p14:creationId xmlns:p14="http://schemas.microsoft.com/office/powerpoint/2010/main" val="59642263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4015</Words>
  <Application>Microsoft Office PowerPoint</Application>
  <PresentationFormat>Širokoúhlá obrazovka</PresentationFormat>
  <Paragraphs>655</Paragraphs>
  <Slides>116</Slides>
  <Notes>3</Notes>
  <HiddenSlides>0</HiddenSlides>
  <MMClips>0</MMClips>
  <ScaleCrop>false</ScaleCrop>
  <HeadingPairs>
    <vt:vector size="8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116</vt:i4>
      </vt:variant>
    </vt:vector>
  </HeadingPairs>
  <TitlesOfParts>
    <vt:vector size="125" baseType="lpstr">
      <vt:lpstr>ＭＳ Ｐゴシック</vt:lpstr>
      <vt:lpstr>Arial</vt:lpstr>
      <vt:lpstr>Calibri</vt:lpstr>
      <vt:lpstr>Calibri Light</vt:lpstr>
      <vt:lpstr>Georgia</vt:lpstr>
      <vt:lpstr>Verdana</vt:lpstr>
      <vt:lpstr>Wingdings</vt:lpstr>
      <vt:lpstr>Motiv Office</vt:lpstr>
      <vt:lpstr>Chart</vt:lpstr>
      <vt:lpstr>Stárnutí a stáří, změny chování a kognitivních funkcí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Stáří – jedno z nejdelších období života 65 – 120 let</vt:lpstr>
      <vt:lpstr>Stereotypizace stáří (mýty o stáří)</vt:lpstr>
      <vt:lpstr>Etnocentrický pohled na stáří a staré</vt:lpstr>
      <vt:lpstr>Jak jsou vnímáni lidé 55+</vt:lpstr>
      <vt:lpstr>Stáří</vt:lpstr>
      <vt:lpstr>Senior?</vt:lpstr>
      <vt:lpstr>Prezentace aplikace PowerPoint</vt:lpstr>
      <vt:lpstr>Prezentace aplikace PowerPoint</vt:lpstr>
      <vt:lpstr>Prezentace aplikace PowerPoint</vt:lpstr>
      <vt:lpstr>Prezentace aplikace PowerPoint</vt:lpstr>
      <vt:lpstr>Prevence závislosti na péči</vt:lpstr>
      <vt:lpstr>Prezentace aplikace PowerPoint</vt:lpstr>
      <vt:lpstr>Prezentace aplikace PowerPoint</vt:lpstr>
      <vt:lpstr>NEMOC/PATOLOGIE – PORUCHA/SYMPTOM – DISABILITA/POSTIŽENÍ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Jací jsou staří lidé?  </vt:lpstr>
      <vt:lpstr>Ale také</vt:lpstr>
      <vt:lpstr>Diverzita vyššího věku</vt:lpstr>
      <vt:lpstr>Ze zdravotního pohledu:</vt:lpstr>
      <vt:lpstr>Osobnost </vt:lpstr>
      <vt:lpstr>Premorbidní osobnost – z čeho na ni můžeme soudit</vt:lpstr>
      <vt:lpstr>Změny chování (nejen ve vyšším věku) </vt:lpstr>
      <vt:lpstr>  Poruchy chování – maladaptivní chování </vt:lpstr>
      <vt:lpstr>Výskyt poruch osobnosti ve vyšším věku </vt:lpstr>
      <vt:lpstr>Prezentace aplikace PowerPoint</vt:lpstr>
      <vt:lpstr>Prezentace aplikace PowerPoint</vt:lpstr>
      <vt:lpstr>Prezentace aplikace PowerPoint</vt:lpstr>
      <vt:lpstr>Prezentace aplikace PowerPoint</vt:lpstr>
      <vt:lpstr>Jak postupovat?</vt:lpstr>
      <vt:lpstr>Případ Augusty D.</vt:lpstr>
      <vt:lpstr>Popis dosud neznámého (vzácného) onemocnění</vt:lpstr>
      <vt:lpstr>Prezentace aplikace PowerPoint</vt:lpstr>
      <vt:lpstr>Pacient s demencí v ordinaci praktického lékaře</vt:lpstr>
      <vt:lpstr>Prezentace aplikace PowerPoint</vt:lpstr>
      <vt:lpstr>Prezentace aplikace PowerPoint</vt:lpstr>
      <vt:lpstr>Fischerova publikace</vt:lpstr>
      <vt:lpstr>Oskar Fischer</vt:lpstr>
      <vt:lpstr>Prezentace aplikace PowerPoint</vt:lpstr>
      <vt:lpstr>Alzheimerova nemoc</vt:lpstr>
      <vt:lpstr>Alzheimerova nemoc</vt:lpstr>
      <vt:lpstr>Syndrom demence (ABC)</vt:lpstr>
      <vt:lpstr>Kognitivní funkce a jejich postižení </vt:lpstr>
      <vt:lpstr>BPSD</vt:lpstr>
      <vt:lpstr>Prezentace aplikace PowerPoint</vt:lpstr>
      <vt:lpstr>Příčiny demence</vt:lpstr>
      <vt:lpstr>Schéma histopatologie zdravého mozku a mozku s Alzheimerovou nemocí</vt:lpstr>
      <vt:lpstr>Prezentace aplikace PowerPoint</vt:lpstr>
      <vt:lpstr>Preklinické stadium Alzheimerovy nemoci</vt:lpstr>
      <vt:lpstr>Prodromální stadium – mírná kognitivní porucha při Alzheimerově nemoci</vt:lpstr>
      <vt:lpstr>Rozvinutý klinický obraz Alzheimerovy choroby – demence </vt:lpstr>
      <vt:lpstr>Prezentace aplikace PowerPoint</vt:lpstr>
      <vt:lpstr>Prezentace aplikace PowerPoint</vt:lpstr>
      <vt:lpstr>Prezentace aplikace PowerPoint</vt:lpstr>
      <vt:lpstr>Preklinické stadium Alzheimerovy nemoci</vt:lpstr>
      <vt:lpstr>Prodromální stadium – mírná kognitivní porucha při Alzheimerově nemoci</vt:lpstr>
      <vt:lpstr>Rozvinutý klinický obraz Alzheimerovy choroby – demence </vt:lpstr>
      <vt:lpstr>Nástup příznaků demence</vt:lpstr>
      <vt:lpstr>S čím lidé přicházejí k praktickému lékaři: </vt:lpstr>
      <vt:lpstr>Poruchy paměti v praxi: </vt:lpstr>
      <vt:lpstr>Spektrum příznaků….</vt:lpstr>
      <vt:lpstr>Postupné kroky k diagnóze</vt:lpstr>
      <vt:lpstr>Postupné kroky k diagnóze</vt:lpstr>
      <vt:lpstr>Prezentace aplikace PowerPoint</vt:lpstr>
      <vt:lpstr>Kognitivní funkce - MMSE</vt:lpstr>
      <vt:lpstr>Kognitivní funkce - MMSE</vt:lpstr>
      <vt:lpstr>Kognitivní funkce - Mini Cog Test</vt:lpstr>
      <vt:lpstr>Prezentace aplikace PowerPoint</vt:lpstr>
      <vt:lpstr>Kognitivní funkce - Clock Drawing Test</vt:lpstr>
      <vt:lpstr>Kognitivní funkce - MoCa</vt:lpstr>
      <vt:lpstr>Depresivita</vt:lpstr>
      <vt:lpstr>Depresivita</vt:lpstr>
      <vt:lpstr>Depresivita – Geriatrická škála deprese</vt:lpstr>
      <vt:lpstr>Nutriční stav</vt:lpstr>
      <vt:lpstr>Nutriční stav – Mini Nutrition Assessment</vt:lpstr>
      <vt:lpstr>Nutriční stav – Mini Nutrition Assessment</vt:lpstr>
      <vt:lpstr>Bolest</vt:lpstr>
      <vt:lpstr>Bolest – Analogová škála bolesti</vt:lpstr>
      <vt:lpstr>Bolest – Pain Assessment in Advancet  Dementia Scale (PAINAD)</vt:lpstr>
      <vt:lpstr>Sdělení diagnózy jako klíčový moment </vt:lpstr>
      <vt:lpstr>Demence - syndrom</vt:lpstr>
      <vt:lpstr>Jednotlivá stadia demence – potřeby – schéma P-PA-IA</vt:lpstr>
      <vt:lpstr>Prezentace aplikace PowerPoint</vt:lpstr>
      <vt:lpstr>BPSD - „problémové chování“</vt:lpstr>
      <vt:lpstr>BPSD – „agresivita“ - příběh z praxe </vt:lpstr>
      <vt:lpstr>BPSD a bolest – příběh z praxe</vt:lpstr>
      <vt:lpstr>Management BPSD</vt:lpstr>
      <vt:lpstr>Prostředí pro pacienty s demencí</vt:lpstr>
      <vt:lpstr>Podpora pečujících rodin</vt:lpstr>
      <vt:lpstr>Orientace realitou</vt:lpstr>
      <vt:lpstr>Validace </vt:lpstr>
      <vt:lpstr>Lifestyle approach</vt:lpstr>
      <vt:lpstr>Strukturované aktivity, program dne</vt:lpstr>
      <vt:lpstr>Reminiscence</vt:lpstr>
      <vt:lpstr>Videotrénink interakcí, metoda Marthe-Meo</vt:lpstr>
      <vt:lpstr>Výživa lidí s demencí</vt:lpstr>
      <vt:lpstr>Souvislosti demence a jídla </vt:lpstr>
      <vt:lpstr>Doporučení ČALS </vt:lpstr>
      <vt:lpstr>Závěr</vt:lpstr>
      <vt:lpstr>Contact address: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Stáří – moje téma</dc:title>
  <dc:creator>Iva Holmerová</dc:creator>
  <cp:lastModifiedBy>Holmerová Iva, doc. MUDr.</cp:lastModifiedBy>
  <cp:revision>2</cp:revision>
  <dcterms:created xsi:type="dcterms:W3CDTF">2022-03-22T13:13:34Z</dcterms:created>
  <dcterms:modified xsi:type="dcterms:W3CDTF">2026-03-11T07:25:27Z</dcterms:modified>
</cp:coreProperties>
</file>