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441" r:id="rId3"/>
    <p:sldId id="459" r:id="rId4"/>
    <p:sldId id="460" r:id="rId5"/>
    <p:sldId id="449" r:id="rId6"/>
    <p:sldId id="461" r:id="rId7"/>
    <p:sldId id="463" r:id="rId8"/>
    <p:sldId id="462" r:id="rId9"/>
    <p:sldId id="4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A3C28FC-0DB6-46D2-8189-A430B53D1F18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63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18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83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87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89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3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83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78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10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36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28FC-0DB6-46D2-8189-A430B53D1F18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1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A3C28FC-0DB6-46D2-8189-A430B53D1F18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0DD01E6-FC4A-492A-9342-3A5BF3E13CE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3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51563443_Subtitle-Based_Word_Frequencies_as_the_Best_Estimate_of_Reading_Behavior_The_Case_of_Greek" TargetMode="External"/><Relationship Id="rId2" Type="http://schemas.openxmlformats.org/officeDocument/2006/relationships/hyperlink" Target="https://link.springer.com/article/10.3758/BRM.42.3.64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A21A4-F4D4-4057-8A7A-D6B10BB70C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Empirické metody v lingvistice</a:t>
            </a:r>
            <a:br>
              <a:rPr lang="cs-CZ" dirty="0"/>
            </a:br>
            <a:r>
              <a:rPr lang="cs-CZ" dirty="0"/>
              <a:t>VLASTNÍ VÝZKUM II – DESIGN           (29. 11. 2021)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FA10E5-5BEB-48A3-8BBA-658C1FF319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zimní semestr 2021/2022</a:t>
            </a:r>
          </a:p>
          <a:p>
            <a:r>
              <a:rPr lang="cs-CZ" dirty="0"/>
              <a:t>pondělí 17:30–19:05</a:t>
            </a:r>
          </a:p>
          <a:p>
            <a:r>
              <a:rPr lang="cs-CZ" i="1" dirty="0"/>
              <a:t>Adam Kříž</a:t>
            </a:r>
          </a:p>
        </p:txBody>
      </p:sp>
    </p:spTree>
    <p:extLst>
      <p:ext uri="{BB962C8B-B14F-4D97-AF65-F5344CB8AC3E}">
        <p14:creationId xmlns:p14="http://schemas.microsoft.com/office/powerpoint/2010/main" val="1828051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&gt; setkání všech tří paralelních kurzů s cílem představit si navzájem vlastní výzkum</a:t>
            </a:r>
          </a:p>
          <a:p>
            <a:pPr lvl="1"/>
            <a:r>
              <a:rPr lang="cs-CZ" dirty="0"/>
              <a:t>setkání proběhne někdy po posledním semináři (přesné datum se musí ještě domluvit)</a:t>
            </a:r>
          </a:p>
          <a:p>
            <a:r>
              <a:rPr lang="cs-CZ" dirty="0"/>
              <a:t>&gt; potřeba připravit prezentaci pro představení výzkumu ostatním</a:t>
            </a:r>
          </a:p>
          <a:p>
            <a:pPr lvl="1"/>
            <a:r>
              <a:rPr lang="cs-CZ" dirty="0"/>
              <a:t>jaký výzkum?: dva možné scénáře (s možností jejich kombinace)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84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BACKGROUND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9720071" cy="4502990"/>
          </a:xfrm>
        </p:spPr>
        <p:txBody>
          <a:bodyPr anchor="t">
            <a:normAutofit/>
          </a:bodyPr>
          <a:lstStyle/>
          <a:p>
            <a:r>
              <a:rPr lang="cs-CZ" dirty="0"/>
              <a:t>&gt; F. Smolík a diplomantka Salzmannová</a:t>
            </a:r>
          </a:p>
          <a:p>
            <a:pPr marL="128016" lvl="1" indent="0">
              <a:buNone/>
            </a:pPr>
            <a:endParaRPr lang="cs-CZ" dirty="0"/>
          </a:p>
          <a:p>
            <a:pPr marL="128016" lvl="1" indent="0">
              <a:buNone/>
            </a:pPr>
            <a:r>
              <a:rPr lang="cs-CZ" dirty="0"/>
              <a:t>&gt; výzkum zabývající se produkcí podstatných jmen s alternací a bez alternace</a:t>
            </a:r>
          </a:p>
          <a:p>
            <a:pPr marL="128016" lvl="1" indent="0">
              <a:buNone/>
            </a:pPr>
            <a:endParaRPr lang="cs-CZ" dirty="0"/>
          </a:p>
          <a:p>
            <a:pPr marL="128016" lvl="1" indent="0">
              <a:buNone/>
            </a:pPr>
            <a:r>
              <a:rPr lang="cs-CZ" dirty="0"/>
              <a:t>&gt; vzdálená platforma (možnost získávat produkční data na dálku)</a:t>
            </a:r>
          </a:p>
          <a:p>
            <a:pPr marL="128016" lvl="1" indent="0">
              <a:buNone/>
            </a:pPr>
            <a:r>
              <a:rPr lang="cs-CZ" dirty="0"/>
              <a:t>&gt; položky s následujícím designem:</a:t>
            </a:r>
          </a:p>
          <a:p>
            <a:pPr marL="128016" lvl="1" indent="0">
              <a:buNone/>
            </a:pPr>
            <a:r>
              <a:rPr lang="cs-CZ" dirty="0"/>
              <a:t>	+ | BEZ | DŮM [</a:t>
            </a:r>
            <a:r>
              <a:rPr lang="cs-CZ" i="1" dirty="0"/>
              <a:t>slovo v nominativu</a:t>
            </a:r>
            <a:r>
              <a:rPr lang="cs-CZ" dirty="0"/>
              <a:t>]</a:t>
            </a:r>
          </a:p>
          <a:p>
            <a:pPr marL="128016" lvl="1" indent="0">
              <a:buNone/>
            </a:pPr>
            <a:r>
              <a:rPr lang="cs-CZ" dirty="0"/>
              <a:t>&gt; úkol: vyslovit co nejrychleji dané slovo v genitivu (bez – domu)</a:t>
            </a:r>
          </a:p>
          <a:p>
            <a:pPr marL="128016" lvl="1" indent="0">
              <a:buNone/>
            </a:pPr>
            <a:r>
              <a:rPr lang="cs-CZ" dirty="0"/>
              <a:t>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92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BACKGROUND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128016" lvl="1" indent="0">
              <a:buNone/>
            </a:pPr>
            <a:r>
              <a:rPr lang="cs-CZ" dirty="0"/>
              <a:t>&gt; 4 typy alternací v genitivu</a:t>
            </a:r>
          </a:p>
          <a:p>
            <a:pPr marL="128016" lvl="1" indent="0">
              <a:buNone/>
            </a:pPr>
            <a:r>
              <a:rPr lang="cs-CZ" dirty="0"/>
              <a:t>&gt; vybráno 70 slov s danými alternacemi a k nim 70 slov bez alternací</a:t>
            </a:r>
          </a:p>
          <a:p>
            <a:pPr marL="128016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128016" lvl="1" indent="0">
              <a:buNone/>
            </a:pPr>
            <a:r>
              <a:rPr lang="cs-CZ" dirty="0"/>
              <a:t>&gt; slova bez alternace spárována s alternujícími slovy na základě frekvence</a:t>
            </a:r>
          </a:p>
          <a:p>
            <a:pPr marL="128016" lvl="1" indent="0">
              <a:buNone/>
            </a:pPr>
            <a:r>
              <a:rPr lang="cs-CZ" dirty="0"/>
              <a:t>	frekvence lemmatu, frekvence nominativu, frekvence genitivu</a:t>
            </a:r>
          </a:p>
          <a:p>
            <a:pPr marL="128016" lvl="1" indent="0">
              <a:buNone/>
            </a:pPr>
            <a:r>
              <a:rPr lang="cs-CZ" dirty="0"/>
              <a:t>	</a:t>
            </a:r>
            <a:r>
              <a:rPr lang="cs-CZ" dirty="0" err="1"/>
              <a:t>InterCorp</a:t>
            </a:r>
            <a:r>
              <a:rPr lang="cs-CZ" dirty="0"/>
              <a:t> – titulky</a:t>
            </a:r>
          </a:p>
          <a:p>
            <a:pPr marL="128016" lvl="1" indent="0">
              <a:buNone/>
            </a:pPr>
            <a:endParaRPr lang="cs-CZ" dirty="0"/>
          </a:p>
          <a:p>
            <a:pPr marL="128016" lvl="1" indent="0">
              <a:buNone/>
            </a:pPr>
            <a:r>
              <a:rPr lang="cs-CZ" dirty="0"/>
              <a:t>&gt; vyhodnoceny efekty frekvence (frekvence genitivu hraje větší roli při predikci reakčních časů)</a:t>
            </a:r>
          </a:p>
          <a:p>
            <a:pPr marL="128016" lvl="1" indent="0">
              <a:buNone/>
            </a:pPr>
            <a:endParaRPr lang="cs-CZ" dirty="0"/>
          </a:p>
          <a:p>
            <a:pPr marL="128016" lvl="1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3961969-D53E-4519-877A-D0562B49A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3028950"/>
            <a:ext cx="49149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31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SCÉNÁŘ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&gt; vyjít ze studie Smolíka a Salzmannové</a:t>
            </a:r>
          </a:p>
          <a:p>
            <a:r>
              <a:rPr lang="cs-CZ" dirty="0"/>
              <a:t>&gt; navrhnout jiný tvar, v němž dochází k alternacím, a vystavět sadu stimulů podle toho (návrh: nominativ plurálu)</a:t>
            </a:r>
          </a:p>
          <a:p>
            <a:pPr lvl="1"/>
            <a:r>
              <a:rPr lang="cs-CZ" dirty="0"/>
              <a:t>použít experimentální stimuly</a:t>
            </a:r>
          </a:p>
          <a:p>
            <a:pPr lvl="1"/>
            <a:r>
              <a:rPr lang="cs-CZ" dirty="0"/>
              <a:t>nutnost nahradit některé stimuly v původním seznamu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 přidat jiné stimuly (</a:t>
            </a:r>
            <a:r>
              <a:rPr lang="cs-CZ" i="1" dirty="0"/>
              <a:t>vrah – hráč</a:t>
            </a:r>
            <a:r>
              <a:rPr lang="cs-CZ" dirty="0"/>
              <a:t>)</a:t>
            </a:r>
          </a:p>
          <a:p>
            <a:r>
              <a:rPr lang="cs-CZ" dirty="0"/>
              <a:t>&gt; ponechat design (tedy produkce) – namísto předložky </a:t>
            </a:r>
            <a:r>
              <a:rPr lang="cs-CZ" i="1" dirty="0"/>
              <a:t>bez </a:t>
            </a:r>
            <a:r>
              <a:rPr lang="cs-CZ" dirty="0"/>
              <a:t>použít jiný podnět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BA67E7E-6807-4176-9B1E-C921E0482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4117742"/>
            <a:ext cx="4914900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90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SCÉNÁŘ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&gt; problém: nestačí se zřejmě vyhodnotit</a:t>
            </a:r>
          </a:p>
          <a:p>
            <a:pPr lvl="1"/>
            <a:r>
              <a:rPr lang="cs-CZ" dirty="0"/>
              <a:t>nutnost ručně kontrolovat nahrávky (30 participantů – každý reaguje na ca 160 stimulů)</a:t>
            </a:r>
          </a:p>
          <a:p>
            <a:r>
              <a:rPr lang="cs-CZ" dirty="0"/>
              <a:t>&gt; možné řešení: </a:t>
            </a:r>
          </a:p>
          <a:p>
            <a:pPr lvl="1"/>
            <a:r>
              <a:rPr lang="cs-CZ" dirty="0"/>
              <a:t>provést výzkumu (připravit stimuly, distribuovat link, sesbírat data)</a:t>
            </a:r>
          </a:p>
          <a:p>
            <a:pPr lvl="1"/>
            <a:r>
              <a:rPr lang="cs-CZ" dirty="0"/>
              <a:t>při prezentační hodině představit design, výchozí pozice a shrnout výsledky studie na genitiv </a:t>
            </a:r>
          </a:p>
          <a:p>
            <a:pPr lvl="2"/>
            <a:r>
              <a:rPr lang="cs-CZ" dirty="0"/>
              <a:t>dopočítat efekty představitelnosti (+ nasbírat normy ke slovům)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94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SCÉNÁŘ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27870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&gt; zaměřit se na </a:t>
            </a:r>
            <a:r>
              <a:rPr lang="cs-CZ" dirty="0" err="1"/>
              <a:t>komprehenzi</a:t>
            </a:r>
            <a:r>
              <a:rPr lang="cs-CZ" dirty="0"/>
              <a:t>/percepci</a:t>
            </a:r>
          </a:p>
          <a:p>
            <a:r>
              <a:rPr lang="cs-CZ" dirty="0"/>
              <a:t>&gt; použít stimuly ze studie Smolíka a Salzmannové a sledovat </a:t>
            </a:r>
            <a:r>
              <a:rPr lang="cs-CZ" dirty="0" err="1"/>
              <a:t>komprehenzi</a:t>
            </a:r>
            <a:r>
              <a:rPr lang="cs-CZ" dirty="0"/>
              <a:t> genitivu (případně nominativu plurálu)</a:t>
            </a:r>
          </a:p>
          <a:p>
            <a:endParaRPr lang="cs-CZ" dirty="0"/>
          </a:p>
          <a:p>
            <a:r>
              <a:rPr lang="cs-CZ" dirty="0"/>
              <a:t>&gt; co je nutno udělat?</a:t>
            </a:r>
          </a:p>
          <a:p>
            <a:pPr lvl="1"/>
            <a:r>
              <a:rPr lang="cs-CZ" dirty="0"/>
              <a:t>nová nealternující slova – proč?</a:t>
            </a:r>
          </a:p>
          <a:p>
            <a:pPr lvl="1"/>
            <a:r>
              <a:rPr lang="cs-CZ" dirty="0"/>
              <a:t>kvůli frekvenci – jelikož jde o </a:t>
            </a:r>
            <a:r>
              <a:rPr lang="cs-CZ" dirty="0" err="1"/>
              <a:t>komprehenzi</a:t>
            </a:r>
            <a:r>
              <a:rPr lang="cs-CZ" dirty="0"/>
              <a:t> a vizuální prezentaci slova, je třeba zohlednit frekvenci psaného textu </a:t>
            </a:r>
          </a:p>
          <a:p>
            <a:pPr lvl="1"/>
            <a:r>
              <a:rPr lang="cs-CZ" dirty="0"/>
              <a:t>ověřit, zda i psaná frekvence alternujících slov vykazuje podobné tendence jako jejich mluvená frekvence (frekvence titulek)</a:t>
            </a:r>
          </a:p>
          <a:p>
            <a:pPr lvl="1"/>
            <a:r>
              <a:rPr lang="cs-CZ" dirty="0"/>
              <a:t>ALE – je to skutečně nutné? (viz </a:t>
            </a:r>
            <a:r>
              <a:rPr lang="cs-CZ" dirty="0">
                <a:hlinkClick r:id="rId2"/>
              </a:rPr>
              <a:t>https://link.springer.com/article/10.3758/BRM.42.3.643</a:t>
            </a:r>
            <a:r>
              <a:rPr lang="cs-CZ" dirty="0"/>
              <a:t> nebo </a:t>
            </a:r>
            <a:r>
              <a:rPr lang="cs-CZ" dirty="0">
                <a:hlinkClick r:id="rId3"/>
              </a:rPr>
              <a:t>https://www.researchgate.net/</a:t>
            </a:r>
            <a:r>
              <a:rPr lang="cs-CZ" dirty="0" err="1">
                <a:hlinkClick r:id="rId3"/>
              </a:rPr>
              <a:t>publication</a:t>
            </a:r>
            <a:r>
              <a:rPr lang="cs-CZ" dirty="0">
                <a:hlinkClick r:id="rId3"/>
              </a:rPr>
              <a:t>/51563443_Subtitle-Based_Word_Frequencies_as_the_Best_Estimate_of_Reading_Behavior_The_Case_of_Greek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34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SCÉNÁŘ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911710" cy="4023360"/>
          </a:xfrm>
        </p:spPr>
        <p:txBody>
          <a:bodyPr>
            <a:normAutofit/>
          </a:bodyPr>
          <a:lstStyle/>
          <a:p>
            <a:r>
              <a:rPr lang="cs-CZ" dirty="0"/>
              <a:t>&gt; zvolit typ prezentace</a:t>
            </a:r>
          </a:p>
          <a:p>
            <a:r>
              <a:rPr lang="cs-CZ" b="1" dirty="0"/>
              <a:t>a) </a:t>
            </a:r>
            <a:r>
              <a:rPr lang="cs-CZ" i="1" dirty="0"/>
              <a:t>domu </a:t>
            </a:r>
          </a:p>
          <a:p>
            <a:r>
              <a:rPr lang="cs-CZ" sz="1800" dirty="0"/>
              <a:t>[prezentace samotného tvaru; úkol: je daný stimul existujícím českým slovem, či nikoli?]</a:t>
            </a:r>
          </a:p>
          <a:p>
            <a:r>
              <a:rPr lang="cs-CZ" b="1" dirty="0"/>
              <a:t>b) </a:t>
            </a:r>
            <a:r>
              <a:rPr lang="cs-CZ" dirty="0"/>
              <a:t>+ | dům | bez | </a:t>
            </a:r>
            <a:r>
              <a:rPr lang="cs-CZ" i="1" dirty="0"/>
              <a:t>domu</a:t>
            </a:r>
            <a:endParaRPr lang="cs-CZ" dirty="0"/>
          </a:p>
          <a:p>
            <a:r>
              <a:rPr lang="cs-CZ" sz="1800" dirty="0"/>
              <a:t>[prezentace daného slova v nominativu – předložka – slovo v genitivu; úkol: je daná konstrukce gramaticky správná?]</a:t>
            </a:r>
          </a:p>
          <a:p>
            <a:r>
              <a:rPr lang="cs-CZ" b="1" dirty="0"/>
              <a:t>c) </a:t>
            </a:r>
            <a:r>
              <a:rPr lang="cs-CZ" dirty="0"/>
              <a:t>+ | bez | </a:t>
            </a:r>
            <a:r>
              <a:rPr lang="cs-CZ" i="1" dirty="0"/>
              <a:t>domu </a:t>
            </a:r>
            <a:endParaRPr lang="cs-CZ" dirty="0"/>
          </a:p>
          <a:p>
            <a:r>
              <a:rPr lang="cs-CZ" sz="1800" dirty="0"/>
              <a:t>[prezentace předložky – slovo v genitivu; úkol: je daná konstrukce gramaticky správná?]</a:t>
            </a:r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996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62B1-DB5D-4727-B6B3-D5392A4B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SCÉNÁŘ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088FB-4F60-4557-9118-047DD10FA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&gt; nutnost zahrnout i jiné stimuly (= nejde pouze o překlopení existujícího, produkčního designu do nového, percepčního designu)</a:t>
            </a:r>
          </a:p>
          <a:p>
            <a:endParaRPr lang="cs-CZ" dirty="0"/>
          </a:p>
          <a:p>
            <a:r>
              <a:rPr lang="cs-CZ" dirty="0"/>
              <a:t>&gt; prezentace konkurenčního tvaru</a:t>
            </a:r>
          </a:p>
          <a:p>
            <a:pPr lvl="1"/>
            <a:r>
              <a:rPr lang="cs-CZ" i="1" dirty="0"/>
              <a:t>bez domu </a:t>
            </a:r>
            <a:r>
              <a:rPr lang="cs-CZ" dirty="0"/>
              <a:t>vs. </a:t>
            </a:r>
            <a:r>
              <a:rPr lang="cs-CZ" i="1" dirty="0"/>
              <a:t>bez domem </a:t>
            </a:r>
          </a:p>
          <a:p>
            <a:r>
              <a:rPr lang="cs-CZ" dirty="0"/>
              <a:t>&gt; prezentace i jiných konstrukcí</a:t>
            </a:r>
          </a:p>
          <a:p>
            <a:pPr lvl="1"/>
            <a:r>
              <a:rPr lang="cs-CZ" dirty="0"/>
              <a:t>potřeba tohoto kroku obzvláště výrazná u varianty b) 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73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5854</TotalTime>
  <Words>596</Words>
  <Application>Microsoft Office PowerPoint</Application>
  <PresentationFormat>Širokoúhlá obrazovka</PresentationFormat>
  <Paragraphs>74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Integrál</vt:lpstr>
      <vt:lpstr>Empirické metody v lingvistice VLASTNÍ VÝZKUM II – DESIGN           (29. 11. 2021)</vt:lpstr>
      <vt:lpstr>KONTEXT SEMINÁŘE</vt:lpstr>
      <vt:lpstr>BACKGROUND </vt:lpstr>
      <vt:lpstr>BACKGROUND </vt:lpstr>
      <vt:lpstr>1. SCÉNÁŘ</vt:lpstr>
      <vt:lpstr>1. SCÉNÁŘ</vt:lpstr>
      <vt:lpstr>2. SCÉNÁŘ</vt:lpstr>
      <vt:lpstr>2. SCÉNÁŘ</vt:lpstr>
      <vt:lpstr>2. SCÉNÁŘ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Empirické metody v lingvistice 1. HODINA (15. 2. 2021)</dc:title>
  <dc:creator>Adam Kříž</dc:creator>
  <cp:lastModifiedBy>Adam Kříž</cp:lastModifiedBy>
  <cp:revision>291</cp:revision>
  <dcterms:created xsi:type="dcterms:W3CDTF">2021-02-14T20:32:35Z</dcterms:created>
  <dcterms:modified xsi:type="dcterms:W3CDTF">2021-11-29T18:14:03Z</dcterms:modified>
</cp:coreProperties>
</file>