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3" r:id="rId2"/>
    <p:sldId id="274" r:id="rId3"/>
    <p:sldId id="265" r:id="rId4"/>
    <p:sldId id="266" r:id="rId5"/>
    <p:sldId id="267" r:id="rId6"/>
    <p:sldId id="281" r:id="rId7"/>
    <p:sldId id="282" r:id="rId8"/>
    <p:sldId id="268" r:id="rId9"/>
    <p:sldId id="269" r:id="rId10"/>
    <p:sldId id="270" r:id="rId11"/>
    <p:sldId id="271" r:id="rId12"/>
    <p:sldId id="283" r:id="rId13"/>
    <p:sldId id="285" r:id="rId14"/>
    <p:sldId id="286" r:id="rId15"/>
    <p:sldId id="272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4346" autoAdjust="0"/>
  </p:normalViewPr>
  <p:slideViewPr>
    <p:cSldViewPr snapToGrid="0">
      <p:cViewPr varScale="1">
        <p:scale>
          <a:sx n="51" d="100"/>
          <a:sy n="51" d="100"/>
        </p:scale>
        <p:origin x="125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CF078-DCD0-4CC5-8EF0-9762B89FC1AC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312EC-1FBE-499A-ABB7-37624DCF69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673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DRUHY ZÁJMEN, </a:t>
            </a:r>
            <a:r>
              <a:rPr lang="en-GB" dirty="0" err="1" smtClean="0"/>
              <a:t>překlad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endParaRPr lang="en-GB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• persoonlijk voornaamwoord </a:t>
            </a:r>
            <a:r>
              <a:rPr lang="cs-CZ" dirty="0" smtClean="0"/>
              <a:t>  		</a:t>
            </a:r>
            <a:r>
              <a:rPr lang="en-GB" dirty="0" err="1" smtClean="0"/>
              <a:t>osobní</a:t>
            </a:r>
            <a:endParaRPr lang="en-GB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nl-NL" dirty="0" smtClean="0"/>
              <a:t>• bezittelijk voornaamwoord </a:t>
            </a:r>
            <a:r>
              <a:rPr lang="cs-CZ" dirty="0" smtClean="0"/>
              <a:t>		</a:t>
            </a:r>
            <a:r>
              <a:rPr lang="en-GB" dirty="0" smtClean="0"/>
              <a:t>	</a:t>
            </a:r>
            <a:r>
              <a:rPr lang="en-GB" dirty="0" err="1" smtClean="0"/>
              <a:t>přivlastňovací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• betrekkelijk voornaamwoord </a:t>
            </a:r>
            <a:r>
              <a:rPr lang="cs-CZ" dirty="0" smtClean="0"/>
              <a:t>		</a:t>
            </a:r>
            <a:r>
              <a:rPr lang="en-GB" dirty="0" err="1" smtClean="0"/>
              <a:t>vztažná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• onbepaald voornaamwoord </a:t>
            </a:r>
            <a:r>
              <a:rPr lang="cs-CZ" dirty="0" smtClean="0"/>
              <a:t>		</a:t>
            </a:r>
            <a:r>
              <a:rPr lang="en-GB" dirty="0" err="1" smtClean="0"/>
              <a:t>neurčitá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•</a:t>
            </a:r>
            <a:r>
              <a:rPr lang="cs-CZ" dirty="0" smtClean="0"/>
              <a:t> </a:t>
            </a:r>
            <a:r>
              <a:rPr lang="nl-NL" dirty="0" smtClean="0"/>
              <a:t>aanwijzend voornaamwoord </a:t>
            </a:r>
            <a:r>
              <a:rPr lang="cs-CZ" dirty="0" smtClean="0"/>
              <a:t>		</a:t>
            </a:r>
            <a:r>
              <a:rPr lang="en-GB" dirty="0" err="1" smtClean="0"/>
              <a:t>ukazovací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• wederkerend</a:t>
            </a:r>
            <a:r>
              <a:rPr lang="cs-CZ" dirty="0" smtClean="0"/>
              <a:t> </a:t>
            </a:r>
            <a:r>
              <a:rPr lang="nl-NL" dirty="0" smtClean="0"/>
              <a:t>voornaamwoord</a:t>
            </a:r>
            <a:r>
              <a:rPr lang="cs-CZ" dirty="0" smtClean="0"/>
              <a:t> 	</a:t>
            </a:r>
            <a:r>
              <a:rPr lang="en-GB" dirty="0" smtClean="0"/>
              <a:t>	</a:t>
            </a:r>
            <a:r>
              <a:rPr lang="en-GB" dirty="0" err="1" smtClean="0"/>
              <a:t>zvratná</a:t>
            </a:r>
            <a:endParaRPr lang="en-GB" dirty="0" smtClean="0"/>
          </a:p>
          <a:p>
            <a:pPr marL="0" indent="0">
              <a:buNone/>
            </a:pPr>
            <a:r>
              <a:rPr lang="nl-NL" dirty="0" smtClean="0"/>
              <a:t>• wederkerig voornaamwoord</a:t>
            </a:r>
            <a:r>
              <a:rPr lang="cs-CZ" dirty="0" smtClean="0"/>
              <a:t> 	 	</a:t>
            </a:r>
            <a:r>
              <a:rPr lang="cs-CZ" dirty="0" err="1" smtClean="0"/>
              <a:t>recip</a:t>
            </a:r>
            <a:r>
              <a:rPr lang="en-GB" dirty="0" err="1" smtClean="0"/>
              <a:t>roční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• vragend voornaamwoord</a:t>
            </a:r>
            <a:r>
              <a:rPr lang="cs-CZ" dirty="0" smtClean="0"/>
              <a:t>		</a:t>
            </a:r>
            <a:r>
              <a:rPr lang="en-GB" dirty="0" smtClean="0"/>
              <a:t>	</a:t>
            </a:r>
            <a:r>
              <a:rPr lang="en-GB" dirty="0" err="1" smtClean="0"/>
              <a:t>tázací</a:t>
            </a:r>
            <a:endParaRPr lang="en-GB" dirty="0" smtClean="0"/>
          </a:p>
          <a:p>
            <a:pPr marL="0" indent="0">
              <a:buNone/>
            </a:pPr>
            <a:r>
              <a:rPr lang="nl-NL" dirty="0" smtClean="0"/>
              <a:t>• </a:t>
            </a:r>
            <a:r>
              <a:rPr lang="cs-CZ" dirty="0" err="1" smtClean="0"/>
              <a:t>uitroepend</a:t>
            </a:r>
            <a:r>
              <a:rPr lang="cs-CZ" dirty="0" smtClean="0"/>
              <a:t> </a:t>
            </a:r>
            <a:r>
              <a:rPr lang="cs-CZ" dirty="0" err="1" smtClean="0"/>
              <a:t>voornaamwoord</a:t>
            </a:r>
            <a:r>
              <a:rPr lang="cs-CZ" dirty="0" smtClean="0"/>
              <a:t> 		</a:t>
            </a:r>
            <a:r>
              <a:rPr lang="en-GB" dirty="0" err="1" smtClean="0"/>
              <a:t>zvolací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9F5B4-505B-4B52-BA05-B162312DAEB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088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Extra </a:t>
            </a:r>
            <a:r>
              <a:rPr lang="cs-CZ" dirty="0" err="1" smtClean="0"/>
              <a:t>slide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9F5B4-505B-4B52-BA05-B162312DAEB3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49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9F5B4-505B-4B52-BA05-B162312DAEB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259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Welk</a:t>
            </a:r>
            <a:r>
              <a:rPr lang="cs-CZ" dirty="0" smtClean="0"/>
              <a:t> / </a:t>
            </a:r>
            <a:r>
              <a:rPr lang="cs-CZ" dirty="0" err="1" smtClean="0"/>
              <a:t>welke</a:t>
            </a:r>
            <a:r>
              <a:rPr lang="cs-CZ" dirty="0" smtClean="0"/>
              <a:t> = výběr z omezeného počtu</a:t>
            </a:r>
            <a:r>
              <a:rPr lang="cs-CZ" baseline="0" dirty="0" smtClean="0"/>
              <a:t> = který (z nabízených</a:t>
            </a:r>
            <a:r>
              <a:rPr lang="cs-CZ" baseline="0" dirty="0" smtClean="0"/>
              <a:t>) (</a:t>
            </a:r>
            <a:r>
              <a:rPr lang="cs-CZ" baseline="0" dirty="0" err="1" smtClean="0"/>
              <a:t>which</a:t>
            </a:r>
            <a:r>
              <a:rPr lang="cs-CZ" baseline="0" dirty="0" smtClean="0"/>
              <a:t>)</a:t>
            </a:r>
            <a:endParaRPr lang="cs-CZ" baseline="0" dirty="0" smtClean="0"/>
          </a:p>
          <a:p>
            <a:endParaRPr lang="cs-CZ" baseline="0" dirty="0" smtClean="0"/>
          </a:p>
          <a:p>
            <a:r>
              <a:rPr lang="cs-CZ" baseline="0" dirty="0" err="1" smtClean="0"/>
              <a:t>Wat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voor</a:t>
            </a:r>
            <a:r>
              <a:rPr lang="cs-CZ" baseline="0" dirty="0" smtClean="0"/>
              <a:t> = jaký </a:t>
            </a:r>
            <a:r>
              <a:rPr lang="cs-CZ" baseline="0" dirty="0" smtClean="0"/>
              <a:t>druh (</a:t>
            </a:r>
            <a:r>
              <a:rPr lang="cs-CZ" baseline="0" dirty="0" err="1" smtClean="0"/>
              <a:t>what</a:t>
            </a:r>
            <a:r>
              <a:rPr lang="cs-CZ" baseline="0" dirty="0" smtClean="0"/>
              <a:t>)</a:t>
            </a:r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9F5B4-505B-4B52-BA05-B162312DAEB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971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9F5B4-505B-4B52-BA05-B162312DAEB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888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Let op!</a:t>
            </a:r>
          </a:p>
          <a:p>
            <a:endParaRPr lang="cs-CZ" dirty="0" smtClean="0"/>
          </a:p>
          <a:p>
            <a:r>
              <a:rPr lang="cs-CZ" dirty="0" err="1" smtClean="0"/>
              <a:t>Alle</a:t>
            </a:r>
            <a:r>
              <a:rPr lang="cs-CZ" dirty="0" smtClean="0"/>
              <a:t> </a:t>
            </a:r>
            <a:r>
              <a:rPr lang="cs-CZ" dirty="0" err="1" smtClean="0"/>
              <a:t>studenten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Allen </a:t>
            </a:r>
            <a:r>
              <a:rPr lang="cs-CZ" dirty="0" err="1" smtClean="0"/>
              <a:t>waren</a:t>
            </a:r>
            <a:r>
              <a:rPr lang="cs-CZ" dirty="0" smtClean="0"/>
              <a:t> </a:t>
            </a:r>
            <a:r>
              <a:rPr lang="cs-CZ" dirty="0" err="1" smtClean="0"/>
              <a:t>aanwezig</a:t>
            </a:r>
            <a:r>
              <a:rPr lang="cs-CZ" dirty="0" smtClean="0"/>
              <a:t>.</a:t>
            </a:r>
            <a:r>
              <a:rPr lang="cs-CZ" baseline="0" dirty="0" smtClean="0"/>
              <a:t>  = allen jen </a:t>
            </a:r>
            <a:r>
              <a:rPr lang="cs-CZ" baseline="0" dirty="0" err="1" smtClean="0"/>
              <a:t>samostatne</a:t>
            </a:r>
            <a:r>
              <a:rPr lang="cs-CZ" baseline="0" dirty="0" smtClean="0"/>
              <a:t> a jen pro osoby</a:t>
            </a:r>
          </a:p>
          <a:p>
            <a:endParaRPr lang="cs-CZ" baseline="0" dirty="0" smtClean="0"/>
          </a:p>
          <a:p>
            <a:r>
              <a:rPr lang="cs-CZ" baseline="0" dirty="0" err="1" smtClean="0"/>
              <a:t>Alles</a:t>
            </a:r>
            <a:r>
              <a:rPr lang="cs-CZ" baseline="0" dirty="0" smtClean="0"/>
              <a:t> = jen </a:t>
            </a:r>
            <a:r>
              <a:rPr lang="cs-CZ" baseline="0" dirty="0" err="1" smtClean="0"/>
              <a:t>samostatne</a:t>
            </a:r>
            <a:r>
              <a:rPr lang="cs-CZ" baseline="0" dirty="0" smtClean="0"/>
              <a:t> , jen pro </a:t>
            </a:r>
            <a:r>
              <a:rPr lang="cs-CZ" baseline="0" dirty="0" err="1" smtClean="0"/>
              <a:t>nezivotne</a:t>
            </a:r>
            <a:endParaRPr lang="cs-CZ" baseline="0" dirty="0" smtClean="0"/>
          </a:p>
          <a:p>
            <a:endParaRPr lang="cs-CZ" baseline="0" dirty="0" smtClean="0"/>
          </a:p>
          <a:p>
            <a:r>
              <a:rPr lang="cs-CZ" baseline="0" dirty="0" err="1" smtClean="0"/>
              <a:t>Alle</a:t>
            </a:r>
            <a:r>
              <a:rPr lang="cs-CZ" baseline="0" dirty="0" smtClean="0"/>
              <a:t> = osoby / </a:t>
            </a:r>
            <a:r>
              <a:rPr lang="cs-CZ" baseline="0" dirty="0" err="1" smtClean="0"/>
              <a:t>nezivotne</a:t>
            </a:r>
            <a:r>
              <a:rPr lang="cs-CZ" baseline="0" dirty="0" smtClean="0"/>
              <a:t>, jen </a:t>
            </a:r>
            <a:r>
              <a:rPr lang="cs-CZ" baseline="0" dirty="0" err="1" smtClean="0"/>
              <a:t>determinator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9F5B4-505B-4B52-BA05-B162312DAEB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256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Rozdeleni</a:t>
            </a:r>
            <a:r>
              <a:rPr lang="cs-CZ" baseline="0" dirty="0"/>
              <a:t> dat x  </a:t>
            </a:r>
            <a:r>
              <a:rPr lang="cs-CZ" baseline="0" dirty="0" err="1"/>
              <a:t>die</a:t>
            </a:r>
            <a:r>
              <a:rPr lang="cs-CZ" baseline="0" dirty="0"/>
              <a:t>  - nejen vázané na rod substantiv</a:t>
            </a:r>
          </a:p>
          <a:p>
            <a:endParaRPr lang="cs-CZ" baseline="0" dirty="0"/>
          </a:p>
          <a:p>
            <a:r>
              <a:rPr lang="cs-CZ" baseline="0" dirty="0" err="1"/>
              <a:t>Slide</a:t>
            </a:r>
            <a:r>
              <a:rPr lang="cs-CZ" baseline="0" dirty="0"/>
              <a:t> navíc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9F5B4-505B-4B52-BA05-B162312DAEB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014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9F5B4-505B-4B52-BA05-B162312DAEB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865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Enige</a:t>
            </a:r>
            <a:r>
              <a:rPr lang="cs-CZ" dirty="0" smtClean="0"/>
              <a:t> </a:t>
            </a:r>
            <a:r>
              <a:rPr lang="cs-CZ" dirty="0" err="1"/>
              <a:t>enkele</a:t>
            </a:r>
            <a:r>
              <a:rPr lang="cs-CZ" dirty="0"/>
              <a:t> = </a:t>
            </a:r>
            <a:r>
              <a:rPr lang="cs-CZ" dirty="0" err="1"/>
              <a:t>nekteri</a:t>
            </a:r>
            <a:endParaRPr lang="cs-CZ" dirty="0"/>
          </a:p>
          <a:p>
            <a:r>
              <a:rPr lang="cs-CZ" dirty="0" err="1"/>
              <a:t>Genoeg</a:t>
            </a:r>
            <a:r>
              <a:rPr lang="cs-CZ" baseline="0" dirty="0"/>
              <a:t> </a:t>
            </a:r>
            <a:r>
              <a:rPr lang="cs-CZ" baseline="0" dirty="0" err="1"/>
              <a:t>voldoende</a:t>
            </a:r>
            <a:r>
              <a:rPr lang="cs-CZ" baseline="0" dirty="0"/>
              <a:t> </a:t>
            </a:r>
            <a:r>
              <a:rPr lang="cs-CZ" baseline="0" dirty="0" err="1"/>
              <a:t>zat</a:t>
            </a:r>
            <a:r>
              <a:rPr lang="cs-CZ" baseline="0" dirty="0"/>
              <a:t> = dost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9F5B4-505B-4B52-BA05-B162312DAEB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9196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9F5B4-505B-4B52-BA05-B162312DAEB3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651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76494-F27E-434A-8E13-FED1775F0A1E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D02D-0EE7-4F9E-8C03-C296B0D07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819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76494-F27E-434A-8E13-FED1775F0A1E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D02D-0EE7-4F9E-8C03-C296B0D07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367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76494-F27E-434A-8E13-FED1775F0A1E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D02D-0EE7-4F9E-8C03-C296B0D07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29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76494-F27E-434A-8E13-FED1775F0A1E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D02D-0EE7-4F9E-8C03-C296B0D07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746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76494-F27E-434A-8E13-FED1775F0A1E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D02D-0EE7-4F9E-8C03-C296B0D07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111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76494-F27E-434A-8E13-FED1775F0A1E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D02D-0EE7-4F9E-8C03-C296B0D07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022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76494-F27E-434A-8E13-FED1775F0A1E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D02D-0EE7-4F9E-8C03-C296B0D07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659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76494-F27E-434A-8E13-FED1775F0A1E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D02D-0EE7-4F9E-8C03-C296B0D07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400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76494-F27E-434A-8E13-FED1775F0A1E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D02D-0EE7-4F9E-8C03-C296B0D07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319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76494-F27E-434A-8E13-FED1775F0A1E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D02D-0EE7-4F9E-8C03-C296B0D07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609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76494-F27E-434A-8E13-FED1775F0A1E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D02D-0EE7-4F9E-8C03-C296B0D07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857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76494-F27E-434A-8E13-FED1775F0A1E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4D02D-0EE7-4F9E-8C03-C296B0D07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13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64655" y="-130705"/>
            <a:ext cx="12376728" cy="2687637"/>
          </a:xfrm>
        </p:spPr>
        <p:txBody>
          <a:bodyPr>
            <a:normAutofit/>
          </a:bodyPr>
          <a:lstStyle/>
          <a:p>
            <a:r>
              <a:rPr lang="cs-CZ" sz="5800" b="1" dirty="0" smtClean="0">
                <a:solidFill>
                  <a:srgbClr val="C00000"/>
                </a:solidFill>
                <a:latin typeface="+mn-lt"/>
              </a:rPr>
              <a:t>VOORNAAMWOORDEN/ PRONOMINA </a:t>
            </a:r>
            <a:r>
              <a:rPr lang="cs-CZ" sz="5800" b="1" dirty="0" smtClean="0">
                <a:solidFill>
                  <a:srgbClr val="0070C0"/>
                </a:solidFill>
                <a:latin typeface="+mn-lt"/>
              </a:rPr>
              <a:t>DEEL </a:t>
            </a:r>
            <a:r>
              <a:rPr lang="cs-CZ" sz="5800" b="1" dirty="0" smtClean="0">
                <a:solidFill>
                  <a:srgbClr val="0070C0"/>
                </a:solidFill>
                <a:latin typeface="+mn-lt"/>
              </a:rPr>
              <a:t>III</a:t>
            </a:r>
            <a:r>
              <a:rPr lang="cs-CZ" sz="5800" b="1" dirty="0" smtClean="0">
                <a:solidFill>
                  <a:srgbClr val="0070C0"/>
                </a:solidFill>
                <a:latin typeface="+mn-lt"/>
              </a:rPr>
              <a:t>.</a:t>
            </a:r>
            <a:endParaRPr lang="cs-CZ" sz="58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07198" y="5616046"/>
            <a:ext cx="6197601" cy="3109913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Morfologie </a:t>
            </a:r>
            <a:r>
              <a:rPr lang="cs-CZ" dirty="0" smtClean="0">
                <a:solidFill>
                  <a:srgbClr val="0070C0"/>
                </a:solidFill>
              </a:rPr>
              <a:t>II</a:t>
            </a:r>
          </a:p>
          <a:p>
            <a:r>
              <a:rPr lang="cs-CZ" dirty="0" err="1" smtClean="0">
                <a:solidFill>
                  <a:srgbClr val="0070C0"/>
                </a:solidFill>
              </a:rPr>
              <a:t>iva.rezkova</a:t>
            </a:r>
            <a:r>
              <a:rPr lang="en-US" dirty="0">
                <a:solidFill>
                  <a:srgbClr val="0070C0"/>
                </a:solidFill>
              </a:rPr>
              <a:t>@ff.cuni.cz</a:t>
            </a:r>
            <a:endParaRPr lang="cs-CZ" dirty="0">
              <a:solidFill>
                <a:srgbClr val="0070C0"/>
              </a:solidFill>
            </a:endParaRPr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 rotWithShape="1">
          <a:blip r:embed="rId2"/>
          <a:srcRect l="50926" t="25475" r="13690" b="32981"/>
          <a:stretch/>
        </p:blipFill>
        <p:spPr bwMode="auto">
          <a:xfrm>
            <a:off x="745067" y="2706255"/>
            <a:ext cx="6477769" cy="38469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5273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6437" y="365125"/>
            <a:ext cx="11338560" cy="1325563"/>
          </a:xfrm>
        </p:spPr>
        <p:txBody>
          <a:bodyPr/>
          <a:lstStyle/>
          <a:p>
            <a:r>
              <a:rPr lang="cs-CZ" b="1" dirty="0" err="1" smtClean="0">
                <a:latin typeface="+mn-lt"/>
              </a:rPr>
              <a:t>Het</a:t>
            </a:r>
            <a:r>
              <a:rPr lang="cs-CZ" b="1" dirty="0" smtClean="0">
                <a:latin typeface="+mn-lt"/>
              </a:rPr>
              <a:t> </a:t>
            </a:r>
            <a:r>
              <a:rPr lang="cs-CZ" b="1" dirty="0" err="1">
                <a:latin typeface="+mn-lt"/>
              </a:rPr>
              <a:t>onbepaald</a:t>
            </a:r>
            <a:r>
              <a:rPr lang="cs-CZ" b="1" dirty="0">
                <a:latin typeface="+mn-lt"/>
              </a:rPr>
              <a:t> </a:t>
            </a:r>
            <a:r>
              <a:rPr lang="cs-CZ" b="1" dirty="0" err="1">
                <a:latin typeface="+mn-lt"/>
              </a:rPr>
              <a:t>voornaamwoord</a:t>
            </a:r>
            <a:r>
              <a:rPr lang="cs-CZ" b="1" dirty="0">
                <a:latin typeface="+mn-lt"/>
              </a:rPr>
              <a:t> </a:t>
            </a:r>
            <a:r>
              <a:rPr lang="cs-CZ" b="1" dirty="0"/>
              <a:t>(</a:t>
            </a:r>
            <a:r>
              <a:rPr lang="cs-CZ" b="1" dirty="0" err="1"/>
              <a:t>indefiniet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5180"/>
          </a:xfrm>
        </p:spPr>
        <p:txBody>
          <a:bodyPr>
            <a:normAutofit fontScale="92500" lnSpcReduction="10000"/>
          </a:bodyPr>
          <a:lstStyle/>
          <a:p>
            <a:r>
              <a:rPr lang="nl-NL" b="1" i="1" dirty="0">
                <a:solidFill>
                  <a:srgbClr val="FF0000"/>
                </a:solidFill>
              </a:rPr>
              <a:t>Iedereen</a:t>
            </a:r>
            <a:r>
              <a:rPr lang="nl-NL" dirty="0">
                <a:solidFill>
                  <a:srgbClr val="FF0000"/>
                </a:solidFill>
              </a:rPr>
              <a:t> spreekt tegenwoordig over het milieu.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nl-NL" dirty="0">
                <a:solidFill>
                  <a:srgbClr val="FF0000"/>
                </a:solidFill>
              </a:rPr>
              <a:t> Er heeft vanmorgen </a:t>
            </a:r>
            <a:r>
              <a:rPr lang="nl-NL" b="1" i="1" dirty="0">
                <a:solidFill>
                  <a:srgbClr val="FF0000"/>
                </a:solidFill>
              </a:rPr>
              <a:t>iemand</a:t>
            </a:r>
            <a:r>
              <a:rPr lang="nl-NL" dirty="0">
                <a:solidFill>
                  <a:srgbClr val="FF0000"/>
                </a:solidFill>
              </a:rPr>
              <a:t> opgebeld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>
                <a:solidFill>
                  <a:srgbClr val="FF0000"/>
                </a:solidFill>
              </a:rPr>
              <a:t>Ik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heb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iets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vergeten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r>
              <a:rPr lang="nl-NL" dirty="0">
                <a:solidFill>
                  <a:srgbClr val="FF0000"/>
                </a:solidFill>
              </a:rPr>
              <a:t>Ik heb vanmorgen </a:t>
            </a:r>
            <a:r>
              <a:rPr lang="nl-NL" b="1" i="1" dirty="0">
                <a:solidFill>
                  <a:srgbClr val="FF0000"/>
                </a:solidFill>
              </a:rPr>
              <a:t>enkele</a:t>
            </a:r>
            <a:r>
              <a:rPr lang="nl-NL" dirty="0">
                <a:solidFill>
                  <a:srgbClr val="FF0000"/>
                </a:solidFill>
              </a:rPr>
              <a:t> bezoekers ontvangen. 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b="1" dirty="0">
                <a:solidFill>
                  <a:srgbClr val="FF0000"/>
                </a:solidFill>
              </a:rPr>
              <a:t>Allen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waren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zeer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tevreden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Sommige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mensen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vinden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het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Tsjechisch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moeilijk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r>
              <a:rPr lang="nl-NL" b="1" i="1" dirty="0">
                <a:solidFill>
                  <a:srgbClr val="FF0000"/>
                </a:solidFill>
              </a:rPr>
              <a:t>Al </a:t>
            </a:r>
            <a:r>
              <a:rPr lang="nl-NL" i="1" dirty="0">
                <a:solidFill>
                  <a:srgbClr val="FF0000"/>
                </a:solidFill>
              </a:rPr>
              <a:t>de</a:t>
            </a:r>
            <a:r>
              <a:rPr lang="nl-NL" dirty="0">
                <a:solidFill>
                  <a:srgbClr val="FF0000"/>
                </a:solidFill>
              </a:rPr>
              <a:t> zebra's liepen ineens weg. 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Syntax:    a. </a:t>
            </a:r>
            <a:r>
              <a:rPr lang="cs-CZ" u="sng" dirty="0" err="1"/>
              <a:t>zelfstandig</a:t>
            </a:r>
            <a:r>
              <a:rPr lang="cs-CZ" dirty="0"/>
              <a:t>: </a:t>
            </a:r>
            <a:r>
              <a:rPr lang="cs-CZ" b="1" dirty="0" err="1"/>
              <a:t>iedereen</a:t>
            </a:r>
            <a:r>
              <a:rPr lang="cs-CZ" b="1" dirty="0"/>
              <a:t>, </a:t>
            </a:r>
            <a:r>
              <a:rPr lang="cs-CZ" b="1" dirty="0" err="1"/>
              <a:t>iets</a:t>
            </a:r>
            <a:r>
              <a:rPr lang="cs-CZ" b="1" dirty="0"/>
              <a:t>, allen, </a:t>
            </a:r>
            <a:r>
              <a:rPr lang="cs-CZ" b="1" dirty="0" err="1"/>
              <a:t>allemaal</a:t>
            </a:r>
            <a:r>
              <a:rPr lang="cs-CZ" b="1" dirty="0"/>
              <a:t>; </a:t>
            </a:r>
            <a:r>
              <a:rPr lang="cs-CZ" b="1" dirty="0" err="1"/>
              <a:t>ieder</a:t>
            </a:r>
            <a:r>
              <a:rPr lang="cs-CZ" b="1" dirty="0"/>
              <a:t> van…</a:t>
            </a:r>
          </a:p>
          <a:p>
            <a:pPr marL="0" indent="0">
              <a:buNone/>
            </a:pPr>
            <a:r>
              <a:rPr lang="cs-CZ" dirty="0"/>
              <a:t>	    b. </a:t>
            </a:r>
            <a:r>
              <a:rPr lang="cs-CZ" u="sng" dirty="0" err="1"/>
              <a:t>determinator</a:t>
            </a:r>
            <a:r>
              <a:rPr lang="cs-CZ" dirty="0"/>
              <a:t>/ </a:t>
            </a:r>
            <a:r>
              <a:rPr lang="cs-CZ" dirty="0" err="1"/>
              <a:t>bijvoeglijk</a:t>
            </a:r>
            <a:r>
              <a:rPr lang="cs-CZ" dirty="0"/>
              <a:t>:  </a:t>
            </a:r>
            <a:r>
              <a:rPr lang="cs-CZ" b="1" dirty="0" err="1"/>
              <a:t>sommige</a:t>
            </a:r>
            <a:r>
              <a:rPr lang="cs-CZ" b="1" dirty="0"/>
              <a:t>, </a:t>
            </a:r>
            <a:r>
              <a:rPr lang="cs-CZ" b="1" dirty="0" err="1"/>
              <a:t>enkele</a:t>
            </a:r>
            <a:r>
              <a:rPr lang="cs-CZ" b="1" dirty="0"/>
              <a:t>, </a:t>
            </a:r>
            <a:r>
              <a:rPr lang="cs-CZ" b="1" dirty="0" err="1"/>
              <a:t>ieder</a:t>
            </a:r>
            <a:r>
              <a:rPr lang="cs-CZ" b="1" dirty="0"/>
              <a:t>, </a:t>
            </a:r>
            <a:r>
              <a:rPr lang="cs-CZ" b="1" dirty="0" err="1"/>
              <a:t>elk</a:t>
            </a:r>
            <a:r>
              <a:rPr lang="cs-CZ" b="1" dirty="0"/>
              <a:t>, </a:t>
            </a:r>
            <a:r>
              <a:rPr lang="cs-CZ" b="1" dirty="0" err="1"/>
              <a:t>alle</a:t>
            </a:r>
            <a:r>
              <a:rPr lang="cs-CZ" b="1" dirty="0" smtClean="0"/>
              <a:t>….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31344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latin typeface="+mn-lt"/>
              </a:rPr>
              <a:t>betekeniscategorieën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014" y="1690688"/>
            <a:ext cx="11698014" cy="5167311"/>
          </a:xfrm>
        </p:spPr>
        <p:txBody>
          <a:bodyPr>
            <a:normAutofit/>
          </a:bodyPr>
          <a:lstStyle/>
          <a:p>
            <a:r>
              <a:rPr lang="cs-CZ" u="sng" dirty="0" err="1" smtClean="0"/>
              <a:t>collectiverend</a:t>
            </a:r>
            <a:r>
              <a:rPr lang="cs-CZ" dirty="0" smtClean="0"/>
              <a:t> </a:t>
            </a:r>
            <a:r>
              <a:rPr lang="cs-CZ" dirty="0"/>
              <a:t>(totalizátory):   </a:t>
            </a:r>
            <a:r>
              <a:rPr lang="nl-NL" b="1" i="1" dirty="0">
                <a:solidFill>
                  <a:srgbClr val="FF0000"/>
                </a:solidFill>
              </a:rPr>
              <a:t>ieder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iedereen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nl-NL" b="1" i="1" dirty="0">
                <a:solidFill>
                  <a:srgbClr val="FF0000"/>
                </a:solidFill>
              </a:rPr>
              <a:t>elk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alles</a:t>
            </a:r>
            <a:r>
              <a:rPr lang="cs-CZ" b="1" i="1" dirty="0">
                <a:solidFill>
                  <a:srgbClr val="FF0000"/>
                </a:solidFill>
              </a:rPr>
              <a:t>, allen, al/</a:t>
            </a:r>
            <a:r>
              <a:rPr lang="nl-NL" b="1" i="1" dirty="0">
                <a:solidFill>
                  <a:srgbClr val="FF0000"/>
                </a:solidFill>
              </a:rPr>
              <a:t> alle</a:t>
            </a:r>
            <a:r>
              <a:rPr lang="cs-CZ" b="1" i="1" dirty="0">
                <a:solidFill>
                  <a:srgbClr val="FF0000"/>
                </a:solidFill>
              </a:rPr>
              <a:t>, …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u="sng" dirty="0" err="1" smtClean="0"/>
              <a:t>niet-collectiverend</a:t>
            </a:r>
            <a:r>
              <a:rPr lang="cs-CZ" dirty="0"/>
              <a:t>: </a:t>
            </a:r>
            <a:r>
              <a:rPr lang="cs-CZ" b="1" i="1" dirty="0" err="1" smtClean="0">
                <a:solidFill>
                  <a:srgbClr val="FF0000"/>
                </a:solidFill>
              </a:rPr>
              <a:t>iemand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iets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 smtClean="0">
                <a:solidFill>
                  <a:srgbClr val="FF0000"/>
                </a:solidFill>
              </a:rPr>
              <a:t>sommige</a:t>
            </a:r>
            <a:r>
              <a:rPr lang="cs-CZ" b="1" i="1" dirty="0" smtClean="0">
                <a:solidFill>
                  <a:srgbClr val="FF0000"/>
                </a:solidFill>
              </a:rPr>
              <a:t>/</a:t>
            </a:r>
            <a:r>
              <a:rPr lang="cs-CZ" b="1" i="1" dirty="0" err="1" smtClean="0">
                <a:solidFill>
                  <a:srgbClr val="FF0000"/>
                </a:solidFill>
              </a:rPr>
              <a:t>sommigen</a:t>
            </a:r>
            <a:r>
              <a:rPr lang="cs-CZ" b="1" i="1" dirty="0" smtClean="0">
                <a:solidFill>
                  <a:srgbClr val="FF0000"/>
                </a:solidFill>
              </a:rPr>
              <a:t>, </a:t>
            </a:r>
            <a:r>
              <a:rPr lang="cs-CZ" b="1" i="1" dirty="0" err="1" smtClean="0">
                <a:solidFill>
                  <a:srgbClr val="FF0000"/>
                </a:solidFill>
              </a:rPr>
              <a:t>enige</a:t>
            </a:r>
            <a:r>
              <a:rPr lang="cs-CZ" b="1" i="1" dirty="0" smtClean="0">
                <a:solidFill>
                  <a:srgbClr val="FF0000"/>
                </a:solidFill>
              </a:rPr>
              <a:t>/</a:t>
            </a:r>
            <a:r>
              <a:rPr lang="cs-CZ" b="1" i="1" dirty="0" err="1" smtClean="0">
                <a:solidFill>
                  <a:srgbClr val="FF0000"/>
                </a:solidFill>
              </a:rPr>
              <a:t>enkele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smtClean="0">
                <a:solidFill>
                  <a:srgbClr val="FF0000"/>
                </a:solidFill>
              </a:rPr>
              <a:t>..</a:t>
            </a:r>
            <a:endParaRPr lang="cs-CZ" b="1" i="1" dirty="0">
              <a:solidFill>
                <a:srgbClr val="FF0000"/>
              </a:solidFill>
            </a:endParaRPr>
          </a:p>
          <a:p>
            <a:endParaRPr lang="cs-CZ" b="1" i="1" dirty="0" smtClean="0">
              <a:solidFill>
                <a:srgbClr val="FF0000"/>
              </a:solidFill>
            </a:endParaRPr>
          </a:p>
          <a:p>
            <a:endParaRPr lang="cs-CZ" b="1" i="1" dirty="0">
              <a:solidFill>
                <a:srgbClr val="FF0000"/>
              </a:solidFill>
            </a:endParaRPr>
          </a:p>
          <a:p>
            <a:r>
              <a:rPr lang="cs-CZ" u="sng" dirty="0" err="1" smtClean="0"/>
              <a:t>negatieve</a:t>
            </a:r>
            <a:r>
              <a:rPr lang="cs-CZ" dirty="0" smtClean="0"/>
              <a:t> </a:t>
            </a:r>
            <a:r>
              <a:rPr lang="cs-CZ" dirty="0" err="1"/>
              <a:t>onbepaalde</a:t>
            </a:r>
            <a:r>
              <a:rPr lang="cs-CZ" dirty="0"/>
              <a:t> </a:t>
            </a:r>
            <a:r>
              <a:rPr lang="cs-CZ" dirty="0" err="1"/>
              <a:t>vnw</a:t>
            </a:r>
            <a:r>
              <a:rPr lang="cs-CZ" dirty="0"/>
              <a:t>: </a:t>
            </a:r>
            <a:r>
              <a:rPr lang="cs-CZ" b="1" i="1" dirty="0" err="1">
                <a:solidFill>
                  <a:srgbClr val="FF0000"/>
                </a:solidFill>
              </a:rPr>
              <a:t>niets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niemand</a:t>
            </a:r>
            <a:r>
              <a:rPr lang="cs-CZ" dirty="0"/>
              <a:t>…; </a:t>
            </a:r>
            <a:r>
              <a:rPr lang="cs-CZ" i="1" dirty="0" err="1">
                <a:solidFill>
                  <a:srgbClr val="FF0000"/>
                </a:solidFill>
              </a:rPr>
              <a:t>geen</a:t>
            </a:r>
            <a:r>
              <a:rPr lang="cs-CZ" dirty="0"/>
              <a:t> →  </a:t>
            </a:r>
            <a:r>
              <a:rPr lang="cs-CZ" i="1" dirty="0" err="1">
                <a:solidFill>
                  <a:srgbClr val="FF0000"/>
                </a:solidFill>
              </a:rPr>
              <a:t>Geen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wist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ervan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328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176" y="365125"/>
            <a:ext cx="11338560" cy="774743"/>
          </a:xfrm>
        </p:spPr>
        <p:txBody>
          <a:bodyPr/>
          <a:lstStyle/>
          <a:p>
            <a:r>
              <a:rPr lang="cs-CZ" b="1" dirty="0" err="1" smtClean="0">
                <a:latin typeface="+mn-lt"/>
              </a:rPr>
              <a:t>Het</a:t>
            </a:r>
            <a:r>
              <a:rPr lang="cs-CZ" b="1" dirty="0" smtClean="0">
                <a:latin typeface="+mn-lt"/>
              </a:rPr>
              <a:t> </a:t>
            </a:r>
            <a:r>
              <a:rPr lang="cs-CZ" b="1" dirty="0" err="1">
                <a:latin typeface="+mn-lt"/>
              </a:rPr>
              <a:t>onbepaald</a:t>
            </a:r>
            <a:r>
              <a:rPr lang="cs-CZ" b="1" dirty="0">
                <a:latin typeface="+mn-lt"/>
              </a:rPr>
              <a:t> </a:t>
            </a:r>
            <a:r>
              <a:rPr lang="cs-CZ" b="1" dirty="0" err="1">
                <a:latin typeface="+mn-lt"/>
              </a:rPr>
              <a:t>voornaamwoord</a:t>
            </a:r>
            <a:r>
              <a:rPr lang="cs-CZ" b="1" dirty="0">
                <a:latin typeface="+mn-lt"/>
              </a:rPr>
              <a:t> </a:t>
            </a:r>
            <a:r>
              <a:rPr lang="cs-CZ" b="1" dirty="0"/>
              <a:t>(</a:t>
            </a:r>
            <a:r>
              <a:rPr lang="cs-CZ" b="1" dirty="0" err="1"/>
              <a:t>indefiniet</a:t>
            </a:r>
            <a:r>
              <a:rPr lang="cs-CZ" b="1" dirty="0"/>
              <a:t>)</a:t>
            </a:r>
            <a:endParaRPr lang="cs-CZ" dirty="0"/>
          </a:p>
        </p:txBody>
      </p:sp>
      <p:pic>
        <p:nvPicPr>
          <p:cNvPr id="4" name="Zástupný symbol pro obsah 3" descr="&lt;strong&gt;Attention&lt;/strong&gt; PN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551146" y="1034425"/>
            <a:ext cx="1178180" cy="861588"/>
          </a:xfrm>
          <a:prstGeom prst="rect">
            <a:avLst/>
          </a:prstGeom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1052186" y="1259894"/>
            <a:ext cx="9732724" cy="550416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dirty="0" smtClean="0"/>
              <a:t>	</a:t>
            </a:r>
            <a:r>
              <a:rPr lang="cs-CZ" sz="4000" dirty="0" smtClean="0"/>
              <a:t> </a:t>
            </a:r>
            <a:r>
              <a:rPr lang="cs-CZ" sz="4000" u="sng" dirty="0" smtClean="0"/>
              <a:t>LET OP:  </a:t>
            </a:r>
            <a:r>
              <a:rPr lang="cs-CZ" sz="4000" b="1" dirty="0"/>
              <a:t> </a:t>
            </a:r>
            <a:r>
              <a:rPr lang="cs-CZ" sz="4000" b="1" dirty="0" smtClean="0"/>
              <a:t>  </a:t>
            </a:r>
            <a:r>
              <a:rPr lang="cs-CZ" sz="4000" b="1" i="1" dirty="0" err="1" smtClean="0">
                <a:solidFill>
                  <a:srgbClr val="C00000"/>
                </a:solidFill>
              </a:rPr>
              <a:t>alle</a:t>
            </a:r>
            <a:r>
              <a:rPr lang="cs-CZ" sz="4000" b="1" i="1" dirty="0" smtClean="0">
                <a:solidFill>
                  <a:srgbClr val="C00000"/>
                </a:solidFill>
              </a:rPr>
              <a:t>    x    </a:t>
            </a:r>
            <a:r>
              <a:rPr lang="cs-CZ" sz="4000" b="1" i="1" dirty="0" err="1" smtClean="0">
                <a:solidFill>
                  <a:srgbClr val="C00000"/>
                </a:solidFill>
              </a:rPr>
              <a:t>alles</a:t>
            </a:r>
            <a:r>
              <a:rPr lang="cs-CZ" sz="4000" b="1" i="1" dirty="0" smtClean="0">
                <a:solidFill>
                  <a:srgbClr val="C00000"/>
                </a:solidFill>
              </a:rPr>
              <a:t>      x   allen   (  x     al de / al </a:t>
            </a:r>
            <a:r>
              <a:rPr lang="cs-CZ" sz="4000" b="1" i="1" dirty="0" err="1" smtClean="0">
                <a:solidFill>
                  <a:srgbClr val="C00000"/>
                </a:solidFill>
              </a:rPr>
              <a:t>het</a:t>
            </a:r>
            <a:r>
              <a:rPr lang="cs-CZ" b="1" i="1" dirty="0" smtClean="0">
                <a:solidFill>
                  <a:srgbClr val="C00000"/>
                </a:solidFill>
              </a:rPr>
              <a:t>)</a:t>
            </a:r>
            <a:endParaRPr lang="cs-CZ" b="1" i="1" u="sng" dirty="0">
              <a:solidFill>
                <a:srgbClr val="C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cs-CZ" i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3800" i="1" dirty="0" err="1" smtClean="0">
                <a:solidFill>
                  <a:srgbClr val="FF0000"/>
                </a:solidFill>
              </a:rPr>
              <a:t>Alle</a:t>
            </a:r>
            <a:r>
              <a:rPr lang="cs-CZ" sz="3800" i="1" dirty="0" smtClean="0">
                <a:solidFill>
                  <a:srgbClr val="FF0000"/>
                </a:solidFill>
              </a:rPr>
              <a:t> </a:t>
            </a:r>
            <a:r>
              <a:rPr lang="cs-CZ" sz="3800" i="1" dirty="0" err="1" smtClean="0">
                <a:solidFill>
                  <a:srgbClr val="FF0000"/>
                </a:solidFill>
              </a:rPr>
              <a:t>resulaten</a:t>
            </a:r>
            <a:r>
              <a:rPr lang="cs-CZ" sz="3800" i="1" dirty="0" smtClean="0">
                <a:solidFill>
                  <a:srgbClr val="FF0000"/>
                </a:solidFill>
              </a:rPr>
              <a:t> </a:t>
            </a:r>
            <a:r>
              <a:rPr lang="cs-CZ" sz="3800" i="1" dirty="0" err="1" smtClean="0">
                <a:solidFill>
                  <a:srgbClr val="FF0000"/>
                </a:solidFill>
              </a:rPr>
              <a:t>waren</a:t>
            </a:r>
            <a:r>
              <a:rPr lang="cs-CZ" sz="3800" i="1" dirty="0" smtClean="0">
                <a:solidFill>
                  <a:srgbClr val="FF0000"/>
                </a:solidFill>
              </a:rPr>
              <a:t> </a:t>
            </a:r>
            <a:r>
              <a:rPr lang="cs-CZ" sz="3800" i="1" dirty="0" err="1" smtClean="0">
                <a:solidFill>
                  <a:srgbClr val="FF0000"/>
                </a:solidFill>
              </a:rPr>
              <a:t>heel</a:t>
            </a:r>
            <a:r>
              <a:rPr lang="cs-CZ" sz="3800" i="1" dirty="0" smtClean="0">
                <a:solidFill>
                  <a:srgbClr val="FF0000"/>
                </a:solidFill>
              </a:rPr>
              <a:t> </a:t>
            </a:r>
            <a:r>
              <a:rPr lang="cs-CZ" sz="3800" i="1" dirty="0" err="1" smtClean="0">
                <a:solidFill>
                  <a:srgbClr val="FF0000"/>
                </a:solidFill>
              </a:rPr>
              <a:t>goed</a:t>
            </a:r>
            <a:r>
              <a:rPr lang="cs-CZ" sz="3800" i="1" dirty="0" smtClean="0">
                <a:solidFill>
                  <a:srgbClr val="FF0000"/>
                </a:solidFill>
              </a:rPr>
              <a:t>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3800" i="1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3800" i="1" dirty="0" err="1" smtClean="0">
                <a:solidFill>
                  <a:srgbClr val="FF0000"/>
                </a:solidFill>
              </a:rPr>
              <a:t>Alle</a:t>
            </a:r>
            <a:r>
              <a:rPr lang="cs-CZ" sz="3800" i="1" dirty="0" smtClean="0">
                <a:solidFill>
                  <a:srgbClr val="FF0000"/>
                </a:solidFill>
              </a:rPr>
              <a:t> </a:t>
            </a:r>
            <a:r>
              <a:rPr lang="cs-CZ" sz="3800" i="1" dirty="0" err="1" smtClean="0">
                <a:solidFill>
                  <a:srgbClr val="FF0000"/>
                </a:solidFill>
              </a:rPr>
              <a:t>studenten</a:t>
            </a:r>
            <a:r>
              <a:rPr lang="cs-CZ" sz="3800" i="1" dirty="0" smtClean="0">
                <a:solidFill>
                  <a:srgbClr val="FF0000"/>
                </a:solidFill>
              </a:rPr>
              <a:t> </a:t>
            </a:r>
            <a:r>
              <a:rPr lang="cs-CZ" sz="3800" i="1" dirty="0" err="1" smtClean="0">
                <a:solidFill>
                  <a:srgbClr val="FF0000"/>
                </a:solidFill>
              </a:rPr>
              <a:t>waren</a:t>
            </a:r>
            <a:r>
              <a:rPr lang="cs-CZ" sz="3800" i="1" dirty="0" smtClean="0">
                <a:solidFill>
                  <a:srgbClr val="FF0000"/>
                </a:solidFill>
              </a:rPr>
              <a:t> </a:t>
            </a:r>
            <a:r>
              <a:rPr lang="cs-CZ" sz="3800" i="1" dirty="0" err="1" smtClean="0">
                <a:solidFill>
                  <a:srgbClr val="FF0000"/>
                </a:solidFill>
              </a:rPr>
              <a:t>aanwezig</a:t>
            </a:r>
            <a:r>
              <a:rPr lang="cs-CZ" sz="3800" i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3800" i="1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3800" i="1" dirty="0" err="1" smtClean="0">
                <a:solidFill>
                  <a:srgbClr val="FF0000"/>
                </a:solidFill>
              </a:rPr>
              <a:t>Hij</a:t>
            </a:r>
            <a:r>
              <a:rPr lang="cs-CZ" sz="3800" i="1" dirty="0" smtClean="0">
                <a:solidFill>
                  <a:srgbClr val="FF0000"/>
                </a:solidFill>
              </a:rPr>
              <a:t> </a:t>
            </a:r>
            <a:r>
              <a:rPr lang="cs-CZ" sz="3800" i="1" dirty="0" err="1" smtClean="0">
                <a:solidFill>
                  <a:srgbClr val="FF0000"/>
                </a:solidFill>
              </a:rPr>
              <a:t>wil</a:t>
            </a:r>
            <a:r>
              <a:rPr lang="cs-CZ" sz="3800" i="1" dirty="0" smtClean="0">
                <a:solidFill>
                  <a:srgbClr val="FF0000"/>
                </a:solidFill>
              </a:rPr>
              <a:t> </a:t>
            </a:r>
            <a:r>
              <a:rPr lang="cs-CZ" sz="3800" i="1" dirty="0" err="1" smtClean="0">
                <a:solidFill>
                  <a:srgbClr val="FF0000"/>
                </a:solidFill>
              </a:rPr>
              <a:t>alles</a:t>
            </a:r>
            <a:r>
              <a:rPr lang="cs-CZ" sz="3800" i="1" dirty="0" smtClean="0">
                <a:solidFill>
                  <a:srgbClr val="FF0000"/>
                </a:solidFill>
              </a:rPr>
              <a:t> </a:t>
            </a:r>
            <a:r>
              <a:rPr lang="cs-CZ" sz="3800" i="1" dirty="0" err="1" smtClean="0">
                <a:solidFill>
                  <a:srgbClr val="FF0000"/>
                </a:solidFill>
              </a:rPr>
              <a:t>weten</a:t>
            </a:r>
            <a:r>
              <a:rPr lang="cs-CZ" sz="3800" i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3800" i="1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3800" i="1" dirty="0" smtClean="0">
                <a:solidFill>
                  <a:srgbClr val="FF0000"/>
                </a:solidFill>
              </a:rPr>
              <a:t>Ze </a:t>
            </a:r>
            <a:r>
              <a:rPr lang="cs-CZ" sz="3800" i="1" dirty="0" err="1" smtClean="0">
                <a:solidFill>
                  <a:srgbClr val="FF0000"/>
                </a:solidFill>
              </a:rPr>
              <a:t>waren</a:t>
            </a:r>
            <a:r>
              <a:rPr lang="cs-CZ" sz="3800" i="1" dirty="0" smtClean="0">
                <a:solidFill>
                  <a:srgbClr val="FF0000"/>
                </a:solidFill>
              </a:rPr>
              <a:t> allen </a:t>
            </a:r>
            <a:r>
              <a:rPr lang="cs-CZ" sz="3800" i="1" dirty="0" err="1" smtClean="0">
                <a:solidFill>
                  <a:srgbClr val="FF0000"/>
                </a:solidFill>
              </a:rPr>
              <a:t>aanwezig</a:t>
            </a:r>
            <a:r>
              <a:rPr lang="cs-CZ" sz="3800" i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3800" i="1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3800" i="1" dirty="0" smtClean="0">
                <a:solidFill>
                  <a:srgbClr val="FF0000"/>
                </a:solidFill>
              </a:rPr>
              <a:t>Al de </a:t>
            </a:r>
            <a:r>
              <a:rPr lang="cs-CZ" sz="3800" i="1" dirty="0" err="1" smtClean="0">
                <a:solidFill>
                  <a:srgbClr val="FF0000"/>
                </a:solidFill>
              </a:rPr>
              <a:t>resultaten</a:t>
            </a:r>
            <a:r>
              <a:rPr lang="cs-CZ" sz="3800" i="1" dirty="0" smtClean="0">
                <a:solidFill>
                  <a:srgbClr val="FF0000"/>
                </a:solidFill>
              </a:rPr>
              <a:t> </a:t>
            </a:r>
            <a:r>
              <a:rPr lang="cs-CZ" sz="3800" i="1" dirty="0" err="1" smtClean="0">
                <a:solidFill>
                  <a:srgbClr val="FF0000"/>
                </a:solidFill>
              </a:rPr>
              <a:t>waren</a:t>
            </a:r>
            <a:r>
              <a:rPr lang="cs-CZ" sz="3800" i="1" dirty="0" smtClean="0">
                <a:solidFill>
                  <a:srgbClr val="FF0000"/>
                </a:solidFill>
              </a:rPr>
              <a:t> </a:t>
            </a:r>
            <a:r>
              <a:rPr lang="cs-CZ" sz="3800" i="1" dirty="0" err="1" smtClean="0">
                <a:solidFill>
                  <a:srgbClr val="FF0000"/>
                </a:solidFill>
              </a:rPr>
              <a:t>uitstekend</a:t>
            </a:r>
            <a:r>
              <a:rPr lang="cs-CZ" sz="3800" i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3800" i="1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3800" i="1" dirty="0" smtClean="0">
                <a:solidFill>
                  <a:srgbClr val="FF0000"/>
                </a:solidFill>
              </a:rPr>
              <a:t>Al de </a:t>
            </a:r>
            <a:r>
              <a:rPr lang="cs-CZ" sz="3800" i="1" dirty="0" err="1" smtClean="0">
                <a:solidFill>
                  <a:srgbClr val="FF0000"/>
                </a:solidFill>
              </a:rPr>
              <a:t>studenten</a:t>
            </a:r>
            <a:r>
              <a:rPr lang="cs-CZ" sz="3800" i="1" dirty="0" smtClean="0">
                <a:solidFill>
                  <a:srgbClr val="FF0000"/>
                </a:solidFill>
              </a:rPr>
              <a:t> </a:t>
            </a:r>
            <a:r>
              <a:rPr lang="cs-CZ" sz="3800" i="1" dirty="0" err="1" smtClean="0">
                <a:solidFill>
                  <a:srgbClr val="FF0000"/>
                </a:solidFill>
              </a:rPr>
              <a:t>waren</a:t>
            </a:r>
            <a:r>
              <a:rPr lang="cs-CZ" sz="3800" i="1" dirty="0" smtClean="0">
                <a:solidFill>
                  <a:srgbClr val="FF0000"/>
                </a:solidFill>
              </a:rPr>
              <a:t> </a:t>
            </a:r>
            <a:r>
              <a:rPr lang="cs-CZ" sz="3800" i="1" dirty="0" err="1" smtClean="0">
                <a:solidFill>
                  <a:srgbClr val="FF0000"/>
                </a:solidFill>
              </a:rPr>
              <a:t>aanwezig</a:t>
            </a:r>
            <a:r>
              <a:rPr lang="cs-CZ" sz="3800" i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endParaRPr lang="cs-CZ" i="1" dirty="0" smtClean="0">
              <a:solidFill>
                <a:srgbClr val="FF0000"/>
              </a:solidFill>
            </a:endParaRPr>
          </a:p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endParaRPr lang="cs-CZ" i="1" dirty="0" smtClean="0">
              <a:solidFill>
                <a:srgbClr val="FF0000"/>
              </a:solidFill>
            </a:endParaRPr>
          </a:p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endParaRPr lang="cs-CZ" i="1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204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41" y="951978"/>
            <a:ext cx="11122487" cy="4838055"/>
          </a:xfrm>
        </p:spPr>
      </p:pic>
    </p:spTree>
    <p:extLst>
      <p:ext uri="{BB962C8B-B14F-4D97-AF65-F5344CB8AC3E}">
        <p14:creationId xmlns:p14="http://schemas.microsoft.com/office/powerpoint/2010/main" val="3262915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79" y="237995"/>
            <a:ext cx="4597051" cy="6352203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581" y="146829"/>
            <a:ext cx="4507739" cy="6443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17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latin typeface="+mn-lt"/>
              </a:rPr>
              <a:t>Andere</a:t>
            </a:r>
            <a:r>
              <a:rPr lang="cs-CZ" b="1" dirty="0">
                <a:latin typeface="+mn-lt"/>
              </a:rPr>
              <a:t> </a:t>
            </a:r>
            <a:r>
              <a:rPr lang="cs-CZ" b="1" dirty="0" err="1">
                <a:latin typeface="+mn-lt"/>
              </a:rPr>
              <a:t>types</a:t>
            </a:r>
            <a:r>
              <a:rPr lang="cs-CZ" b="1" dirty="0">
                <a:latin typeface="+mn-lt"/>
              </a:rPr>
              <a:t> en </a:t>
            </a:r>
            <a:r>
              <a:rPr lang="cs-CZ" b="1" dirty="0" err="1">
                <a:latin typeface="+mn-lt"/>
              </a:rPr>
              <a:t>vormen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8372" y="1558338"/>
            <a:ext cx="10515600" cy="5299661"/>
          </a:xfrm>
        </p:spPr>
        <p:txBody>
          <a:bodyPr>
            <a:normAutofit fontScale="62500" lnSpcReduction="20000"/>
          </a:bodyPr>
          <a:lstStyle/>
          <a:p>
            <a:r>
              <a:rPr lang="cs-CZ" sz="3800" dirty="0" err="1"/>
              <a:t>Algemeen</a:t>
            </a:r>
            <a:r>
              <a:rPr lang="cs-CZ" sz="3800" dirty="0"/>
              <a:t> </a:t>
            </a:r>
            <a:r>
              <a:rPr lang="cs-CZ" sz="3800" dirty="0" err="1"/>
              <a:t>onbepaald</a:t>
            </a:r>
            <a:r>
              <a:rPr lang="cs-CZ" sz="3800" dirty="0"/>
              <a:t>:   </a:t>
            </a:r>
            <a:r>
              <a:rPr lang="cs-CZ" sz="3800" b="1" dirty="0" err="1"/>
              <a:t>men</a:t>
            </a:r>
            <a:r>
              <a:rPr lang="cs-CZ" sz="3800" b="1" dirty="0"/>
              <a:t> (je/ze/</a:t>
            </a:r>
            <a:r>
              <a:rPr lang="cs-CZ" sz="3800" b="1" dirty="0" err="1"/>
              <a:t>we</a:t>
            </a:r>
            <a:r>
              <a:rPr lang="cs-CZ" sz="3800" b="1" dirty="0"/>
              <a:t>) </a:t>
            </a:r>
            <a:r>
              <a:rPr lang="cs-CZ" sz="3800" dirty="0"/>
              <a:t>→ </a:t>
            </a:r>
            <a:r>
              <a:rPr lang="cs-CZ" sz="3800" b="1" i="1" dirty="0" err="1">
                <a:solidFill>
                  <a:srgbClr val="FF0000"/>
                </a:solidFill>
              </a:rPr>
              <a:t>Men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doet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niet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meer</a:t>
            </a:r>
            <a:r>
              <a:rPr lang="cs-CZ" sz="3800" i="1" dirty="0">
                <a:solidFill>
                  <a:srgbClr val="FF0000"/>
                </a:solidFill>
              </a:rPr>
              <a:t> dan </a:t>
            </a:r>
            <a:r>
              <a:rPr lang="cs-CZ" sz="3800" i="1" dirty="0" err="1">
                <a:solidFill>
                  <a:srgbClr val="FF0000"/>
                </a:solidFill>
              </a:rPr>
              <a:t>wat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nodig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is</a:t>
            </a:r>
            <a:r>
              <a:rPr lang="cs-CZ" sz="3800" i="1" dirty="0">
                <a:solidFill>
                  <a:srgbClr val="FF0000"/>
                </a:solidFill>
              </a:rPr>
              <a:t>.</a:t>
            </a:r>
          </a:p>
          <a:p>
            <a:endParaRPr lang="cs-CZ" sz="3800" b="1" dirty="0"/>
          </a:p>
          <a:p>
            <a:r>
              <a:rPr lang="cs-CZ" sz="3800" b="1" dirty="0"/>
              <a:t> </a:t>
            </a:r>
            <a:r>
              <a:rPr lang="cs-CZ" sz="3800" b="1" dirty="0" err="1"/>
              <a:t>wat</a:t>
            </a:r>
            <a:r>
              <a:rPr lang="cs-CZ" sz="3800" b="1" dirty="0"/>
              <a:t>  </a:t>
            </a:r>
            <a:r>
              <a:rPr lang="cs-CZ" sz="3800" dirty="0"/>
              <a:t>→ </a:t>
            </a:r>
            <a:r>
              <a:rPr lang="cs-CZ" sz="3800" i="1" dirty="0" err="1">
                <a:solidFill>
                  <a:srgbClr val="FF0000"/>
                </a:solidFill>
              </a:rPr>
              <a:t>Ik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moet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nog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b="1" i="1" u="sng" dirty="0" err="1">
                <a:solidFill>
                  <a:srgbClr val="FF0000"/>
                </a:solidFill>
              </a:rPr>
              <a:t>wat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zeggen</a:t>
            </a:r>
            <a:r>
              <a:rPr lang="cs-CZ" sz="3800" dirty="0"/>
              <a:t>.</a:t>
            </a:r>
          </a:p>
          <a:p>
            <a:pPr marL="0" indent="0">
              <a:buNone/>
            </a:pPr>
            <a:endParaRPr lang="cs-CZ" sz="3800" dirty="0"/>
          </a:p>
          <a:p>
            <a:r>
              <a:rPr lang="cs-CZ" sz="3800" b="1" dirty="0" err="1"/>
              <a:t>Een</a:t>
            </a:r>
            <a:r>
              <a:rPr lang="cs-CZ" sz="3800" b="1" dirty="0"/>
              <a:t> </a:t>
            </a:r>
            <a:r>
              <a:rPr lang="cs-CZ" sz="3800" b="1" dirty="0" err="1"/>
              <a:t>zekere</a:t>
            </a:r>
            <a:r>
              <a:rPr lang="cs-CZ" sz="3800" b="1" dirty="0"/>
              <a:t> </a:t>
            </a:r>
            <a:r>
              <a:rPr lang="cs-CZ" sz="3800" dirty="0"/>
              <a:t>→ </a:t>
            </a:r>
            <a:r>
              <a:rPr lang="cs-CZ" sz="3800" b="1" i="1" dirty="0" err="1">
                <a:solidFill>
                  <a:srgbClr val="FF0000"/>
                </a:solidFill>
              </a:rPr>
              <a:t>Een</a:t>
            </a:r>
            <a:r>
              <a:rPr lang="cs-CZ" sz="3800" b="1" i="1" dirty="0">
                <a:solidFill>
                  <a:srgbClr val="FF0000"/>
                </a:solidFill>
              </a:rPr>
              <a:t> </a:t>
            </a:r>
            <a:r>
              <a:rPr lang="cs-CZ" sz="3800" b="1" i="1" dirty="0" err="1">
                <a:solidFill>
                  <a:srgbClr val="FF0000"/>
                </a:solidFill>
              </a:rPr>
              <a:t>zekere</a:t>
            </a:r>
            <a:r>
              <a:rPr lang="cs-CZ" sz="3800" b="1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meneer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Smulders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staat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er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te</a:t>
            </a:r>
            <a:r>
              <a:rPr lang="cs-CZ" sz="3800" i="1" dirty="0">
                <a:solidFill>
                  <a:srgbClr val="FF0000"/>
                </a:solidFill>
              </a:rPr>
              <a:t> </a:t>
            </a:r>
            <a:r>
              <a:rPr lang="cs-CZ" sz="3800" i="1" dirty="0" err="1">
                <a:solidFill>
                  <a:srgbClr val="FF0000"/>
                </a:solidFill>
              </a:rPr>
              <a:t>wachten</a:t>
            </a:r>
            <a:r>
              <a:rPr lang="cs-CZ" sz="3800" i="1" dirty="0">
                <a:solidFill>
                  <a:srgbClr val="FF0000"/>
                </a:solidFill>
              </a:rPr>
              <a:t>.</a:t>
            </a:r>
            <a:endParaRPr lang="cs-CZ" sz="3800" dirty="0"/>
          </a:p>
          <a:p>
            <a:endParaRPr lang="cs-CZ" sz="3800" dirty="0"/>
          </a:p>
          <a:p>
            <a:r>
              <a:rPr lang="cs-CZ" sz="3800" b="1" dirty="0" err="1"/>
              <a:t>Wat</a:t>
            </a:r>
            <a:r>
              <a:rPr lang="cs-CZ" sz="3800" b="1" dirty="0"/>
              <a:t> ….</a:t>
            </a:r>
            <a:r>
              <a:rPr lang="cs-CZ" sz="3800" b="1" dirty="0" err="1"/>
              <a:t>ook</a:t>
            </a:r>
            <a:r>
              <a:rPr lang="cs-CZ" sz="3800" b="1" dirty="0"/>
              <a:t>, </a:t>
            </a:r>
            <a:r>
              <a:rPr lang="cs-CZ" sz="3800" b="1" dirty="0" err="1"/>
              <a:t>wie</a:t>
            </a:r>
            <a:r>
              <a:rPr lang="cs-CZ" sz="3800" b="1" dirty="0"/>
              <a:t>…</a:t>
            </a:r>
            <a:r>
              <a:rPr lang="cs-CZ" sz="3800" b="1" dirty="0" err="1"/>
              <a:t>ook</a:t>
            </a:r>
            <a:r>
              <a:rPr lang="cs-CZ" sz="3800" b="1" dirty="0"/>
              <a:t>, </a:t>
            </a:r>
            <a:r>
              <a:rPr lang="cs-CZ" sz="3800" b="1" dirty="0" err="1"/>
              <a:t>welk</a:t>
            </a:r>
            <a:r>
              <a:rPr lang="cs-CZ" sz="3800" b="1" dirty="0"/>
              <a:t>(e) </a:t>
            </a:r>
            <a:r>
              <a:rPr lang="cs-CZ" sz="3800" b="1" dirty="0" err="1"/>
              <a:t>ook</a:t>
            </a:r>
            <a:r>
              <a:rPr lang="cs-CZ" sz="3800" b="1" dirty="0"/>
              <a:t> </a:t>
            </a:r>
            <a:r>
              <a:rPr lang="cs-CZ" sz="3800" b="1" i="1" dirty="0"/>
              <a:t>→</a:t>
            </a:r>
            <a:r>
              <a:rPr lang="cs-CZ" sz="3800" b="1" i="1" dirty="0">
                <a:solidFill>
                  <a:srgbClr val="FF0000"/>
                </a:solidFill>
              </a:rPr>
              <a:t> </a:t>
            </a:r>
            <a:r>
              <a:rPr lang="cs-CZ" sz="3800" b="1" i="1" u="sng" dirty="0" err="1">
                <a:solidFill>
                  <a:srgbClr val="FF0000"/>
                </a:solidFill>
              </a:rPr>
              <a:t>Wat</a:t>
            </a:r>
            <a:r>
              <a:rPr lang="cs-CZ" sz="3800" b="1" i="1" dirty="0">
                <a:solidFill>
                  <a:srgbClr val="FF0000"/>
                </a:solidFill>
              </a:rPr>
              <a:t> je dan </a:t>
            </a:r>
            <a:r>
              <a:rPr lang="cs-CZ" sz="3800" b="1" i="1" u="sng" dirty="0" err="1">
                <a:solidFill>
                  <a:srgbClr val="FF0000"/>
                </a:solidFill>
              </a:rPr>
              <a:t>ook</a:t>
            </a:r>
            <a:r>
              <a:rPr lang="cs-CZ" sz="3800" b="1" i="1" dirty="0">
                <a:solidFill>
                  <a:srgbClr val="FF0000"/>
                </a:solidFill>
              </a:rPr>
              <a:t> </a:t>
            </a:r>
            <a:r>
              <a:rPr lang="cs-CZ" sz="3800" b="1" i="1" dirty="0" err="1">
                <a:solidFill>
                  <a:srgbClr val="FF0000"/>
                </a:solidFill>
              </a:rPr>
              <a:t>zegt</a:t>
            </a:r>
            <a:r>
              <a:rPr lang="cs-CZ" sz="3800" b="1" i="1" dirty="0">
                <a:solidFill>
                  <a:srgbClr val="FF0000"/>
                </a:solidFill>
              </a:rPr>
              <a:t>, </a:t>
            </a:r>
            <a:r>
              <a:rPr lang="cs-CZ" sz="3800" b="1" i="1" dirty="0" err="1">
                <a:solidFill>
                  <a:srgbClr val="FF0000"/>
                </a:solidFill>
              </a:rPr>
              <a:t>doet</a:t>
            </a:r>
            <a:r>
              <a:rPr lang="cs-CZ" sz="3800" b="1" i="1" dirty="0">
                <a:solidFill>
                  <a:srgbClr val="FF0000"/>
                </a:solidFill>
              </a:rPr>
              <a:t> </a:t>
            </a:r>
            <a:r>
              <a:rPr lang="cs-CZ" sz="3800" b="1" i="1" dirty="0" err="1">
                <a:solidFill>
                  <a:srgbClr val="FF0000"/>
                </a:solidFill>
              </a:rPr>
              <a:t>hij</a:t>
            </a:r>
            <a:r>
              <a:rPr lang="cs-CZ" sz="3800" b="1" i="1" dirty="0">
                <a:solidFill>
                  <a:srgbClr val="FF0000"/>
                </a:solidFill>
              </a:rPr>
              <a:t> </a:t>
            </a:r>
            <a:r>
              <a:rPr lang="cs-CZ" sz="3800" b="1" i="1" dirty="0" err="1">
                <a:solidFill>
                  <a:srgbClr val="FF0000"/>
                </a:solidFill>
              </a:rPr>
              <a:t>het</a:t>
            </a:r>
            <a:r>
              <a:rPr lang="cs-CZ" sz="3800" b="1" i="1" dirty="0">
                <a:solidFill>
                  <a:srgbClr val="FF0000"/>
                </a:solidFill>
              </a:rPr>
              <a:t> </a:t>
            </a:r>
            <a:r>
              <a:rPr lang="cs-CZ" sz="3800" b="1" i="1" dirty="0" err="1">
                <a:solidFill>
                  <a:srgbClr val="FF0000"/>
                </a:solidFill>
              </a:rPr>
              <a:t>niet</a:t>
            </a:r>
            <a:r>
              <a:rPr lang="cs-CZ" sz="3800" b="1" i="1" dirty="0">
                <a:solidFill>
                  <a:srgbClr val="FF0000"/>
                </a:solidFill>
              </a:rPr>
              <a:t>.</a:t>
            </a:r>
          </a:p>
          <a:p>
            <a:endParaRPr lang="cs-CZ" sz="3800" b="1" dirty="0"/>
          </a:p>
          <a:p>
            <a:r>
              <a:rPr lang="cs-CZ" sz="3800" b="1" dirty="0" err="1"/>
              <a:t>een</a:t>
            </a:r>
            <a:r>
              <a:rPr lang="cs-CZ" sz="3800" b="1" dirty="0"/>
              <a:t> </a:t>
            </a:r>
            <a:r>
              <a:rPr lang="cs-CZ" sz="3800" b="1" dirty="0" err="1"/>
              <a:t>paar</a:t>
            </a:r>
            <a:endParaRPr lang="cs-CZ" sz="3800" b="1" dirty="0"/>
          </a:p>
          <a:p>
            <a:endParaRPr lang="cs-CZ" sz="3800" b="1" dirty="0"/>
          </a:p>
          <a:p>
            <a:r>
              <a:rPr lang="cs-CZ" sz="3800" b="1" dirty="0" err="1"/>
              <a:t>genoeg</a:t>
            </a:r>
            <a:r>
              <a:rPr lang="cs-CZ" sz="3800" b="1" dirty="0"/>
              <a:t>/</a:t>
            </a:r>
            <a:r>
              <a:rPr lang="cs-CZ" sz="3800" b="1" dirty="0" err="1"/>
              <a:t>voldoende</a:t>
            </a:r>
            <a:r>
              <a:rPr lang="cs-CZ" sz="3800" b="1" dirty="0"/>
              <a:t>/</a:t>
            </a:r>
            <a:r>
              <a:rPr lang="cs-CZ" sz="3800" b="1" dirty="0" err="1"/>
              <a:t>zat</a:t>
            </a:r>
            <a:endParaRPr lang="cs-CZ" sz="3800" b="1" dirty="0"/>
          </a:p>
          <a:p>
            <a:pPr marL="0" indent="0">
              <a:buNone/>
            </a:pPr>
            <a:endParaRPr lang="cs-CZ" sz="3800" b="1" dirty="0"/>
          </a:p>
          <a:p>
            <a:r>
              <a:rPr lang="cs-CZ" sz="3800" b="1" dirty="0"/>
              <a:t>de </a:t>
            </a:r>
            <a:r>
              <a:rPr lang="cs-CZ" sz="3800" b="1" dirty="0" err="1"/>
              <a:t>een</a:t>
            </a:r>
            <a:r>
              <a:rPr lang="cs-CZ" sz="3800" b="1" dirty="0"/>
              <a:t> </a:t>
            </a:r>
            <a:r>
              <a:rPr lang="cs-CZ" sz="3800" b="1" dirty="0" err="1"/>
              <a:t>of</a:t>
            </a:r>
            <a:r>
              <a:rPr lang="cs-CZ" sz="3800" b="1" dirty="0"/>
              <a:t> </a:t>
            </a:r>
            <a:r>
              <a:rPr lang="cs-CZ" sz="3800" b="1" dirty="0" err="1"/>
              <a:t>ander</a:t>
            </a:r>
            <a:r>
              <a:rPr lang="cs-CZ" sz="3800" b="1" dirty="0"/>
              <a:t>, </a:t>
            </a:r>
            <a:r>
              <a:rPr lang="cs-CZ" sz="3800" b="1" dirty="0" err="1"/>
              <a:t>deze</a:t>
            </a:r>
            <a:r>
              <a:rPr lang="cs-CZ" sz="3800" b="1" dirty="0"/>
              <a:t> </a:t>
            </a:r>
            <a:r>
              <a:rPr lang="cs-CZ" sz="3800" b="1" dirty="0" err="1"/>
              <a:t>of</a:t>
            </a:r>
            <a:r>
              <a:rPr lang="cs-CZ" sz="3800" b="1" dirty="0"/>
              <a:t> </a:t>
            </a:r>
            <a:r>
              <a:rPr lang="cs-CZ" sz="3800" b="1" dirty="0" err="1"/>
              <a:t>geen</a:t>
            </a:r>
            <a:endParaRPr lang="cs-CZ" sz="3800" b="1" dirty="0"/>
          </a:p>
          <a:p>
            <a:endParaRPr lang="cs-CZ" sz="3800" b="1" i="1" dirty="0">
              <a:solidFill>
                <a:srgbClr val="FF0000"/>
              </a:solidFill>
            </a:endParaRPr>
          </a:p>
          <a:p>
            <a:endParaRPr lang="cs-CZ" b="1" i="1" dirty="0">
              <a:solidFill>
                <a:srgbClr val="FF0000"/>
              </a:solidFill>
            </a:endParaRPr>
          </a:p>
          <a:p>
            <a:endParaRPr lang="cs-CZ" b="1" i="1" dirty="0">
              <a:solidFill>
                <a:srgbClr val="FF0000"/>
              </a:solidFill>
            </a:endParaRPr>
          </a:p>
          <a:p>
            <a:endParaRPr lang="cs-CZ" b="1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144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74230" y="172075"/>
            <a:ext cx="5895879" cy="890107"/>
          </a:xfrm>
        </p:spPr>
        <p:txBody>
          <a:bodyPr/>
          <a:lstStyle/>
          <a:p>
            <a:r>
              <a:rPr lang="cs-CZ" b="1" dirty="0" smtClean="0">
                <a:latin typeface="+mn-lt"/>
              </a:rPr>
              <a:t>SOORTEN PRONOMINA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8764" y="1062182"/>
            <a:ext cx="10855036" cy="5795818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nl-NL" b="1" dirty="0"/>
              <a:t>• </a:t>
            </a:r>
            <a:r>
              <a:rPr lang="nl-NL" b="1" dirty="0">
                <a:solidFill>
                  <a:srgbClr val="C00000"/>
                </a:solidFill>
              </a:rPr>
              <a:t>persoonlijk voornaamwoord </a:t>
            </a:r>
            <a:r>
              <a:rPr lang="cs-CZ" b="1" dirty="0">
                <a:solidFill>
                  <a:srgbClr val="C00000"/>
                </a:solidFill>
              </a:rPr>
              <a:t>  </a:t>
            </a:r>
            <a:r>
              <a:rPr lang="cs-CZ" b="1" dirty="0"/>
              <a:t>	</a:t>
            </a:r>
            <a:r>
              <a:rPr lang="cs-CZ" dirty="0" smtClean="0"/>
              <a:t>(</a:t>
            </a:r>
            <a:r>
              <a:rPr lang="cs-CZ" dirty="0"/>
              <a:t>pronomen </a:t>
            </a:r>
            <a:r>
              <a:rPr lang="cs-CZ" dirty="0" err="1"/>
              <a:t>personale</a:t>
            </a:r>
            <a:r>
              <a:rPr lang="cs-CZ" dirty="0"/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b="1" dirty="0"/>
              <a:t>• </a:t>
            </a:r>
            <a:r>
              <a:rPr lang="nl-NL" b="1" dirty="0">
                <a:solidFill>
                  <a:srgbClr val="0070C0"/>
                </a:solidFill>
              </a:rPr>
              <a:t>bezittelijk voornaamwoord </a:t>
            </a:r>
            <a:r>
              <a:rPr lang="cs-CZ" b="1" dirty="0"/>
              <a:t>	</a:t>
            </a:r>
            <a:r>
              <a:rPr lang="cs-CZ" dirty="0" smtClean="0"/>
              <a:t>(</a:t>
            </a:r>
            <a:r>
              <a:rPr lang="cs-CZ" dirty="0" err="1"/>
              <a:t>possessief</a:t>
            </a:r>
            <a:r>
              <a:rPr lang="cs-CZ" dirty="0"/>
              <a:t> pronomen</a:t>
            </a:r>
            <a:r>
              <a:rPr lang="cs-CZ" dirty="0" smtClean="0"/>
              <a:t>)</a:t>
            </a:r>
            <a:r>
              <a:rPr lang="nl-NL" b="1" dirty="0"/>
              <a:t/>
            </a:r>
            <a:br>
              <a:rPr lang="nl-NL" b="1" dirty="0"/>
            </a:br>
            <a:r>
              <a:rPr lang="nl-NL" b="1" dirty="0"/>
              <a:t>• </a:t>
            </a:r>
            <a:r>
              <a:rPr lang="nl-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wederkerend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nl-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voornaamwoord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	</a:t>
            </a:r>
            <a:r>
              <a:rPr lang="cs-CZ" b="1" dirty="0" smtClean="0"/>
              <a:t>(</a:t>
            </a:r>
            <a:r>
              <a:rPr lang="cs-CZ" dirty="0" err="1" smtClean="0"/>
              <a:t>reflexief</a:t>
            </a:r>
            <a:r>
              <a:rPr lang="cs-CZ" dirty="0" smtClean="0"/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b="1" dirty="0" smtClean="0"/>
              <a:t>• </a:t>
            </a:r>
            <a:r>
              <a:rPr lang="nl-NL" b="1" dirty="0" smtClean="0">
                <a:solidFill>
                  <a:srgbClr val="002060"/>
                </a:solidFill>
              </a:rPr>
              <a:t>wederkerig voornaamwoord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smtClean="0"/>
              <a:t>	 (</a:t>
            </a:r>
            <a:r>
              <a:rPr lang="cs-CZ" dirty="0" err="1" smtClean="0"/>
              <a:t>reciprook</a:t>
            </a:r>
            <a:r>
              <a:rPr lang="cs-CZ" dirty="0" smtClean="0"/>
              <a:t>)</a:t>
            </a:r>
            <a:endParaRPr lang="cs-CZ" b="1" dirty="0">
              <a:solidFill>
                <a:srgbClr val="7030A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NL" b="1" dirty="0" smtClean="0"/>
              <a:t>•</a:t>
            </a:r>
            <a:r>
              <a:rPr lang="cs-CZ" b="1" dirty="0" smtClean="0"/>
              <a:t> </a:t>
            </a:r>
            <a:r>
              <a:rPr lang="nl-NL" b="1" dirty="0" smtClean="0">
                <a:solidFill>
                  <a:schemeClr val="accent2">
                    <a:lumMod val="50000"/>
                  </a:schemeClr>
                </a:solidFill>
              </a:rPr>
              <a:t>aanwijzend voornaamwoord </a:t>
            </a:r>
            <a:r>
              <a:rPr lang="cs-CZ" b="1" dirty="0" smtClean="0"/>
              <a:t>	</a:t>
            </a:r>
            <a:r>
              <a:rPr lang="cs-CZ" dirty="0" smtClean="0"/>
              <a:t>(</a:t>
            </a:r>
            <a:r>
              <a:rPr lang="cs-CZ" dirty="0" err="1" smtClean="0"/>
              <a:t>demonstratief</a:t>
            </a:r>
            <a:r>
              <a:rPr lang="cs-CZ" dirty="0" smtClean="0"/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cs-CZ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nl-NL" b="1" dirty="0" smtClean="0"/>
              <a:t>• </a:t>
            </a:r>
            <a:r>
              <a:rPr lang="nl-NL" b="1" dirty="0" smtClean="0">
                <a:solidFill>
                  <a:srgbClr val="7030A0"/>
                </a:solidFill>
              </a:rPr>
              <a:t>betrekkelijk voornaamwoord </a:t>
            </a:r>
            <a:r>
              <a:rPr lang="cs-CZ" b="1" dirty="0">
                <a:solidFill>
                  <a:srgbClr val="7030A0"/>
                </a:solidFill>
              </a:rPr>
              <a:t>	</a:t>
            </a:r>
            <a:r>
              <a:rPr lang="cs-CZ" dirty="0" smtClean="0"/>
              <a:t>(</a:t>
            </a:r>
            <a:r>
              <a:rPr lang="cs-CZ" dirty="0" err="1"/>
              <a:t>relatief</a:t>
            </a:r>
            <a:r>
              <a:rPr lang="cs-CZ" dirty="0"/>
              <a:t>)</a:t>
            </a:r>
            <a:r>
              <a:rPr lang="nl-NL" b="1" dirty="0"/>
              <a:t/>
            </a:r>
            <a:br>
              <a:rPr lang="nl-NL" b="1" dirty="0"/>
            </a:br>
            <a:r>
              <a:rPr lang="nl-NL" b="1" dirty="0"/>
              <a:t>• </a:t>
            </a:r>
            <a:r>
              <a:rPr lang="nl-NL" b="1" dirty="0">
                <a:solidFill>
                  <a:srgbClr val="00B050"/>
                </a:solidFill>
              </a:rPr>
              <a:t>onbepaald voornaamwoord </a:t>
            </a:r>
            <a:r>
              <a:rPr lang="cs-CZ" b="1" dirty="0"/>
              <a:t>	</a:t>
            </a:r>
            <a:r>
              <a:rPr lang="cs-CZ" dirty="0" smtClean="0"/>
              <a:t>(</a:t>
            </a:r>
            <a:r>
              <a:rPr lang="cs-CZ" dirty="0" err="1"/>
              <a:t>indefiniet</a:t>
            </a:r>
            <a:r>
              <a:rPr lang="cs-CZ" dirty="0"/>
              <a:t> </a:t>
            </a:r>
            <a:r>
              <a:rPr lang="cs-CZ" dirty="0" smtClean="0"/>
              <a:t>)</a:t>
            </a:r>
            <a:r>
              <a:rPr lang="nl-NL" b="1" dirty="0"/>
              <a:t/>
            </a:r>
            <a:br>
              <a:rPr lang="nl-NL" b="1" dirty="0"/>
            </a:br>
            <a:r>
              <a:rPr lang="nl-NL" b="1" dirty="0"/>
              <a:t>• </a:t>
            </a:r>
            <a:r>
              <a:rPr lang="nl-NL" b="1" dirty="0">
                <a:solidFill>
                  <a:srgbClr val="00CCFF"/>
                </a:solidFill>
              </a:rPr>
              <a:t>vragend voornaamwoord</a:t>
            </a:r>
            <a:r>
              <a:rPr lang="cs-CZ" b="1" dirty="0">
                <a:solidFill>
                  <a:srgbClr val="00CCFF"/>
                </a:solidFill>
              </a:rPr>
              <a:t>	</a:t>
            </a:r>
            <a:r>
              <a:rPr lang="cs-CZ" b="1" dirty="0"/>
              <a:t>	</a:t>
            </a:r>
            <a:r>
              <a:rPr lang="cs-CZ" dirty="0"/>
              <a:t>(</a:t>
            </a:r>
            <a:r>
              <a:rPr lang="cs-CZ" dirty="0" err="1"/>
              <a:t>interrogatief</a:t>
            </a:r>
            <a:r>
              <a:rPr lang="cs-CZ" dirty="0"/>
              <a:t> pronomen)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b="1" dirty="0"/>
              <a:t>• </a:t>
            </a:r>
            <a:r>
              <a:rPr lang="cs-CZ" b="1" dirty="0" err="1">
                <a:solidFill>
                  <a:srgbClr val="FF0000"/>
                </a:solidFill>
              </a:rPr>
              <a:t>uitroepend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voornaamwoord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	</a:t>
            </a:r>
            <a:r>
              <a:rPr lang="cs-CZ" dirty="0" smtClean="0"/>
              <a:t>(</a:t>
            </a:r>
            <a:r>
              <a:rPr lang="cs-CZ" dirty="0" err="1"/>
              <a:t>exclamatief</a:t>
            </a:r>
            <a:r>
              <a:rPr lang="cs-CZ" dirty="0"/>
              <a:t>)</a:t>
            </a:r>
          </a:p>
        </p:txBody>
      </p:sp>
      <p:pic>
        <p:nvPicPr>
          <p:cNvPr id="6" name="Obrázek 5" descr="&lt;strong&gt;Ticked&lt;/strong&gt; Off Done Finish - Free image on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4973" y="1055460"/>
            <a:ext cx="470309" cy="611538"/>
          </a:xfrm>
          <a:prstGeom prst="rect">
            <a:avLst/>
          </a:prstGeom>
        </p:spPr>
      </p:pic>
      <p:pic>
        <p:nvPicPr>
          <p:cNvPr id="7" name="Obrázek 6" descr="&lt;strong&gt;Ticked&lt;/strong&gt; Off Done Finish - Free image on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9724" y="1673720"/>
            <a:ext cx="520806" cy="677198"/>
          </a:xfrm>
          <a:prstGeom prst="rect">
            <a:avLst/>
          </a:prstGeom>
        </p:spPr>
      </p:pic>
      <p:pic>
        <p:nvPicPr>
          <p:cNvPr id="8" name="Obrázek 7" descr="&lt;strong&gt;Ticked&lt;/strong&gt; Off Done Finish - Free image on Pixaba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7545" y="2201095"/>
            <a:ext cx="547587" cy="712020"/>
          </a:xfrm>
          <a:prstGeom prst="rect">
            <a:avLst/>
          </a:prstGeom>
        </p:spPr>
      </p:pic>
      <p:pic>
        <p:nvPicPr>
          <p:cNvPr id="9" name="Obrázek 8" descr="&lt;strong&gt;Ticked&lt;/strong&gt; Off Done Finish - Free image on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9414" y="3407452"/>
            <a:ext cx="495718" cy="644576"/>
          </a:xfrm>
          <a:prstGeom prst="rect">
            <a:avLst/>
          </a:prstGeom>
        </p:spPr>
      </p:pic>
      <p:pic>
        <p:nvPicPr>
          <p:cNvPr id="11" name="Obrázek 10" descr="&lt;strong&gt;Ticked&lt;/strong&gt; Off Done Finish - Free image on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4973" y="2878293"/>
            <a:ext cx="447292" cy="55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70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0843" y="365125"/>
            <a:ext cx="11127545" cy="1211427"/>
          </a:xfrm>
        </p:spPr>
        <p:txBody>
          <a:bodyPr/>
          <a:lstStyle/>
          <a:p>
            <a:r>
              <a:rPr lang="cs-CZ" b="1" dirty="0" err="1" smtClean="0">
                <a:latin typeface="+mn-lt"/>
              </a:rPr>
              <a:t>Het</a:t>
            </a:r>
            <a:r>
              <a:rPr lang="cs-CZ" b="1" dirty="0" smtClean="0">
                <a:latin typeface="+mn-lt"/>
              </a:rPr>
              <a:t> </a:t>
            </a:r>
            <a:r>
              <a:rPr lang="cs-CZ" b="1" dirty="0" err="1">
                <a:latin typeface="+mn-lt"/>
              </a:rPr>
              <a:t>vragend</a:t>
            </a:r>
            <a:r>
              <a:rPr lang="cs-CZ" b="1" dirty="0">
                <a:latin typeface="+mn-lt"/>
              </a:rPr>
              <a:t> </a:t>
            </a:r>
            <a:r>
              <a:rPr lang="cs-CZ" b="1" dirty="0" err="1">
                <a:latin typeface="+mn-lt"/>
              </a:rPr>
              <a:t>voornaamwoord</a:t>
            </a:r>
            <a:r>
              <a:rPr lang="cs-CZ" b="1" dirty="0">
                <a:latin typeface="+mn-lt"/>
              </a:rPr>
              <a:t> </a:t>
            </a:r>
            <a:r>
              <a:rPr lang="cs-CZ" b="1" dirty="0"/>
              <a:t>(</a:t>
            </a:r>
            <a:r>
              <a:rPr lang="cs-CZ" b="1" dirty="0" err="1"/>
              <a:t>interrogatief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6552"/>
            <a:ext cx="10515600" cy="5108027"/>
          </a:xfrm>
        </p:spPr>
        <p:txBody>
          <a:bodyPr>
            <a:normAutofit/>
          </a:bodyPr>
          <a:lstStyle/>
          <a:p>
            <a:pPr marL="514350" indent="-514350">
              <a:buAutoNum type="alphaLcPeriod"/>
            </a:pPr>
            <a:r>
              <a:rPr lang="cs-CZ" dirty="0" err="1" smtClean="0"/>
              <a:t>zelfstandig</a:t>
            </a:r>
            <a:r>
              <a:rPr lang="cs-CZ" dirty="0" smtClean="0"/>
              <a:t> 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		</a:t>
            </a:r>
            <a:r>
              <a:rPr lang="cs-CZ" b="1" i="1" dirty="0" err="1">
                <a:solidFill>
                  <a:srgbClr val="FF0000"/>
                </a:solidFill>
              </a:rPr>
              <a:t>Wat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doe</a:t>
            </a:r>
            <a:r>
              <a:rPr lang="cs-CZ" i="1" dirty="0">
                <a:solidFill>
                  <a:srgbClr val="FF0000"/>
                </a:solidFill>
              </a:rPr>
              <a:t> je? 	</a:t>
            </a:r>
          </a:p>
          <a:p>
            <a:pPr marL="0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		</a:t>
            </a:r>
            <a:r>
              <a:rPr lang="cs-CZ" b="1" i="1" u="sng" dirty="0">
                <a:solidFill>
                  <a:srgbClr val="FF0000"/>
                </a:solidFill>
              </a:rPr>
              <a:t>Met </a:t>
            </a:r>
            <a:r>
              <a:rPr lang="cs-CZ" b="1" i="1" u="sng" dirty="0" err="1">
                <a:solidFill>
                  <a:srgbClr val="FF0000"/>
                </a:solidFill>
              </a:rPr>
              <a:t>wie</a:t>
            </a:r>
            <a:r>
              <a:rPr lang="cs-CZ" b="1" i="1" u="sng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wil</a:t>
            </a:r>
            <a:r>
              <a:rPr lang="cs-CZ" i="1" dirty="0">
                <a:solidFill>
                  <a:srgbClr val="FF0000"/>
                </a:solidFill>
              </a:rPr>
              <a:t> je </a:t>
            </a:r>
            <a:r>
              <a:rPr lang="cs-CZ" i="1" dirty="0" err="1">
                <a:solidFill>
                  <a:srgbClr val="FF0000"/>
                </a:solidFill>
              </a:rPr>
              <a:t>samenwerken</a:t>
            </a:r>
            <a:r>
              <a:rPr lang="cs-CZ" i="1" dirty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	</a:t>
            </a:r>
            <a:r>
              <a:rPr lang="nl-NL" i="1" dirty="0">
                <a:solidFill>
                  <a:srgbClr val="FF0000"/>
                </a:solidFill>
              </a:rPr>
              <a:t>Ze wisten niet </a:t>
            </a:r>
            <a:r>
              <a:rPr lang="nl-NL" b="1" i="1" u="sng" dirty="0">
                <a:solidFill>
                  <a:srgbClr val="FF0000"/>
                </a:solidFill>
              </a:rPr>
              <a:t>wat</a:t>
            </a:r>
            <a:r>
              <a:rPr lang="nl-NL" i="1" dirty="0">
                <a:solidFill>
                  <a:srgbClr val="FF0000"/>
                </a:solidFill>
              </a:rPr>
              <a:t> ze zouden doen.</a:t>
            </a: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dirty="0"/>
              <a:t>b. </a:t>
            </a:r>
            <a:r>
              <a:rPr lang="cs-CZ" dirty="0" err="1"/>
              <a:t>bijvoeglijk</a:t>
            </a:r>
            <a:r>
              <a:rPr lang="cs-CZ" dirty="0"/>
              <a:t> </a:t>
            </a:r>
            <a:r>
              <a:rPr lang="cs-CZ" i="1" dirty="0">
                <a:solidFill>
                  <a:srgbClr val="FF0000"/>
                </a:solidFill>
              </a:rPr>
              <a:t>(</a:t>
            </a:r>
            <a:r>
              <a:rPr lang="cs-CZ" i="1" dirty="0" err="1">
                <a:solidFill>
                  <a:srgbClr val="FF0000"/>
                </a:solidFill>
              </a:rPr>
              <a:t>welk</a:t>
            </a:r>
            <a:r>
              <a:rPr lang="cs-CZ" i="1" dirty="0">
                <a:solidFill>
                  <a:srgbClr val="FF0000"/>
                </a:solidFill>
              </a:rPr>
              <a:t>/</a:t>
            </a:r>
            <a:r>
              <a:rPr lang="cs-CZ" i="1" dirty="0" err="1">
                <a:solidFill>
                  <a:srgbClr val="FF0000"/>
                </a:solidFill>
              </a:rPr>
              <a:t>welke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wat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voor</a:t>
            </a:r>
            <a:r>
              <a:rPr lang="cs-CZ" i="1" dirty="0">
                <a:solidFill>
                  <a:srgbClr val="FF0000"/>
                </a:solidFill>
              </a:rPr>
              <a:t>…)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	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	</a:t>
            </a:r>
            <a:r>
              <a:rPr lang="nl-NL" i="1" dirty="0">
                <a:solidFill>
                  <a:srgbClr val="FF0000"/>
                </a:solidFill>
              </a:rPr>
              <a:t>In</a:t>
            </a:r>
            <a:r>
              <a:rPr lang="nl-NL" b="1" i="1" dirty="0">
                <a:solidFill>
                  <a:srgbClr val="FF0000"/>
                </a:solidFill>
              </a:rPr>
              <a:t> </a:t>
            </a:r>
            <a:r>
              <a:rPr lang="nl-NL" b="1" i="1" u="sng" dirty="0">
                <a:solidFill>
                  <a:srgbClr val="FF0000"/>
                </a:solidFill>
              </a:rPr>
              <a:t>welk</a:t>
            </a:r>
            <a:r>
              <a:rPr lang="nl-NL" b="1" i="1" dirty="0">
                <a:solidFill>
                  <a:srgbClr val="FF0000"/>
                </a:solidFill>
              </a:rPr>
              <a:t> </a:t>
            </a:r>
            <a:r>
              <a:rPr lang="nl-NL" i="1" dirty="0">
                <a:solidFill>
                  <a:srgbClr val="FF0000"/>
                </a:solidFill>
              </a:rPr>
              <a:t>huis woon jij en op </a:t>
            </a:r>
            <a:r>
              <a:rPr lang="nl-NL" b="1" i="1" u="sng" dirty="0">
                <a:solidFill>
                  <a:srgbClr val="FF0000"/>
                </a:solidFill>
              </a:rPr>
              <a:t>welke</a:t>
            </a:r>
            <a:r>
              <a:rPr lang="nl-NL" i="1" dirty="0">
                <a:solidFill>
                  <a:srgbClr val="FF0000"/>
                </a:solidFill>
              </a:rPr>
              <a:t> verdieping? </a:t>
            </a:r>
            <a:endParaRPr lang="cs-CZ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</a:t>
            </a:r>
            <a:r>
              <a:rPr lang="cs-CZ" i="1" dirty="0" smtClean="0">
                <a:solidFill>
                  <a:srgbClr val="FF0000"/>
                </a:solidFill>
              </a:rPr>
              <a:t>	</a:t>
            </a:r>
            <a:r>
              <a:rPr lang="cs-CZ" b="1" i="1" u="sng" dirty="0" err="1">
                <a:solidFill>
                  <a:srgbClr val="FF0000"/>
                </a:solidFill>
              </a:rPr>
              <a:t>W</a:t>
            </a:r>
            <a:r>
              <a:rPr lang="cs-CZ" b="1" i="1" u="sng" dirty="0" err="1" smtClean="0">
                <a:solidFill>
                  <a:srgbClr val="FF0000"/>
                </a:solidFill>
              </a:rPr>
              <a:t>at</a:t>
            </a:r>
            <a:r>
              <a:rPr lang="cs-CZ" b="1" i="1" u="sng" dirty="0" smtClean="0">
                <a:solidFill>
                  <a:srgbClr val="FF0000"/>
                </a:solidFill>
              </a:rPr>
              <a:t> </a:t>
            </a:r>
            <a:r>
              <a:rPr lang="cs-CZ" b="1" i="1" u="sng" dirty="0" err="1" smtClean="0">
                <a:solidFill>
                  <a:srgbClr val="FF0000"/>
                </a:solidFill>
              </a:rPr>
              <a:t>voor</a:t>
            </a:r>
            <a:r>
              <a:rPr lang="cs-CZ" b="1" i="1" u="sng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muziek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vindt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hij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leuk</a:t>
            </a:r>
            <a:r>
              <a:rPr lang="cs-CZ" i="1" dirty="0" smtClean="0">
                <a:solidFill>
                  <a:srgbClr val="FF0000"/>
                </a:solidFill>
              </a:rPr>
              <a:t>? </a:t>
            </a:r>
            <a:endParaRPr lang="cs-CZ" i="1" dirty="0">
              <a:solidFill>
                <a:srgbClr val="FF0000"/>
              </a:solidFill>
            </a:endParaRPr>
          </a:p>
        </p:txBody>
      </p:sp>
      <p:pic>
        <p:nvPicPr>
          <p:cNvPr id="4" name="Obrázek 3" descr="&lt;strong&gt;Otazník&lt;/strong&gt; Otázka - Obrázek zdarma na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4754" y="1427967"/>
            <a:ext cx="2304789" cy="2304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540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75364"/>
            <a:ext cx="10515600" cy="1127344"/>
          </a:xfrm>
        </p:spPr>
        <p:txBody>
          <a:bodyPr/>
          <a:lstStyle/>
          <a:p>
            <a:r>
              <a:rPr lang="cs-CZ" b="1" dirty="0">
                <a:latin typeface="+mn-lt"/>
              </a:rPr>
              <a:t>INTERROGATIVUM: </a:t>
            </a:r>
            <a:r>
              <a:rPr lang="cs-CZ" b="1" dirty="0" err="1">
                <a:latin typeface="+mn-lt"/>
              </a:rPr>
              <a:t>wat</a:t>
            </a:r>
            <a:r>
              <a:rPr lang="cs-CZ" b="1" dirty="0">
                <a:latin typeface="+mn-lt"/>
              </a:rPr>
              <a:t> </a:t>
            </a:r>
            <a:r>
              <a:rPr lang="cs-CZ" b="1" dirty="0" err="1">
                <a:latin typeface="+mn-lt"/>
              </a:rPr>
              <a:t>voor</a:t>
            </a:r>
            <a:r>
              <a:rPr lang="cs-CZ" b="1" dirty="0">
                <a:latin typeface="+mn-lt"/>
              </a:rPr>
              <a:t> (</a:t>
            </a:r>
            <a:r>
              <a:rPr lang="cs-CZ" b="1" dirty="0" err="1">
                <a:latin typeface="+mn-lt"/>
              </a:rPr>
              <a:t>een</a:t>
            </a:r>
            <a:r>
              <a:rPr lang="cs-CZ" b="1" dirty="0">
                <a:latin typeface="+mn-lt"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625" y="1302709"/>
            <a:ext cx="11053175" cy="54613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	 </a:t>
            </a:r>
            <a:r>
              <a:rPr lang="cs-CZ" u="sng" dirty="0" smtClean="0"/>
              <a:t>LET OP:</a:t>
            </a:r>
            <a:endParaRPr lang="cs-CZ" u="sng" dirty="0"/>
          </a:p>
          <a:p>
            <a:pPr marL="0" indent="0">
              <a:buNone/>
            </a:pPr>
            <a:r>
              <a:rPr lang="cs-CZ" b="1" i="1" u="sng" dirty="0" err="1">
                <a:solidFill>
                  <a:srgbClr val="FF0000"/>
                </a:solidFill>
              </a:rPr>
              <a:t>Welke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krant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lees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je ´s </a:t>
            </a:r>
            <a:r>
              <a:rPr lang="cs-CZ" dirty="0" err="1">
                <a:solidFill>
                  <a:srgbClr val="FF0000"/>
                </a:solidFill>
              </a:rPr>
              <a:t>ochtends</a:t>
            </a:r>
            <a:r>
              <a:rPr lang="cs-CZ" dirty="0">
                <a:solidFill>
                  <a:srgbClr val="FF0000"/>
                </a:solidFill>
              </a:rPr>
              <a:t>?   X  </a:t>
            </a:r>
            <a:r>
              <a:rPr lang="cs-CZ" b="1" i="1" u="sng" dirty="0" err="1">
                <a:solidFill>
                  <a:srgbClr val="FF0000"/>
                </a:solidFill>
              </a:rPr>
              <a:t>Wat</a:t>
            </a:r>
            <a:r>
              <a:rPr lang="cs-CZ" b="1" i="1" u="sng" dirty="0">
                <a:solidFill>
                  <a:srgbClr val="FF0000"/>
                </a:solidFill>
              </a:rPr>
              <a:t> </a:t>
            </a:r>
            <a:r>
              <a:rPr lang="cs-CZ" b="1" i="1" u="sng" dirty="0" err="1">
                <a:solidFill>
                  <a:srgbClr val="FF0000"/>
                </a:solidFill>
              </a:rPr>
              <a:t>voor</a:t>
            </a:r>
            <a:r>
              <a:rPr lang="cs-CZ" b="1" i="1" u="sng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romans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vind</a:t>
            </a:r>
            <a:r>
              <a:rPr lang="cs-CZ" dirty="0">
                <a:solidFill>
                  <a:srgbClr val="FF0000"/>
                </a:solidFill>
              </a:rPr>
              <a:t> je </a:t>
            </a:r>
            <a:r>
              <a:rPr lang="cs-CZ" dirty="0" err="1">
                <a:solidFill>
                  <a:srgbClr val="FF0000"/>
                </a:solidFill>
              </a:rPr>
              <a:t>leuk</a:t>
            </a:r>
            <a:r>
              <a:rPr lang="cs-CZ" dirty="0" smtClean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i="1" u="sng" dirty="0" err="1" smtClean="0">
                <a:solidFill>
                  <a:srgbClr val="FF0000"/>
                </a:solidFill>
              </a:rPr>
              <a:t>Welke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smtClean="0">
                <a:solidFill>
                  <a:srgbClr val="FF0000"/>
                </a:solidFill>
              </a:rPr>
              <a:t>kop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wil</a:t>
            </a:r>
            <a:r>
              <a:rPr lang="cs-CZ" i="1" dirty="0" smtClean="0">
                <a:solidFill>
                  <a:srgbClr val="FF0000"/>
                </a:solidFill>
              </a:rPr>
              <a:t> je </a:t>
            </a:r>
            <a:r>
              <a:rPr lang="cs-CZ" i="1" dirty="0" err="1" smtClean="0">
                <a:solidFill>
                  <a:srgbClr val="FF0000"/>
                </a:solidFill>
              </a:rPr>
              <a:t>hebben</a:t>
            </a:r>
            <a:r>
              <a:rPr lang="cs-CZ" i="1" dirty="0" smtClean="0">
                <a:solidFill>
                  <a:srgbClr val="FF0000"/>
                </a:solidFill>
              </a:rPr>
              <a:t>?  </a:t>
            </a:r>
            <a:r>
              <a:rPr lang="cs-CZ" dirty="0" smtClean="0">
                <a:solidFill>
                  <a:srgbClr val="FF0000"/>
                </a:solidFill>
              </a:rPr>
              <a:t>		X </a:t>
            </a:r>
            <a:r>
              <a:rPr lang="cs-CZ" b="1" i="1" u="sng" dirty="0" err="1" smtClean="0">
                <a:solidFill>
                  <a:srgbClr val="FF0000"/>
                </a:solidFill>
              </a:rPr>
              <a:t>Wat</a:t>
            </a:r>
            <a:r>
              <a:rPr lang="cs-CZ" b="1" i="1" u="sng" dirty="0" smtClean="0">
                <a:solidFill>
                  <a:srgbClr val="FF0000"/>
                </a:solidFill>
              </a:rPr>
              <a:t> </a:t>
            </a:r>
            <a:r>
              <a:rPr lang="cs-CZ" b="1" i="1" u="sng" dirty="0" err="1" smtClean="0">
                <a:solidFill>
                  <a:srgbClr val="FF0000"/>
                </a:solidFill>
              </a:rPr>
              <a:t>voor</a:t>
            </a:r>
            <a:r>
              <a:rPr lang="cs-CZ" b="1" i="1" u="sng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koffie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vind</a:t>
            </a:r>
            <a:r>
              <a:rPr lang="cs-CZ" i="1" dirty="0" smtClean="0">
                <a:solidFill>
                  <a:srgbClr val="FF0000"/>
                </a:solidFill>
              </a:rPr>
              <a:t> je </a:t>
            </a:r>
            <a:r>
              <a:rPr lang="cs-CZ" i="1" dirty="0" err="1" smtClean="0">
                <a:solidFill>
                  <a:srgbClr val="FF0000"/>
                </a:solidFill>
              </a:rPr>
              <a:t>lekker</a:t>
            </a:r>
            <a:r>
              <a:rPr lang="cs-CZ" i="1" dirty="0" smtClean="0">
                <a:solidFill>
                  <a:srgbClr val="FF0000"/>
                </a:solidFill>
              </a:rPr>
              <a:t>? </a:t>
            </a:r>
            <a:r>
              <a:rPr lang="nl-NL" i="1" dirty="0" smtClean="0">
                <a:solidFill>
                  <a:srgbClr val="FF0000"/>
                </a:solidFill>
              </a:rPr>
              <a:t> </a:t>
            </a: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i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u="sng" dirty="0" err="1" smtClean="0"/>
              <a:t>Meer</a:t>
            </a:r>
            <a:r>
              <a:rPr lang="cs-CZ" u="sng" dirty="0" smtClean="0"/>
              <a:t> </a:t>
            </a:r>
            <a:r>
              <a:rPr lang="cs-CZ" u="sng" dirty="0" err="1"/>
              <a:t>voorbeelden</a:t>
            </a:r>
            <a:r>
              <a:rPr lang="cs-CZ" dirty="0"/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b="1" i="1" u="sng" dirty="0" smtClean="0">
                <a:solidFill>
                  <a:srgbClr val="FF0000"/>
                </a:solidFill>
              </a:rPr>
              <a:t>Wat </a:t>
            </a:r>
            <a:r>
              <a:rPr lang="nl-NL" b="1" i="1" u="sng" dirty="0">
                <a:solidFill>
                  <a:srgbClr val="FF0000"/>
                </a:solidFill>
              </a:rPr>
              <a:t>voor (een) boek </a:t>
            </a:r>
            <a:r>
              <a:rPr lang="nl-NL" dirty="0">
                <a:solidFill>
                  <a:srgbClr val="FF0000"/>
                </a:solidFill>
              </a:rPr>
              <a:t>is het? </a:t>
            </a:r>
            <a:r>
              <a:rPr lang="cs-CZ" dirty="0">
                <a:solidFill>
                  <a:srgbClr val="FF0000"/>
                </a:solidFill>
              </a:rPr>
              <a:t>-  </a:t>
            </a:r>
            <a:r>
              <a:rPr lang="nl-NL" dirty="0">
                <a:solidFill>
                  <a:srgbClr val="FF0000"/>
                </a:solidFill>
              </a:rPr>
              <a:t>Het is een boek over logica</a:t>
            </a:r>
            <a:r>
              <a:rPr lang="nl-NL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NL" b="1" i="1" u="sng" dirty="0" smtClean="0">
                <a:solidFill>
                  <a:srgbClr val="FF0000"/>
                </a:solidFill>
              </a:rPr>
              <a:t>Wat </a:t>
            </a:r>
            <a:r>
              <a:rPr lang="nl-NL" b="1" i="1" u="sng" dirty="0">
                <a:solidFill>
                  <a:srgbClr val="FF0000"/>
                </a:solidFill>
              </a:rPr>
              <a:t>voor onzin </a:t>
            </a:r>
            <a:r>
              <a:rPr lang="nl-NL" dirty="0">
                <a:solidFill>
                  <a:srgbClr val="FF0000"/>
                </a:solidFill>
              </a:rPr>
              <a:t>is dat nu weer?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dirty="0" err="1">
                <a:solidFill>
                  <a:srgbClr val="FF0000"/>
                </a:solidFill>
              </a:rPr>
              <a:t>Naar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i="1" u="sng" dirty="0" err="1">
                <a:solidFill>
                  <a:srgbClr val="FF0000"/>
                </a:solidFill>
              </a:rPr>
              <a:t>wat</a:t>
            </a:r>
            <a:r>
              <a:rPr lang="cs-CZ" b="1" i="1" u="sng" dirty="0">
                <a:solidFill>
                  <a:srgbClr val="FF0000"/>
                </a:solidFill>
              </a:rPr>
              <a:t> </a:t>
            </a:r>
            <a:r>
              <a:rPr lang="cs-CZ" b="1" i="1" u="sng" dirty="0" err="1">
                <a:solidFill>
                  <a:srgbClr val="FF0000"/>
                </a:solidFill>
              </a:rPr>
              <a:t>voor</a:t>
            </a:r>
            <a:r>
              <a:rPr lang="cs-CZ" b="1" i="1" u="sng" dirty="0">
                <a:solidFill>
                  <a:srgbClr val="FF0000"/>
                </a:solidFill>
              </a:rPr>
              <a:t> </a:t>
            </a:r>
            <a:r>
              <a:rPr lang="cs-CZ" b="1" i="1" u="sng" dirty="0" err="1">
                <a:solidFill>
                  <a:srgbClr val="FF0000"/>
                </a:solidFill>
              </a:rPr>
              <a:t>cafés</a:t>
            </a:r>
            <a:r>
              <a:rPr lang="cs-CZ" b="1" i="1" u="sng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ga</a:t>
            </a:r>
            <a:r>
              <a:rPr lang="cs-CZ" dirty="0">
                <a:solidFill>
                  <a:srgbClr val="FF0000"/>
                </a:solidFill>
              </a:rPr>
              <a:t> je </a:t>
            </a:r>
            <a:r>
              <a:rPr lang="cs-CZ" dirty="0" err="1">
                <a:solidFill>
                  <a:srgbClr val="FF0000"/>
                </a:solidFill>
              </a:rPr>
              <a:t>graag</a:t>
            </a:r>
            <a:r>
              <a:rPr lang="cs-CZ" dirty="0">
                <a:solidFill>
                  <a:srgbClr val="FF0000"/>
                </a:solidFill>
              </a:rPr>
              <a:t>?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b="1" i="1" u="sng" dirty="0">
                <a:solidFill>
                  <a:srgbClr val="FF0000"/>
                </a:solidFill>
              </a:rPr>
              <a:t>Wat voor iemand </a:t>
            </a:r>
            <a:r>
              <a:rPr lang="nl-NL" i="1" dirty="0">
                <a:solidFill>
                  <a:srgbClr val="FF0000"/>
                </a:solidFill>
              </a:rPr>
              <a:t>heb jij op het oog?</a:t>
            </a:r>
            <a:endParaRPr lang="cs-CZ" i="1" dirty="0">
              <a:solidFill>
                <a:srgbClr val="FF0000"/>
              </a:solidFill>
            </a:endParaRPr>
          </a:p>
        </p:txBody>
      </p:sp>
      <p:pic>
        <p:nvPicPr>
          <p:cNvPr id="4" name="Obrázek 3" descr="&lt;strong&gt;Attention&lt;/strong&gt; 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407406" y="985859"/>
            <a:ext cx="861588" cy="63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56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4234" y="365126"/>
            <a:ext cx="11169748" cy="925056"/>
          </a:xfrm>
        </p:spPr>
        <p:txBody>
          <a:bodyPr/>
          <a:lstStyle/>
          <a:p>
            <a:r>
              <a:rPr lang="cs-CZ" b="1" dirty="0" err="1" smtClean="0">
                <a:latin typeface="+mn-lt"/>
              </a:rPr>
              <a:t>Het</a:t>
            </a:r>
            <a:r>
              <a:rPr lang="cs-CZ" b="1" dirty="0" smtClean="0">
                <a:latin typeface="+mn-lt"/>
              </a:rPr>
              <a:t> </a:t>
            </a:r>
            <a:r>
              <a:rPr lang="cs-CZ" b="1" dirty="0" err="1">
                <a:latin typeface="+mn-lt"/>
              </a:rPr>
              <a:t>betrekkelijk</a:t>
            </a:r>
            <a:r>
              <a:rPr lang="cs-CZ" b="1" dirty="0">
                <a:latin typeface="+mn-lt"/>
              </a:rPr>
              <a:t> </a:t>
            </a:r>
            <a:r>
              <a:rPr lang="cs-CZ" b="1" dirty="0" err="1">
                <a:latin typeface="+mn-lt"/>
              </a:rPr>
              <a:t>voornaamwoord</a:t>
            </a:r>
            <a:r>
              <a:rPr lang="cs-CZ" b="1" dirty="0">
                <a:latin typeface="+mn-lt"/>
              </a:rPr>
              <a:t> </a:t>
            </a:r>
            <a:r>
              <a:rPr lang="cs-CZ" b="1" dirty="0"/>
              <a:t>(</a:t>
            </a:r>
            <a:r>
              <a:rPr lang="cs-CZ" b="1" dirty="0" err="1"/>
              <a:t>relatief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7286" y="1290183"/>
            <a:ext cx="11924713" cy="5441694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functie</a:t>
            </a:r>
            <a:r>
              <a:rPr lang="cs-CZ" dirty="0"/>
              <a:t>.: </a:t>
            </a:r>
            <a:r>
              <a:rPr lang="nl-NL" b="1" dirty="0"/>
              <a:t>verwijzend</a:t>
            </a:r>
            <a:r>
              <a:rPr lang="cs-CZ" dirty="0"/>
              <a:t>  +  </a:t>
            </a:r>
            <a:r>
              <a:rPr lang="nl-NL" b="1" dirty="0"/>
              <a:t>zinsverbindend</a:t>
            </a:r>
            <a:endParaRPr lang="cs-CZ" b="1" dirty="0"/>
          </a:p>
          <a:p>
            <a:endParaRPr lang="cs-CZ" b="1" dirty="0"/>
          </a:p>
          <a:p>
            <a:r>
              <a:rPr lang="cs-CZ" b="1" u="sng" dirty="0" err="1"/>
              <a:t>die</a:t>
            </a:r>
            <a:r>
              <a:rPr lang="cs-CZ" b="1" u="sng" dirty="0"/>
              <a:t>/dat, </a:t>
            </a:r>
            <a:r>
              <a:rPr lang="cs-CZ" b="1" u="sng" dirty="0" err="1"/>
              <a:t>wie</a:t>
            </a:r>
            <a:r>
              <a:rPr lang="cs-CZ" b="1" u="sng" dirty="0"/>
              <a:t>, </a:t>
            </a:r>
            <a:r>
              <a:rPr lang="cs-CZ" b="1" u="sng" dirty="0" err="1"/>
              <a:t>wat</a:t>
            </a:r>
            <a:r>
              <a:rPr lang="cs-CZ" b="1" u="sng" dirty="0"/>
              <a:t>, </a:t>
            </a:r>
            <a:r>
              <a:rPr lang="cs-CZ" b="1" dirty="0" err="1"/>
              <a:t>welk</a:t>
            </a:r>
            <a:r>
              <a:rPr lang="cs-CZ" b="1" dirty="0"/>
              <a:t>/</a:t>
            </a:r>
            <a:r>
              <a:rPr lang="cs-CZ" b="1" dirty="0" err="1"/>
              <a:t>welke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formeel</a:t>
            </a:r>
            <a:r>
              <a:rPr lang="cs-CZ" dirty="0"/>
              <a:t>), </a:t>
            </a:r>
            <a:r>
              <a:rPr lang="cs-CZ" b="1" dirty="0" err="1"/>
              <a:t>hetgeen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formeel</a:t>
            </a:r>
            <a:r>
              <a:rPr lang="cs-CZ" b="1" dirty="0"/>
              <a:t>), </a:t>
            </a:r>
            <a:r>
              <a:rPr lang="cs-CZ" dirty="0" err="1"/>
              <a:t>hetwelk</a:t>
            </a:r>
            <a:r>
              <a:rPr lang="cs-CZ" dirty="0"/>
              <a:t> </a:t>
            </a:r>
            <a:r>
              <a:rPr lang="cs-CZ" sz="2400" dirty="0"/>
              <a:t>(</a:t>
            </a:r>
            <a:r>
              <a:rPr lang="cs-CZ" sz="2400" dirty="0" err="1"/>
              <a:t>archaïsch</a:t>
            </a:r>
            <a:r>
              <a:rPr lang="cs-CZ" sz="2400" dirty="0"/>
              <a:t>)</a:t>
            </a:r>
            <a:endParaRPr lang="cs-CZ" sz="2400" b="1" dirty="0"/>
          </a:p>
          <a:p>
            <a:endParaRPr lang="cs-CZ" sz="2400" b="1" dirty="0"/>
          </a:p>
          <a:p>
            <a:r>
              <a:rPr lang="cs-CZ" b="1" u="sng" dirty="0"/>
              <a:t>Genus</a:t>
            </a:r>
            <a:r>
              <a:rPr lang="cs-CZ" u="sng" dirty="0"/>
              <a:t> </a:t>
            </a:r>
            <a:r>
              <a:rPr lang="cs-CZ" dirty="0"/>
              <a:t>van antecedent van </a:t>
            </a:r>
            <a:r>
              <a:rPr lang="cs-CZ" dirty="0" err="1"/>
              <a:t>belang</a:t>
            </a:r>
            <a:r>
              <a:rPr lang="cs-CZ" dirty="0" smtClean="0"/>
              <a:t>! </a:t>
            </a:r>
            <a:endParaRPr lang="cs-CZ" dirty="0"/>
          </a:p>
          <a:p>
            <a:pPr marL="0" indent="0">
              <a:buNone/>
            </a:pPr>
            <a:endParaRPr lang="cs-CZ" sz="1300" b="1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i="1" u="sng" dirty="0">
                <a:solidFill>
                  <a:srgbClr val="FF0000"/>
                </a:solidFill>
              </a:rPr>
              <a:t>De </a:t>
            </a:r>
            <a:r>
              <a:rPr lang="cs-CZ" i="1" u="sng" dirty="0" err="1">
                <a:solidFill>
                  <a:srgbClr val="FF0000"/>
                </a:solidFill>
              </a:rPr>
              <a:t>nieuwe</a:t>
            </a:r>
            <a:r>
              <a:rPr lang="cs-CZ" i="1" u="sng" dirty="0">
                <a:solidFill>
                  <a:srgbClr val="FF0000"/>
                </a:solidFill>
              </a:rPr>
              <a:t> </a:t>
            </a:r>
            <a:r>
              <a:rPr lang="cs-CZ" i="1" u="sng" dirty="0" err="1">
                <a:solidFill>
                  <a:srgbClr val="FF0000"/>
                </a:solidFill>
              </a:rPr>
              <a:t>leerling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b="1" i="1" u="sng" dirty="0" err="1">
                <a:solidFill>
                  <a:srgbClr val="FF0000"/>
                </a:solidFill>
              </a:rPr>
              <a:t>die</a:t>
            </a:r>
            <a:r>
              <a:rPr lang="cs-CZ" i="1" dirty="0">
                <a:solidFill>
                  <a:srgbClr val="FF0000"/>
                </a:solidFill>
              </a:rPr>
              <a:t> pas </a:t>
            </a:r>
            <a:r>
              <a:rPr lang="cs-CZ" i="1" dirty="0" err="1">
                <a:solidFill>
                  <a:srgbClr val="FF0000"/>
                </a:solidFill>
              </a:rPr>
              <a:t>gisteren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is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gekomen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is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heel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lief</a:t>
            </a:r>
            <a:r>
              <a:rPr lang="cs-CZ" i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cs-CZ" i="1" u="sng" dirty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nl-NL" u="sng" dirty="0" smtClean="0">
                <a:solidFill>
                  <a:srgbClr val="FF0000"/>
                </a:solidFill>
              </a:rPr>
              <a:t>Het </a:t>
            </a:r>
            <a:r>
              <a:rPr lang="nl-NL" u="sng" dirty="0">
                <a:solidFill>
                  <a:srgbClr val="FF0000"/>
                </a:solidFill>
              </a:rPr>
              <a:t>huis </a:t>
            </a:r>
            <a:r>
              <a:rPr lang="nl-NL" b="1" i="1" u="sng" dirty="0">
                <a:solidFill>
                  <a:srgbClr val="FF0000"/>
                </a:solidFill>
              </a:rPr>
              <a:t>dat</a:t>
            </a:r>
            <a:r>
              <a:rPr lang="nl-NL" dirty="0">
                <a:solidFill>
                  <a:srgbClr val="FF0000"/>
                </a:solidFill>
              </a:rPr>
              <a:t> je daar ziet, is van mijn oom</a:t>
            </a:r>
            <a:r>
              <a:rPr lang="nl-NL" dirty="0" smtClean="0">
                <a:solidFill>
                  <a:srgbClr val="FF0000"/>
                </a:solidFill>
              </a:rPr>
              <a:t>.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Deze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mensen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net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zijn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gearriveerd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moeten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helpen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Weer</a:t>
            </a:r>
            <a:r>
              <a:rPr lang="cs-CZ" dirty="0" smtClean="0">
                <a:solidFill>
                  <a:srgbClr val="FF0000"/>
                </a:solidFill>
              </a:rPr>
              <a:t> je </a:t>
            </a:r>
            <a:r>
              <a:rPr lang="cs-CZ" u="sng" dirty="0" err="1" smtClean="0">
                <a:solidFill>
                  <a:srgbClr val="FF0000"/>
                </a:solidFill>
              </a:rPr>
              <a:t>een</a:t>
            </a:r>
            <a:r>
              <a:rPr lang="cs-CZ" u="sng" dirty="0" smtClean="0">
                <a:solidFill>
                  <a:srgbClr val="FF0000"/>
                </a:solidFill>
              </a:rPr>
              <a:t> </a:t>
            </a:r>
            <a:r>
              <a:rPr lang="cs-CZ" u="sng" dirty="0" err="1" smtClean="0">
                <a:solidFill>
                  <a:srgbClr val="FF0000"/>
                </a:solidFill>
              </a:rPr>
              <a:t>boek</a:t>
            </a:r>
            <a:r>
              <a:rPr lang="cs-CZ" u="sng" dirty="0" smtClean="0">
                <a:solidFill>
                  <a:srgbClr val="FF0000"/>
                </a:solidFill>
              </a:rPr>
              <a:t> </a:t>
            </a:r>
            <a:r>
              <a:rPr lang="cs-CZ" b="1" u="sng" dirty="0" smtClean="0">
                <a:solidFill>
                  <a:srgbClr val="FF0000"/>
                </a:solidFill>
              </a:rPr>
              <a:t>dat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mijn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vriendje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leuk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zou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kunnen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vinden</a:t>
            </a:r>
            <a:r>
              <a:rPr lang="cs-CZ" dirty="0" smtClean="0">
                <a:solidFill>
                  <a:srgbClr val="FF0000"/>
                </a:solidFill>
              </a:rPr>
              <a:t>? </a:t>
            </a:r>
          </a:p>
          <a:p>
            <a:pPr marL="0" indent="0">
              <a:spcAft>
                <a:spcPts val="600"/>
              </a:spcAft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55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0602" y="1678488"/>
            <a:ext cx="11210795" cy="4736469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dirty="0"/>
              <a:t>	 </a:t>
            </a:r>
            <a:r>
              <a:rPr lang="cs-CZ" u="sng" dirty="0"/>
              <a:t>LET OP</a:t>
            </a:r>
            <a:r>
              <a:rPr lang="cs-CZ" u="sng" dirty="0" smtClean="0"/>
              <a:t>:  </a:t>
            </a:r>
            <a:r>
              <a:rPr lang="cs-CZ" b="1" dirty="0" smtClean="0"/>
              <a:t>GRAMMATICAAL </a:t>
            </a:r>
            <a:r>
              <a:rPr lang="cs-CZ" dirty="0" smtClean="0"/>
              <a:t>    X    </a:t>
            </a:r>
            <a:r>
              <a:rPr lang="cs-CZ" b="1" dirty="0" smtClean="0"/>
              <a:t>NATUURLIJK GENUS ! </a:t>
            </a:r>
            <a:endParaRPr lang="cs-CZ" b="1" u="sng" dirty="0"/>
          </a:p>
          <a:p>
            <a:pPr marL="0" indent="0">
              <a:spcAft>
                <a:spcPts val="600"/>
              </a:spcAft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nl-NL" dirty="0" smtClean="0">
                <a:solidFill>
                  <a:srgbClr val="FF0000"/>
                </a:solidFill>
              </a:rPr>
              <a:t>Weet </a:t>
            </a:r>
            <a:r>
              <a:rPr lang="nl-NL" dirty="0">
                <a:solidFill>
                  <a:srgbClr val="FF0000"/>
                </a:solidFill>
              </a:rPr>
              <a:t>jij hoe </a:t>
            </a:r>
            <a:r>
              <a:rPr lang="nl-NL" u="sng" dirty="0">
                <a:solidFill>
                  <a:srgbClr val="FF0000"/>
                </a:solidFill>
              </a:rPr>
              <a:t>het meisje </a:t>
            </a:r>
            <a:r>
              <a:rPr lang="nl-NL" dirty="0">
                <a:solidFill>
                  <a:srgbClr val="FF0000"/>
                </a:solidFill>
              </a:rPr>
              <a:t>heet </a:t>
            </a:r>
            <a:r>
              <a:rPr lang="nl-NL" b="1" i="1" u="sng" dirty="0">
                <a:solidFill>
                  <a:srgbClr val="FF0000"/>
                </a:solidFill>
              </a:rPr>
              <a:t>dat</a:t>
            </a:r>
            <a:r>
              <a:rPr lang="nl-NL" dirty="0">
                <a:solidFill>
                  <a:srgbClr val="FF0000"/>
                </a:solidFill>
              </a:rPr>
              <a:t> daar loopt</a:t>
            </a:r>
            <a:r>
              <a:rPr lang="nl-NL" dirty="0" smtClean="0">
                <a:solidFill>
                  <a:srgbClr val="FF0000"/>
                </a:solidFill>
              </a:rPr>
              <a:t>?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cs-CZ" b="1" dirty="0" smtClean="0">
                <a:solidFill>
                  <a:srgbClr val="FF0000"/>
                </a:solidFill>
              </a:rPr>
              <a:t>X   </a:t>
            </a:r>
            <a:r>
              <a:rPr lang="nl-NL" u="sng" dirty="0" smtClean="0">
                <a:solidFill>
                  <a:srgbClr val="C00000"/>
                </a:solidFill>
              </a:rPr>
              <a:t>Zijn </a:t>
            </a:r>
            <a:r>
              <a:rPr lang="nl-NL" u="sng" dirty="0">
                <a:solidFill>
                  <a:srgbClr val="C00000"/>
                </a:solidFill>
              </a:rPr>
              <a:t>meisje</a:t>
            </a:r>
            <a:r>
              <a:rPr lang="nl-NL" dirty="0">
                <a:solidFill>
                  <a:srgbClr val="C00000"/>
                </a:solidFill>
              </a:rPr>
              <a:t>, </a:t>
            </a:r>
            <a:r>
              <a:rPr lang="nl-NL" b="1" i="1" u="sng" dirty="0">
                <a:solidFill>
                  <a:srgbClr val="C00000"/>
                </a:solidFill>
              </a:rPr>
              <a:t>die</a:t>
            </a:r>
            <a:r>
              <a:rPr lang="nl-NL" dirty="0">
                <a:solidFill>
                  <a:srgbClr val="C00000"/>
                </a:solidFill>
              </a:rPr>
              <a:t> bij ons op kantoor werkt, is met vakantie. </a:t>
            </a:r>
            <a:r>
              <a:rPr lang="nl-NL" dirty="0"/>
              <a:t>(eventueel: </a:t>
            </a:r>
            <a:r>
              <a:rPr lang="nl-NL" i="1" dirty="0"/>
              <a:t>dat</a:t>
            </a:r>
            <a:r>
              <a:rPr lang="nl-NL" dirty="0" smtClean="0"/>
              <a:t>)</a:t>
            </a:r>
            <a:endParaRPr lang="cs-CZ" dirty="0" smtClean="0"/>
          </a:p>
          <a:p>
            <a:pPr marL="0" indent="0">
              <a:spcAft>
                <a:spcPts val="600"/>
              </a:spcAft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cs-CZ" i="1" dirty="0" err="1" smtClean="0">
                <a:solidFill>
                  <a:srgbClr val="FF0000"/>
                </a:solidFill>
              </a:rPr>
              <a:t>Zie</a:t>
            </a:r>
            <a:r>
              <a:rPr lang="cs-CZ" i="1" dirty="0" smtClean="0">
                <a:solidFill>
                  <a:srgbClr val="FF0000"/>
                </a:solidFill>
              </a:rPr>
              <a:t> je </a:t>
            </a:r>
            <a:r>
              <a:rPr lang="cs-CZ" i="1" u="sng" dirty="0" smtClean="0">
                <a:solidFill>
                  <a:srgbClr val="FF0000"/>
                </a:solidFill>
              </a:rPr>
              <a:t>dat </a:t>
            </a:r>
            <a:r>
              <a:rPr lang="cs-CZ" i="1" u="sng" dirty="0" err="1" smtClean="0">
                <a:solidFill>
                  <a:srgbClr val="FF0000"/>
                </a:solidFill>
              </a:rPr>
              <a:t>kind</a:t>
            </a:r>
            <a:r>
              <a:rPr lang="cs-CZ" i="1" u="sng" dirty="0" smtClean="0">
                <a:solidFill>
                  <a:srgbClr val="FF0000"/>
                </a:solidFill>
              </a:rPr>
              <a:t> </a:t>
            </a:r>
            <a:r>
              <a:rPr lang="cs-CZ" b="1" i="1" u="sng" dirty="0" smtClean="0">
                <a:solidFill>
                  <a:srgbClr val="FF0000"/>
                </a:solidFill>
              </a:rPr>
              <a:t>dat</a:t>
            </a:r>
            <a:r>
              <a:rPr lang="cs-CZ" i="1" dirty="0" smtClean="0">
                <a:solidFill>
                  <a:srgbClr val="FF0000"/>
                </a:solidFill>
              </a:rPr>
              <a:t> met de </a:t>
            </a:r>
            <a:r>
              <a:rPr lang="cs-CZ" i="1" dirty="0" err="1" smtClean="0">
                <a:solidFill>
                  <a:srgbClr val="FF0000"/>
                </a:solidFill>
              </a:rPr>
              <a:t>hond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speelt</a:t>
            </a:r>
            <a:r>
              <a:rPr lang="cs-CZ" i="1" dirty="0" smtClean="0">
                <a:solidFill>
                  <a:srgbClr val="FF0000"/>
                </a:solidFill>
              </a:rPr>
              <a:t>? </a:t>
            </a:r>
          </a:p>
          <a:p>
            <a:pPr marL="0" indent="0">
              <a:spcAft>
                <a:spcPts val="600"/>
              </a:spcAft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cs-CZ" b="1" dirty="0">
                <a:solidFill>
                  <a:srgbClr val="FF0000"/>
                </a:solidFill>
              </a:rPr>
              <a:t>X </a:t>
            </a:r>
            <a:r>
              <a:rPr lang="cs-CZ" b="1" dirty="0" smtClean="0">
                <a:solidFill>
                  <a:srgbClr val="FF0000"/>
                </a:solidFill>
              </a:rPr>
              <a:t>   </a:t>
            </a:r>
            <a:r>
              <a:rPr lang="cs-CZ" b="1" i="1" dirty="0" smtClean="0">
                <a:solidFill>
                  <a:srgbClr val="C00000"/>
                </a:solidFill>
              </a:rPr>
              <a:t>Dat </a:t>
            </a:r>
            <a:r>
              <a:rPr lang="cs-CZ" b="1" i="1" dirty="0" err="1" smtClean="0">
                <a:solidFill>
                  <a:srgbClr val="C00000"/>
                </a:solidFill>
              </a:rPr>
              <a:t>kindje</a:t>
            </a:r>
            <a:r>
              <a:rPr lang="cs-CZ" b="1" i="1" dirty="0" smtClean="0">
                <a:solidFill>
                  <a:srgbClr val="C00000"/>
                </a:solidFill>
              </a:rPr>
              <a:t> </a:t>
            </a:r>
            <a:r>
              <a:rPr lang="cs-CZ" i="1" dirty="0" smtClean="0">
                <a:solidFill>
                  <a:srgbClr val="C00000"/>
                </a:solidFill>
              </a:rPr>
              <a:t>van de </a:t>
            </a:r>
            <a:r>
              <a:rPr lang="cs-CZ" i="1" dirty="0" err="1" smtClean="0">
                <a:solidFill>
                  <a:srgbClr val="C00000"/>
                </a:solidFill>
              </a:rPr>
              <a:t>buren</a:t>
            </a:r>
            <a:r>
              <a:rPr lang="cs-CZ" i="1" dirty="0" smtClean="0">
                <a:solidFill>
                  <a:srgbClr val="C00000"/>
                </a:solidFill>
              </a:rPr>
              <a:t>, </a:t>
            </a:r>
            <a:r>
              <a:rPr lang="cs-CZ" b="1" i="1" u="sng" dirty="0" err="1" smtClean="0">
                <a:solidFill>
                  <a:srgbClr val="C00000"/>
                </a:solidFill>
              </a:rPr>
              <a:t>die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is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zo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schattig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hoor</a:t>
            </a:r>
            <a:r>
              <a:rPr lang="cs-CZ" i="1" dirty="0" smtClean="0">
                <a:solidFill>
                  <a:srgbClr val="C00000"/>
                </a:solidFill>
              </a:rPr>
              <a:t>! </a:t>
            </a:r>
            <a:r>
              <a:rPr lang="nl-NL" dirty="0"/>
              <a:t>(eventueel: </a:t>
            </a:r>
            <a:r>
              <a:rPr lang="nl-NL" i="1" dirty="0"/>
              <a:t>dat</a:t>
            </a:r>
            <a:r>
              <a:rPr lang="nl-NL" dirty="0"/>
              <a:t>)</a:t>
            </a:r>
            <a:endParaRPr lang="cs-CZ" dirty="0"/>
          </a:p>
          <a:p>
            <a:pPr marL="0" indent="0">
              <a:spcAft>
                <a:spcPts val="600"/>
              </a:spcAft>
              <a:buNone/>
            </a:pPr>
            <a:endParaRPr lang="cs-CZ" i="1" dirty="0" smtClean="0">
              <a:solidFill>
                <a:srgbClr val="FF0000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pic>
        <p:nvPicPr>
          <p:cNvPr id="4" name="Obrázek 3" descr="&lt;strong&gt;Attention&lt;/strong&gt; 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490602" y="1912458"/>
            <a:ext cx="861588" cy="633697"/>
          </a:xfrm>
          <a:prstGeom prst="rect">
            <a:avLst/>
          </a:prstGeom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5472"/>
          </a:xfrm>
        </p:spPr>
        <p:txBody>
          <a:bodyPr/>
          <a:lstStyle/>
          <a:p>
            <a:r>
              <a:rPr lang="cs-CZ" b="1" dirty="0" err="1" smtClean="0">
                <a:latin typeface="+mn-lt"/>
              </a:rPr>
              <a:t>Het</a:t>
            </a:r>
            <a:r>
              <a:rPr lang="cs-CZ" b="1" dirty="0" smtClean="0">
                <a:latin typeface="+mn-lt"/>
              </a:rPr>
              <a:t> </a:t>
            </a:r>
            <a:r>
              <a:rPr lang="cs-CZ" b="1" dirty="0" err="1">
                <a:latin typeface="+mn-lt"/>
              </a:rPr>
              <a:t>betrekkelijk</a:t>
            </a:r>
            <a:r>
              <a:rPr lang="cs-CZ" b="1" dirty="0">
                <a:latin typeface="+mn-lt"/>
              </a:rPr>
              <a:t> </a:t>
            </a:r>
            <a:r>
              <a:rPr lang="cs-CZ" b="1" dirty="0" err="1">
                <a:latin typeface="+mn-lt"/>
              </a:rPr>
              <a:t>voornaamwoord</a:t>
            </a:r>
            <a:r>
              <a:rPr lang="cs-CZ" b="1" dirty="0">
                <a:latin typeface="+mn-lt"/>
              </a:rPr>
              <a:t> </a:t>
            </a:r>
            <a:r>
              <a:rPr lang="cs-CZ" b="1" dirty="0"/>
              <a:t>(</a:t>
            </a:r>
            <a:r>
              <a:rPr lang="cs-CZ" b="1" dirty="0" err="1"/>
              <a:t>relatief</a:t>
            </a:r>
            <a:r>
              <a:rPr lang="cs-CZ" b="1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45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0602" y="1678488"/>
            <a:ext cx="11210795" cy="4736469"/>
          </a:xfrm>
        </p:spPr>
        <p:txBody>
          <a:bodyPr>
            <a:normAutofit fontScale="850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dirty="0"/>
              <a:t>	 </a:t>
            </a:r>
            <a:r>
              <a:rPr lang="cs-CZ" u="sng" dirty="0"/>
              <a:t>LET OP</a:t>
            </a:r>
            <a:r>
              <a:rPr lang="cs-CZ" u="sng" dirty="0" smtClean="0"/>
              <a:t>:  </a:t>
            </a:r>
            <a:r>
              <a:rPr lang="cs-CZ" b="1" dirty="0" err="1" smtClean="0"/>
              <a:t>die</a:t>
            </a:r>
            <a:r>
              <a:rPr lang="cs-CZ" b="1" dirty="0" smtClean="0"/>
              <a:t>  </a:t>
            </a:r>
            <a:r>
              <a:rPr lang="cs-CZ" dirty="0" smtClean="0"/>
              <a:t>    X    </a:t>
            </a:r>
            <a:r>
              <a:rPr lang="cs-CZ" b="1" dirty="0" smtClean="0"/>
              <a:t>met </a:t>
            </a:r>
            <a:r>
              <a:rPr lang="cs-CZ" b="1" dirty="0" err="1" smtClean="0"/>
              <a:t>wie</a:t>
            </a:r>
            <a:r>
              <a:rPr lang="cs-CZ" b="1" dirty="0" smtClean="0"/>
              <a:t> / </a:t>
            </a:r>
            <a:r>
              <a:rPr lang="cs-CZ" b="1" dirty="0" err="1" smtClean="0"/>
              <a:t>over</a:t>
            </a:r>
            <a:r>
              <a:rPr lang="cs-CZ" b="1" dirty="0" smtClean="0"/>
              <a:t> </a:t>
            </a:r>
            <a:r>
              <a:rPr lang="cs-CZ" b="1" dirty="0" err="1" smtClean="0"/>
              <a:t>wie</a:t>
            </a:r>
            <a:r>
              <a:rPr lang="cs-CZ" b="1" dirty="0" smtClean="0"/>
              <a:t>…</a:t>
            </a:r>
            <a:endParaRPr lang="cs-CZ" b="1" u="sng" dirty="0"/>
          </a:p>
          <a:p>
            <a:pPr marL="0" indent="0">
              <a:spcAft>
                <a:spcPts val="600"/>
              </a:spcAft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cs-CZ" i="1" dirty="0" smtClean="0">
                <a:solidFill>
                  <a:srgbClr val="FF0000"/>
                </a:solidFill>
              </a:rPr>
              <a:t>Dit </a:t>
            </a:r>
            <a:r>
              <a:rPr lang="cs-CZ" i="1" dirty="0" err="1" smtClean="0">
                <a:solidFill>
                  <a:srgbClr val="FF0000"/>
                </a:solidFill>
              </a:rPr>
              <a:t>is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het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meisje</a:t>
            </a:r>
            <a:r>
              <a:rPr lang="cs-CZ" b="1" i="1" dirty="0" smtClean="0">
                <a:solidFill>
                  <a:srgbClr val="FF0000"/>
                </a:solidFill>
              </a:rPr>
              <a:t> dat </a:t>
            </a:r>
            <a:r>
              <a:rPr lang="cs-CZ" i="1" dirty="0" smtClean="0">
                <a:solidFill>
                  <a:srgbClr val="FF0000"/>
                </a:solidFill>
              </a:rPr>
              <a:t>je </a:t>
            </a:r>
            <a:r>
              <a:rPr lang="cs-CZ" i="1" dirty="0" err="1" smtClean="0">
                <a:solidFill>
                  <a:srgbClr val="FF0000"/>
                </a:solidFill>
              </a:rPr>
              <a:t>moet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ontmoeten</a:t>
            </a:r>
            <a:r>
              <a:rPr lang="cs-CZ" i="1" dirty="0" smtClean="0">
                <a:solidFill>
                  <a:srgbClr val="FF0000"/>
                </a:solidFill>
              </a:rPr>
              <a:t>!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i="1" dirty="0" smtClean="0">
                <a:solidFill>
                  <a:srgbClr val="FF0000"/>
                </a:solidFill>
              </a:rPr>
              <a:t>X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i="1" dirty="0" smtClean="0">
                <a:solidFill>
                  <a:srgbClr val="C00000"/>
                </a:solidFill>
              </a:rPr>
              <a:t>Dit </a:t>
            </a:r>
            <a:r>
              <a:rPr lang="cs-CZ" i="1" dirty="0" err="1" smtClean="0">
                <a:solidFill>
                  <a:srgbClr val="C00000"/>
                </a:solidFill>
              </a:rPr>
              <a:t>is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b="1" i="1" dirty="0" err="1" smtClean="0">
                <a:solidFill>
                  <a:srgbClr val="C00000"/>
                </a:solidFill>
              </a:rPr>
              <a:t>het</a:t>
            </a:r>
            <a:r>
              <a:rPr lang="cs-CZ" b="1" i="1" dirty="0" smtClean="0">
                <a:solidFill>
                  <a:srgbClr val="C00000"/>
                </a:solidFill>
              </a:rPr>
              <a:t> </a:t>
            </a:r>
            <a:r>
              <a:rPr lang="cs-CZ" b="1" i="1" dirty="0" err="1" smtClean="0">
                <a:solidFill>
                  <a:srgbClr val="C00000"/>
                </a:solidFill>
              </a:rPr>
              <a:t>meisje</a:t>
            </a:r>
            <a:r>
              <a:rPr lang="cs-CZ" b="1" i="1" dirty="0" smtClean="0">
                <a:solidFill>
                  <a:srgbClr val="C00000"/>
                </a:solidFill>
              </a:rPr>
              <a:t> met </a:t>
            </a:r>
            <a:r>
              <a:rPr lang="cs-CZ" b="1" i="1" dirty="0" err="1" smtClean="0">
                <a:solidFill>
                  <a:srgbClr val="C00000"/>
                </a:solidFill>
              </a:rPr>
              <a:t>wie</a:t>
            </a:r>
            <a:r>
              <a:rPr lang="cs-CZ" b="1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ik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moet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praten</a:t>
            </a:r>
            <a:r>
              <a:rPr lang="cs-CZ" i="1" dirty="0" smtClean="0">
                <a:solidFill>
                  <a:srgbClr val="C00000"/>
                </a:solidFill>
              </a:rPr>
              <a:t>. </a:t>
            </a:r>
          </a:p>
          <a:p>
            <a:pPr marL="0" indent="0">
              <a:spcAft>
                <a:spcPts val="600"/>
              </a:spcAft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endParaRPr lang="cs-CZ" i="1" dirty="0" smtClean="0">
              <a:solidFill>
                <a:srgbClr val="FF0000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De </a:t>
            </a:r>
            <a:r>
              <a:rPr lang="cs-CZ" b="1" i="1" dirty="0" err="1" smtClean="0">
                <a:solidFill>
                  <a:srgbClr val="FF0000"/>
                </a:solidFill>
              </a:rPr>
              <a:t>mensen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die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zijn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gekomen</a:t>
            </a:r>
            <a:r>
              <a:rPr lang="cs-CZ" i="1" dirty="0" smtClean="0">
                <a:solidFill>
                  <a:srgbClr val="FF0000"/>
                </a:solidFill>
              </a:rPr>
              <a:t>, </a:t>
            </a:r>
            <a:r>
              <a:rPr lang="cs-CZ" i="1" dirty="0" err="1" smtClean="0">
                <a:solidFill>
                  <a:srgbClr val="FF0000"/>
                </a:solidFill>
              </a:rPr>
              <a:t>zijn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onze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buren</a:t>
            </a:r>
            <a:r>
              <a:rPr lang="cs-CZ" i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i="1" dirty="0" smtClean="0">
                <a:solidFill>
                  <a:srgbClr val="FF0000"/>
                </a:solidFill>
              </a:rPr>
              <a:t>x</a:t>
            </a:r>
            <a:endParaRPr lang="cs-CZ" i="1" dirty="0">
              <a:solidFill>
                <a:srgbClr val="FF0000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cs-CZ" b="1" i="1" dirty="0" smtClean="0">
                <a:solidFill>
                  <a:srgbClr val="C00000"/>
                </a:solidFill>
              </a:rPr>
              <a:t>De </a:t>
            </a:r>
            <a:r>
              <a:rPr lang="cs-CZ" b="1" i="1" dirty="0" err="1" smtClean="0">
                <a:solidFill>
                  <a:srgbClr val="C00000"/>
                </a:solidFill>
              </a:rPr>
              <a:t>mensen</a:t>
            </a:r>
            <a:r>
              <a:rPr lang="cs-CZ" b="1" i="1" dirty="0" smtClean="0">
                <a:solidFill>
                  <a:srgbClr val="C00000"/>
                </a:solidFill>
              </a:rPr>
              <a:t> </a:t>
            </a:r>
            <a:r>
              <a:rPr lang="cs-CZ" b="1" i="1" dirty="0" err="1" smtClean="0">
                <a:solidFill>
                  <a:srgbClr val="C00000"/>
                </a:solidFill>
              </a:rPr>
              <a:t>over</a:t>
            </a:r>
            <a:r>
              <a:rPr lang="cs-CZ" b="1" i="1" dirty="0" smtClean="0">
                <a:solidFill>
                  <a:srgbClr val="C00000"/>
                </a:solidFill>
              </a:rPr>
              <a:t> </a:t>
            </a:r>
            <a:r>
              <a:rPr lang="cs-CZ" b="1" i="1" dirty="0" err="1" smtClean="0">
                <a:solidFill>
                  <a:srgbClr val="C00000"/>
                </a:solidFill>
              </a:rPr>
              <a:t>wie</a:t>
            </a:r>
            <a:r>
              <a:rPr lang="cs-CZ" b="1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we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praten</a:t>
            </a:r>
            <a:r>
              <a:rPr lang="cs-CZ" i="1" dirty="0" smtClean="0">
                <a:solidFill>
                  <a:srgbClr val="C00000"/>
                </a:solidFill>
              </a:rPr>
              <a:t>, </a:t>
            </a:r>
            <a:r>
              <a:rPr lang="cs-CZ" i="1" dirty="0" err="1" smtClean="0">
                <a:solidFill>
                  <a:srgbClr val="C00000"/>
                </a:solidFill>
              </a:rPr>
              <a:t>zijn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onze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buren</a:t>
            </a:r>
            <a:r>
              <a:rPr lang="cs-CZ" i="1" dirty="0" smtClean="0">
                <a:solidFill>
                  <a:srgbClr val="C00000"/>
                </a:solidFill>
              </a:rPr>
              <a:t>.</a:t>
            </a:r>
          </a:p>
          <a:p>
            <a:pPr marL="0" indent="0">
              <a:spcAft>
                <a:spcPts val="600"/>
              </a:spcAft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endParaRPr lang="cs-CZ" i="1" dirty="0" smtClean="0">
              <a:solidFill>
                <a:srgbClr val="FF0000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pic>
        <p:nvPicPr>
          <p:cNvPr id="4" name="Obrázek 3" descr="&lt;strong&gt;Attention&lt;/strong&gt; 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490602" y="1678488"/>
            <a:ext cx="861588" cy="633697"/>
          </a:xfrm>
          <a:prstGeom prst="rect">
            <a:avLst/>
          </a:prstGeom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5472"/>
          </a:xfrm>
        </p:spPr>
        <p:txBody>
          <a:bodyPr/>
          <a:lstStyle/>
          <a:p>
            <a:r>
              <a:rPr lang="cs-CZ" b="1" dirty="0" err="1" smtClean="0">
                <a:latin typeface="+mn-lt"/>
              </a:rPr>
              <a:t>Het</a:t>
            </a:r>
            <a:r>
              <a:rPr lang="cs-CZ" b="1" dirty="0" smtClean="0">
                <a:latin typeface="+mn-lt"/>
              </a:rPr>
              <a:t> </a:t>
            </a:r>
            <a:r>
              <a:rPr lang="cs-CZ" b="1" dirty="0" err="1">
                <a:latin typeface="+mn-lt"/>
              </a:rPr>
              <a:t>betrekkelijk</a:t>
            </a:r>
            <a:r>
              <a:rPr lang="cs-CZ" b="1" dirty="0">
                <a:latin typeface="+mn-lt"/>
              </a:rPr>
              <a:t> </a:t>
            </a:r>
            <a:r>
              <a:rPr lang="cs-CZ" b="1" dirty="0" err="1">
                <a:latin typeface="+mn-lt"/>
              </a:rPr>
              <a:t>voornaamwoord</a:t>
            </a:r>
            <a:r>
              <a:rPr lang="cs-CZ" b="1" dirty="0">
                <a:latin typeface="+mn-lt"/>
              </a:rPr>
              <a:t> </a:t>
            </a:r>
            <a:r>
              <a:rPr lang="cs-CZ" b="1" dirty="0"/>
              <a:t>(</a:t>
            </a:r>
            <a:r>
              <a:rPr lang="cs-CZ" b="1" dirty="0" err="1"/>
              <a:t>relatief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7968020" y="3041796"/>
            <a:ext cx="25427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i="1" dirty="0" err="1" smtClean="0">
                <a:solidFill>
                  <a:srgbClr val="7030A0"/>
                </a:solidFill>
              </a:rPr>
              <a:t>Over</a:t>
            </a:r>
            <a:r>
              <a:rPr lang="cs-CZ" sz="3600" i="1" dirty="0" smtClean="0">
                <a:solidFill>
                  <a:srgbClr val="7030A0"/>
                </a:solidFill>
              </a:rPr>
              <a:t> </a:t>
            </a:r>
            <a:r>
              <a:rPr lang="cs-CZ" sz="3600" i="1" strike="sngStrike" dirty="0" err="1" smtClean="0">
                <a:solidFill>
                  <a:srgbClr val="7030A0"/>
                </a:solidFill>
              </a:rPr>
              <a:t>die</a:t>
            </a:r>
            <a:r>
              <a:rPr lang="cs-CZ" sz="3600" i="1" dirty="0" smtClean="0">
                <a:solidFill>
                  <a:srgbClr val="7030A0"/>
                </a:solidFill>
              </a:rPr>
              <a:t> </a:t>
            </a:r>
          </a:p>
          <a:p>
            <a:r>
              <a:rPr lang="cs-CZ" sz="3600" i="1" dirty="0" smtClean="0">
                <a:solidFill>
                  <a:srgbClr val="7030A0"/>
                </a:solidFill>
              </a:rPr>
              <a:t>Met </a:t>
            </a:r>
            <a:r>
              <a:rPr lang="cs-CZ" sz="3600" i="1" strike="sngStrike" dirty="0" err="1">
                <a:solidFill>
                  <a:srgbClr val="7030A0"/>
                </a:solidFill>
              </a:rPr>
              <a:t>die</a:t>
            </a:r>
            <a:r>
              <a:rPr lang="cs-CZ" sz="3600" i="1" dirty="0" smtClean="0">
                <a:solidFill>
                  <a:srgbClr val="7030A0"/>
                </a:solidFill>
              </a:rPr>
              <a:t> </a:t>
            </a:r>
            <a:endParaRPr lang="cs-CZ" sz="3600" i="1" dirty="0">
              <a:solidFill>
                <a:srgbClr val="7030A0"/>
              </a:solidFill>
            </a:endParaRPr>
          </a:p>
        </p:txBody>
      </p:sp>
      <p:pic>
        <p:nvPicPr>
          <p:cNvPr id="6" name="Obrázek 5" descr="&lt;strong&gt;Attention&lt;/strong&gt; 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10080009" y="3167527"/>
            <a:ext cx="861588" cy="948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17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212"/>
          </a:xfrm>
        </p:spPr>
        <p:txBody>
          <a:bodyPr/>
          <a:lstStyle/>
          <a:p>
            <a:pPr marL="0" indent="0"/>
            <a:r>
              <a:rPr lang="cs-CZ" dirty="0" smtClean="0">
                <a:solidFill>
                  <a:srgbClr val="0070C0"/>
                </a:solidFill>
              </a:rPr>
              <a:t>OEFENING: </a:t>
            </a:r>
            <a:r>
              <a:rPr lang="cs-CZ" dirty="0" err="1">
                <a:solidFill>
                  <a:srgbClr val="0070C0"/>
                </a:solidFill>
              </a:rPr>
              <a:t>r</a:t>
            </a:r>
            <a:r>
              <a:rPr lang="cs-CZ" dirty="0" err="1" smtClean="0">
                <a:solidFill>
                  <a:srgbClr val="0070C0"/>
                </a:solidFill>
              </a:rPr>
              <a:t>elatieve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pronomina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> -  </a:t>
            </a:r>
            <a:r>
              <a:rPr lang="cs-CZ" b="1" dirty="0" err="1" smtClean="0">
                <a:solidFill>
                  <a:srgbClr val="0070C0"/>
                </a:solidFill>
              </a:rPr>
              <a:t>vul</a:t>
            </a:r>
            <a:r>
              <a:rPr lang="cs-CZ" b="1" dirty="0" smtClean="0">
                <a:solidFill>
                  <a:srgbClr val="0070C0"/>
                </a:solidFill>
              </a:rPr>
              <a:t> in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5669" y="1164921"/>
            <a:ext cx="11619186" cy="5531301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600" dirty="0"/>
              <a:t>	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l-NL" sz="3600" dirty="0" smtClean="0">
                <a:solidFill>
                  <a:srgbClr val="FF0000"/>
                </a:solidFill>
              </a:rPr>
              <a:t>Die </a:t>
            </a:r>
            <a:r>
              <a:rPr lang="nl-NL" sz="3600" dirty="0">
                <a:solidFill>
                  <a:srgbClr val="FF0000"/>
                </a:solidFill>
              </a:rPr>
              <a:t>vraag moet </a:t>
            </a:r>
            <a:r>
              <a:rPr lang="nl-NL" sz="3600" i="1" dirty="0">
                <a:solidFill>
                  <a:srgbClr val="FF0000"/>
                </a:solidFill>
              </a:rPr>
              <a:t>iedereen</a:t>
            </a:r>
            <a:r>
              <a:rPr lang="nl-NL" sz="3600" dirty="0">
                <a:solidFill>
                  <a:srgbClr val="FF0000"/>
                </a:solidFill>
              </a:rPr>
              <a:t> </a:t>
            </a:r>
            <a:r>
              <a:rPr lang="cs-CZ" sz="3600" dirty="0">
                <a:solidFill>
                  <a:srgbClr val="FF0000"/>
                </a:solidFill>
              </a:rPr>
              <a:t>_____</a:t>
            </a:r>
            <a:r>
              <a:rPr lang="nl-NL" sz="3600" dirty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aanwezig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is</a:t>
            </a:r>
            <a:r>
              <a:rPr lang="nl-NL" sz="3600" dirty="0" smtClean="0">
                <a:solidFill>
                  <a:srgbClr val="FF0000"/>
                </a:solidFill>
              </a:rPr>
              <a:t>, beantwoorden.</a:t>
            </a:r>
            <a:endParaRPr lang="cs-CZ" sz="3600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3600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600" i="1" dirty="0">
                <a:solidFill>
                  <a:srgbClr val="FF0000"/>
                </a:solidFill>
              </a:rPr>
              <a:t>____</a:t>
            </a:r>
            <a:r>
              <a:rPr lang="nl-NL" sz="3600" dirty="0">
                <a:solidFill>
                  <a:srgbClr val="FF0000"/>
                </a:solidFill>
              </a:rPr>
              <a:t> werkloos is, kan </a:t>
            </a:r>
            <a:r>
              <a:rPr lang="cs-CZ" sz="3600" dirty="0" err="1">
                <a:solidFill>
                  <a:srgbClr val="FF0000"/>
                </a:solidFill>
              </a:rPr>
              <a:t>zich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nl-NL" sz="3600" dirty="0">
                <a:solidFill>
                  <a:srgbClr val="FF0000"/>
                </a:solidFill>
              </a:rPr>
              <a:t>bij het arbeidsbureau informeren</a:t>
            </a:r>
            <a:r>
              <a:rPr lang="cs-CZ" sz="3600" dirty="0" smtClean="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3600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600" i="1" dirty="0" smtClean="0">
                <a:solidFill>
                  <a:srgbClr val="FF0000"/>
                </a:solidFill>
              </a:rPr>
              <a:t>De studente </a:t>
            </a:r>
            <a:r>
              <a:rPr lang="cs-CZ" sz="3600" dirty="0" smtClean="0">
                <a:solidFill>
                  <a:srgbClr val="FF0000"/>
                </a:solidFill>
              </a:rPr>
              <a:t>____ </a:t>
            </a:r>
            <a:r>
              <a:rPr lang="cs-CZ" sz="3600" dirty="0" err="1" smtClean="0">
                <a:solidFill>
                  <a:srgbClr val="FF0000"/>
                </a:solidFill>
              </a:rPr>
              <a:t>uit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Marokko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komt</a:t>
            </a:r>
            <a:r>
              <a:rPr lang="cs-CZ" sz="3600" dirty="0" smtClean="0">
                <a:solidFill>
                  <a:srgbClr val="FF0000"/>
                </a:solidFill>
              </a:rPr>
              <a:t>, </a:t>
            </a:r>
            <a:r>
              <a:rPr lang="cs-CZ" sz="3600" dirty="0" err="1" smtClean="0">
                <a:solidFill>
                  <a:srgbClr val="FF0000"/>
                </a:solidFill>
              </a:rPr>
              <a:t>spreekt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goed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Nederlands</a:t>
            </a:r>
            <a:r>
              <a:rPr lang="cs-CZ" sz="3600" dirty="0" smtClean="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3600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l-NL" sz="3600" i="1" dirty="0">
                <a:solidFill>
                  <a:srgbClr val="FF0000"/>
                </a:solidFill>
              </a:rPr>
              <a:t>Pamela</a:t>
            </a:r>
            <a:r>
              <a:rPr lang="nl-NL" sz="3600" dirty="0">
                <a:solidFill>
                  <a:srgbClr val="FF0000"/>
                </a:solidFill>
              </a:rPr>
              <a:t>, </a:t>
            </a:r>
            <a:r>
              <a:rPr lang="nl-NL" sz="3600" i="1" dirty="0">
                <a:solidFill>
                  <a:srgbClr val="FF0000"/>
                </a:solidFill>
              </a:rPr>
              <a:t>met </a:t>
            </a:r>
            <a:r>
              <a:rPr lang="cs-CZ" sz="3600" i="1" dirty="0">
                <a:solidFill>
                  <a:srgbClr val="FF0000"/>
                </a:solidFill>
              </a:rPr>
              <a:t>____</a:t>
            </a:r>
            <a:r>
              <a:rPr lang="nl-NL" sz="3600" dirty="0">
                <a:solidFill>
                  <a:srgbClr val="FF0000"/>
                </a:solidFill>
              </a:rPr>
              <a:t> hij </a:t>
            </a:r>
            <a:r>
              <a:rPr lang="cs-CZ" sz="3600" dirty="0" err="1">
                <a:solidFill>
                  <a:srgbClr val="FF0000"/>
                </a:solidFill>
              </a:rPr>
              <a:t>samenwoont</a:t>
            </a:r>
            <a:r>
              <a:rPr lang="nl-NL" sz="3600" dirty="0">
                <a:solidFill>
                  <a:srgbClr val="FF0000"/>
                </a:solidFill>
              </a:rPr>
              <a:t>,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err="1">
                <a:solidFill>
                  <a:srgbClr val="FF0000"/>
                </a:solidFill>
              </a:rPr>
              <a:t>is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err="1">
                <a:solidFill>
                  <a:srgbClr val="FF0000"/>
                </a:solidFill>
              </a:rPr>
              <a:t>een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err="1">
                <a:solidFill>
                  <a:srgbClr val="FF0000"/>
                </a:solidFill>
              </a:rPr>
              <a:t>actrice</a:t>
            </a:r>
            <a:r>
              <a:rPr lang="cs-CZ" sz="3600" dirty="0" smtClean="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3600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l-NL" sz="3600" dirty="0">
                <a:solidFill>
                  <a:srgbClr val="FF0000"/>
                </a:solidFill>
              </a:rPr>
              <a:t>Vertel me eens </a:t>
            </a:r>
            <a:r>
              <a:rPr lang="nl-NL" sz="3600" i="1" dirty="0">
                <a:solidFill>
                  <a:srgbClr val="FF0000"/>
                </a:solidFill>
              </a:rPr>
              <a:t>een verhaaltje </a:t>
            </a:r>
            <a:r>
              <a:rPr lang="cs-CZ" sz="3600" i="1" dirty="0">
                <a:solidFill>
                  <a:srgbClr val="FF0000"/>
                </a:solidFill>
              </a:rPr>
              <a:t>_____</a:t>
            </a:r>
            <a:r>
              <a:rPr lang="nl-NL" sz="3600" dirty="0">
                <a:solidFill>
                  <a:srgbClr val="FF0000"/>
                </a:solidFill>
              </a:rPr>
              <a:t> je zelf mooi vindt. </a:t>
            </a:r>
            <a:endParaRPr lang="cs-CZ" sz="3600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3600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l-NL" sz="3600" i="1" dirty="0">
                <a:solidFill>
                  <a:srgbClr val="FF0000"/>
                </a:solidFill>
              </a:rPr>
              <a:t>Alles </a:t>
            </a:r>
            <a:r>
              <a:rPr lang="cs-CZ" sz="3600" i="1" dirty="0">
                <a:solidFill>
                  <a:srgbClr val="FF0000"/>
                </a:solidFill>
              </a:rPr>
              <a:t>_____</a:t>
            </a:r>
            <a:r>
              <a:rPr lang="nl-NL" sz="3600" dirty="0">
                <a:solidFill>
                  <a:srgbClr val="FF0000"/>
                </a:solidFill>
              </a:rPr>
              <a:t> je zegt, kan tegen je gebruikt worden. </a:t>
            </a:r>
            <a:endParaRPr lang="cs-CZ" sz="3600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3600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600" i="1" dirty="0">
                <a:solidFill>
                  <a:srgbClr val="FF0000"/>
                </a:solidFill>
              </a:rPr>
              <a:t>_____</a:t>
            </a:r>
            <a:r>
              <a:rPr lang="nl-NL" sz="3600" dirty="0">
                <a:solidFill>
                  <a:srgbClr val="FF0000"/>
                </a:solidFill>
              </a:rPr>
              <a:t> je zegt, kan tegen </a:t>
            </a:r>
            <a:r>
              <a:rPr lang="nl-NL" sz="3600" dirty="0" smtClean="0">
                <a:solidFill>
                  <a:srgbClr val="FF0000"/>
                </a:solidFill>
              </a:rPr>
              <a:t>j</a:t>
            </a:r>
            <a:r>
              <a:rPr lang="cs-CZ" sz="3600" dirty="0" smtClean="0">
                <a:solidFill>
                  <a:srgbClr val="FF0000"/>
                </a:solidFill>
              </a:rPr>
              <a:t>ou</a:t>
            </a:r>
            <a:r>
              <a:rPr lang="nl-NL" sz="3600" dirty="0" smtClean="0">
                <a:solidFill>
                  <a:srgbClr val="FF0000"/>
                </a:solidFill>
              </a:rPr>
              <a:t> </a:t>
            </a:r>
            <a:r>
              <a:rPr lang="nl-NL" sz="3600" dirty="0">
                <a:solidFill>
                  <a:srgbClr val="FF0000"/>
                </a:solidFill>
              </a:rPr>
              <a:t>gebruikt </a:t>
            </a:r>
            <a:r>
              <a:rPr lang="nl-NL" sz="3600" dirty="0" smtClean="0">
                <a:solidFill>
                  <a:srgbClr val="FF0000"/>
                </a:solidFill>
              </a:rPr>
              <a:t>worden</a:t>
            </a:r>
            <a:r>
              <a:rPr lang="cs-CZ" sz="3600" dirty="0">
                <a:solidFill>
                  <a:srgbClr val="FF0000"/>
                </a:solidFill>
              </a:rPr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771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4288"/>
          </a:xfrm>
        </p:spPr>
        <p:txBody>
          <a:bodyPr/>
          <a:lstStyle/>
          <a:p>
            <a:r>
              <a:rPr lang="cs-CZ" b="1" dirty="0">
                <a:latin typeface="+mn-lt"/>
              </a:rPr>
              <a:t>De- </a:t>
            </a:r>
            <a:r>
              <a:rPr lang="cs-CZ" b="1" dirty="0" err="1">
                <a:latin typeface="+mn-lt"/>
              </a:rPr>
              <a:t>of</a:t>
            </a:r>
            <a:r>
              <a:rPr lang="cs-CZ" b="1" dirty="0">
                <a:latin typeface="+mn-lt"/>
              </a:rPr>
              <a:t>  </a:t>
            </a:r>
            <a:r>
              <a:rPr lang="cs-CZ" b="1" dirty="0" err="1">
                <a:latin typeface="+mn-lt"/>
              </a:rPr>
              <a:t>het</a:t>
            </a:r>
            <a:r>
              <a:rPr lang="cs-CZ" b="1" dirty="0">
                <a:latin typeface="+mn-lt"/>
              </a:rPr>
              <a:t>-antecedent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5310" y="1163782"/>
            <a:ext cx="11876690" cy="5694217"/>
          </a:xfrm>
        </p:spPr>
        <p:txBody>
          <a:bodyPr>
            <a:normAutofit fontScale="85000" lnSpcReduction="20000"/>
          </a:bodyPr>
          <a:lstStyle/>
          <a:p>
            <a:r>
              <a:rPr lang="cs-CZ" u="sng" cap="small" dirty="0" err="1"/>
              <a:t>het</a:t>
            </a:r>
            <a:r>
              <a:rPr lang="cs-CZ" u="sng" dirty="0"/>
              <a:t> –antecedent</a:t>
            </a:r>
            <a:r>
              <a:rPr lang="cs-CZ" dirty="0"/>
              <a:t>:  </a:t>
            </a:r>
            <a:r>
              <a:rPr lang="cs-CZ" b="1" dirty="0"/>
              <a:t>dat/</a:t>
            </a:r>
            <a:r>
              <a:rPr lang="cs-CZ" b="1" dirty="0" err="1"/>
              <a:t>wat</a:t>
            </a:r>
            <a:endParaRPr lang="cs-CZ" sz="200" dirty="0"/>
          </a:p>
          <a:p>
            <a:endParaRPr lang="cs-CZ" i="1" dirty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</a:pPr>
            <a:r>
              <a:rPr lang="cs-CZ" i="1" dirty="0" err="1">
                <a:solidFill>
                  <a:srgbClr val="FF0000"/>
                </a:solidFill>
              </a:rPr>
              <a:t>het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lieve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jongetje</a:t>
            </a:r>
            <a:r>
              <a:rPr lang="cs-CZ" i="1" dirty="0">
                <a:solidFill>
                  <a:srgbClr val="FF0000"/>
                </a:solidFill>
              </a:rPr>
              <a:t> dat </a:t>
            </a:r>
            <a:r>
              <a:rPr lang="cs-CZ" i="1" dirty="0" err="1">
                <a:solidFill>
                  <a:srgbClr val="FF0000"/>
                </a:solidFill>
              </a:rPr>
              <a:t>hier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altijd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komt</a:t>
            </a:r>
            <a:endParaRPr lang="cs-CZ" i="1" dirty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</a:pPr>
            <a:r>
              <a:rPr lang="cs-CZ" i="1" dirty="0" err="1">
                <a:solidFill>
                  <a:srgbClr val="FF0000"/>
                </a:solidFill>
              </a:rPr>
              <a:t>Ik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wil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een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groter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huis</a:t>
            </a:r>
            <a:r>
              <a:rPr lang="cs-CZ" i="1" dirty="0">
                <a:solidFill>
                  <a:srgbClr val="FF0000"/>
                </a:solidFill>
              </a:rPr>
              <a:t> kopen dat </a:t>
            </a:r>
            <a:r>
              <a:rPr lang="cs-CZ" i="1" dirty="0" err="1">
                <a:solidFill>
                  <a:srgbClr val="FF0000"/>
                </a:solidFill>
              </a:rPr>
              <a:t>niet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te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duur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is</a:t>
            </a:r>
            <a:r>
              <a:rPr lang="cs-CZ" i="1" dirty="0">
                <a:solidFill>
                  <a:srgbClr val="FF0000"/>
                </a:solidFill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i="1" dirty="0">
                <a:solidFill>
                  <a:srgbClr val="FF0000"/>
                </a:solidFill>
              </a:rPr>
              <a:t>Je </a:t>
            </a:r>
            <a:r>
              <a:rPr lang="cs-CZ" i="1" dirty="0" err="1">
                <a:solidFill>
                  <a:srgbClr val="FF0000"/>
                </a:solidFill>
              </a:rPr>
              <a:t>moet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er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u="sng" dirty="0" err="1">
                <a:solidFill>
                  <a:srgbClr val="FF0000"/>
                </a:solidFill>
              </a:rPr>
              <a:t>alles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voor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doen</a:t>
            </a:r>
            <a:r>
              <a:rPr lang="cs-CZ" i="1" dirty="0">
                <a:solidFill>
                  <a:srgbClr val="FF0000"/>
                </a:solidFill>
              </a:rPr>
              <a:t> dat/</a:t>
            </a:r>
            <a:r>
              <a:rPr lang="cs-CZ" i="1" dirty="0" err="1">
                <a:solidFill>
                  <a:srgbClr val="FF0000"/>
                </a:solidFill>
              </a:rPr>
              <a:t>wat</a:t>
            </a:r>
            <a:r>
              <a:rPr lang="cs-CZ" i="1" dirty="0">
                <a:solidFill>
                  <a:srgbClr val="FF0000"/>
                </a:solidFill>
              </a:rPr>
              <a:t> je maar kan.</a:t>
            </a:r>
          </a:p>
          <a:p>
            <a:pPr>
              <a:spcAft>
                <a:spcPts val="600"/>
              </a:spcAft>
            </a:pPr>
            <a:r>
              <a:rPr lang="cs-CZ" i="1" dirty="0" err="1">
                <a:solidFill>
                  <a:srgbClr val="FF0000"/>
                </a:solidFill>
              </a:rPr>
              <a:t>Ik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heb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u="sng" dirty="0" err="1">
                <a:solidFill>
                  <a:srgbClr val="FF0000"/>
                </a:solidFill>
              </a:rPr>
              <a:t>niks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gehoord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wat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ik</a:t>
            </a:r>
            <a:r>
              <a:rPr lang="cs-CZ" i="1" dirty="0">
                <a:solidFill>
                  <a:srgbClr val="FF0000"/>
                </a:solidFill>
              </a:rPr>
              <a:t> al </a:t>
            </a:r>
            <a:r>
              <a:rPr lang="cs-CZ" i="1" dirty="0" err="1">
                <a:solidFill>
                  <a:srgbClr val="FF0000"/>
                </a:solidFill>
              </a:rPr>
              <a:t>niet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wist</a:t>
            </a:r>
            <a:r>
              <a:rPr lang="cs-CZ" i="1" dirty="0">
                <a:solidFill>
                  <a:srgbClr val="FF0000"/>
                </a:solidFill>
              </a:rPr>
              <a:t>.</a:t>
            </a:r>
          </a:p>
          <a:p>
            <a:endParaRPr lang="cs-CZ" sz="1300" dirty="0"/>
          </a:p>
          <a:p>
            <a:r>
              <a:rPr lang="cs-CZ" u="sng" cap="small" dirty="0" err="1"/>
              <a:t>Een</a:t>
            </a:r>
            <a:r>
              <a:rPr lang="cs-CZ" u="sng" cap="small" dirty="0"/>
              <a:t> </a:t>
            </a:r>
            <a:r>
              <a:rPr lang="cs-CZ" u="sng" cap="small" dirty="0" err="1"/>
              <a:t>zin</a:t>
            </a:r>
            <a:r>
              <a:rPr lang="cs-CZ" dirty="0"/>
              <a:t>:   </a:t>
            </a:r>
            <a:r>
              <a:rPr lang="cs-CZ" b="1" dirty="0" err="1"/>
              <a:t>wat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 err="1">
                <a:solidFill>
                  <a:srgbClr val="FF0000"/>
                </a:solidFill>
              </a:rPr>
              <a:t>Hij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is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ziek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wat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iedereen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verbaasde</a:t>
            </a:r>
            <a:r>
              <a:rPr lang="cs-CZ" i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r>
              <a:rPr lang="cs-CZ" u="sng" cap="small" dirty="0"/>
              <a:t>De-antecedent:   </a:t>
            </a:r>
            <a:r>
              <a:rPr lang="cs-CZ" b="1" dirty="0" err="1"/>
              <a:t>die</a:t>
            </a:r>
            <a:r>
              <a:rPr lang="cs-CZ" b="1" dirty="0"/>
              <a:t>, </a:t>
            </a:r>
            <a:r>
              <a:rPr lang="cs-CZ" b="1" dirty="0" err="1"/>
              <a:t>wie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persoon</a:t>
            </a:r>
            <a:r>
              <a:rPr lang="cs-CZ" dirty="0"/>
              <a:t>), </a:t>
            </a:r>
            <a:r>
              <a:rPr lang="cs-CZ" b="1" dirty="0" err="1"/>
              <a:t>welke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formeel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nl-NL" i="1" dirty="0">
                <a:solidFill>
                  <a:srgbClr val="FF0000"/>
                </a:solidFill>
              </a:rPr>
              <a:t>De mooiste</a:t>
            </a:r>
            <a:r>
              <a:rPr lang="nl-NL" dirty="0">
                <a:solidFill>
                  <a:srgbClr val="FF0000"/>
                </a:solidFill>
              </a:rPr>
              <a:t> </a:t>
            </a:r>
            <a:r>
              <a:rPr lang="nl-NL" b="1" dirty="0">
                <a:solidFill>
                  <a:srgbClr val="FF0000"/>
                </a:solidFill>
              </a:rPr>
              <a:t>die</a:t>
            </a:r>
            <a:r>
              <a:rPr lang="nl-NL" dirty="0">
                <a:solidFill>
                  <a:srgbClr val="FF0000"/>
                </a:solidFill>
              </a:rPr>
              <a:t> ik heb, is van porselein. 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</a:t>
            </a:r>
            <a:r>
              <a:rPr lang="cs-CZ" i="1" dirty="0" err="1">
                <a:solidFill>
                  <a:srgbClr val="FF0000"/>
                </a:solidFill>
              </a:rPr>
              <a:t>Zijn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vriendinnetje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die</a:t>
            </a:r>
            <a:r>
              <a:rPr lang="cs-CZ" i="1" dirty="0">
                <a:solidFill>
                  <a:srgbClr val="FF0000"/>
                </a:solidFill>
              </a:rPr>
              <a:t> Jana </a:t>
            </a:r>
            <a:r>
              <a:rPr lang="cs-CZ" i="1" dirty="0" err="1">
                <a:solidFill>
                  <a:srgbClr val="FF0000"/>
                </a:solidFill>
              </a:rPr>
              <a:t>heet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vind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ik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aardig</a:t>
            </a:r>
            <a:r>
              <a:rPr lang="cs-CZ" i="1" dirty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	</a:t>
            </a:r>
            <a:r>
              <a:rPr lang="cs-CZ" i="1" dirty="0" err="1">
                <a:solidFill>
                  <a:srgbClr val="FF0000"/>
                </a:solidFill>
              </a:rPr>
              <a:t>Zijn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vriendin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b="1" i="1" dirty="0">
                <a:solidFill>
                  <a:srgbClr val="FF0000"/>
                </a:solidFill>
              </a:rPr>
              <a:t>met </a:t>
            </a:r>
            <a:r>
              <a:rPr lang="cs-CZ" b="1" i="1" dirty="0" err="1">
                <a:solidFill>
                  <a:srgbClr val="FF0000"/>
                </a:solidFill>
              </a:rPr>
              <a:t>wie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hij</a:t>
            </a:r>
            <a:r>
              <a:rPr lang="cs-CZ" i="1" dirty="0">
                <a:solidFill>
                  <a:srgbClr val="FF0000"/>
                </a:solidFill>
              </a:rPr>
              <a:t> nu </a:t>
            </a:r>
            <a:r>
              <a:rPr lang="cs-CZ" i="1" dirty="0" err="1">
                <a:solidFill>
                  <a:srgbClr val="FF0000"/>
                </a:solidFill>
              </a:rPr>
              <a:t>samenwoont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heet</a:t>
            </a:r>
            <a:r>
              <a:rPr lang="cs-CZ" i="1" dirty="0">
                <a:solidFill>
                  <a:srgbClr val="FF0000"/>
                </a:solidFill>
              </a:rPr>
              <a:t> Jana.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AutoNum type="alphaLcPeriod" startAt="4"/>
            </a:pPr>
            <a:endParaRPr lang="cs-CZ" dirty="0"/>
          </a:p>
          <a:p>
            <a:pPr marL="514350" indent="-514350">
              <a:buAutoNum type="alphaLcPeriod" startAt="4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8707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3611</TotalTime>
  <Words>478</Words>
  <Application>Microsoft Office PowerPoint</Application>
  <PresentationFormat>Širokoúhlá obrazovka</PresentationFormat>
  <Paragraphs>196</Paragraphs>
  <Slides>15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VOORNAAMWOORDEN/ PRONOMINA DEEL III.</vt:lpstr>
      <vt:lpstr>SOORTEN PRONOMINA</vt:lpstr>
      <vt:lpstr>Het vragend voornaamwoord (interrogatief)</vt:lpstr>
      <vt:lpstr>INTERROGATIVUM: wat voor (een)</vt:lpstr>
      <vt:lpstr>Het betrekkelijk voornaamwoord (relatief)</vt:lpstr>
      <vt:lpstr>Het betrekkelijk voornaamwoord (relatief)</vt:lpstr>
      <vt:lpstr>Het betrekkelijk voornaamwoord (relatief)</vt:lpstr>
      <vt:lpstr>OEFENING: relatieve pronomina  -  vul in </vt:lpstr>
      <vt:lpstr>De- of  het-antecedent</vt:lpstr>
      <vt:lpstr>Het onbepaald voornaamwoord (indefiniet)</vt:lpstr>
      <vt:lpstr>betekeniscategorieën</vt:lpstr>
      <vt:lpstr>Het onbepaald voornaamwoord (indefiniet)</vt:lpstr>
      <vt:lpstr>Prezentace aplikace PowerPoint</vt:lpstr>
      <vt:lpstr>Prezentace aplikace PowerPoint</vt:lpstr>
      <vt:lpstr>Andere types en vormen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VOORNAAMWOORDEN/ PRONOMINA DEEL II.</dc:title>
  <dc:creator>Rezková, Iva</dc:creator>
  <cp:lastModifiedBy>Rezková, Iva</cp:lastModifiedBy>
  <cp:revision>35</cp:revision>
  <dcterms:created xsi:type="dcterms:W3CDTF">2022-03-15T10:22:44Z</dcterms:created>
  <dcterms:modified xsi:type="dcterms:W3CDTF">2022-03-29T20:10:00Z</dcterms:modified>
</cp:coreProperties>
</file>